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drawings/drawing1.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4.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5.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6.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7.xml" ContentType="application/vnd.openxmlformats-officedocument.themeOverrid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8.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9.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0.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1.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2.xml" ContentType="application/vnd.openxmlformats-officedocument.themeOverride+xml"/>
  <Override PartName="/ppt/drawings/drawing2.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3.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4.xml" ContentType="application/vnd.openxmlformats-officedocument.themeOverride+xml"/>
  <Override PartName="/ppt/notesSlides/notesSlide2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5.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6.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7.xml" ContentType="application/vnd.openxmlformats-officedocument.themeOverride+xml"/>
  <Override PartName="/ppt/drawings/drawing3.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8.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9.xml" ContentType="application/vnd.openxmlformats-officedocument.themeOverride+xml"/>
  <Override PartName="/ppt/drawings/drawing4.xml" ContentType="application/vnd.openxmlformats-officedocument.drawingml.chartshapes+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4"/>
  </p:sldMasterIdLst>
  <p:notesMasterIdLst>
    <p:notesMasterId r:id="rId62"/>
  </p:notesMasterIdLst>
  <p:handoutMasterIdLst>
    <p:handoutMasterId r:id="rId63"/>
  </p:handoutMasterIdLst>
  <p:sldIdLst>
    <p:sldId id="873" r:id="rId5"/>
    <p:sldId id="1858" r:id="rId6"/>
    <p:sldId id="1855" r:id="rId7"/>
    <p:sldId id="1859" r:id="rId8"/>
    <p:sldId id="1821" r:id="rId9"/>
    <p:sldId id="735" r:id="rId10"/>
    <p:sldId id="1800" r:id="rId11"/>
    <p:sldId id="1834" r:id="rId12"/>
    <p:sldId id="1860" r:id="rId13"/>
    <p:sldId id="1861" r:id="rId14"/>
    <p:sldId id="764" r:id="rId15"/>
    <p:sldId id="1835" r:id="rId16"/>
    <p:sldId id="1862" r:id="rId17"/>
    <p:sldId id="1837" r:id="rId18"/>
    <p:sldId id="1863" r:id="rId19"/>
    <p:sldId id="1777" r:id="rId20"/>
    <p:sldId id="1877" r:id="rId21"/>
    <p:sldId id="1854" r:id="rId22"/>
    <p:sldId id="1864" r:id="rId23"/>
    <p:sldId id="1876" r:id="rId24"/>
    <p:sldId id="1865" r:id="rId25"/>
    <p:sldId id="1866" r:id="rId26"/>
    <p:sldId id="1868" r:id="rId27"/>
    <p:sldId id="1869" r:id="rId28"/>
    <p:sldId id="1870" r:id="rId29"/>
    <p:sldId id="1871" r:id="rId30"/>
    <p:sldId id="1872" r:id="rId31"/>
    <p:sldId id="1650" r:id="rId32"/>
    <p:sldId id="1873" r:id="rId33"/>
    <p:sldId id="1668" r:id="rId34"/>
    <p:sldId id="1874" r:id="rId35"/>
    <p:sldId id="1875" r:id="rId36"/>
    <p:sldId id="1776" r:id="rId37"/>
    <p:sldId id="1878" r:id="rId38"/>
    <p:sldId id="1879" r:id="rId39"/>
    <p:sldId id="1880" r:id="rId40"/>
    <p:sldId id="1881" r:id="rId41"/>
    <p:sldId id="1882" r:id="rId42"/>
    <p:sldId id="1884" r:id="rId43"/>
    <p:sldId id="1885" r:id="rId44"/>
    <p:sldId id="1886" r:id="rId45"/>
    <p:sldId id="1887" r:id="rId46"/>
    <p:sldId id="1888" r:id="rId47"/>
    <p:sldId id="1889" r:id="rId48"/>
    <p:sldId id="1775" r:id="rId49"/>
    <p:sldId id="1890" r:id="rId50"/>
    <p:sldId id="1891" r:id="rId51"/>
    <p:sldId id="1892" r:id="rId52"/>
    <p:sldId id="1893" r:id="rId53"/>
    <p:sldId id="1895" r:id="rId54"/>
    <p:sldId id="1896" r:id="rId55"/>
    <p:sldId id="1897" r:id="rId56"/>
    <p:sldId id="1898" r:id="rId57"/>
    <p:sldId id="1899" r:id="rId58"/>
    <p:sldId id="1900" r:id="rId59"/>
    <p:sldId id="1901" r:id="rId60"/>
    <p:sldId id="1833" r:id="rId61"/>
  </p:sldIdLst>
  <p:sldSz cx="12192000" cy="6858000"/>
  <p:notesSz cx="7010400" cy="92964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2EC605-A8E7-08A8-A281-3A4BD5B04DB1}" name="Benton, Anna C - DHS" initials="BD" userId="S::anna.benton@dhs.wisconsin.gov::c6eb3262-87f3-40fc-9d2c-a36b361e1689" providerId="AD"/>
  <p188:author id="{1F4E090C-9B9B-DB70-0EF0-7C7605939742}" name="Tran, Paula T - DHS" initials="TD" userId="S::paula.tran@dhs.wisconsin.gov::f787cfdd-7b87-4b9a-90f6-3dcbdb035589" providerId="AD"/>
  <p188:author id="{17048F1C-9577-3C50-4BD3-F63F94B34F5D}" name="Shrestha, Dhana M - DHS" initials="SD" userId="S::dhana.shrestha@dhs.wisconsin.gov::6a65a3ec-9f75-42b8-8b68-5cbcaeeec031" providerId="AD"/>
  <p188:author id="{2ED4D663-A4A1-5F16-FA4D-3F7D115060E2}" name="Shrestha, Dhana M - DHS" initials="SDMD" userId="S::Dhana.Shrestha@dhs.wisconsin.gov::6a65a3ec-9f75-42b8-8b68-5cbcaeeec031" providerId="AD"/>
  <p188:author id="{4908DB67-A714-3A30-C286-FC51EC50ED35}" name="Johnson, Delanie R - DHS" initials="DJ" userId="S::delanie.johnson@dhs.wisconsin.gov::df795ab4-38b1-4afa-a57e-fdae42b993c5" providerId="AD"/>
  <p188:author id="{3CAE45A9-9372-8D3F-68D9-C0350BDAB527}" name="McCarroll, Julia R - DHS" initials="MJRD" userId="S::julia.mccarroll@dhs.wisconsin.gov::a70ab223-7313-41a6-980c-df7dc74b7307" providerId="AD"/>
  <p188:author id="{1004F8B1-8122-AE4F-09EF-08405F8B95D5}" name="Miller, Julie C - DHS" initials="MD" userId="S::julie.miller@dhs.wisconsin.gov::80362a1f-5c95-4cff-8d13-945f8579d6ab" providerId="AD"/>
  <p188:author id="{825B32C0-92AF-53CE-0FC5-DCFA64682F1F}" name="Rattunde, Carla W - DHS" initials="RCWD" userId="S::carla.rattunde@dhs.wisconsin.gov::6cbba92a-4d10-44ee-980f-200a2cf7288c" providerId="AD"/>
  <p188:author id="{F3D906DB-51FE-3524-EC38-6E7485E04AD6}" name="Mason, Jordan L - DHS" initials="MD" userId="S::jordan.mason@dhs.wisconsin.gov::9adb56cd-053f-4b92-bb34-e6c0c0ab756a" providerId="AD"/>
  <p188:author id="{BD8FE1E2-2B86-3C28-5A84-758D03E42022}" name="Quigley, Kyla M - DHS (WI State Lab of Hygiene)" initials="QKMD(SLoH" userId="Quigley, Kyla M - DHS (WI State Lab of Hygiene)" providerId="None"/>
  <p188:author id="{5D55B8E9-4EB8-9A0B-AD10-9D8FB7367471}" name="Bell, Constance E - DHS" initials="BCED" userId="S::Constance.Bell@dhs.wisconsin.gov::ca71ad9f-c04f-4d02-bc61-217c026a1a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eiser, William J" initials="WJR" lastIdx="7" clrIdx="0"/>
  <p:cmAuthor id="1" name="DeSalvo, Traci E" initials="DTE" lastIdx="2" clrIdx="1">
    <p:extLst>
      <p:ext uri="{19B8F6BF-5375-455C-9EA6-DF929625EA0E}">
        <p15:presenceInfo xmlns:p15="http://schemas.microsoft.com/office/powerpoint/2012/main" userId="S-1-5-21-781256798-401653752-3358417428-19667" providerId="AD"/>
      </p:ext>
    </p:extLst>
  </p:cmAuthor>
  <p:cmAuthor id="2" name="Kaplan, Beth M." initials="KBM" lastIdx="20" clrIdx="2">
    <p:extLst>
      <p:ext uri="{19B8F6BF-5375-455C-9EA6-DF929625EA0E}">
        <p15:presenceInfo xmlns:p15="http://schemas.microsoft.com/office/powerpoint/2012/main" userId="S-1-5-21-781256798-401653752-3358417428-29046" providerId="AD"/>
      </p:ext>
    </p:extLst>
  </p:cmAuthor>
  <p:cmAuthor id="3" name="Shrestha, Dhana M" initials="SDM" lastIdx="10" clrIdx="3">
    <p:extLst>
      <p:ext uri="{19B8F6BF-5375-455C-9EA6-DF929625EA0E}">
        <p15:presenceInfo xmlns:p15="http://schemas.microsoft.com/office/powerpoint/2012/main" userId="S-1-5-21-781256798-401653752-3358417428-20197" providerId="AD"/>
      </p:ext>
    </p:extLst>
  </p:cmAuthor>
  <p:cmAuthor id="4" name="Winkler, Abby L - DHS" initials="WALD" lastIdx="42" clrIdx="4">
    <p:extLst>
      <p:ext uri="{19B8F6BF-5375-455C-9EA6-DF929625EA0E}">
        <p15:presenceInfo xmlns:p15="http://schemas.microsoft.com/office/powerpoint/2012/main" userId="S::Abby.Winkler@dhs.wisconsin.gov::4fb27292-8891-403f-ae43-85ea44d6088b" providerId="AD"/>
      </p:ext>
    </p:extLst>
  </p:cmAuthor>
  <p:cmAuthor id="5" name="Shrestha, Dhana M - DHS (State Lab of Hygiene)" initials="SDMD(LoH" lastIdx="2" clrIdx="5">
    <p:extLst>
      <p:ext uri="{19B8F6BF-5375-455C-9EA6-DF929625EA0E}">
        <p15:presenceInfo xmlns:p15="http://schemas.microsoft.com/office/powerpoint/2012/main" userId="Shrestha, Dhana M - DHS (State Lab of Hygie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A41"/>
    <a:srgbClr val="0B626D"/>
    <a:srgbClr val="608E69"/>
    <a:srgbClr val="003264"/>
    <a:srgbClr val="005BAC"/>
    <a:srgbClr val="666666"/>
    <a:srgbClr val="0033A1"/>
    <a:srgbClr val="2A5934"/>
    <a:srgbClr val="000000"/>
    <a:srgbClr val="C964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453C5-4E6C-4EA8-A8DA-C7625CB3CAC9}" v="26" dt="2025-10-10T13:04:53.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101" d="100"/>
          <a:sy n="101" d="100"/>
        </p:scale>
        <p:origin x="900"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hs.wistate.us\1WW\Control\DPHCtl\Bcdp_Std\EPI\DATA\STI_ANNUAL_REPORT\STI_AnnualReportGraph.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dhs.wistate.us\1WW\Control\DPHCtl\Bcdp_Std\EPI\DATA\STI_ANNUAL_REPORT\STI_AnnualReportGraph.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dhs.wistate.us\1WW\Control\DPHCtl\Bcdp_Std\EPI\DATA\STI_ANNUAL_REPORT\STI_AnnualReportGraph.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dhs.wistate.us\1WW\Control\DPHCtl\Bcdp_Std\EPI\DATA\STI_ANNUAL_REPORT\STI_AnnualReportGraph.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dhs.wistate.us\1ww\Control\DphCtl\Bcdp_Std\EPI\DATA\STI_ANNUAL_REPORT\GRAPHS_STI_AnnualReport_04172025.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xml"/><Relationship Id="rId4" Type="http://schemas.openxmlformats.org/officeDocument/2006/relationships/oleObject" Target="file:///\\dhs.wistate.us\1WW\Control\DPHCtl\Bcdp_Std\EPI\DATA\STI_ANNUAL_REPORT\STI_AnnualReportGraph.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dhs.wistate.us\1WW\Control\DPHCtl\Bcdp_Std\EPI\DATA\STI_ANNUAL_REPORT\STI_AnnualReportGraph.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2.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3.bin"/></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dhs.wistate.us\1WW\Control\DPHCtl\Bcdp_Std\EPI\DATA\STI_ANNUAL_REPORT\STI_AnnualReportGraph.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dhs.wistate.us\1ww\Control\DphCtl\Bcdp_Std\EPI\DATA\STI_ANNUAL_REPORT\GRAPHS_STI_AnnualReport_04172025.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dhs.wistate.us\1ww\Control\DphCtl\Bcdp_Std\EPI\DATA\STI_ANNUAL_REPORT\GRAPHS_STI_AnnualReport_04172025.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5.xml"/><Relationship Id="rId1" Type="http://schemas.microsoft.com/office/2011/relationships/chartStyle" Target="style25.xml"/><Relationship Id="rId5" Type="http://schemas.openxmlformats.org/officeDocument/2006/relationships/chartUserShapes" Target="../drawings/drawing2.xml"/><Relationship Id="rId4" Type="http://schemas.openxmlformats.org/officeDocument/2006/relationships/oleObject" Target="file:///\\dhs.wistate.us\1ww\Control\DphCtl\Bcdp_Std\EPI\DATA\STI_ANNUAL_REPORT\STI_AnnualReportGraph.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embeddings/oleObject4.bin"/></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embeddings/oleObject5.bin"/></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embeddings/oleObject6.bin"/></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dhs.wistate.us\1WW\Control\DPHCtl\Bcdp_Std\EPI\DATA\STI_ANNUAL_REPORT\STI_AnnualReportGraph.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hs.wistate.us\1WW\Control\DPHCtl\Bcdp_Std\EPI\DATA\STI_ANNUAL_REPORT\STI_AnnualReportGraph.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0.xml"/><Relationship Id="rId1" Type="http://schemas.microsoft.com/office/2011/relationships/chartStyle" Target="style30.xml"/><Relationship Id="rId5" Type="http://schemas.openxmlformats.org/officeDocument/2006/relationships/chartUserShapes" Target="../drawings/drawing3.xml"/><Relationship Id="rId4" Type="http://schemas.openxmlformats.org/officeDocument/2006/relationships/oleObject" Target="file:///\\dhs.wistate.us\1ww\Control\DphCtl\Bcdp_Std\EPI\DATA\STI_ANNUAL_REPORT\GRAPHS_STI_AnnualReport_04172025.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dhs.wistate.us\1ww\Control\DphCtl\Bcdp_Std\EPI\DATA\STI_ANNUAL_REPORT\GRAPHS_STI_AnnualReport_04172025.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2.xml"/><Relationship Id="rId1" Type="http://schemas.microsoft.com/office/2011/relationships/chartStyle" Target="style32.xml"/><Relationship Id="rId5" Type="http://schemas.openxmlformats.org/officeDocument/2006/relationships/chartUserShapes" Target="../drawings/drawing4.xml"/><Relationship Id="rId4" Type="http://schemas.openxmlformats.org/officeDocument/2006/relationships/oleObject" Target="file:///\\dhs.wistate.us\1ww\Control\DphCtl\Bcdp_Std\EPI\DATA\STI_ANNUAL_REPORT\STI_AnnualReportGraph.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hs.wistate.us\1WW\Control\DPHCtl\Bcdp_Std\EPI\DATA\STI_ANNUAL_REPORT\STI_AnnualReportGraph.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hs.wistate.us\1ww\Control\DphCtl\Bcdp_Std\EPI\DATA\STI_ANNUAL_REPORT\GRAPHS_STI_AnnualReport_04172025.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hs.wistate.us\1ww\Control\DphCtl\Bcdp_Std\EPI\DATA\STI_ANNUAL_REPORT\GRAPHS_STI_AnnualReport_04172025.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_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hs.wistate.us\1WW\Control\DPHCtl\Bcdp_Std\EPI\DATA\STI_ANNUAL_REPORT\STI_AnnualReport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0476190476191E-2"/>
          <c:y val="1.8853695324283559E-2"/>
          <c:w val="0.97380952380952379"/>
          <c:h val="0.80369641294838146"/>
        </c:manualLayout>
      </c:layout>
      <c:barChart>
        <c:barDir val="col"/>
        <c:grouping val="clustered"/>
        <c:varyColors val="0"/>
        <c:ser>
          <c:idx val="0"/>
          <c:order val="0"/>
          <c:spPr>
            <a:solidFill>
              <a:sysClr val="window" lastClr="FFFFFF">
                <a:lumMod val="65000"/>
              </a:sysClr>
            </a:solidFill>
            <a:ln>
              <a:noFill/>
            </a:ln>
            <a:effectLst/>
          </c:spPr>
          <c:invertIfNegative val="0"/>
          <c:dPt>
            <c:idx val="0"/>
            <c:invertIfNegative val="0"/>
            <c:bubble3D val="0"/>
            <c:spPr>
              <a:solidFill>
                <a:srgbClr val="073A41"/>
              </a:solidFill>
              <a:ln>
                <a:noFill/>
              </a:ln>
              <a:effectLst/>
            </c:spPr>
            <c:extLst>
              <c:ext xmlns:c16="http://schemas.microsoft.com/office/drawing/2014/chart" uri="{C3380CC4-5D6E-409C-BE32-E72D297353CC}">
                <c16:uniqueId val="{00000001-0A77-486E-8601-1E0ACF48280D}"/>
              </c:ext>
            </c:extLst>
          </c:dPt>
          <c:dPt>
            <c:idx val="4"/>
            <c:invertIfNegative val="0"/>
            <c:bubble3D val="0"/>
            <c:spPr>
              <a:solidFill>
                <a:srgbClr val="0B626D"/>
              </a:solidFill>
              <a:ln>
                <a:noFill/>
              </a:ln>
              <a:effectLst/>
            </c:spPr>
            <c:extLst>
              <c:ext xmlns:c16="http://schemas.microsoft.com/office/drawing/2014/chart" uri="{C3380CC4-5D6E-409C-BE32-E72D297353CC}">
                <c16:uniqueId val="{00000002-0A77-486E-8601-1E0ACF48280D}"/>
              </c:ext>
            </c:extLst>
          </c:dPt>
          <c:dLbls>
            <c:dLbl>
              <c:idx val="0"/>
              <c:tx>
                <c:rich>
                  <a:bodyPr rot="0" spcFirstLastPara="1" vertOverflow="ellipsis" vert="horz" wrap="square" lIns="38100" tIns="19050" rIns="38100" bIns="19050" anchor="ctr" anchorCtr="1">
                    <a:spAutoFit/>
                  </a:bodyPr>
                  <a:lstStyle/>
                  <a:p>
                    <a:pPr>
                      <a:defRPr sz="2400" b="1" i="0" u="none" strike="noStrike" kern="1200" baseline="0">
                        <a:solidFill>
                          <a:srgbClr val="073A41"/>
                        </a:solidFill>
                        <a:latin typeface="Tahoma" panose="020B0604030504040204" pitchFamily="34" charset="0"/>
                        <a:ea typeface="Tahoma" panose="020B0604030504040204" pitchFamily="34" charset="0"/>
                        <a:cs typeface="Tahoma" panose="020B0604030504040204" pitchFamily="34" charset="0"/>
                      </a:defRPr>
                    </a:pPr>
                    <a:fld id="{B98E79E3-70B4-4197-A550-D89DC4B5AA97}" type="VALUE">
                      <a:rPr lang="en-US">
                        <a:solidFill>
                          <a:srgbClr val="073A41"/>
                        </a:solidFill>
                        <a:latin typeface="Tahoma" panose="020B0604030504040204" pitchFamily="34" charset="0"/>
                        <a:ea typeface="Tahoma" panose="020B0604030504040204" pitchFamily="34" charset="0"/>
                        <a:cs typeface="Tahoma" panose="020B0604030504040204" pitchFamily="34" charset="0"/>
                      </a:rPr>
                      <a:pPr>
                        <a:defRPr sz="2400" b="1">
                          <a:solidFill>
                            <a:srgbClr val="073A41"/>
                          </a:solidFill>
                          <a:latin typeface="Tahoma" panose="020B0604030504040204" pitchFamily="34" charset="0"/>
                          <a:ea typeface="Tahoma" panose="020B0604030504040204" pitchFamily="34" charset="0"/>
                          <a:cs typeface="Tahoma" panose="020B060403050404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73A4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77-486E-8601-1E0ACF48280D}"/>
                </c:ext>
              </c:extLst>
            </c:dLbl>
            <c:dLbl>
              <c:idx val="1"/>
              <c:tx>
                <c:rich>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fld id="{365BC9B8-9BE6-462E-875A-840331472801}" type="VALUE">
                      <a:rPr lang="en-US">
                        <a:latin typeface="Tahoma" panose="020B0604030504040204" pitchFamily="34" charset="0"/>
                        <a:ea typeface="Tahoma" panose="020B0604030504040204" pitchFamily="34" charset="0"/>
                        <a:cs typeface="Tahoma" panose="020B0604030504040204" pitchFamily="34" charset="0"/>
                      </a:rPr>
                      <a:pPr>
                        <a:defRPr sz="2400" b="1">
                          <a:solidFill>
                            <a:srgbClr val="717171"/>
                          </a:solidFill>
                          <a:latin typeface="Tahoma" panose="020B0604030504040204" pitchFamily="34" charset="0"/>
                          <a:ea typeface="Tahoma" panose="020B0604030504040204" pitchFamily="34" charset="0"/>
                          <a:cs typeface="Tahoma" panose="020B060403050404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A77-486E-8601-1E0ACF48280D}"/>
                </c:ext>
              </c:extLst>
            </c:dLbl>
            <c:dLbl>
              <c:idx val="2"/>
              <c:tx>
                <c:rich>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fld id="{4BF53F9A-47CE-4943-9966-CCE6A942A0A5}" type="VALUE">
                      <a:rPr lang="en-US">
                        <a:latin typeface="Tahoma" panose="020B0604030504040204" pitchFamily="34" charset="0"/>
                        <a:ea typeface="Tahoma" panose="020B0604030504040204" pitchFamily="34" charset="0"/>
                        <a:cs typeface="Tahoma" panose="020B0604030504040204" pitchFamily="34" charset="0"/>
                      </a:rPr>
                      <a:pPr>
                        <a:defRPr sz="2400" b="1">
                          <a:solidFill>
                            <a:srgbClr val="717171"/>
                          </a:solidFill>
                          <a:latin typeface="Tahoma" panose="020B0604030504040204" pitchFamily="34" charset="0"/>
                          <a:ea typeface="Tahoma" panose="020B0604030504040204" pitchFamily="34" charset="0"/>
                          <a:cs typeface="Tahoma" panose="020B060403050404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A77-486E-8601-1E0ACF48280D}"/>
                </c:ext>
              </c:extLst>
            </c:dLbl>
            <c:dLbl>
              <c:idx val="3"/>
              <c:tx>
                <c:rich>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fld id="{9B802699-1D96-452F-A6A2-8756B8719A42}" type="VALUE">
                      <a:rPr lang="en-US">
                        <a:latin typeface="Tahoma" panose="020B0604030504040204" pitchFamily="34" charset="0"/>
                        <a:ea typeface="Tahoma" panose="020B0604030504040204" pitchFamily="34" charset="0"/>
                        <a:cs typeface="Tahoma" panose="020B0604030504040204" pitchFamily="34" charset="0"/>
                      </a:rPr>
                      <a:pPr>
                        <a:defRPr sz="2400" b="1">
                          <a:solidFill>
                            <a:srgbClr val="717171"/>
                          </a:solidFill>
                          <a:latin typeface="Tahoma" panose="020B0604030504040204" pitchFamily="34" charset="0"/>
                          <a:ea typeface="Tahoma" panose="020B0604030504040204" pitchFamily="34" charset="0"/>
                          <a:cs typeface="Tahoma" panose="020B060403050404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A77-486E-8601-1E0ACF48280D}"/>
                </c:ext>
              </c:extLst>
            </c:dLbl>
            <c:dLbl>
              <c:idx val="4"/>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B626D"/>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A77-486E-8601-1E0ACF48280D}"/>
                </c:ext>
              </c:extLst>
            </c:dLbl>
            <c:dLbl>
              <c:idx val="5"/>
              <c:tx>
                <c:rich>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fld id="{9A20031F-0EF3-4164-AA82-701232F630D2}" type="VALUE">
                      <a:rPr lang="en-US">
                        <a:latin typeface="Tahoma" panose="020B0604030504040204" pitchFamily="34" charset="0"/>
                        <a:ea typeface="Tahoma" panose="020B0604030504040204" pitchFamily="34" charset="0"/>
                        <a:cs typeface="Tahoma" panose="020B0604030504040204" pitchFamily="34" charset="0"/>
                      </a:rPr>
                      <a:pPr>
                        <a:defRPr sz="2400" b="1">
                          <a:solidFill>
                            <a:srgbClr val="717171"/>
                          </a:solidFill>
                          <a:latin typeface="Tahoma" panose="020B0604030504040204" pitchFamily="34" charset="0"/>
                          <a:ea typeface="Tahoma" panose="020B0604030504040204" pitchFamily="34" charset="0"/>
                          <a:cs typeface="Tahoma" panose="020B060403050404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A77-486E-8601-1E0ACF48280D}"/>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'STI_Trend_Neighboring_States&amp;WI'!$A$3:$A$8</c:f>
              <c:strCache>
                <c:ptCount val="6"/>
                <c:pt idx="0">
                  <c:v>US Total</c:v>
                </c:pt>
                <c:pt idx="1">
                  <c:v>Illinois</c:v>
                </c:pt>
                <c:pt idx="2">
                  <c:v>Michigan</c:v>
                </c:pt>
                <c:pt idx="3">
                  <c:v>Minnesota</c:v>
                </c:pt>
                <c:pt idx="4">
                  <c:v>Wisconsin</c:v>
                </c:pt>
                <c:pt idx="5">
                  <c:v>Iowa</c:v>
                </c:pt>
              </c:strCache>
            </c:strRef>
          </c:cat>
          <c:val>
            <c:numRef>
              <c:f>'STI_Trend_Neighboring_States&amp;WI'!$D$3:$D$8</c:f>
              <c:numCache>
                <c:formatCode>General</c:formatCode>
                <c:ptCount val="6"/>
                <c:pt idx="0">
                  <c:v>15.8</c:v>
                </c:pt>
                <c:pt idx="1">
                  <c:v>11.6</c:v>
                </c:pt>
                <c:pt idx="2">
                  <c:v>8.4</c:v>
                </c:pt>
                <c:pt idx="3">
                  <c:v>8.6999999999999993</c:v>
                </c:pt>
                <c:pt idx="4">
                  <c:v>9.1</c:v>
                </c:pt>
                <c:pt idx="5">
                  <c:v>10.3</c:v>
                </c:pt>
              </c:numCache>
            </c:numRef>
          </c:val>
          <c:extLst>
            <c:ext xmlns:c16="http://schemas.microsoft.com/office/drawing/2014/chart" uri="{C3380CC4-5D6E-409C-BE32-E72D297353CC}">
              <c16:uniqueId val="{00000000-0A77-486E-8601-1E0ACF48280D}"/>
            </c:ext>
          </c:extLst>
        </c:ser>
        <c:dLbls>
          <c:showLegendKey val="0"/>
          <c:showVal val="0"/>
          <c:showCatName val="0"/>
          <c:showSerName val="0"/>
          <c:showPercent val="0"/>
          <c:showBubbleSize val="0"/>
        </c:dLbls>
        <c:gapWidth val="100"/>
        <c:overlap val="-27"/>
        <c:axId val="724108792"/>
        <c:axId val="724106272"/>
      </c:barChart>
      <c:catAx>
        <c:axId val="724108792"/>
        <c:scaling>
          <c:orientation val="minMax"/>
        </c:scaling>
        <c:delete val="0"/>
        <c:axPos val="b"/>
        <c:numFmt formatCode="General" sourceLinked="1"/>
        <c:majorTickMark val="none"/>
        <c:minorTickMark val="none"/>
        <c:tickLblPos val="nextTo"/>
        <c:spPr>
          <a:noFill/>
          <a:ln w="9525" cap="flat" cmpd="sng" algn="ctr">
            <a:solidFill>
              <a:srgbClr val="4F5A65">
                <a:lumMod val="50000"/>
              </a:srgbClr>
            </a:solidFill>
            <a:round/>
          </a:ln>
          <a:effectLst/>
        </c:spPr>
        <c:txPr>
          <a:bodyPr rot="-60000000" spcFirstLastPara="1" vertOverflow="ellipsis" vert="horz" wrap="square" anchor="ctr" anchorCtr="1"/>
          <a:lstStyle/>
          <a:p>
            <a:pPr>
              <a:defRPr sz="2400" b="1"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724106272"/>
        <c:crosses val="autoZero"/>
        <c:auto val="1"/>
        <c:lblAlgn val="ctr"/>
        <c:lblOffset val="100"/>
        <c:noMultiLvlLbl val="0"/>
      </c:catAx>
      <c:valAx>
        <c:axId val="724106272"/>
        <c:scaling>
          <c:orientation val="minMax"/>
        </c:scaling>
        <c:delete val="1"/>
        <c:axPos val="l"/>
        <c:numFmt formatCode="General" sourceLinked="1"/>
        <c:majorTickMark val="none"/>
        <c:minorTickMark val="none"/>
        <c:tickLblPos val="nextTo"/>
        <c:crossAx val="724108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091954022988506E-2"/>
          <c:y val="2.0254629629629629E-2"/>
          <c:w val="0.97471264367816091"/>
          <c:h val="0.81923711358996787"/>
        </c:manualLayout>
      </c:layout>
      <c:lineChart>
        <c:grouping val="standard"/>
        <c:varyColors val="0"/>
        <c:ser>
          <c:idx val="0"/>
          <c:order val="0"/>
          <c:tx>
            <c:strRef>
              <c:f>SyphilisAnalyses2023!$I$28</c:f>
              <c:strCache>
                <c:ptCount val="1"/>
                <c:pt idx="0">
                  <c:v>Male</c:v>
                </c:pt>
              </c:strCache>
            </c:strRef>
          </c:tx>
          <c:spPr>
            <a:ln w="63500" cap="rnd">
              <a:solidFill>
                <a:srgbClr val="0033A1"/>
              </a:solidFill>
              <a:round/>
            </a:ln>
            <a:effectLst/>
          </c:spPr>
          <c:marker>
            <c:symbol val="none"/>
          </c:marker>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33A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SyphilisAnalyses2023!$H$30:$H$34</c:f>
              <c:numCache>
                <c:formatCode>General</c:formatCode>
                <c:ptCount val="5"/>
                <c:pt idx="0">
                  <c:v>2020</c:v>
                </c:pt>
                <c:pt idx="1">
                  <c:v>2021</c:v>
                </c:pt>
                <c:pt idx="2" formatCode="0">
                  <c:v>2022</c:v>
                </c:pt>
                <c:pt idx="3">
                  <c:v>2023</c:v>
                </c:pt>
                <c:pt idx="4">
                  <c:v>2024</c:v>
                </c:pt>
              </c:numCache>
            </c:numRef>
          </c:cat>
          <c:val>
            <c:numRef>
              <c:f>SyphilisAnalyses2023!$I$30:$I$34</c:f>
              <c:numCache>
                <c:formatCode>0</c:formatCode>
                <c:ptCount val="5"/>
                <c:pt idx="0">
                  <c:v>10</c:v>
                </c:pt>
                <c:pt idx="1">
                  <c:v>18</c:v>
                </c:pt>
                <c:pt idx="2">
                  <c:v>19</c:v>
                </c:pt>
                <c:pt idx="3">
                  <c:v>14</c:v>
                </c:pt>
                <c:pt idx="4">
                  <c:v>6</c:v>
                </c:pt>
              </c:numCache>
            </c:numRef>
          </c:val>
          <c:smooth val="0"/>
          <c:extLst>
            <c:ext xmlns:c16="http://schemas.microsoft.com/office/drawing/2014/chart" uri="{C3380CC4-5D6E-409C-BE32-E72D297353CC}">
              <c16:uniqueId val="{00000000-592B-4AAA-9C52-F834833212CC}"/>
            </c:ext>
          </c:extLst>
        </c:ser>
        <c:ser>
          <c:idx val="1"/>
          <c:order val="1"/>
          <c:tx>
            <c:strRef>
              <c:f>SyphilisAnalyses2023!$J$28</c:f>
              <c:strCache>
                <c:ptCount val="1"/>
                <c:pt idx="0">
                  <c:v>Female</c:v>
                </c:pt>
              </c:strCache>
            </c:strRef>
          </c:tx>
          <c:spPr>
            <a:ln w="63500" cap="rnd">
              <a:solidFill>
                <a:srgbClr val="800080"/>
              </a:solidFill>
              <a:round/>
            </a:ln>
            <a:effectLst/>
          </c:spPr>
          <c:marker>
            <c:symbol val="none"/>
          </c:marker>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800080"/>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SyphilisAnalyses2023!$H$30:$H$34</c:f>
              <c:numCache>
                <c:formatCode>General</c:formatCode>
                <c:ptCount val="5"/>
                <c:pt idx="0">
                  <c:v>2020</c:v>
                </c:pt>
                <c:pt idx="1">
                  <c:v>2021</c:v>
                </c:pt>
                <c:pt idx="2" formatCode="0">
                  <c:v>2022</c:v>
                </c:pt>
                <c:pt idx="3">
                  <c:v>2023</c:v>
                </c:pt>
                <c:pt idx="4">
                  <c:v>2024</c:v>
                </c:pt>
              </c:numCache>
            </c:numRef>
          </c:cat>
          <c:val>
            <c:numRef>
              <c:f>SyphilisAnalyses2023!$J$30:$J$34</c:f>
              <c:numCache>
                <c:formatCode>0</c:formatCode>
                <c:ptCount val="5"/>
                <c:pt idx="0">
                  <c:v>2</c:v>
                </c:pt>
                <c:pt idx="1">
                  <c:v>7</c:v>
                </c:pt>
                <c:pt idx="2">
                  <c:v>7</c:v>
                </c:pt>
                <c:pt idx="3">
                  <c:v>4</c:v>
                </c:pt>
                <c:pt idx="4">
                  <c:v>3</c:v>
                </c:pt>
              </c:numCache>
            </c:numRef>
          </c:val>
          <c:smooth val="0"/>
          <c:extLst>
            <c:ext xmlns:c16="http://schemas.microsoft.com/office/drawing/2014/chart" uri="{C3380CC4-5D6E-409C-BE32-E72D297353CC}">
              <c16:uniqueId val="{00000001-592B-4AAA-9C52-F834833212CC}"/>
            </c:ext>
          </c:extLst>
        </c:ser>
        <c:dLbls>
          <c:showLegendKey val="0"/>
          <c:showVal val="0"/>
          <c:showCatName val="0"/>
          <c:showSerName val="0"/>
          <c:showPercent val="0"/>
          <c:showBubbleSize val="0"/>
        </c:dLbls>
        <c:smooth val="0"/>
        <c:axId val="1162777536"/>
        <c:axId val="1162779336"/>
      </c:lineChart>
      <c:catAx>
        <c:axId val="1162777536"/>
        <c:scaling>
          <c:orientation val="minMax"/>
        </c:scaling>
        <c:delete val="0"/>
        <c:axPos val="b"/>
        <c:numFmt formatCode="General" sourceLinked="1"/>
        <c:majorTickMark val="none"/>
        <c:minorTickMark val="none"/>
        <c:tickLblPos val="nextTo"/>
        <c:spPr>
          <a:noFill/>
          <a:ln w="9525" cap="flat" cmpd="sng" algn="ctr">
            <a:solidFill>
              <a:sysClr val="windowText" lastClr="000000">
                <a:lumMod val="95000"/>
                <a:lumOff val="5000"/>
              </a:sysClr>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162779336"/>
        <c:crosses val="autoZero"/>
        <c:auto val="1"/>
        <c:lblAlgn val="ctr"/>
        <c:lblOffset val="100"/>
        <c:noMultiLvlLbl val="0"/>
      </c:catAx>
      <c:valAx>
        <c:axId val="1162779336"/>
        <c:scaling>
          <c:orientation val="minMax"/>
        </c:scaling>
        <c:delete val="1"/>
        <c:axPos val="l"/>
        <c:numFmt formatCode="0" sourceLinked="1"/>
        <c:majorTickMark val="none"/>
        <c:minorTickMark val="none"/>
        <c:tickLblPos val="nextTo"/>
        <c:crossAx val="1162777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00000000000002E-3"/>
          <c:y val="0.14267361111111113"/>
          <c:w val="0.97066666666666668"/>
          <c:h val="0.69998431522634508"/>
        </c:manualLayout>
      </c:layout>
      <c:lineChart>
        <c:grouping val="standard"/>
        <c:varyColors val="0"/>
        <c:ser>
          <c:idx val="0"/>
          <c:order val="0"/>
          <c:tx>
            <c:strRef>
              <c:f>SyphilisAnalyses2023!$F$58</c:f>
              <c:strCache>
                <c:ptCount val="1"/>
                <c:pt idx="0">
                  <c:v>Late</c:v>
                </c:pt>
              </c:strCache>
            </c:strRef>
          </c:tx>
          <c:spPr>
            <a:ln w="63500" cap="rnd">
              <a:solidFill>
                <a:srgbClr val="000000"/>
              </a:solidFill>
              <a:round/>
            </a:ln>
            <a:effectLst/>
          </c:spPr>
          <c:marker>
            <c:symbol val="none"/>
          </c:marker>
          <c:dLbls>
            <c:dLbl>
              <c:idx val="0"/>
              <c:tx>
                <c:rich>
                  <a:bodyPr/>
                  <a:lstStyle/>
                  <a:p>
                    <a:r>
                      <a:rPr lang="en-US"/>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463-494D-841A-D677FDFAA397}"/>
                </c:ext>
              </c:extLst>
            </c:dLbl>
            <c:dLbl>
              <c:idx val="1"/>
              <c:delete val="1"/>
              <c:extLst>
                <c:ext xmlns:c15="http://schemas.microsoft.com/office/drawing/2012/chart" uri="{CE6537A1-D6FC-4f65-9D91-7224C49458BB}"/>
                <c:ext xmlns:c16="http://schemas.microsoft.com/office/drawing/2014/chart" uri="{C3380CC4-5D6E-409C-BE32-E72D297353CC}">
                  <c16:uniqueId val="{00000001-F463-494D-841A-D677FDFAA397}"/>
                </c:ext>
              </c:extLst>
            </c:dLbl>
            <c:dLbl>
              <c:idx val="2"/>
              <c:delete val="1"/>
              <c:extLst>
                <c:ext xmlns:c15="http://schemas.microsoft.com/office/drawing/2012/chart" uri="{CE6537A1-D6FC-4f65-9D91-7224C49458BB}"/>
                <c:ext xmlns:c16="http://schemas.microsoft.com/office/drawing/2014/chart" uri="{C3380CC4-5D6E-409C-BE32-E72D297353CC}">
                  <c16:uniqueId val="{00000002-F463-494D-841A-D677FDFAA397}"/>
                </c:ext>
              </c:extLst>
            </c:dLbl>
            <c:dLbl>
              <c:idx val="3"/>
              <c:tx>
                <c:rich>
                  <a:bodyPr/>
                  <a:lstStyle/>
                  <a:p>
                    <a:r>
                      <a:rPr lang="en-US"/>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463-494D-841A-D677FDFAA397}"/>
                </c:ext>
              </c:extLst>
            </c:dLbl>
            <c:dLbl>
              <c:idx val="4"/>
              <c:tx>
                <c:rich>
                  <a:bodyPr/>
                  <a:lstStyle/>
                  <a:p>
                    <a:r>
                      <a:rPr lang="en-US" u="none"/>
                      <a:t>14</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463-494D-841A-D677FDFAA397}"/>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SyphilisAnalyses2023!$G$57:$K$57</c:f>
              <c:numCache>
                <c:formatCode>General</c:formatCode>
                <c:ptCount val="5"/>
                <c:pt idx="0">
                  <c:v>2020</c:v>
                </c:pt>
                <c:pt idx="1">
                  <c:v>2021</c:v>
                </c:pt>
                <c:pt idx="2">
                  <c:v>2022</c:v>
                </c:pt>
                <c:pt idx="3">
                  <c:v>2023</c:v>
                </c:pt>
                <c:pt idx="4">
                  <c:v>2024</c:v>
                </c:pt>
              </c:numCache>
            </c:numRef>
          </c:cat>
          <c:val>
            <c:numRef>
              <c:f>SyphilisAnalyses2023!$G$58:$K$58</c:f>
              <c:numCache>
                <c:formatCode>General</c:formatCode>
                <c:ptCount val="5"/>
                <c:pt idx="0">
                  <c:v>3.8</c:v>
                </c:pt>
                <c:pt idx="1">
                  <c:v>8.5</c:v>
                </c:pt>
                <c:pt idx="2">
                  <c:v>12.6</c:v>
                </c:pt>
                <c:pt idx="3">
                  <c:v>14.7</c:v>
                </c:pt>
                <c:pt idx="4">
                  <c:v>14.1</c:v>
                </c:pt>
              </c:numCache>
            </c:numRef>
          </c:val>
          <c:smooth val="0"/>
          <c:extLst>
            <c:ext xmlns:c16="http://schemas.microsoft.com/office/drawing/2014/chart" uri="{C3380CC4-5D6E-409C-BE32-E72D297353CC}">
              <c16:uniqueId val="{00000005-F463-494D-841A-D677FDFAA397}"/>
            </c:ext>
          </c:extLst>
        </c:ser>
        <c:ser>
          <c:idx val="1"/>
          <c:order val="1"/>
          <c:tx>
            <c:strRef>
              <c:f>SyphilisAnalyses2023!$F$59</c:f>
              <c:strCache>
                <c:ptCount val="1"/>
                <c:pt idx="0">
                  <c:v>Primary &amp; Secondary</c:v>
                </c:pt>
              </c:strCache>
            </c:strRef>
          </c:tx>
          <c:spPr>
            <a:ln w="63500" cap="rnd">
              <a:solidFill>
                <a:srgbClr val="DC6D1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6-F463-494D-841A-D677FDFAA397}"/>
                </c:ext>
              </c:extLst>
            </c:dLbl>
            <c:dLbl>
              <c:idx val="2"/>
              <c:delete val="1"/>
              <c:extLst>
                <c:ext xmlns:c15="http://schemas.microsoft.com/office/drawing/2012/chart" uri="{CE6537A1-D6FC-4f65-9D91-7224C49458BB}"/>
                <c:ext xmlns:c16="http://schemas.microsoft.com/office/drawing/2014/chart" uri="{C3380CC4-5D6E-409C-BE32-E72D297353CC}">
                  <c16:uniqueId val="{00000007-F463-494D-841A-D677FDFAA397}"/>
                </c:ext>
              </c:extLst>
            </c:dLbl>
            <c:dLbl>
              <c:idx val="3"/>
              <c:tx>
                <c:rich>
                  <a:bodyPr/>
                  <a:lstStyle/>
                  <a:p>
                    <a:r>
                      <a:rPr lang="en-US"/>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463-494D-841A-D677FDFAA397}"/>
                </c:ext>
              </c:extLst>
            </c:dLbl>
            <c:dLbl>
              <c:idx val="4"/>
              <c:tx>
                <c:rich>
                  <a:bodyPr/>
                  <a:lstStyle/>
                  <a:p>
                    <a:r>
                      <a:rPr lang="en-US"/>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463-494D-841A-D677FDFAA397}"/>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DC6D12"/>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SyphilisAnalyses2023!$G$57:$K$57</c:f>
              <c:numCache>
                <c:formatCode>General</c:formatCode>
                <c:ptCount val="5"/>
                <c:pt idx="0">
                  <c:v>2020</c:v>
                </c:pt>
                <c:pt idx="1">
                  <c:v>2021</c:v>
                </c:pt>
                <c:pt idx="2">
                  <c:v>2022</c:v>
                </c:pt>
                <c:pt idx="3">
                  <c:v>2023</c:v>
                </c:pt>
                <c:pt idx="4">
                  <c:v>2024</c:v>
                </c:pt>
              </c:numCache>
            </c:numRef>
          </c:cat>
          <c:val>
            <c:numRef>
              <c:f>SyphilisAnalyses2023!$G$59:$K$59</c:f>
              <c:numCache>
                <c:formatCode>General</c:formatCode>
                <c:ptCount val="5"/>
                <c:pt idx="0">
                  <c:v>6</c:v>
                </c:pt>
                <c:pt idx="1">
                  <c:v>12.3</c:v>
                </c:pt>
                <c:pt idx="2">
                  <c:v>12.6</c:v>
                </c:pt>
                <c:pt idx="3">
                  <c:v>9.1</c:v>
                </c:pt>
                <c:pt idx="4">
                  <c:v>4.9000000000000004</c:v>
                </c:pt>
              </c:numCache>
            </c:numRef>
          </c:val>
          <c:smooth val="0"/>
          <c:extLst>
            <c:ext xmlns:c16="http://schemas.microsoft.com/office/drawing/2014/chart" uri="{C3380CC4-5D6E-409C-BE32-E72D297353CC}">
              <c16:uniqueId val="{0000000A-F463-494D-841A-D677FDFAA397}"/>
            </c:ext>
          </c:extLst>
        </c:ser>
        <c:dLbls>
          <c:showLegendKey val="0"/>
          <c:showVal val="0"/>
          <c:showCatName val="0"/>
          <c:showSerName val="0"/>
          <c:showPercent val="0"/>
          <c:showBubbleSize val="0"/>
        </c:dLbls>
        <c:smooth val="0"/>
        <c:axId val="799898016"/>
        <c:axId val="799894416"/>
      </c:lineChart>
      <c:catAx>
        <c:axId val="799898016"/>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799894416"/>
        <c:crosses val="autoZero"/>
        <c:auto val="1"/>
        <c:lblAlgn val="ctr"/>
        <c:lblOffset val="100"/>
        <c:noMultiLvlLbl val="0"/>
      </c:catAx>
      <c:valAx>
        <c:axId val="799894416"/>
        <c:scaling>
          <c:orientation val="minMax"/>
        </c:scaling>
        <c:delete val="1"/>
        <c:axPos val="l"/>
        <c:numFmt formatCode="General" sourceLinked="1"/>
        <c:majorTickMark val="none"/>
        <c:minorTickMark val="none"/>
        <c:tickLblPos val="nextTo"/>
        <c:crossAx val="799898016"/>
        <c:crosses val="autoZero"/>
        <c:crossBetween val="between"/>
      </c:valAx>
      <c:spPr>
        <a:noFill/>
        <a:ln>
          <a:noFill/>
        </a:ln>
        <a:effectLst/>
      </c:spPr>
    </c:plotArea>
    <c:plotVisOnly val="1"/>
    <c:dispBlanksAs val="gap"/>
    <c:showDLblsOverMax val="0"/>
  </c:chart>
  <c:spPr>
    <a:noFill/>
    <a:ln w="63500">
      <a:noFill/>
    </a:ln>
    <a:effectLst/>
  </c:spPr>
  <c:txPr>
    <a:bodyPr/>
    <a:lstStyle/>
    <a:p>
      <a:pPr>
        <a:defRPr sz="1600">
          <a:solidFill>
            <a:srgbClr val="000000"/>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375522504131431E-2"/>
          <c:y val="4.8245895002421074E-2"/>
          <c:w val="0.9333106833867989"/>
          <c:h val="0.80888857647228907"/>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800280"/>
              </a:solidFill>
              <a:ln>
                <a:noFill/>
              </a:ln>
              <a:effectLst/>
            </c:spPr>
            <c:extLst>
              <c:ext xmlns:c16="http://schemas.microsoft.com/office/drawing/2014/chart" uri="{C3380CC4-5D6E-409C-BE32-E72D297353CC}">
                <c16:uniqueId val="{00000001-CC6C-483C-999D-DD8E027457D2}"/>
              </c:ext>
            </c:extLst>
          </c:dPt>
          <c:dPt>
            <c:idx val="2"/>
            <c:invertIfNegative val="0"/>
            <c:bubble3D val="0"/>
            <c:spPr>
              <a:solidFill>
                <a:srgbClr val="800280"/>
              </a:solidFill>
              <a:ln>
                <a:noFill/>
              </a:ln>
              <a:effectLst/>
            </c:spPr>
            <c:extLst>
              <c:ext xmlns:c16="http://schemas.microsoft.com/office/drawing/2014/chart" uri="{C3380CC4-5D6E-409C-BE32-E72D297353CC}">
                <c16:uniqueId val="{00000003-CC6C-483C-999D-DD8E027457D2}"/>
              </c:ext>
            </c:extLst>
          </c:dPt>
          <c:dPt>
            <c:idx val="3"/>
            <c:invertIfNegative val="0"/>
            <c:bubble3D val="0"/>
            <c:spPr>
              <a:solidFill>
                <a:srgbClr val="800280"/>
              </a:solidFill>
              <a:ln>
                <a:noFill/>
              </a:ln>
              <a:effectLst/>
            </c:spPr>
            <c:extLst>
              <c:ext xmlns:c16="http://schemas.microsoft.com/office/drawing/2014/chart" uri="{C3380CC4-5D6E-409C-BE32-E72D297353CC}">
                <c16:uniqueId val="{00000005-CC6C-483C-999D-DD8E027457D2}"/>
              </c:ext>
            </c:extLst>
          </c:dPt>
          <c:dPt>
            <c:idx val="4"/>
            <c:invertIfNegative val="0"/>
            <c:bubble3D val="0"/>
            <c:spPr>
              <a:solidFill>
                <a:srgbClr val="800280"/>
              </a:solidFill>
              <a:ln>
                <a:noFill/>
              </a:ln>
              <a:effectLst/>
            </c:spPr>
            <c:extLst>
              <c:ext xmlns:c16="http://schemas.microsoft.com/office/drawing/2014/chart" uri="{C3380CC4-5D6E-409C-BE32-E72D297353CC}">
                <c16:uniqueId val="{00000007-CC6C-483C-999D-DD8E027457D2}"/>
              </c:ext>
            </c:extLst>
          </c:dPt>
          <c:dPt>
            <c:idx val="5"/>
            <c:invertIfNegative val="0"/>
            <c:bubble3D val="0"/>
            <c:spPr>
              <a:solidFill>
                <a:srgbClr val="800080"/>
              </a:solidFill>
              <a:ln>
                <a:noFill/>
              </a:ln>
              <a:effectLst/>
            </c:spPr>
            <c:extLst>
              <c:ext xmlns:c16="http://schemas.microsoft.com/office/drawing/2014/chart" uri="{C3380CC4-5D6E-409C-BE32-E72D297353CC}">
                <c16:uniqueId val="{00000009-CC6C-483C-999D-DD8E027457D2}"/>
              </c:ext>
            </c:extLst>
          </c:dPt>
          <c:dPt>
            <c:idx val="6"/>
            <c:invertIfNegative val="0"/>
            <c:bubble3D val="0"/>
            <c:spPr>
              <a:solidFill>
                <a:srgbClr val="800080"/>
              </a:solidFill>
              <a:ln>
                <a:noFill/>
              </a:ln>
              <a:effectLst/>
            </c:spPr>
            <c:extLst>
              <c:ext xmlns:c16="http://schemas.microsoft.com/office/drawing/2014/chart" uri="{C3380CC4-5D6E-409C-BE32-E72D297353CC}">
                <c16:uniqueId val="{0000000B-CC6C-483C-999D-DD8E027457D2}"/>
              </c:ext>
            </c:extLst>
          </c:dPt>
          <c:dPt>
            <c:idx val="10"/>
            <c:invertIfNegative val="0"/>
            <c:bubble3D val="0"/>
            <c:spPr>
              <a:solidFill>
                <a:srgbClr val="0033A1"/>
              </a:solidFill>
              <a:ln>
                <a:noFill/>
              </a:ln>
              <a:effectLst/>
            </c:spPr>
            <c:extLst>
              <c:ext xmlns:c16="http://schemas.microsoft.com/office/drawing/2014/chart" uri="{C3380CC4-5D6E-409C-BE32-E72D297353CC}">
                <c16:uniqueId val="{0000000D-CC6C-483C-999D-DD8E027457D2}"/>
              </c:ext>
            </c:extLst>
          </c:dPt>
          <c:dPt>
            <c:idx val="11"/>
            <c:invertIfNegative val="0"/>
            <c:bubble3D val="0"/>
            <c:spPr>
              <a:solidFill>
                <a:srgbClr val="0033A1"/>
              </a:solidFill>
              <a:ln>
                <a:noFill/>
              </a:ln>
              <a:effectLst/>
            </c:spPr>
            <c:extLst>
              <c:ext xmlns:c16="http://schemas.microsoft.com/office/drawing/2014/chart" uri="{C3380CC4-5D6E-409C-BE32-E72D297353CC}">
                <c16:uniqueId val="{0000000F-CC6C-483C-999D-DD8E027457D2}"/>
              </c:ext>
            </c:extLst>
          </c:dPt>
          <c:dPt>
            <c:idx val="12"/>
            <c:invertIfNegative val="0"/>
            <c:bubble3D val="0"/>
            <c:spPr>
              <a:solidFill>
                <a:srgbClr val="0033A1"/>
              </a:solidFill>
              <a:ln>
                <a:noFill/>
              </a:ln>
              <a:effectLst/>
            </c:spPr>
            <c:extLst>
              <c:ext xmlns:c16="http://schemas.microsoft.com/office/drawing/2014/chart" uri="{C3380CC4-5D6E-409C-BE32-E72D297353CC}">
                <c16:uniqueId val="{00000011-CC6C-483C-999D-DD8E027457D2}"/>
              </c:ext>
            </c:extLst>
          </c:dPt>
          <c:dPt>
            <c:idx val="13"/>
            <c:invertIfNegative val="0"/>
            <c:bubble3D val="0"/>
            <c:spPr>
              <a:solidFill>
                <a:srgbClr val="0033A1"/>
              </a:solidFill>
              <a:ln>
                <a:noFill/>
              </a:ln>
              <a:effectLst/>
            </c:spPr>
            <c:extLst>
              <c:ext xmlns:c16="http://schemas.microsoft.com/office/drawing/2014/chart" uri="{C3380CC4-5D6E-409C-BE32-E72D297353CC}">
                <c16:uniqueId val="{00000013-CC6C-483C-999D-DD8E027457D2}"/>
              </c:ext>
            </c:extLst>
          </c:dPt>
          <c:dPt>
            <c:idx val="14"/>
            <c:invertIfNegative val="0"/>
            <c:bubble3D val="0"/>
            <c:spPr>
              <a:solidFill>
                <a:srgbClr val="0033A1"/>
              </a:solidFill>
              <a:ln>
                <a:noFill/>
              </a:ln>
              <a:effectLst/>
            </c:spPr>
            <c:extLst>
              <c:ext xmlns:c16="http://schemas.microsoft.com/office/drawing/2014/chart" uri="{C3380CC4-5D6E-409C-BE32-E72D297353CC}">
                <c16:uniqueId val="{00000015-CC6C-483C-999D-DD8E027457D2}"/>
              </c:ext>
            </c:extLst>
          </c:dPt>
          <c:dPt>
            <c:idx val="18"/>
            <c:invertIfNegative val="0"/>
            <c:bubble3D val="0"/>
            <c:spPr>
              <a:solidFill>
                <a:srgbClr val="2A5934"/>
              </a:solidFill>
              <a:ln>
                <a:noFill/>
              </a:ln>
              <a:effectLst/>
            </c:spPr>
            <c:extLst>
              <c:ext xmlns:c16="http://schemas.microsoft.com/office/drawing/2014/chart" uri="{C3380CC4-5D6E-409C-BE32-E72D297353CC}">
                <c16:uniqueId val="{00000017-CC6C-483C-999D-DD8E027457D2}"/>
              </c:ext>
            </c:extLst>
          </c:dPt>
          <c:dPt>
            <c:idx val="19"/>
            <c:invertIfNegative val="0"/>
            <c:bubble3D val="0"/>
            <c:spPr>
              <a:solidFill>
                <a:srgbClr val="2A5934"/>
              </a:solidFill>
              <a:ln>
                <a:noFill/>
              </a:ln>
              <a:effectLst/>
            </c:spPr>
            <c:extLst>
              <c:ext xmlns:c16="http://schemas.microsoft.com/office/drawing/2014/chart" uri="{C3380CC4-5D6E-409C-BE32-E72D297353CC}">
                <c16:uniqueId val="{00000019-CC6C-483C-999D-DD8E027457D2}"/>
              </c:ext>
            </c:extLst>
          </c:dPt>
          <c:dPt>
            <c:idx val="20"/>
            <c:invertIfNegative val="0"/>
            <c:bubble3D val="0"/>
            <c:spPr>
              <a:solidFill>
                <a:srgbClr val="2A5934"/>
              </a:solidFill>
              <a:ln>
                <a:noFill/>
              </a:ln>
              <a:effectLst/>
            </c:spPr>
            <c:extLst>
              <c:ext xmlns:c16="http://schemas.microsoft.com/office/drawing/2014/chart" uri="{C3380CC4-5D6E-409C-BE32-E72D297353CC}">
                <c16:uniqueId val="{0000001B-CC6C-483C-999D-DD8E027457D2}"/>
              </c:ext>
            </c:extLst>
          </c:dPt>
          <c:dPt>
            <c:idx val="21"/>
            <c:invertIfNegative val="0"/>
            <c:bubble3D val="0"/>
            <c:spPr>
              <a:solidFill>
                <a:srgbClr val="2A5934"/>
              </a:solidFill>
              <a:ln>
                <a:noFill/>
              </a:ln>
              <a:effectLst/>
            </c:spPr>
            <c:extLst>
              <c:ext xmlns:c16="http://schemas.microsoft.com/office/drawing/2014/chart" uri="{C3380CC4-5D6E-409C-BE32-E72D297353CC}">
                <c16:uniqueId val="{0000001D-CC6C-483C-999D-DD8E027457D2}"/>
              </c:ext>
            </c:extLst>
          </c:dPt>
          <c:dPt>
            <c:idx val="22"/>
            <c:invertIfNegative val="0"/>
            <c:bubble3D val="0"/>
            <c:spPr>
              <a:solidFill>
                <a:srgbClr val="2A5934"/>
              </a:solidFill>
              <a:ln>
                <a:noFill/>
              </a:ln>
              <a:effectLst/>
            </c:spPr>
            <c:extLst>
              <c:ext xmlns:c16="http://schemas.microsoft.com/office/drawing/2014/chart" uri="{C3380CC4-5D6E-409C-BE32-E72D297353CC}">
                <c16:uniqueId val="{0000001F-CC6C-483C-999D-DD8E027457D2}"/>
              </c:ext>
            </c:extLst>
          </c:dPt>
          <c:dPt>
            <c:idx val="23"/>
            <c:invertIfNegative val="0"/>
            <c:bubble3D val="0"/>
            <c:spPr>
              <a:solidFill>
                <a:srgbClr val="2A5934"/>
              </a:solidFill>
              <a:ln>
                <a:noFill/>
              </a:ln>
              <a:effectLst/>
            </c:spPr>
            <c:extLst>
              <c:ext xmlns:c16="http://schemas.microsoft.com/office/drawing/2014/chart" uri="{C3380CC4-5D6E-409C-BE32-E72D297353CC}">
                <c16:uniqueId val="{00000021-CC6C-483C-999D-DD8E027457D2}"/>
              </c:ext>
            </c:extLst>
          </c:dPt>
          <c:dPt>
            <c:idx val="27"/>
            <c:invertIfNegative val="0"/>
            <c:bubble3D val="0"/>
            <c:spPr>
              <a:solidFill>
                <a:schemeClr val="accent2">
                  <a:lumMod val="75000"/>
                </a:schemeClr>
              </a:solidFill>
              <a:ln>
                <a:noFill/>
              </a:ln>
              <a:effectLst/>
            </c:spPr>
            <c:extLst>
              <c:ext xmlns:c16="http://schemas.microsoft.com/office/drawing/2014/chart" uri="{C3380CC4-5D6E-409C-BE32-E72D297353CC}">
                <c16:uniqueId val="{00000023-CC6C-483C-999D-DD8E027457D2}"/>
              </c:ext>
            </c:extLst>
          </c:dPt>
          <c:dPt>
            <c:idx val="28"/>
            <c:invertIfNegative val="0"/>
            <c:bubble3D val="0"/>
            <c:spPr>
              <a:solidFill>
                <a:schemeClr val="accent2">
                  <a:lumMod val="75000"/>
                </a:schemeClr>
              </a:solidFill>
              <a:ln>
                <a:noFill/>
              </a:ln>
              <a:effectLst/>
            </c:spPr>
            <c:extLst>
              <c:ext xmlns:c16="http://schemas.microsoft.com/office/drawing/2014/chart" uri="{C3380CC4-5D6E-409C-BE32-E72D297353CC}">
                <c16:uniqueId val="{00000025-CC6C-483C-999D-DD8E027457D2}"/>
              </c:ext>
            </c:extLst>
          </c:dPt>
          <c:dPt>
            <c:idx val="29"/>
            <c:invertIfNegative val="0"/>
            <c:bubble3D val="0"/>
            <c:spPr>
              <a:solidFill>
                <a:schemeClr val="accent2">
                  <a:lumMod val="75000"/>
                </a:schemeClr>
              </a:solidFill>
              <a:ln>
                <a:noFill/>
              </a:ln>
              <a:effectLst/>
            </c:spPr>
            <c:extLst>
              <c:ext xmlns:c16="http://schemas.microsoft.com/office/drawing/2014/chart" uri="{C3380CC4-5D6E-409C-BE32-E72D297353CC}">
                <c16:uniqueId val="{00000027-CC6C-483C-999D-DD8E027457D2}"/>
              </c:ext>
            </c:extLst>
          </c:dPt>
          <c:dPt>
            <c:idx val="30"/>
            <c:invertIfNegative val="0"/>
            <c:bubble3D val="0"/>
            <c:spPr>
              <a:solidFill>
                <a:srgbClr val="CA6008"/>
              </a:solidFill>
              <a:ln>
                <a:noFill/>
              </a:ln>
              <a:effectLst/>
            </c:spPr>
            <c:extLst>
              <c:ext xmlns:c16="http://schemas.microsoft.com/office/drawing/2014/chart" uri="{C3380CC4-5D6E-409C-BE32-E72D297353CC}">
                <c16:uniqueId val="{00000029-CC6C-483C-999D-DD8E027457D2}"/>
              </c:ext>
            </c:extLst>
          </c:dPt>
          <c:dPt>
            <c:idx val="31"/>
            <c:invertIfNegative val="0"/>
            <c:bubble3D val="0"/>
            <c:spPr>
              <a:solidFill>
                <a:srgbClr val="CA6008"/>
              </a:solidFill>
              <a:ln>
                <a:noFill/>
              </a:ln>
              <a:effectLst/>
            </c:spPr>
            <c:extLst>
              <c:ext xmlns:c16="http://schemas.microsoft.com/office/drawing/2014/chart" uri="{C3380CC4-5D6E-409C-BE32-E72D297353CC}">
                <c16:uniqueId val="{0000002B-CC6C-483C-999D-DD8E027457D2}"/>
              </c:ext>
            </c:extLst>
          </c:dPt>
          <c:cat>
            <c:strRef>
              <c:f>AnKEmry_2023_Syph_RatesData!$A$19:$AH$19</c:f>
              <c:strCache>
                <c:ptCount val="32"/>
                <c:pt idx="2">
                  <c:v>'20</c:v>
                </c:pt>
                <c:pt idx="4">
                  <c:v>'22</c:v>
                </c:pt>
                <c:pt idx="6">
                  <c:v>'24</c:v>
                </c:pt>
                <c:pt idx="10">
                  <c:v>'20</c:v>
                </c:pt>
                <c:pt idx="12">
                  <c:v>'22</c:v>
                </c:pt>
                <c:pt idx="14">
                  <c:v>'24</c:v>
                </c:pt>
                <c:pt idx="19">
                  <c:v>'20</c:v>
                </c:pt>
                <c:pt idx="21">
                  <c:v>'22</c:v>
                </c:pt>
                <c:pt idx="23">
                  <c:v>'24</c:v>
                </c:pt>
                <c:pt idx="27">
                  <c:v>'20</c:v>
                </c:pt>
                <c:pt idx="29">
                  <c:v>'22</c:v>
                </c:pt>
                <c:pt idx="31">
                  <c:v>'24</c:v>
                </c:pt>
              </c:strCache>
            </c:strRef>
          </c:cat>
          <c:val>
            <c:numRef>
              <c:f>AnKEmry_2023_Syph_RatesData!$A$20:$AH$20</c:f>
              <c:numCache>
                <c:formatCode>General</c:formatCode>
                <c:ptCount val="34"/>
                <c:pt idx="2" formatCode="0">
                  <c:v>2.6370543048592996</c:v>
                </c:pt>
                <c:pt idx="3" formatCode="0">
                  <c:v>6.8241443281250787</c:v>
                </c:pt>
                <c:pt idx="4" formatCode="0">
                  <c:v>7.66579259008628</c:v>
                </c:pt>
                <c:pt idx="5" formatCode="0">
                  <c:v>8.1944679411267121</c:v>
                </c:pt>
                <c:pt idx="6" formatCode="0">
                  <c:v>3</c:v>
                </c:pt>
                <c:pt idx="10" formatCode="0">
                  <c:v>15.065282892534315</c:v>
                </c:pt>
                <c:pt idx="11" formatCode="0">
                  <c:v>32.235229495492867</c:v>
                </c:pt>
                <c:pt idx="12" formatCode="0">
                  <c:v>27.732960104711363</c:v>
                </c:pt>
                <c:pt idx="13" formatCode="0">
                  <c:v>22.419635972500309</c:v>
                </c:pt>
                <c:pt idx="14" formatCode="0">
                  <c:v>11</c:v>
                </c:pt>
                <c:pt idx="19" formatCode="0">
                  <c:v>13.819359296567514</c:v>
                </c:pt>
                <c:pt idx="20" formatCode="0">
                  <c:v>27.431283284078638</c:v>
                </c:pt>
                <c:pt idx="21" formatCode="0">
                  <c:v>28.943756709380224</c:v>
                </c:pt>
                <c:pt idx="22" formatCode="0">
                  <c:v>22.69299234960797</c:v>
                </c:pt>
                <c:pt idx="23" formatCode="0">
                  <c:v>10</c:v>
                </c:pt>
                <c:pt idx="27" formatCode="0">
                  <c:v>7.3529729799869372</c:v>
                </c:pt>
                <c:pt idx="28" formatCode="0">
                  <c:v>17.266410644166616</c:v>
                </c:pt>
                <c:pt idx="29" formatCode="0">
                  <c:v>18.30265564212305</c:v>
                </c:pt>
                <c:pt idx="30" formatCode="0">
                  <c:v>11.128014630410814</c:v>
                </c:pt>
                <c:pt idx="31" formatCode="0">
                  <c:v>6</c:v>
                </c:pt>
              </c:numCache>
            </c:numRef>
          </c:val>
          <c:extLst>
            <c:ext xmlns:c16="http://schemas.microsoft.com/office/drawing/2014/chart" uri="{C3380CC4-5D6E-409C-BE32-E72D297353CC}">
              <c16:uniqueId val="{0000002C-CC6C-483C-999D-DD8E027457D2}"/>
            </c:ext>
          </c:extLst>
        </c:ser>
        <c:dLbls>
          <c:showLegendKey val="0"/>
          <c:showVal val="0"/>
          <c:showCatName val="0"/>
          <c:showSerName val="0"/>
          <c:showPercent val="0"/>
          <c:showBubbleSize val="0"/>
        </c:dLbls>
        <c:gapWidth val="20"/>
        <c:overlap val="-2"/>
        <c:axId val="186577992"/>
        <c:axId val="186570072"/>
      </c:barChart>
      <c:catAx>
        <c:axId val="186577992"/>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en-US"/>
          </a:p>
        </c:txPr>
        <c:crossAx val="186570072"/>
        <c:crosses val="autoZero"/>
        <c:auto val="1"/>
        <c:lblAlgn val="ctr"/>
        <c:lblOffset val="100"/>
        <c:tickLblSkip val="1"/>
        <c:noMultiLvlLbl val="0"/>
      </c:catAx>
      <c:valAx>
        <c:axId val="18657007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en-US"/>
          </a:p>
        </c:txPr>
        <c:crossAx val="1865779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SyphilisCaseRate2016_2020!$P$2</c:f>
              <c:strCache>
                <c:ptCount val="1"/>
                <c:pt idx="0">
                  <c:v>White</c:v>
                </c:pt>
              </c:strCache>
            </c:strRef>
          </c:tx>
          <c:spPr>
            <a:ln w="63500" cap="rnd">
              <a:solidFill>
                <a:srgbClr val="207C88">
                  <a:lumMod val="75000"/>
                </a:srgbClr>
              </a:solidFill>
              <a:round/>
            </a:ln>
            <a:effectLst/>
          </c:spPr>
          <c:marker>
            <c:symbol val="none"/>
          </c:marker>
          <c:cat>
            <c:numRef>
              <c:f>SyphilisCaseRate2016_2020!$O$3:$O$7</c:f>
              <c:numCache>
                <c:formatCode>General</c:formatCode>
                <c:ptCount val="5"/>
                <c:pt idx="0">
                  <c:v>2020</c:v>
                </c:pt>
                <c:pt idx="1">
                  <c:v>2021</c:v>
                </c:pt>
                <c:pt idx="2">
                  <c:v>2022</c:v>
                </c:pt>
                <c:pt idx="3">
                  <c:v>2023</c:v>
                </c:pt>
                <c:pt idx="4">
                  <c:v>2024</c:v>
                </c:pt>
              </c:numCache>
            </c:numRef>
          </c:cat>
          <c:val>
            <c:numRef>
              <c:f>SyphilisCaseRate2016_2020!$P$3:$P$7</c:f>
              <c:numCache>
                <c:formatCode>#,##0</c:formatCode>
                <c:ptCount val="5"/>
                <c:pt idx="0">
                  <c:v>2.5</c:v>
                </c:pt>
                <c:pt idx="1">
                  <c:v>3.5</c:v>
                </c:pt>
                <c:pt idx="2">
                  <c:v>4.2</c:v>
                </c:pt>
                <c:pt idx="3">
                  <c:v>3.6</c:v>
                </c:pt>
                <c:pt idx="4">
                  <c:v>2</c:v>
                </c:pt>
              </c:numCache>
            </c:numRef>
          </c:val>
          <c:smooth val="0"/>
          <c:extLst>
            <c:ext xmlns:c16="http://schemas.microsoft.com/office/drawing/2014/chart" uri="{C3380CC4-5D6E-409C-BE32-E72D297353CC}">
              <c16:uniqueId val="{00000000-E72B-400D-B8C8-9C7E58B5B26F}"/>
            </c:ext>
          </c:extLst>
        </c:ser>
        <c:ser>
          <c:idx val="1"/>
          <c:order val="1"/>
          <c:tx>
            <c:strRef>
              <c:f>SyphilisCaseRate2016_2020!$Q$2</c:f>
              <c:strCache>
                <c:ptCount val="1"/>
                <c:pt idx="0">
                  <c:v>Black</c:v>
                </c:pt>
              </c:strCache>
            </c:strRef>
          </c:tx>
          <c:spPr>
            <a:ln w="63500" cap="rnd">
              <a:solidFill>
                <a:srgbClr val="800080"/>
              </a:solidFill>
              <a:round/>
            </a:ln>
            <a:effectLst/>
          </c:spPr>
          <c:marker>
            <c:symbol val="none"/>
          </c:marker>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800080"/>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SyphilisCaseRate2016_2020!$O$3:$O$7</c:f>
              <c:numCache>
                <c:formatCode>General</c:formatCode>
                <c:ptCount val="5"/>
                <c:pt idx="0">
                  <c:v>2020</c:v>
                </c:pt>
                <c:pt idx="1">
                  <c:v>2021</c:v>
                </c:pt>
                <c:pt idx="2">
                  <c:v>2022</c:v>
                </c:pt>
                <c:pt idx="3">
                  <c:v>2023</c:v>
                </c:pt>
                <c:pt idx="4">
                  <c:v>2024</c:v>
                </c:pt>
              </c:numCache>
            </c:numRef>
          </c:cat>
          <c:val>
            <c:numRef>
              <c:f>SyphilisCaseRate2016_2020!$Q$3:$Q$7</c:f>
              <c:numCache>
                <c:formatCode>#,##0</c:formatCode>
                <c:ptCount val="5"/>
                <c:pt idx="0">
                  <c:v>34.1</c:v>
                </c:pt>
                <c:pt idx="1">
                  <c:v>104</c:v>
                </c:pt>
                <c:pt idx="2">
                  <c:v>101</c:v>
                </c:pt>
                <c:pt idx="3">
                  <c:v>73.3</c:v>
                </c:pt>
                <c:pt idx="4">
                  <c:v>42.1</c:v>
                </c:pt>
              </c:numCache>
            </c:numRef>
          </c:val>
          <c:smooth val="0"/>
          <c:extLst>
            <c:ext xmlns:c16="http://schemas.microsoft.com/office/drawing/2014/chart" uri="{C3380CC4-5D6E-409C-BE32-E72D297353CC}">
              <c16:uniqueId val="{00000001-E72B-400D-B8C8-9C7E58B5B26F}"/>
            </c:ext>
          </c:extLst>
        </c:ser>
        <c:ser>
          <c:idx val="2"/>
          <c:order val="2"/>
          <c:tx>
            <c:strRef>
              <c:f>SyphilisCaseRate2016_2020!$R$2</c:f>
              <c:strCache>
                <c:ptCount val="1"/>
                <c:pt idx="0">
                  <c:v>Native American</c:v>
                </c:pt>
              </c:strCache>
            </c:strRef>
          </c:tx>
          <c:spPr>
            <a:ln w="63500" cap="rnd">
              <a:solidFill>
                <a:srgbClr val="2A5934"/>
              </a:solidFill>
              <a:round/>
            </a:ln>
            <a:effectLst/>
          </c:spPr>
          <c:marker>
            <c:symbol val="none"/>
          </c:marker>
          <c:cat>
            <c:numRef>
              <c:f>SyphilisCaseRate2016_2020!$O$3:$O$7</c:f>
              <c:numCache>
                <c:formatCode>General</c:formatCode>
                <c:ptCount val="5"/>
                <c:pt idx="0">
                  <c:v>2020</c:v>
                </c:pt>
                <c:pt idx="1">
                  <c:v>2021</c:v>
                </c:pt>
                <c:pt idx="2">
                  <c:v>2022</c:v>
                </c:pt>
                <c:pt idx="3">
                  <c:v>2023</c:v>
                </c:pt>
                <c:pt idx="4">
                  <c:v>2024</c:v>
                </c:pt>
              </c:numCache>
            </c:numRef>
          </c:cat>
          <c:val>
            <c:numRef>
              <c:f>SyphilisCaseRate2016_2020!$R$3:$R$7</c:f>
              <c:numCache>
                <c:formatCode>#,##0</c:formatCode>
                <c:ptCount val="5"/>
                <c:pt idx="0">
                  <c:v>12</c:v>
                </c:pt>
                <c:pt idx="1">
                  <c:v>26</c:v>
                </c:pt>
                <c:pt idx="2">
                  <c:v>22.5</c:v>
                </c:pt>
                <c:pt idx="3">
                  <c:v>11.5</c:v>
                </c:pt>
                <c:pt idx="4">
                  <c:v>3.8</c:v>
                </c:pt>
              </c:numCache>
            </c:numRef>
          </c:val>
          <c:smooth val="0"/>
          <c:extLst>
            <c:ext xmlns:c16="http://schemas.microsoft.com/office/drawing/2014/chart" uri="{C3380CC4-5D6E-409C-BE32-E72D297353CC}">
              <c16:uniqueId val="{00000002-E72B-400D-B8C8-9C7E58B5B26F}"/>
            </c:ext>
          </c:extLst>
        </c:ser>
        <c:ser>
          <c:idx val="3"/>
          <c:order val="3"/>
          <c:tx>
            <c:strRef>
              <c:f>SyphilisCaseRate2016_2020!$S$2</c:f>
              <c:strCache>
                <c:ptCount val="1"/>
                <c:pt idx="0">
                  <c:v>Asian</c:v>
                </c:pt>
              </c:strCache>
            </c:strRef>
          </c:tx>
          <c:spPr>
            <a:ln w="63500" cap="rnd">
              <a:solidFill>
                <a:srgbClr val="CA6008"/>
              </a:solidFill>
              <a:round/>
            </a:ln>
            <a:effectLst/>
          </c:spPr>
          <c:marker>
            <c:symbol val="none"/>
          </c:marker>
          <c:cat>
            <c:numRef>
              <c:f>SyphilisCaseRate2016_2020!$O$3:$O$7</c:f>
              <c:numCache>
                <c:formatCode>General</c:formatCode>
                <c:ptCount val="5"/>
                <c:pt idx="0">
                  <c:v>2020</c:v>
                </c:pt>
                <c:pt idx="1">
                  <c:v>2021</c:v>
                </c:pt>
                <c:pt idx="2">
                  <c:v>2022</c:v>
                </c:pt>
                <c:pt idx="3">
                  <c:v>2023</c:v>
                </c:pt>
                <c:pt idx="4">
                  <c:v>2024</c:v>
                </c:pt>
              </c:numCache>
            </c:numRef>
          </c:cat>
          <c:val>
            <c:numRef>
              <c:f>SyphilisCaseRate2016_2020!$S$3:$S$7</c:f>
              <c:numCache>
                <c:formatCode>#,##0</c:formatCode>
                <c:ptCount val="5"/>
                <c:pt idx="0">
                  <c:v>3.3</c:v>
                </c:pt>
                <c:pt idx="1">
                  <c:v>4.2</c:v>
                </c:pt>
                <c:pt idx="2">
                  <c:v>8.4</c:v>
                </c:pt>
                <c:pt idx="3">
                  <c:v>2.6</c:v>
                </c:pt>
                <c:pt idx="4">
                  <c:v>2.6</c:v>
                </c:pt>
              </c:numCache>
            </c:numRef>
          </c:val>
          <c:smooth val="0"/>
          <c:extLst>
            <c:ext xmlns:c16="http://schemas.microsoft.com/office/drawing/2014/chart" uri="{C3380CC4-5D6E-409C-BE32-E72D297353CC}">
              <c16:uniqueId val="{00000003-E72B-400D-B8C8-9C7E58B5B26F}"/>
            </c:ext>
          </c:extLst>
        </c:ser>
        <c:ser>
          <c:idx val="4"/>
          <c:order val="4"/>
          <c:tx>
            <c:strRef>
              <c:f>SyphilisCaseRate2016_2020!$U$2</c:f>
              <c:strCache>
                <c:ptCount val="1"/>
                <c:pt idx="0">
                  <c:v>Hispanic</c:v>
                </c:pt>
              </c:strCache>
            </c:strRef>
          </c:tx>
          <c:spPr>
            <a:ln w="63500" cap="rnd">
              <a:solidFill>
                <a:srgbClr val="0033A1"/>
              </a:solidFill>
              <a:round/>
            </a:ln>
            <a:effectLst/>
          </c:spPr>
          <c:marker>
            <c:symbol val="none"/>
          </c:marker>
          <c:cat>
            <c:numRef>
              <c:f>SyphilisCaseRate2016_2020!$O$3:$O$7</c:f>
              <c:numCache>
                <c:formatCode>General</c:formatCode>
                <c:ptCount val="5"/>
                <c:pt idx="0">
                  <c:v>2020</c:v>
                </c:pt>
                <c:pt idx="1">
                  <c:v>2021</c:v>
                </c:pt>
                <c:pt idx="2">
                  <c:v>2022</c:v>
                </c:pt>
                <c:pt idx="3">
                  <c:v>2023</c:v>
                </c:pt>
                <c:pt idx="4">
                  <c:v>2024</c:v>
                </c:pt>
              </c:numCache>
            </c:numRef>
          </c:cat>
          <c:val>
            <c:numRef>
              <c:f>SyphilisCaseRate2016_2020!$U$3:$U$7</c:f>
              <c:numCache>
                <c:formatCode>#,##0</c:formatCode>
                <c:ptCount val="5"/>
                <c:pt idx="0">
                  <c:v>12.8</c:v>
                </c:pt>
                <c:pt idx="1">
                  <c:v>20.3</c:v>
                </c:pt>
                <c:pt idx="2">
                  <c:v>18.7</c:v>
                </c:pt>
                <c:pt idx="3">
                  <c:v>14.3</c:v>
                </c:pt>
                <c:pt idx="4">
                  <c:v>6.7</c:v>
                </c:pt>
              </c:numCache>
            </c:numRef>
          </c:val>
          <c:smooth val="0"/>
          <c:extLst>
            <c:ext xmlns:c16="http://schemas.microsoft.com/office/drawing/2014/chart" uri="{C3380CC4-5D6E-409C-BE32-E72D297353CC}">
              <c16:uniqueId val="{00000004-E72B-400D-B8C8-9C7E58B5B26F}"/>
            </c:ext>
          </c:extLst>
        </c:ser>
        <c:dLbls>
          <c:showLegendKey val="0"/>
          <c:showVal val="0"/>
          <c:showCatName val="0"/>
          <c:showSerName val="0"/>
          <c:showPercent val="0"/>
          <c:showBubbleSize val="0"/>
        </c:dLbls>
        <c:smooth val="0"/>
        <c:axId val="888942752"/>
        <c:axId val="888943832"/>
      </c:lineChart>
      <c:catAx>
        <c:axId val="888942752"/>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888943832"/>
        <c:crosses val="autoZero"/>
        <c:auto val="1"/>
        <c:lblAlgn val="ctr"/>
        <c:lblOffset val="100"/>
        <c:noMultiLvlLbl val="0"/>
      </c:catAx>
      <c:valAx>
        <c:axId val="888943832"/>
        <c:scaling>
          <c:orientation val="minMax"/>
        </c:scaling>
        <c:delete val="1"/>
        <c:axPos val="l"/>
        <c:numFmt formatCode="#,##0" sourceLinked="1"/>
        <c:majorTickMark val="none"/>
        <c:minorTickMark val="none"/>
        <c:tickLblPos val="nextTo"/>
        <c:crossAx val="88894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610574621568527E-2"/>
          <c:y val="0.12455290955396489"/>
          <c:w val="0.90772429389722509"/>
          <c:h val="0.86941842017089277"/>
        </c:manualLayout>
      </c:layout>
      <c:areaChart>
        <c:grouping val="stacked"/>
        <c:varyColors val="0"/>
        <c:ser>
          <c:idx val="2"/>
          <c:order val="2"/>
          <c:tx>
            <c:strRef>
              <c:f>SyphilisProportionPlot2024!$F$3</c:f>
              <c:strCache>
                <c:ptCount val="1"/>
                <c:pt idx="0">
                  <c:v>Other races-area</c:v>
                </c:pt>
              </c:strCache>
            </c:strRef>
          </c:tx>
          <c:spPr>
            <a:solidFill>
              <a:srgbClr val="7F7F7F"/>
            </a:solidFill>
            <a:ln>
              <a:solidFill>
                <a:schemeClr val="bg1"/>
              </a:solidFill>
            </a:ln>
            <a:effectLst/>
          </c:spPr>
          <c:val>
            <c:numRef>
              <c:f>SyphilisProportionPlot2024!$F$4:$F$24</c:f>
              <c:numCache>
                <c:formatCode>0%</c:formatCode>
                <c:ptCount val="21"/>
                <c:pt idx="1">
                  <c:v>-35</c:v>
                </c:pt>
                <c:pt idx="2">
                  <c:v>0.06</c:v>
                </c:pt>
                <c:pt idx="3">
                  <c:v>6.0100000000000001E-2</c:v>
                </c:pt>
                <c:pt idx="4">
                  <c:v>6.0299999999999999E-2</c:v>
                </c:pt>
                <c:pt idx="5">
                  <c:v>6.0699999999999997E-2</c:v>
                </c:pt>
                <c:pt idx="6">
                  <c:v>6.13E-2</c:v>
                </c:pt>
                <c:pt idx="7">
                  <c:v>6.2100000000000002E-2</c:v>
                </c:pt>
                <c:pt idx="8">
                  <c:v>6.3100000000000003E-2</c:v>
                </c:pt>
                <c:pt idx="9">
                  <c:v>6.430000000000001E-2</c:v>
                </c:pt>
                <c:pt idx="10">
                  <c:v>6.5700000000000008E-2</c:v>
                </c:pt>
                <c:pt idx="11">
                  <c:v>6.6900000000000015E-2</c:v>
                </c:pt>
                <c:pt idx="12">
                  <c:v>6.7900000000000016E-2</c:v>
                </c:pt>
                <c:pt idx="13">
                  <c:v>6.8700000000000011E-2</c:v>
                </c:pt>
                <c:pt idx="14">
                  <c:v>6.9300000000000014E-2</c:v>
                </c:pt>
                <c:pt idx="15">
                  <c:v>6.9700000000000012E-2</c:v>
                </c:pt>
                <c:pt idx="16">
                  <c:v>6.9900000000000018E-2</c:v>
                </c:pt>
                <c:pt idx="17">
                  <c:v>7.0000000000000021E-2</c:v>
                </c:pt>
                <c:pt idx="18">
                  <c:v>7.0000000000000007E-2</c:v>
                </c:pt>
                <c:pt idx="19">
                  <c:v>-35</c:v>
                </c:pt>
              </c:numCache>
            </c:numRef>
          </c:val>
          <c:extLst>
            <c:ext xmlns:c16="http://schemas.microsoft.com/office/drawing/2014/chart" uri="{C3380CC4-5D6E-409C-BE32-E72D297353CC}">
              <c16:uniqueId val="{00000000-EEEB-4464-9B60-FB7AAA4208BF}"/>
            </c:ext>
          </c:extLst>
        </c:ser>
        <c:ser>
          <c:idx val="5"/>
          <c:order val="5"/>
          <c:tx>
            <c:strRef>
              <c:f>SyphilisProportionPlot2024!$K$3</c:f>
              <c:strCache>
                <c:ptCount val="1"/>
                <c:pt idx="0">
                  <c:v>White-area</c:v>
                </c:pt>
              </c:strCache>
            </c:strRef>
          </c:tx>
          <c:spPr>
            <a:solidFill>
              <a:srgbClr val="2A5934"/>
            </a:solidFill>
            <a:ln>
              <a:noFill/>
            </a:ln>
            <a:effectLst/>
          </c:spPr>
          <c:val>
            <c:numRef>
              <c:f>SyphilisProportionPlot2024!$K$4:$K$24</c:f>
              <c:numCache>
                <c:formatCode>0%</c:formatCode>
                <c:ptCount val="21"/>
                <c:pt idx="1">
                  <c:v>-35</c:v>
                </c:pt>
                <c:pt idx="2">
                  <c:v>0.8</c:v>
                </c:pt>
                <c:pt idx="3">
                  <c:v>0.79460000000000008</c:v>
                </c:pt>
                <c:pt idx="4">
                  <c:v>0.78380000000000005</c:v>
                </c:pt>
                <c:pt idx="5">
                  <c:v>0.7622000000000001</c:v>
                </c:pt>
                <c:pt idx="6">
                  <c:v>0.72980000000000012</c:v>
                </c:pt>
                <c:pt idx="7">
                  <c:v>0.6866000000000001</c:v>
                </c:pt>
                <c:pt idx="8">
                  <c:v>0.63260000000000005</c:v>
                </c:pt>
                <c:pt idx="9">
                  <c:v>0.56780000000000008</c:v>
                </c:pt>
                <c:pt idx="10">
                  <c:v>0.49220000000000008</c:v>
                </c:pt>
                <c:pt idx="11">
                  <c:v>0.42740000000000011</c:v>
                </c:pt>
                <c:pt idx="12">
                  <c:v>0.37340000000000012</c:v>
                </c:pt>
                <c:pt idx="13">
                  <c:v>0.3302000000000001</c:v>
                </c:pt>
                <c:pt idx="14">
                  <c:v>0.29780000000000012</c:v>
                </c:pt>
                <c:pt idx="15">
                  <c:v>0.27620000000000011</c:v>
                </c:pt>
                <c:pt idx="16">
                  <c:v>0.26540000000000014</c:v>
                </c:pt>
                <c:pt idx="17">
                  <c:v>0.26000000000000012</c:v>
                </c:pt>
                <c:pt idx="18">
                  <c:v>0.26</c:v>
                </c:pt>
                <c:pt idx="19">
                  <c:v>-35</c:v>
                </c:pt>
              </c:numCache>
            </c:numRef>
          </c:val>
          <c:extLst>
            <c:ext xmlns:c16="http://schemas.microsoft.com/office/drawing/2014/chart" uri="{C3380CC4-5D6E-409C-BE32-E72D297353CC}">
              <c16:uniqueId val="{00000001-EEEB-4464-9B60-FB7AAA4208BF}"/>
            </c:ext>
          </c:extLst>
        </c:ser>
        <c:ser>
          <c:idx val="8"/>
          <c:order val="8"/>
          <c:tx>
            <c:strRef>
              <c:f>SyphilisProportionPlot2024!$P$3</c:f>
              <c:strCache>
                <c:ptCount val="1"/>
                <c:pt idx="0">
                  <c:v>Hispanic-area</c:v>
                </c:pt>
              </c:strCache>
            </c:strRef>
          </c:tx>
          <c:spPr>
            <a:solidFill>
              <a:srgbClr val="0033A1"/>
            </a:solidFill>
            <a:ln>
              <a:noFill/>
            </a:ln>
            <a:effectLst/>
          </c:spPr>
          <c:val>
            <c:numRef>
              <c:f>SyphilisProportionPlot2024!$P$4:$P$24</c:f>
              <c:numCache>
                <c:formatCode>0%</c:formatCode>
                <c:ptCount val="21"/>
                <c:pt idx="1">
                  <c:v>-35</c:v>
                </c:pt>
                <c:pt idx="2">
                  <c:v>0.08</c:v>
                </c:pt>
                <c:pt idx="3">
                  <c:v>8.1100000000000005E-2</c:v>
                </c:pt>
                <c:pt idx="4">
                  <c:v>8.3299999999999999E-2</c:v>
                </c:pt>
                <c:pt idx="5">
                  <c:v>8.77E-2</c:v>
                </c:pt>
                <c:pt idx="6">
                  <c:v>9.4299999999999995E-2</c:v>
                </c:pt>
                <c:pt idx="7">
                  <c:v>0.1031</c:v>
                </c:pt>
                <c:pt idx="8">
                  <c:v>0.11409999999999999</c:v>
                </c:pt>
                <c:pt idx="9">
                  <c:v>0.1273</c:v>
                </c:pt>
                <c:pt idx="10">
                  <c:v>0.14269999999999999</c:v>
                </c:pt>
                <c:pt idx="11">
                  <c:v>0.15589999999999998</c:v>
                </c:pt>
                <c:pt idx="12">
                  <c:v>0.16689999999999999</c:v>
                </c:pt>
                <c:pt idx="13">
                  <c:v>0.1757</c:v>
                </c:pt>
                <c:pt idx="14">
                  <c:v>0.18229999999999999</c:v>
                </c:pt>
                <c:pt idx="15">
                  <c:v>0.18669999999999998</c:v>
                </c:pt>
                <c:pt idx="16">
                  <c:v>0.18889999999999998</c:v>
                </c:pt>
                <c:pt idx="17">
                  <c:v>0.18999999999999997</c:v>
                </c:pt>
                <c:pt idx="18">
                  <c:v>0.19</c:v>
                </c:pt>
                <c:pt idx="19">
                  <c:v>-35</c:v>
                </c:pt>
              </c:numCache>
            </c:numRef>
          </c:val>
          <c:extLst>
            <c:ext xmlns:c16="http://schemas.microsoft.com/office/drawing/2014/chart" uri="{C3380CC4-5D6E-409C-BE32-E72D297353CC}">
              <c16:uniqueId val="{00000002-EEEB-4464-9B60-FB7AAA4208BF}"/>
            </c:ext>
          </c:extLst>
        </c:ser>
        <c:ser>
          <c:idx val="11"/>
          <c:order val="11"/>
          <c:tx>
            <c:strRef>
              <c:f>SyphilisProportionPlot2024!$U$3</c:f>
              <c:strCache>
                <c:ptCount val="1"/>
                <c:pt idx="0">
                  <c:v>Black-area</c:v>
                </c:pt>
              </c:strCache>
            </c:strRef>
          </c:tx>
          <c:spPr>
            <a:solidFill>
              <a:srgbClr val="800280"/>
            </a:solidFill>
            <a:ln>
              <a:noFill/>
            </a:ln>
            <a:effectLst/>
          </c:spPr>
          <c:val>
            <c:numRef>
              <c:f>SyphilisProportionPlot2024!$U$4:$U$24</c:f>
              <c:numCache>
                <c:formatCode>0%</c:formatCode>
                <c:ptCount val="21"/>
                <c:pt idx="1">
                  <c:v>-35</c:v>
                </c:pt>
                <c:pt idx="2">
                  <c:v>0.06</c:v>
                </c:pt>
                <c:pt idx="3">
                  <c:v>6.4199999999999993E-2</c:v>
                </c:pt>
                <c:pt idx="4">
                  <c:v>7.2599999999999998E-2</c:v>
                </c:pt>
                <c:pt idx="5">
                  <c:v>8.9399999999999993E-2</c:v>
                </c:pt>
                <c:pt idx="6">
                  <c:v>0.11459999999999999</c:v>
                </c:pt>
                <c:pt idx="7">
                  <c:v>0.1482</c:v>
                </c:pt>
                <c:pt idx="8">
                  <c:v>0.19020000000000001</c:v>
                </c:pt>
                <c:pt idx="9">
                  <c:v>0.24060000000000001</c:v>
                </c:pt>
                <c:pt idx="10">
                  <c:v>0.2994</c:v>
                </c:pt>
                <c:pt idx="11">
                  <c:v>0.3498</c:v>
                </c:pt>
                <c:pt idx="12">
                  <c:v>0.39179999999999998</c:v>
                </c:pt>
                <c:pt idx="13">
                  <c:v>0.4254</c:v>
                </c:pt>
                <c:pt idx="14">
                  <c:v>0.4506</c:v>
                </c:pt>
                <c:pt idx="15">
                  <c:v>0.46739999999999998</c:v>
                </c:pt>
                <c:pt idx="16">
                  <c:v>0.4758</c:v>
                </c:pt>
                <c:pt idx="17">
                  <c:v>0.48</c:v>
                </c:pt>
                <c:pt idx="18">
                  <c:v>0.48</c:v>
                </c:pt>
                <c:pt idx="19">
                  <c:v>-35</c:v>
                </c:pt>
              </c:numCache>
            </c:numRef>
          </c:val>
          <c:extLst>
            <c:ext xmlns:c16="http://schemas.microsoft.com/office/drawing/2014/chart" uri="{C3380CC4-5D6E-409C-BE32-E72D297353CC}">
              <c16:uniqueId val="{00000003-EEEB-4464-9B60-FB7AAA4208BF}"/>
            </c:ext>
          </c:extLst>
        </c:ser>
        <c:dLbls>
          <c:showLegendKey val="0"/>
          <c:showVal val="0"/>
          <c:showCatName val="0"/>
          <c:showSerName val="0"/>
          <c:showPercent val="0"/>
          <c:showBubbleSize val="0"/>
        </c:dLbls>
        <c:axId val="549681567"/>
        <c:axId val="549705279"/>
      </c:areaChart>
      <c:barChart>
        <c:barDir val="col"/>
        <c:grouping val="stacked"/>
        <c:varyColors val="0"/>
        <c:ser>
          <c:idx val="3"/>
          <c:order val="3"/>
          <c:tx>
            <c:strRef>
              <c:f>SyphilisProportionPlot2024!$G$3</c:f>
              <c:strCache>
                <c:ptCount val="1"/>
                <c:pt idx="0">
                  <c:v>Other races</c:v>
                </c:pt>
              </c:strCache>
            </c:strRef>
          </c:tx>
          <c:spPr>
            <a:noFill/>
            <a:ln>
              <a:noFill/>
            </a:ln>
            <a:effectLst/>
          </c:spPr>
          <c:invertIfNegative val="0"/>
          <c:dLbls>
            <c:dLbl>
              <c:idx val="1"/>
              <c:layout>
                <c:manualLayout>
                  <c:x val="-3.5476031297974546E-2"/>
                  <c:y val="0"/>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Franklin Gothic Medium Cond" panose="020B0606030402020204" pitchFamily="34" charset="0"/>
                        <a:ea typeface="+mn-ea"/>
                        <a:cs typeface="+mn-cs"/>
                      </a:defRPr>
                    </a:pPr>
                    <a:fld id="{F631B78E-D107-48BD-869A-DE4BEC92C2BB}" type="SERIESNAME">
                      <a:rPr lang="en-US">
                        <a:latin typeface="Tahoma" panose="020B0604030504040204" pitchFamily="34" charset="0"/>
                      </a:rPr>
                      <a:pPr>
                        <a:defRPr sz="2400"/>
                      </a:pPr>
                      <a:t>[SERIES NAME]</a:t>
                    </a:fld>
                    <a:r>
                      <a:rPr lang="en-US" baseline="0">
                        <a:latin typeface="Tahoma" panose="020B0604030504040204" pitchFamily="34" charset="0"/>
                      </a:rPr>
                      <a:t>
</a:t>
                    </a:r>
                    <a:fld id="{439FD855-48C0-4AAC-8EC6-A66A7BF21845}" type="VALUE">
                      <a:rPr lang="en-US" baseline="0">
                        <a:latin typeface="Tahoma" panose="020B0604030504040204" pitchFamily="34" charset="0"/>
                      </a:rPr>
                      <a:pPr>
                        <a:defRPr sz="2400"/>
                      </a:pPr>
                      <a:t>[VALUE]</a:t>
                    </a:fld>
                    <a:endParaRPr lang="en-US" baseline="0">
                      <a:latin typeface="Tahoma" panose="020B060403050404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16212573664141036"/>
                      <c:h val="0.18698268908361265"/>
                    </c:manualLayout>
                  </c15:layout>
                  <c15:dlblFieldTable/>
                  <c15:showDataLabelsRange val="0"/>
                </c:ext>
                <c:ext xmlns:c16="http://schemas.microsoft.com/office/drawing/2014/chart" uri="{C3380CC4-5D6E-409C-BE32-E72D297353CC}">
                  <c16:uniqueId val="{00000004-EEEB-4464-9B60-FB7AAA4208BF}"/>
                </c:ext>
              </c:extLst>
            </c:dLbl>
            <c:dLbl>
              <c:idx val="19"/>
              <c:layout>
                <c:manualLayout>
                  <c:x val="2.6991400888113203E-2"/>
                  <c:y val="-5.0057205545850705E-3"/>
                </c:manualLayout>
              </c:layout>
              <c:tx>
                <c:rich>
                  <a:bodyPr rot="0" spcFirstLastPara="1" vertOverflow="ellipsis" vert="horz" wrap="square" lIns="38100" tIns="19050" rIns="38100" bIns="19050" anchor="ctr" anchorCtr="0">
                    <a:noAutofit/>
                  </a:bodyPr>
                  <a:lstStyle/>
                  <a:p>
                    <a:pPr algn="ctr">
                      <a:defRPr sz="2400" b="0" i="0" u="none" strike="noStrike" kern="1200" baseline="0">
                        <a:solidFill>
                          <a:schemeClr val="tx1">
                            <a:lumMod val="75000"/>
                            <a:lumOff val="25000"/>
                          </a:schemeClr>
                        </a:solidFill>
                        <a:latin typeface="Franklin Gothic Medium Cond" panose="020B0606030402020204" pitchFamily="34" charset="0"/>
                        <a:ea typeface="+mn-ea"/>
                        <a:cs typeface="+mn-cs"/>
                      </a:defRPr>
                    </a:pPr>
                    <a:fld id="{B6EBBB14-7286-4FA3-BF63-5EEC41EBF8A5}" type="SERIESNAME">
                      <a:rPr lang="en-US">
                        <a:latin typeface="Tahoma" panose="020B0604030504040204" pitchFamily="34" charset="0"/>
                      </a:rPr>
                      <a:pPr algn="ctr">
                        <a:defRPr sz="2400"/>
                      </a:pPr>
                      <a:t>[SERIES NAME]</a:t>
                    </a:fld>
                    <a:r>
                      <a:rPr lang="en-US" baseline="0">
                        <a:latin typeface="Tahoma" panose="020B0604030504040204" pitchFamily="34" charset="0"/>
                      </a:rPr>
                      <a:t>
</a:t>
                    </a:r>
                    <a:fld id="{CB5B1F44-B8BC-4754-A03E-9C38275C7636}" type="VALUE">
                      <a:rPr lang="en-US" baseline="0">
                        <a:latin typeface="Tahoma" panose="020B0604030504040204" pitchFamily="34" charset="0"/>
                      </a:rPr>
                      <a:pPr algn="ctr">
                        <a:defRPr sz="2400"/>
                      </a:pPr>
                      <a:t>[VALUE]</a:t>
                    </a:fld>
                    <a:endParaRPr lang="en-US" baseline="0">
                      <a:latin typeface="Tahoma" panose="020B0604030504040204" pitchFamily="34" charset="0"/>
                    </a:endParaRPr>
                  </a:p>
                </c:rich>
              </c:tx>
              <c:spPr>
                <a:noFill/>
                <a:ln>
                  <a:noFill/>
                </a:ln>
                <a:effectLst/>
              </c:spPr>
              <c:txPr>
                <a:bodyPr rot="0" spcFirstLastPara="1" vertOverflow="ellipsis" vert="horz" wrap="square" lIns="38100" tIns="19050" rIns="38100" bIns="19050" anchor="ctr" anchorCtr="0">
                  <a:noAutofit/>
                </a:bodyPr>
                <a:lstStyle/>
                <a:p>
                  <a:pPr algn="ctr">
                    <a:defRPr sz="2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13834743308410535"/>
                      <c:h val="0.17527620144786912"/>
                    </c:manualLayout>
                  </c15:layout>
                  <c15:dlblFieldTable/>
                  <c15:showDataLabelsRange val="0"/>
                </c:ext>
                <c:ext xmlns:c16="http://schemas.microsoft.com/office/drawing/2014/chart" uri="{C3380CC4-5D6E-409C-BE32-E72D297353CC}">
                  <c16:uniqueId val="{00000005-EEEB-4464-9B60-FB7AAA4208B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SyphilisProportionPlot2024!$G$4:$G$24</c:f>
              <c:numCache>
                <c:formatCode>0%</c:formatCode>
                <c:ptCount val="21"/>
                <c:pt idx="1">
                  <c:v>0.06</c:v>
                </c:pt>
                <c:pt idx="19">
                  <c:v>7.0000000000000007E-2</c:v>
                </c:pt>
              </c:numCache>
            </c:numRef>
          </c:val>
          <c:extLst>
            <c:ext xmlns:c16="http://schemas.microsoft.com/office/drawing/2014/chart" uri="{C3380CC4-5D6E-409C-BE32-E72D297353CC}">
              <c16:uniqueId val="{00000006-EEEB-4464-9B60-FB7AAA4208BF}"/>
            </c:ext>
          </c:extLst>
        </c:ser>
        <c:ser>
          <c:idx val="6"/>
          <c:order val="6"/>
          <c:tx>
            <c:strRef>
              <c:f>SyphilisProportionPlot2024!$L$3</c:f>
              <c:strCache>
                <c:ptCount val="1"/>
                <c:pt idx="0">
                  <c:v>White</c:v>
                </c:pt>
              </c:strCache>
            </c:strRef>
          </c:tx>
          <c:spPr>
            <a:noFill/>
            <a:ln>
              <a:noFill/>
            </a:ln>
            <a:effectLst/>
          </c:spPr>
          <c:invertIfNegative val="0"/>
          <c:dLbls>
            <c:dLbl>
              <c:idx val="1"/>
              <c:layout>
                <c:manualLayout>
                  <c:x val="-4.0983606557377053E-2"/>
                  <c:y val="5.7195987003450452E-3"/>
                </c:manualLayout>
              </c:layout>
              <c:tx>
                <c:rich>
                  <a:bodyPr/>
                  <a:lstStyle/>
                  <a:p>
                    <a:fld id="{2E49F36E-9CDC-495E-90D0-79CD2F8B1CDB}" type="SERIESNAME">
                      <a:rPr lang="en-US">
                        <a:latin typeface="Tahoma" panose="020B0604030504040204" pitchFamily="34" charset="0"/>
                      </a:rPr>
                      <a:pPr/>
                      <a:t>[SERIES NAME]</a:t>
                    </a:fld>
                    <a:r>
                      <a:rPr lang="en-US" baseline="0">
                        <a:latin typeface="Tahoma" panose="020B0604030504040204" pitchFamily="34" charset="0"/>
                      </a:rPr>
                      <a:t>
</a:t>
                    </a:r>
                    <a:fld id="{7C249B55-2E20-4FA8-8A38-346515A5D605}" type="VALUE">
                      <a:rPr lang="en-US" baseline="0">
                        <a:latin typeface="Tahoma" panose="020B0604030504040204" pitchFamily="34" charset="0"/>
                      </a:rPr>
                      <a:pPr/>
                      <a:t>[VALUE]</a:t>
                    </a:fld>
                    <a:endParaRPr lang="en-US" baseline="0">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EEEB-4464-9B60-FB7AAA4208BF}"/>
                </c:ext>
              </c:extLst>
            </c:dLbl>
            <c:dLbl>
              <c:idx val="19"/>
              <c:layout>
                <c:manualLayout>
                  <c:x val="2.7846696049786217E-2"/>
                  <c:y val="-3.7542886096066132E-2"/>
                </c:manualLayout>
              </c:layout>
              <c:tx>
                <c:rich>
                  <a:bodyPr/>
                  <a:lstStyle/>
                  <a:p>
                    <a:fld id="{2430BFBA-4DA6-49DA-8EBF-8EE75CC93605}" type="SERIESNAME">
                      <a:rPr lang="en-US" smtClean="0">
                        <a:latin typeface="Tahoma" panose="020B0604030504040204" pitchFamily="34" charset="0"/>
                      </a:rPr>
                      <a:pPr/>
                      <a:t>[SERIES NAME]</a:t>
                    </a:fld>
                    <a:r>
                      <a:rPr lang="en-US">
                        <a:latin typeface="Tahoma" panose="020B0604030504040204" pitchFamily="34" charset="0"/>
                      </a:rPr>
                      <a:t> </a:t>
                    </a:r>
                    <a:fld id="{79A8EAC9-263A-48A7-AADC-55E165AB026B}" type="VALUE">
                      <a:rPr lang="en-US" baseline="0" smtClean="0">
                        <a:latin typeface="Tahoma" panose="020B0604030504040204" pitchFamily="34" charset="0"/>
                      </a:rPr>
                      <a:pPr/>
                      <a:t>[VALUE]</a:t>
                    </a:fld>
                    <a:endParaRPr lang="en-US">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51311840736889"/>
                      <c:h val="0.15249920332222025"/>
                    </c:manualLayout>
                  </c15:layout>
                  <c15:dlblFieldTable/>
                  <c15:showDataLabelsRange val="0"/>
                </c:ext>
                <c:ext xmlns:c16="http://schemas.microsoft.com/office/drawing/2014/chart" uri="{C3380CC4-5D6E-409C-BE32-E72D297353CC}">
                  <c16:uniqueId val="{00000008-EEEB-4464-9B60-FB7AAA4208B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2A5934"/>
                    </a:solidFill>
                    <a:latin typeface="Franklin Gothic Medium Cond" panose="020B06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SyphilisProportionPlot2024!$L$4:$L$24</c:f>
              <c:numCache>
                <c:formatCode>0%</c:formatCode>
                <c:ptCount val="21"/>
                <c:pt idx="1">
                  <c:v>0.8</c:v>
                </c:pt>
                <c:pt idx="19">
                  <c:v>0.26</c:v>
                </c:pt>
              </c:numCache>
            </c:numRef>
          </c:val>
          <c:extLst>
            <c:ext xmlns:c16="http://schemas.microsoft.com/office/drawing/2014/chart" uri="{C3380CC4-5D6E-409C-BE32-E72D297353CC}">
              <c16:uniqueId val="{00000009-EEEB-4464-9B60-FB7AAA4208BF}"/>
            </c:ext>
          </c:extLst>
        </c:ser>
        <c:ser>
          <c:idx val="9"/>
          <c:order val="9"/>
          <c:tx>
            <c:strRef>
              <c:f>SyphilisProportionPlot2024!$Q$3</c:f>
              <c:strCache>
                <c:ptCount val="1"/>
                <c:pt idx="0">
                  <c:v>Hispanic</c:v>
                </c:pt>
              </c:strCache>
            </c:strRef>
          </c:tx>
          <c:spPr>
            <a:noFill/>
            <a:ln>
              <a:noFill/>
            </a:ln>
            <a:effectLst/>
          </c:spPr>
          <c:invertIfNegative val="0"/>
          <c:dLbls>
            <c:dLbl>
              <c:idx val="1"/>
              <c:layout>
                <c:manualLayout>
                  <c:x val="-3.563946004286879E-2"/>
                  <c:y val="8.6522798424794878E-2"/>
                </c:manualLayout>
              </c:layout>
              <c:tx>
                <c:rich>
                  <a:bodyPr rot="0" spcFirstLastPara="1" vertOverflow="ellipsis" vert="horz" wrap="square" lIns="38100" tIns="19050" rIns="38100" bIns="19050" anchor="ctr" anchorCtr="1">
                    <a:noAutofit/>
                  </a:bodyPr>
                  <a:lstStyle/>
                  <a:p>
                    <a:pPr>
                      <a:defRPr sz="2400" b="0" i="0" u="none" strike="noStrike" kern="1200" baseline="0">
                        <a:solidFill>
                          <a:srgbClr val="0033A1"/>
                        </a:solidFill>
                        <a:latin typeface="Franklin Gothic Medium Cond" panose="020B0606030402020204" pitchFamily="34" charset="0"/>
                        <a:ea typeface="+mn-ea"/>
                        <a:cs typeface="+mn-cs"/>
                      </a:defRPr>
                    </a:pPr>
                    <a:fld id="{7CBA16F4-5AE1-4690-A1CC-3ED34458C25C}" type="SERIESNAME">
                      <a:rPr lang="en-US">
                        <a:latin typeface="Tahoma" panose="020B0604030504040204" pitchFamily="34" charset="0"/>
                      </a:rPr>
                      <a:pPr>
                        <a:defRPr sz="2400">
                          <a:solidFill>
                            <a:srgbClr val="0033A1"/>
                          </a:solidFill>
                        </a:defRPr>
                      </a:pPr>
                      <a:t>[SERIES NAME]</a:t>
                    </a:fld>
                    <a:r>
                      <a:rPr lang="en-US" baseline="0">
                        <a:latin typeface="Tahoma" panose="020B0604030504040204" pitchFamily="34" charset="0"/>
                      </a:rPr>
                      <a:t>
</a:t>
                    </a:r>
                    <a:fld id="{5752116F-8BD4-45D7-940A-1D48BEF8DA2B}" type="VALUE">
                      <a:rPr lang="en-US" baseline="0">
                        <a:latin typeface="Tahoma" panose="020B0604030504040204" pitchFamily="34" charset="0"/>
                      </a:rPr>
                      <a:pPr>
                        <a:defRPr sz="2400">
                          <a:solidFill>
                            <a:srgbClr val="0033A1"/>
                          </a:solidFill>
                        </a:defRPr>
                      </a:pPr>
                      <a:t>[VALUE]</a:t>
                    </a:fld>
                    <a:endParaRPr lang="en-US" baseline="0">
                      <a:latin typeface="Tahoma" panose="020B060403050404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rgbClr val="0033A1"/>
                      </a:solidFill>
                      <a:latin typeface="Franklin Gothic Medium Cond" panose="020B060603040202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16374212681170211"/>
                      <c:h val="0.1953961283721144"/>
                    </c:manualLayout>
                  </c15:layout>
                  <c15:dlblFieldTable/>
                  <c15:showDataLabelsRange val="0"/>
                </c:ext>
                <c:ext xmlns:c16="http://schemas.microsoft.com/office/drawing/2014/chart" uri="{C3380CC4-5D6E-409C-BE32-E72D297353CC}">
                  <c16:uniqueId val="{0000000A-EEEB-4464-9B60-FB7AAA4208BF}"/>
                </c:ext>
              </c:extLst>
            </c:dLbl>
            <c:dLbl>
              <c:idx val="19"/>
              <c:layout>
                <c:manualLayout>
                  <c:x val="2.7777823938047879E-2"/>
                  <c:y val="1.2866925907749059E-2"/>
                </c:manualLayout>
              </c:layout>
              <c:tx>
                <c:rich>
                  <a:bodyPr rot="0" spcFirstLastPara="1" vertOverflow="ellipsis" vert="horz" wrap="square" lIns="38100" tIns="19050" rIns="38100" bIns="19050" anchor="ctr" anchorCtr="0">
                    <a:noAutofit/>
                  </a:bodyPr>
                  <a:lstStyle/>
                  <a:p>
                    <a:pPr algn="ctr">
                      <a:defRPr sz="2400" b="0" i="0" u="none" strike="noStrike" kern="1200" baseline="0">
                        <a:solidFill>
                          <a:srgbClr val="0033A1"/>
                        </a:solidFill>
                        <a:latin typeface="Franklin Gothic Medium Cond" panose="020B0606030402020204" pitchFamily="34" charset="0"/>
                        <a:ea typeface="+mn-ea"/>
                        <a:cs typeface="+mn-cs"/>
                      </a:defRPr>
                    </a:pPr>
                    <a:fld id="{16E2B8F0-1C98-425E-8F39-6A795D08D8EE}" type="SERIESNAME">
                      <a:rPr lang="en-US">
                        <a:latin typeface="Tahoma" panose="020B0604030504040204" pitchFamily="34" charset="0"/>
                      </a:rPr>
                      <a:pPr algn="ctr">
                        <a:defRPr sz="2400">
                          <a:solidFill>
                            <a:srgbClr val="0033A1"/>
                          </a:solidFill>
                        </a:defRPr>
                      </a:pPr>
                      <a:t>[SERIES NAME]</a:t>
                    </a:fld>
                    <a:r>
                      <a:rPr lang="en-US" baseline="0">
                        <a:latin typeface="Tahoma" panose="020B0604030504040204" pitchFamily="34" charset="0"/>
                      </a:rPr>
                      <a:t>
</a:t>
                    </a:r>
                    <a:fld id="{B16EE17E-DEC1-4610-8A40-D00FC86D5A4D}" type="VALUE">
                      <a:rPr lang="en-US" baseline="0">
                        <a:latin typeface="Tahoma" panose="020B0604030504040204" pitchFamily="34" charset="0"/>
                      </a:rPr>
                      <a:pPr algn="ctr">
                        <a:defRPr sz="2400">
                          <a:solidFill>
                            <a:srgbClr val="0033A1"/>
                          </a:solidFill>
                        </a:defRPr>
                      </a:pPr>
                      <a:t>[VALUE]</a:t>
                    </a:fld>
                    <a:endParaRPr lang="en-US" baseline="0">
                      <a:latin typeface="Tahoma" panose="020B0604030504040204" pitchFamily="34" charset="0"/>
                    </a:endParaRPr>
                  </a:p>
                </c:rich>
              </c:tx>
              <c:spPr>
                <a:noFill/>
                <a:ln>
                  <a:noFill/>
                </a:ln>
                <a:effectLst/>
              </c:spPr>
              <c:txPr>
                <a:bodyPr rot="0" spcFirstLastPara="1" vertOverflow="ellipsis" vert="horz" wrap="square" lIns="38100" tIns="19050" rIns="38100" bIns="19050" anchor="ctr" anchorCtr="0">
                  <a:noAutofit/>
                </a:bodyPr>
                <a:lstStyle/>
                <a:p>
                  <a:pPr algn="ctr">
                    <a:defRPr sz="2400" b="0" i="0" u="none" strike="noStrike" kern="1200" baseline="0">
                      <a:solidFill>
                        <a:srgbClr val="0033A1"/>
                      </a:solidFill>
                      <a:latin typeface="Franklin Gothic Medium Cond" panose="020B060603040202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13753669741471472"/>
                      <c:h val="0.19825592772228692"/>
                    </c:manualLayout>
                  </c15:layout>
                  <c15:dlblFieldTable/>
                  <c15:showDataLabelsRange val="0"/>
                </c:ext>
                <c:ext xmlns:c16="http://schemas.microsoft.com/office/drawing/2014/chart" uri="{C3380CC4-5D6E-409C-BE32-E72D297353CC}">
                  <c16:uniqueId val="{0000000B-EEEB-4464-9B60-FB7AAA4208B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33A1"/>
                    </a:solidFill>
                    <a:latin typeface="Franklin Gothic Medium Cond" panose="020B06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SyphilisProportionPlot2024!$Q$4:$Q$24</c:f>
              <c:numCache>
                <c:formatCode>0%</c:formatCode>
                <c:ptCount val="21"/>
                <c:pt idx="1">
                  <c:v>0.08</c:v>
                </c:pt>
                <c:pt idx="19">
                  <c:v>0.19</c:v>
                </c:pt>
              </c:numCache>
            </c:numRef>
          </c:val>
          <c:extLst>
            <c:ext xmlns:c16="http://schemas.microsoft.com/office/drawing/2014/chart" uri="{C3380CC4-5D6E-409C-BE32-E72D297353CC}">
              <c16:uniqueId val="{0000000C-EEEB-4464-9B60-FB7AAA4208BF}"/>
            </c:ext>
          </c:extLst>
        </c:ser>
        <c:ser>
          <c:idx val="12"/>
          <c:order val="12"/>
          <c:tx>
            <c:strRef>
              <c:f>SyphilisProportionPlot2024!$V$3</c:f>
              <c:strCache>
                <c:ptCount val="1"/>
                <c:pt idx="0">
                  <c:v>Black</c:v>
                </c:pt>
              </c:strCache>
            </c:strRef>
          </c:tx>
          <c:spPr>
            <a:noFill/>
            <a:ln>
              <a:noFill/>
            </a:ln>
            <a:effectLst/>
          </c:spPr>
          <c:invertIfNegative val="0"/>
          <c:dLbls>
            <c:dLbl>
              <c:idx val="1"/>
              <c:layout>
                <c:manualLayout>
                  <c:x val="-3.1446499612076795E-2"/>
                  <c:y val="7.5086757569719897E-3"/>
                </c:manualLayout>
              </c:layout>
              <c:tx>
                <c:rich>
                  <a:bodyPr/>
                  <a:lstStyle/>
                  <a:p>
                    <a:fld id="{9F5A0060-8E99-496F-B84D-DD6CD3B58593}" type="SERIESNAME">
                      <a:rPr lang="en-US">
                        <a:latin typeface="Tahoma" panose="020B0604030504040204" pitchFamily="34" charset="0"/>
                      </a:rPr>
                      <a:pPr/>
                      <a:t>[SERIES NAME]</a:t>
                    </a:fld>
                    <a:r>
                      <a:rPr lang="en-US" baseline="0">
                        <a:latin typeface="Tahoma" panose="020B0604030504040204" pitchFamily="34" charset="0"/>
                      </a:rPr>
                      <a:t> </a:t>
                    </a:r>
                    <a:fld id="{E089182C-D792-4D14-AFBA-3E989B06104E}" type="VALUE">
                      <a:rPr lang="en-US" baseline="0">
                        <a:latin typeface="Tahoma" panose="020B0604030504040204" pitchFamily="34" charset="0"/>
                      </a:rPr>
                      <a:pPr/>
                      <a:t>[VALUE]</a:t>
                    </a:fld>
                    <a:endParaRPr lang="en-US" baseline="0">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7288359002294523"/>
                      <c:h val="8.5506731409915687E-2"/>
                    </c:manualLayout>
                  </c15:layout>
                  <c15:dlblFieldTable/>
                  <c15:showDataLabelsRange val="0"/>
                </c:ext>
                <c:ext xmlns:c16="http://schemas.microsoft.com/office/drawing/2014/chart" uri="{C3380CC4-5D6E-409C-BE32-E72D297353CC}">
                  <c16:uniqueId val="{0000000D-EEEB-4464-9B60-FB7AAA4208BF}"/>
                </c:ext>
              </c:extLst>
            </c:dLbl>
            <c:dLbl>
              <c:idx val="19"/>
              <c:layout>
                <c:manualLayout>
                  <c:x val="-2.0964360587003633E-3"/>
                  <c:y val="-9.2605785703629553E-2"/>
                </c:manualLayout>
              </c:layout>
              <c:tx>
                <c:rich>
                  <a:bodyPr/>
                  <a:lstStyle/>
                  <a:p>
                    <a:fld id="{66AA11DE-53F1-4AEA-A173-47441C5527AD}" type="SERIESNAME">
                      <a:rPr lang="en-US">
                        <a:latin typeface="Tahoma" panose="020B0604030504040204" pitchFamily="34" charset="0"/>
                      </a:rPr>
                      <a:pPr/>
                      <a:t>[SERIES NAME]</a:t>
                    </a:fld>
                    <a:r>
                      <a:rPr lang="en-US" baseline="0">
                        <a:latin typeface="Tahoma" panose="020B0604030504040204" pitchFamily="34" charset="0"/>
                      </a:rPr>
                      <a:t>
</a:t>
                    </a:r>
                    <a:fld id="{8855084A-BA67-4145-97A4-DF7C8F1A0658}" type="VALUE">
                      <a:rPr lang="en-US" baseline="0">
                        <a:latin typeface="Tahoma" panose="020B0604030504040204" pitchFamily="34" charset="0"/>
                      </a:rPr>
                      <a:pPr/>
                      <a:t>[VALUE]</a:t>
                    </a:fld>
                    <a:endParaRPr lang="en-US" baseline="0">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EEEB-4464-9B60-FB7AAA4208B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800280"/>
                    </a:solidFill>
                    <a:latin typeface="Franklin Gothic Medium Cond" panose="020B06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SyphilisProportionPlot2024!$V$4:$V$24</c:f>
              <c:numCache>
                <c:formatCode>0%</c:formatCode>
                <c:ptCount val="21"/>
                <c:pt idx="1">
                  <c:v>0.06</c:v>
                </c:pt>
                <c:pt idx="19">
                  <c:v>0.48</c:v>
                </c:pt>
              </c:numCache>
            </c:numRef>
          </c:val>
          <c:extLst>
            <c:ext xmlns:c16="http://schemas.microsoft.com/office/drawing/2014/chart" uri="{C3380CC4-5D6E-409C-BE32-E72D297353CC}">
              <c16:uniqueId val="{0000000F-EEEB-4464-9B60-FB7AAA4208BF}"/>
            </c:ext>
          </c:extLst>
        </c:ser>
        <c:dLbls>
          <c:showLegendKey val="0"/>
          <c:showVal val="0"/>
          <c:showCatName val="0"/>
          <c:showSerName val="0"/>
          <c:showPercent val="0"/>
          <c:showBubbleSize val="0"/>
        </c:dLbls>
        <c:gapWidth val="150"/>
        <c:overlap val="100"/>
        <c:axId val="549681567"/>
        <c:axId val="549705279"/>
      </c:barChart>
      <c:lineChart>
        <c:grouping val="stacked"/>
        <c:varyColors val="0"/>
        <c:ser>
          <c:idx val="0"/>
          <c:order val="0"/>
          <c:tx>
            <c:strRef>
              <c:f>SyphilisProportionPlot2024!$C$3</c:f>
              <c:strCache>
                <c:ptCount val="1"/>
                <c:pt idx="0">
                  <c:v>Baseline</c:v>
                </c:pt>
              </c:strCache>
            </c:strRef>
          </c:tx>
          <c:spPr>
            <a:ln w="28575" cap="rnd">
              <a:solidFill>
                <a:schemeClr val="bg1"/>
              </a:solidFill>
              <a:round/>
            </a:ln>
            <a:effectLst/>
          </c:spPr>
          <c:marker>
            <c:symbol val="none"/>
          </c:marker>
          <c:val>
            <c:numRef>
              <c:f>SyphilisProportionPlot2024!$C$4:$C$24</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0-EEEB-4464-9B60-FB7AAA4208BF}"/>
            </c:ext>
          </c:extLst>
        </c:ser>
        <c:ser>
          <c:idx val="1"/>
          <c:order val="1"/>
          <c:tx>
            <c:strRef>
              <c:f>SyphilisProportionPlot2024!$E$3</c:f>
              <c:strCache>
                <c:ptCount val="1"/>
                <c:pt idx="0">
                  <c:v>Other races-stacked line</c:v>
                </c:pt>
              </c:strCache>
            </c:strRef>
          </c:tx>
          <c:spPr>
            <a:ln w="28575" cap="rnd">
              <a:solidFill>
                <a:schemeClr val="bg1"/>
              </a:solidFill>
              <a:round/>
            </a:ln>
            <a:effectLst/>
          </c:spPr>
          <c:marker>
            <c:symbol val="none"/>
          </c:marker>
          <c:val>
            <c:numRef>
              <c:f>SyphilisProportionPlot2024!$E$4:$E$24</c:f>
              <c:numCache>
                <c:formatCode>0%</c:formatCode>
                <c:ptCount val="21"/>
                <c:pt idx="0">
                  <c:v>0.06</c:v>
                </c:pt>
                <c:pt idx="1">
                  <c:v>0.06</c:v>
                </c:pt>
                <c:pt idx="2">
                  <c:v>0.06</c:v>
                </c:pt>
                <c:pt idx="3">
                  <c:v>6.0100000000000001E-2</c:v>
                </c:pt>
                <c:pt idx="4">
                  <c:v>6.0299999999999999E-2</c:v>
                </c:pt>
                <c:pt idx="5">
                  <c:v>6.0699999999999997E-2</c:v>
                </c:pt>
                <c:pt idx="6">
                  <c:v>6.13E-2</c:v>
                </c:pt>
                <c:pt idx="7">
                  <c:v>6.2100000000000002E-2</c:v>
                </c:pt>
                <c:pt idx="8">
                  <c:v>6.3100000000000003E-2</c:v>
                </c:pt>
                <c:pt idx="9">
                  <c:v>6.430000000000001E-2</c:v>
                </c:pt>
                <c:pt idx="10">
                  <c:v>6.5700000000000008E-2</c:v>
                </c:pt>
                <c:pt idx="11">
                  <c:v>6.6900000000000015E-2</c:v>
                </c:pt>
                <c:pt idx="12">
                  <c:v>6.7900000000000016E-2</c:v>
                </c:pt>
                <c:pt idx="13">
                  <c:v>6.8700000000000011E-2</c:v>
                </c:pt>
                <c:pt idx="14">
                  <c:v>6.9300000000000014E-2</c:v>
                </c:pt>
                <c:pt idx="15">
                  <c:v>6.9700000000000012E-2</c:v>
                </c:pt>
                <c:pt idx="16">
                  <c:v>6.9900000000000018E-2</c:v>
                </c:pt>
                <c:pt idx="17">
                  <c:v>7.0000000000000021E-2</c:v>
                </c:pt>
                <c:pt idx="18">
                  <c:v>7.0000000000000007E-2</c:v>
                </c:pt>
                <c:pt idx="19">
                  <c:v>7.0000000000000007E-2</c:v>
                </c:pt>
                <c:pt idx="20">
                  <c:v>7.0000000000000007E-2</c:v>
                </c:pt>
              </c:numCache>
            </c:numRef>
          </c:val>
          <c:smooth val="0"/>
          <c:extLst>
            <c:ext xmlns:c16="http://schemas.microsoft.com/office/drawing/2014/chart" uri="{C3380CC4-5D6E-409C-BE32-E72D297353CC}">
              <c16:uniqueId val="{00000011-EEEB-4464-9B60-FB7AAA4208BF}"/>
            </c:ext>
          </c:extLst>
        </c:ser>
        <c:ser>
          <c:idx val="4"/>
          <c:order val="4"/>
          <c:tx>
            <c:strRef>
              <c:f>SyphilisProportionPlot2024!$J$3</c:f>
              <c:strCache>
                <c:ptCount val="1"/>
                <c:pt idx="0">
                  <c:v>White-stacked line</c:v>
                </c:pt>
              </c:strCache>
            </c:strRef>
          </c:tx>
          <c:spPr>
            <a:ln w="28575" cap="rnd">
              <a:solidFill>
                <a:schemeClr val="bg1"/>
              </a:solidFill>
              <a:round/>
            </a:ln>
            <a:effectLst/>
          </c:spPr>
          <c:marker>
            <c:symbol val="none"/>
          </c:marker>
          <c:val>
            <c:numRef>
              <c:f>SyphilisProportionPlot2024!$J$4:$J$24</c:f>
              <c:numCache>
                <c:formatCode>0%</c:formatCode>
                <c:ptCount val="21"/>
                <c:pt idx="0">
                  <c:v>0.8</c:v>
                </c:pt>
                <c:pt idx="1">
                  <c:v>0.8</c:v>
                </c:pt>
                <c:pt idx="2">
                  <c:v>0.8</c:v>
                </c:pt>
                <c:pt idx="3">
                  <c:v>0.79460000000000008</c:v>
                </c:pt>
                <c:pt idx="4">
                  <c:v>0.78380000000000005</c:v>
                </c:pt>
                <c:pt idx="5">
                  <c:v>0.7622000000000001</c:v>
                </c:pt>
                <c:pt idx="6">
                  <c:v>0.72980000000000012</c:v>
                </c:pt>
                <c:pt idx="7">
                  <c:v>0.6866000000000001</c:v>
                </c:pt>
                <c:pt idx="8">
                  <c:v>0.63260000000000005</c:v>
                </c:pt>
                <c:pt idx="9">
                  <c:v>0.56780000000000008</c:v>
                </c:pt>
                <c:pt idx="10">
                  <c:v>0.49220000000000008</c:v>
                </c:pt>
                <c:pt idx="11">
                  <c:v>0.42740000000000011</c:v>
                </c:pt>
                <c:pt idx="12">
                  <c:v>0.37340000000000012</c:v>
                </c:pt>
                <c:pt idx="13">
                  <c:v>0.3302000000000001</c:v>
                </c:pt>
                <c:pt idx="14">
                  <c:v>0.29780000000000012</c:v>
                </c:pt>
                <c:pt idx="15">
                  <c:v>0.27620000000000011</c:v>
                </c:pt>
                <c:pt idx="16">
                  <c:v>0.26540000000000014</c:v>
                </c:pt>
                <c:pt idx="17">
                  <c:v>0.26000000000000012</c:v>
                </c:pt>
                <c:pt idx="18">
                  <c:v>0.26</c:v>
                </c:pt>
                <c:pt idx="19">
                  <c:v>0.26</c:v>
                </c:pt>
                <c:pt idx="20">
                  <c:v>0.26</c:v>
                </c:pt>
              </c:numCache>
            </c:numRef>
          </c:val>
          <c:smooth val="0"/>
          <c:extLst>
            <c:ext xmlns:c16="http://schemas.microsoft.com/office/drawing/2014/chart" uri="{C3380CC4-5D6E-409C-BE32-E72D297353CC}">
              <c16:uniqueId val="{00000012-EEEB-4464-9B60-FB7AAA4208BF}"/>
            </c:ext>
          </c:extLst>
        </c:ser>
        <c:ser>
          <c:idx val="7"/>
          <c:order val="7"/>
          <c:tx>
            <c:strRef>
              <c:f>SyphilisProportionPlot2024!$O$3</c:f>
              <c:strCache>
                <c:ptCount val="1"/>
                <c:pt idx="0">
                  <c:v>Hispanic-stacked line</c:v>
                </c:pt>
              </c:strCache>
            </c:strRef>
          </c:tx>
          <c:spPr>
            <a:ln w="28575" cap="rnd">
              <a:solidFill>
                <a:schemeClr val="bg1"/>
              </a:solidFill>
              <a:round/>
            </a:ln>
            <a:effectLst/>
          </c:spPr>
          <c:marker>
            <c:symbol val="none"/>
          </c:marker>
          <c:val>
            <c:numRef>
              <c:f>SyphilisProportionPlot2024!$O$4:$O$24</c:f>
              <c:numCache>
                <c:formatCode>0%</c:formatCode>
                <c:ptCount val="21"/>
                <c:pt idx="0">
                  <c:v>0.08</c:v>
                </c:pt>
                <c:pt idx="1">
                  <c:v>0.08</c:v>
                </c:pt>
                <c:pt idx="2">
                  <c:v>0.08</c:v>
                </c:pt>
                <c:pt idx="3">
                  <c:v>8.1100000000000005E-2</c:v>
                </c:pt>
                <c:pt idx="4">
                  <c:v>8.3299999999999999E-2</c:v>
                </c:pt>
                <c:pt idx="5">
                  <c:v>8.77E-2</c:v>
                </c:pt>
                <c:pt idx="6">
                  <c:v>9.4299999999999995E-2</c:v>
                </c:pt>
                <c:pt idx="7">
                  <c:v>0.1031</c:v>
                </c:pt>
                <c:pt idx="8">
                  <c:v>0.11409999999999999</c:v>
                </c:pt>
                <c:pt idx="9">
                  <c:v>0.1273</c:v>
                </c:pt>
                <c:pt idx="10">
                  <c:v>0.14269999999999999</c:v>
                </c:pt>
                <c:pt idx="11">
                  <c:v>0.15589999999999998</c:v>
                </c:pt>
                <c:pt idx="12">
                  <c:v>0.16689999999999999</c:v>
                </c:pt>
                <c:pt idx="13">
                  <c:v>0.1757</c:v>
                </c:pt>
                <c:pt idx="14">
                  <c:v>0.18229999999999999</c:v>
                </c:pt>
                <c:pt idx="15">
                  <c:v>0.18669999999999998</c:v>
                </c:pt>
                <c:pt idx="16">
                  <c:v>0.18889999999999998</c:v>
                </c:pt>
                <c:pt idx="17">
                  <c:v>0.18999999999999997</c:v>
                </c:pt>
                <c:pt idx="18">
                  <c:v>0.19</c:v>
                </c:pt>
                <c:pt idx="19">
                  <c:v>0.19</c:v>
                </c:pt>
                <c:pt idx="20">
                  <c:v>0.19</c:v>
                </c:pt>
              </c:numCache>
            </c:numRef>
          </c:val>
          <c:smooth val="0"/>
          <c:extLst>
            <c:ext xmlns:c16="http://schemas.microsoft.com/office/drawing/2014/chart" uri="{C3380CC4-5D6E-409C-BE32-E72D297353CC}">
              <c16:uniqueId val="{00000013-EEEB-4464-9B60-FB7AAA4208BF}"/>
            </c:ext>
          </c:extLst>
        </c:ser>
        <c:ser>
          <c:idx val="10"/>
          <c:order val="10"/>
          <c:tx>
            <c:strRef>
              <c:f>SyphilisProportionPlot2024!$T$3</c:f>
              <c:strCache>
                <c:ptCount val="1"/>
                <c:pt idx="0">
                  <c:v>Black-stacked line</c:v>
                </c:pt>
              </c:strCache>
            </c:strRef>
          </c:tx>
          <c:spPr>
            <a:ln w="28575" cap="rnd">
              <a:solidFill>
                <a:schemeClr val="bg1"/>
              </a:solidFill>
              <a:round/>
            </a:ln>
            <a:effectLst/>
          </c:spPr>
          <c:marker>
            <c:symbol val="none"/>
          </c:marker>
          <c:val>
            <c:numRef>
              <c:f>SyphilisProportionPlot2024!$T$4:$T$24</c:f>
              <c:numCache>
                <c:formatCode>0%</c:formatCode>
                <c:ptCount val="21"/>
                <c:pt idx="0">
                  <c:v>0.06</c:v>
                </c:pt>
                <c:pt idx="1">
                  <c:v>0.06</c:v>
                </c:pt>
                <c:pt idx="2">
                  <c:v>0.06</c:v>
                </c:pt>
                <c:pt idx="3">
                  <c:v>6.4199999999999993E-2</c:v>
                </c:pt>
                <c:pt idx="4">
                  <c:v>7.2599999999999998E-2</c:v>
                </c:pt>
                <c:pt idx="5">
                  <c:v>8.9399999999999993E-2</c:v>
                </c:pt>
                <c:pt idx="6">
                  <c:v>0.11459999999999999</c:v>
                </c:pt>
                <c:pt idx="7">
                  <c:v>0.1482</c:v>
                </c:pt>
                <c:pt idx="8">
                  <c:v>0.19020000000000001</c:v>
                </c:pt>
                <c:pt idx="9">
                  <c:v>0.24060000000000001</c:v>
                </c:pt>
                <c:pt idx="10">
                  <c:v>0.2994</c:v>
                </c:pt>
                <c:pt idx="11">
                  <c:v>0.3498</c:v>
                </c:pt>
                <c:pt idx="12">
                  <c:v>0.39179999999999998</c:v>
                </c:pt>
                <c:pt idx="13">
                  <c:v>0.4254</c:v>
                </c:pt>
                <c:pt idx="14">
                  <c:v>0.4506</c:v>
                </c:pt>
                <c:pt idx="15">
                  <c:v>0.46739999999999998</c:v>
                </c:pt>
                <c:pt idx="16">
                  <c:v>0.4758</c:v>
                </c:pt>
                <c:pt idx="17">
                  <c:v>0.48</c:v>
                </c:pt>
                <c:pt idx="18">
                  <c:v>0.48</c:v>
                </c:pt>
                <c:pt idx="19">
                  <c:v>0.48</c:v>
                </c:pt>
                <c:pt idx="20">
                  <c:v>0.48</c:v>
                </c:pt>
              </c:numCache>
            </c:numRef>
          </c:val>
          <c:smooth val="0"/>
          <c:extLst>
            <c:ext xmlns:c16="http://schemas.microsoft.com/office/drawing/2014/chart" uri="{C3380CC4-5D6E-409C-BE32-E72D297353CC}">
              <c16:uniqueId val="{00000014-EEEB-4464-9B60-FB7AAA4208BF}"/>
            </c:ext>
          </c:extLst>
        </c:ser>
        <c:dLbls>
          <c:showLegendKey val="0"/>
          <c:showVal val="0"/>
          <c:showCatName val="0"/>
          <c:showSerName val="0"/>
          <c:showPercent val="0"/>
          <c:showBubbleSize val="0"/>
        </c:dLbls>
        <c:marker val="1"/>
        <c:smooth val="0"/>
        <c:axId val="549681567"/>
        <c:axId val="549705279"/>
      </c:lineChart>
      <c:catAx>
        <c:axId val="549681567"/>
        <c:scaling>
          <c:orientation val="minMax"/>
        </c:scaling>
        <c:delete val="1"/>
        <c:axPos val="b"/>
        <c:majorTickMark val="out"/>
        <c:minorTickMark val="none"/>
        <c:tickLblPos val="nextTo"/>
        <c:crossAx val="549705279"/>
        <c:crosses val="autoZero"/>
        <c:auto val="1"/>
        <c:lblAlgn val="ctr"/>
        <c:lblOffset val="100"/>
        <c:noMultiLvlLbl val="0"/>
      </c:catAx>
      <c:valAx>
        <c:axId val="549705279"/>
        <c:scaling>
          <c:orientation val="minMax"/>
          <c:max val="1.01"/>
          <c:min val="-1.0000000000000002E-3"/>
        </c:scaling>
        <c:delete val="1"/>
        <c:axPos val="l"/>
        <c:numFmt formatCode="0%" sourceLinked="1"/>
        <c:majorTickMark val="none"/>
        <c:minorTickMark val="none"/>
        <c:tickLblPos val="nextTo"/>
        <c:crossAx val="549681567"/>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Franklin Gothic Medium Cond" panose="020B0606030402020204" pitchFamily="34" charset="0"/>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SyphilisCaseRate2016_2020!$B$85</c:f>
              <c:strCache>
                <c:ptCount val="1"/>
                <c:pt idx="0">
                  <c:v>Northeastern</c:v>
                </c:pt>
              </c:strCache>
            </c:strRef>
          </c:tx>
          <c:spPr>
            <a:ln w="63500" cap="rnd">
              <a:solidFill>
                <a:srgbClr val="2A5934"/>
              </a:solidFill>
              <a:round/>
            </a:ln>
            <a:effectLst/>
          </c:spPr>
          <c:marker>
            <c:symbol val="none"/>
          </c:marker>
          <c:cat>
            <c:numRef>
              <c:f>SyphilisCaseRate2016_2020!$A$86:$A$90</c:f>
              <c:numCache>
                <c:formatCode>General</c:formatCode>
                <c:ptCount val="5"/>
                <c:pt idx="0">
                  <c:v>2020</c:v>
                </c:pt>
                <c:pt idx="1">
                  <c:v>2021</c:v>
                </c:pt>
                <c:pt idx="2">
                  <c:v>2022</c:v>
                </c:pt>
                <c:pt idx="3">
                  <c:v>2023</c:v>
                </c:pt>
                <c:pt idx="4">
                  <c:v>2024</c:v>
                </c:pt>
              </c:numCache>
            </c:numRef>
          </c:cat>
          <c:val>
            <c:numRef>
              <c:f>SyphilisCaseRate2016_2020!$B$86:$B$90</c:f>
              <c:numCache>
                <c:formatCode>General</c:formatCode>
                <c:ptCount val="5"/>
                <c:pt idx="0" formatCode="0">
                  <c:v>7</c:v>
                </c:pt>
                <c:pt idx="1">
                  <c:v>12</c:v>
                </c:pt>
                <c:pt idx="2">
                  <c:v>14</c:v>
                </c:pt>
                <c:pt idx="3">
                  <c:v>15</c:v>
                </c:pt>
                <c:pt idx="4" formatCode="#,##0">
                  <c:v>10</c:v>
                </c:pt>
              </c:numCache>
            </c:numRef>
          </c:val>
          <c:smooth val="0"/>
          <c:extLst>
            <c:ext xmlns:c16="http://schemas.microsoft.com/office/drawing/2014/chart" uri="{C3380CC4-5D6E-409C-BE32-E72D297353CC}">
              <c16:uniqueId val="{00000000-0DB9-40E5-8EA1-0B6BD06610AD}"/>
            </c:ext>
          </c:extLst>
        </c:ser>
        <c:ser>
          <c:idx val="1"/>
          <c:order val="1"/>
          <c:tx>
            <c:strRef>
              <c:f>SyphilisCaseRate2016_2020!$C$85</c:f>
              <c:strCache>
                <c:ptCount val="1"/>
                <c:pt idx="0">
                  <c:v>Northern</c:v>
                </c:pt>
              </c:strCache>
            </c:strRef>
          </c:tx>
          <c:spPr>
            <a:ln w="63500" cap="rnd">
              <a:solidFill>
                <a:sysClr val="window" lastClr="FFFFFF">
                  <a:lumMod val="50000"/>
                </a:sysClr>
              </a:solidFill>
              <a:round/>
            </a:ln>
            <a:effectLst/>
          </c:spPr>
          <c:marker>
            <c:symbol val="none"/>
          </c:marker>
          <c:cat>
            <c:numRef>
              <c:f>SyphilisCaseRate2016_2020!$A$86:$A$90</c:f>
              <c:numCache>
                <c:formatCode>General</c:formatCode>
                <c:ptCount val="5"/>
                <c:pt idx="0">
                  <c:v>2020</c:v>
                </c:pt>
                <c:pt idx="1">
                  <c:v>2021</c:v>
                </c:pt>
                <c:pt idx="2">
                  <c:v>2022</c:v>
                </c:pt>
                <c:pt idx="3">
                  <c:v>2023</c:v>
                </c:pt>
                <c:pt idx="4">
                  <c:v>2024</c:v>
                </c:pt>
              </c:numCache>
            </c:numRef>
          </c:cat>
          <c:val>
            <c:numRef>
              <c:f>SyphilisCaseRate2016_2020!$C$86:$C$90</c:f>
              <c:numCache>
                <c:formatCode>General</c:formatCode>
                <c:ptCount val="5"/>
                <c:pt idx="0" formatCode="0">
                  <c:v>3</c:v>
                </c:pt>
                <c:pt idx="1">
                  <c:v>9</c:v>
                </c:pt>
                <c:pt idx="2">
                  <c:v>10</c:v>
                </c:pt>
                <c:pt idx="3">
                  <c:v>11</c:v>
                </c:pt>
                <c:pt idx="4" formatCode="#,##0">
                  <c:v>5</c:v>
                </c:pt>
              </c:numCache>
            </c:numRef>
          </c:val>
          <c:smooth val="0"/>
          <c:extLst>
            <c:ext xmlns:c16="http://schemas.microsoft.com/office/drawing/2014/chart" uri="{C3380CC4-5D6E-409C-BE32-E72D297353CC}">
              <c16:uniqueId val="{00000001-0DB9-40E5-8EA1-0B6BD06610AD}"/>
            </c:ext>
          </c:extLst>
        </c:ser>
        <c:ser>
          <c:idx val="2"/>
          <c:order val="2"/>
          <c:tx>
            <c:strRef>
              <c:f>SyphilisCaseRate2016_2020!$D$85</c:f>
              <c:strCache>
                <c:ptCount val="1"/>
                <c:pt idx="0">
                  <c:v>Southeastern</c:v>
                </c:pt>
              </c:strCache>
            </c:strRef>
          </c:tx>
          <c:spPr>
            <a:ln w="63500" cap="rnd">
              <a:solidFill>
                <a:srgbClr val="CA6008"/>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2-0DB9-40E5-8EA1-0B6BD06610AD}"/>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SyphilisCaseRate2016_2020!$A$86:$A$90</c:f>
              <c:numCache>
                <c:formatCode>General</c:formatCode>
                <c:ptCount val="5"/>
                <c:pt idx="0">
                  <c:v>2020</c:v>
                </c:pt>
                <c:pt idx="1">
                  <c:v>2021</c:v>
                </c:pt>
                <c:pt idx="2">
                  <c:v>2022</c:v>
                </c:pt>
                <c:pt idx="3">
                  <c:v>2023</c:v>
                </c:pt>
                <c:pt idx="4">
                  <c:v>2024</c:v>
                </c:pt>
              </c:numCache>
            </c:numRef>
          </c:cat>
          <c:val>
            <c:numRef>
              <c:f>SyphilisCaseRate2016_2020!$D$86:$D$90</c:f>
              <c:numCache>
                <c:formatCode>General</c:formatCode>
                <c:ptCount val="5"/>
                <c:pt idx="0" formatCode="0">
                  <c:v>27</c:v>
                </c:pt>
                <c:pt idx="1">
                  <c:v>56</c:v>
                </c:pt>
                <c:pt idx="2">
                  <c:v>66</c:v>
                </c:pt>
                <c:pt idx="3">
                  <c:v>54</c:v>
                </c:pt>
                <c:pt idx="4" formatCode="#,##0">
                  <c:v>44</c:v>
                </c:pt>
              </c:numCache>
            </c:numRef>
          </c:val>
          <c:smooth val="0"/>
          <c:extLst>
            <c:ext xmlns:c16="http://schemas.microsoft.com/office/drawing/2014/chart" uri="{C3380CC4-5D6E-409C-BE32-E72D297353CC}">
              <c16:uniqueId val="{00000003-0DB9-40E5-8EA1-0B6BD06610AD}"/>
            </c:ext>
          </c:extLst>
        </c:ser>
        <c:ser>
          <c:idx val="3"/>
          <c:order val="3"/>
          <c:tx>
            <c:strRef>
              <c:f>SyphilisCaseRate2016_2020!$E$85</c:f>
              <c:strCache>
                <c:ptCount val="1"/>
                <c:pt idx="0">
                  <c:v>Southern</c:v>
                </c:pt>
              </c:strCache>
            </c:strRef>
          </c:tx>
          <c:spPr>
            <a:ln w="63500" cap="rnd">
              <a:solidFill>
                <a:srgbClr val="0033A1"/>
              </a:solidFill>
              <a:round/>
            </a:ln>
            <a:effectLst/>
          </c:spPr>
          <c:marker>
            <c:symbol val="none"/>
          </c:marker>
          <c:cat>
            <c:numRef>
              <c:f>SyphilisCaseRate2016_2020!$A$86:$A$90</c:f>
              <c:numCache>
                <c:formatCode>General</c:formatCode>
                <c:ptCount val="5"/>
                <c:pt idx="0">
                  <c:v>2020</c:v>
                </c:pt>
                <c:pt idx="1">
                  <c:v>2021</c:v>
                </c:pt>
                <c:pt idx="2">
                  <c:v>2022</c:v>
                </c:pt>
                <c:pt idx="3">
                  <c:v>2023</c:v>
                </c:pt>
                <c:pt idx="4">
                  <c:v>2024</c:v>
                </c:pt>
              </c:numCache>
            </c:numRef>
          </c:cat>
          <c:val>
            <c:numRef>
              <c:f>SyphilisCaseRate2016_2020!$E$86:$E$90</c:f>
              <c:numCache>
                <c:formatCode>General</c:formatCode>
                <c:ptCount val="5"/>
                <c:pt idx="0" formatCode="0">
                  <c:v>11</c:v>
                </c:pt>
                <c:pt idx="1">
                  <c:v>15</c:v>
                </c:pt>
                <c:pt idx="2">
                  <c:v>17</c:v>
                </c:pt>
                <c:pt idx="3">
                  <c:v>21</c:v>
                </c:pt>
                <c:pt idx="4" formatCode="#,##0">
                  <c:v>21</c:v>
                </c:pt>
              </c:numCache>
            </c:numRef>
          </c:val>
          <c:smooth val="0"/>
          <c:extLst>
            <c:ext xmlns:c16="http://schemas.microsoft.com/office/drawing/2014/chart" uri="{C3380CC4-5D6E-409C-BE32-E72D297353CC}">
              <c16:uniqueId val="{00000004-0DB9-40E5-8EA1-0B6BD06610AD}"/>
            </c:ext>
          </c:extLst>
        </c:ser>
        <c:ser>
          <c:idx val="4"/>
          <c:order val="4"/>
          <c:tx>
            <c:strRef>
              <c:f>SyphilisCaseRate2016_2020!$F$85</c:f>
              <c:strCache>
                <c:ptCount val="1"/>
                <c:pt idx="0">
                  <c:v>Western</c:v>
                </c:pt>
              </c:strCache>
            </c:strRef>
          </c:tx>
          <c:spPr>
            <a:ln w="63500" cap="rnd">
              <a:solidFill>
                <a:srgbClr val="800080"/>
              </a:solidFill>
              <a:round/>
            </a:ln>
            <a:effectLst/>
          </c:spPr>
          <c:marker>
            <c:symbol val="none"/>
          </c:marker>
          <c:cat>
            <c:numRef>
              <c:f>SyphilisCaseRate2016_2020!$A$86:$A$90</c:f>
              <c:numCache>
                <c:formatCode>General</c:formatCode>
                <c:ptCount val="5"/>
                <c:pt idx="0">
                  <c:v>2020</c:v>
                </c:pt>
                <c:pt idx="1">
                  <c:v>2021</c:v>
                </c:pt>
                <c:pt idx="2">
                  <c:v>2022</c:v>
                </c:pt>
                <c:pt idx="3">
                  <c:v>2023</c:v>
                </c:pt>
                <c:pt idx="4">
                  <c:v>2024</c:v>
                </c:pt>
              </c:numCache>
            </c:numRef>
          </c:cat>
          <c:val>
            <c:numRef>
              <c:f>SyphilisCaseRate2016_2020!$F$86:$F$90</c:f>
              <c:numCache>
                <c:formatCode>General</c:formatCode>
                <c:ptCount val="5"/>
                <c:pt idx="0" formatCode="0">
                  <c:v>4</c:v>
                </c:pt>
                <c:pt idx="1">
                  <c:v>7</c:v>
                </c:pt>
                <c:pt idx="2">
                  <c:v>12</c:v>
                </c:pt>
                <c:pt idx="3">
                  <c:v>11</c:v>
                </c:pt>
                <c:pt idx="4" formatCode="#,##0">
                  <c:v>8</c:v>
                </c:pt>
              </c:numCache>
            </c:numRef>
          </c:val>
          <c:smooth val="0"/>
          <c:extLst>
            <c:ext xmlns:c16="http://schemas.microsoft.com/office/drawing/2014/chart" uri="{C3380CC4-5D6E-409C-BE32-E72D297353CC}">
              <c16:uniqueId val="{00000005-0DB9-40E5-8EA1-0B6BD06610AD}"/>
            </c:ext>
          </c:extLst>
        </c:ser>
        <c:dLbls>
          <c:showLegendKey val="0"/>
          <c:showVal val="0"/>
          <c:showCatName val="0"/>
          <c:showSerName val="0"/>
          <c:showPercent val="0"/>
          <c:showBubbleSize val="0"/>
        </c:dLbls>
        <c:smooth val="0"/>
        <c:axId val="680614048"/>
        <c:axId val="680621608"/>
      </c:lineChart>
      <c:catAx>
        <c:axId val="680614048"/>
        <c:scaling>
          <c:orientation val="minMax"/>
        </c:scaling>
        <c:delete val="0"/>
        <c:axPos val="b"/>
        <c:numFmt formatCode="General" sourceLinked="1"/>
        <c:majorTickMark val="none"/>
        <c:minorTickMark val="none"/>
        <c:tickLblPos val="nextTo"/>
        <c:spPr>
          <a:noFill/>
          <a:ln w="9525" cap="flat" cmpd="sng" algn="ctr">
            <a:solidFill>
              <a:srgbClr val="0F1113"/>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680621608"/>
        <c:crosses val="autoZero"/>
        <c:auto val="1"/>
        <c:lblAlgn val="ctr"/>
        <c:lblOffset val="100"/>
        <c:noMultiLvlLbl val="0"/>
      </c:catAx>
      <c:valAx>
        <c:axId val="680621608"/>
        <c:scaling>
          <c:orientation val="minMax"/>
        </c:scaling>
        <c:delete val="1"/>
        <c:axPos val="l"/>
        <c:numFmt formatCode="0" sourceLinked="1"/>
        <c:majorTickMark val="none"/>
        <c:minorTickMark val="none"/>
        <c:tickLblPos val="nextTo"/>
        <c:crossAx val="680614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5197559764488"/>
          <c:y val="1.7746723791092246E-2"/>
          <c:w val="0.74149304816627648"/>
          <c:h val="0.98225327620890779"/>
        </c:manualLayout>
      </c:layout>
      <c:doughnutChart>
        <c:varyColors val="1"/>
        <c:ser>
          <c:idx val="0"/>
          <c:order val="0"/>
          <c:spPr>
            <a:solidFill>
              <a:srgbClr val="507757"/>
            </a:solidFill>
          </c:spPr>
          <c:dPt>
            <c:idx val="0"/>
            <c:bubble3D val="0"/>
            <c:spPr>
              <a:solidFill>
                <a:srgbClr val="507757"/>
              </a:solidFill>
              <a:ln>
                <a:noFill/>
              </a:ln>
              <a:effectLst/>
            </c:spPr>
            <c:extLst>
              <c:ext xmlns:c16="http://schemas.microsoft.com/office/drawing/2014/chart" uri="{C3380CC4-5D6E-409C-BE32-E72D297353CC}">
                <c16:uniqueId val="{00000001-2572-4B10-8C9E-CF3636894392}"/>
              </c:ext>
            </c:extLst>
          </c:dPt>
          <c:dLbls>
            <c:dLbl>
              <c:idx val="0"/>
              <c:layout>
                <c:manualLayout>
                  <c:x val="-1.5288891253458182E-2"/>
                  <c:y val="-0.37953432175786112"/>
                </c:manualLayout>
              </c:layout>
              <c:tx>
                <c:rich>
                  <a:bodyPr rot="0" spcFirstLastPara="1" vertOverflow="ellipsis" vert="horz" wrap="square" lIns="38100" tIns="19050" rIns="38100" bIns="19050" anchor="ctr" anchorCtr="1">
                    <a:noAutofit/>
                  </a:bodyPr>
                  <a:lstStyle/>
                  <a:p>
                    <a:pPr>
                      <a:defRPr sz="4800" b="1" i="0" u="none" strike="noStrike" kern="1200" baseline="0">
                        <a:solidFill>
                          <a:schemeClr val="accent4"/>
                        </a:solidFill>
                        <a:latin typeface="Franklin Gothic Book" panose="020B0503020102020204" pitchFamily="34" charset="0"/>
                        <a:ea typeface="+mn-ea"/>
                        <a:cs typeface="+mn-cs"/>
                      </a:defRPr>
                    </a:pPr>
                    <a:r>
                      <a:rPr lang="en-US" sz="4800">
                        <a:solidFill>
                          <a:schemeClr val="accent4"/>
                        </a:solidFill>
                        <a:latin typeface="Tahoma" panose="020B0604030504040204" pitchFamily="34" charset="0"/>
                      </a:rPr>
                      <a:t>31</a:t>
                    </a:r>
                  </a:p>
                </c:rich>
              </c:tx>
              <c:spPr>
                <a:noFill/>
                <a:ln>
                  <a:noFill/>
                </a:ln>
                <a:effectLst/>
              </c:spPr>
              <c:txPr>
                <a:bodyPr rot="0" spcFirstLastPara="1" vertOverflow="ellipsis" vert="horz" wrap="square" lIns="38100" tIns="19050" rIns="38100" bIns="19050" anchor="ctr" anchorCtr="1">
                  <a:noAutofit/>
                </a:bodyPr>
                <a:lstStyle/>
                <a:p>
                  <a:pPr>
                    <a:defRPr sz="4800" b="1" i="0" u="none" strike="noStrike" kern="1200" baseline="0">
                      <a:solidFill>
                        <a:schemeClr val="accent4"/>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9198127261119398"/>
                      <c:h val="0.24206768995410263"/>
                    </c:manualLayout>
                  </c15:layout>
                  <c15:showDataLabelsRange val="0"/>
                </c:ext>
                <c:ext xmlns:c16="http://schemas.microsoft.com/office/drawing/2014/chart" uri="{C3380CC4-5D6E-409C-BE32-E72D297353CC}">
                  <c16:uniqueId val="{00000001-2572-4B10-8C9E-CF3636894392}"/>
                </c:ext>
              </c:extLst>
            </c:dLbl>
            <c:spPr>
              <a:noFill/>
              <a:ln>
                <a:noFill/>
              </a:ln>
              <a:effectLst/>
            </c:spPr>
            <c:txPr>
              <a:bodyPr rot="0" spcFirstLastPara="1" vertOverflow="ellipsis" vert="horz" wrap="square" lIns="38100" tIns="19050" rIns="38100" bIns="19050" anchor="ctr" anchorCtr="1">
                <a:spAutoFit/>
              </a:bodyPr>
              <a:lstStyle/>
              <a:p>
                <a:pPr>
                  <a:defRPr sz="48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Sheet1!$A$8</c:f>
              <c:numCache>
                <c:formatCode>General</c:formatCode>
                <c:ptCount val="1"/>
                <c:pt idx="0">
                  <c:v>2023</c:v>
                </c:pt>
              </c:numCache>
            </c:numRef>
          </c:cat>
          <c:val>
            <c:numRef>
              <c:f>Sheet1!$B$8</c:f>
              <c:numCache>
                <c:formatCode>#,##0</c:formatCode>
                <c:ptCount val="1"/>
                <c:pt idx="0">
                  <c:v>33791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2-2572-4B10-8C9E-CF363689439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SyphilisCaseRate2016_2020!$M$40</c:f>
              <c:strCache>
                <c:ptCount val="1"/>
                <c:pt idx="0">
                  <c:v>#</c:v>
                </c:pt>
              </c:strCache>
            </c:strRef>
          </c:tx>
          <c:spPr>
            <a:solidFill>
              <a:sysClr val="window" lastClr="FFFFFF">
                <a:lumMod val="65000"/>
              </a:sysClr>
            </a:solidFill>
            <a:ln>
              <a:noFill/>
            </a:ln>
            <a:effectLst/>
          </c:spPr>
          <c:invertIfNegative val="0"/>
          <c:dPt>
            <c:idx val="0"/>
            <c:invertIfNegative val="0"/>
            <c:bubble3D val="0"/>
            <c:spPr>
              <a:solidFill>
                <a:srgbClr val="507757"/>
              </a:solidFill>
              <a:ln>
                <a:noFill/>
              </a:ln>
              <a:effectLst/>
            </c:spPr>
            <c:extLst>
              <c:ext xmlns:c16="http://schemas.microsoft.com/office/drawing/2014/chart" uri="{C3380CC4-5D6E-409C-BE32-E72D297353CC}">
                <c16:uniqueId val="{00000001-1C07-40E0-A143-D83BE9ABC7D7}"/>
              </c:ext>
            </c:extLst>
          </c:dPt>
          <c:dLbls>
            <c:dLbl>
              <c:idx val="0"/>
              <c:tx>
                <c:rich>
                  <a:bodyPr rot="0" spcFirstLastPara="1" vertOverflow="ellipsis" vert="horz" wrap="square" lIns="38100" tIns="19050" rIns="38100" bIns="19050" anchor="ctr" anchorCtr="1">
                    <a:spAutoFit/>
                  </a:bodyPr>
                  <a:lstStyle/>
                  <a:p>
                    <a:pPr>
                      <a:defRPr sz="2800" b="0" i="0" u="none" strike="noStrike" kern="1200" baseline="0">
                        <a:solidFill>
                          <a:srgbClr val="2A5934"/>
                        </a:solidFill>
                        <a:latin typeface="Tahoma" panose="020B0604030504040204" pitchFamily="34" charset="0"/>
                        <a:ea typeface="Tahoma" panose="020B0604030504040204" pitchFamily="34" charset="0"/>
                        <a:cs typeface="Tahoma" panose="020B0604030504040204" pitchFamily="34" charset="0"/>
                      </a:defRPr>
                    </a:pPr>
                    <a:fld id="{D7E7375D-5E9F-408B-AEAF-14B4588D87F3}" type="VALUE">
                      <a:rPr lang="en-US">
                        <a:latin typeface="Tahoma" panose="020B0604030504040204" pitchFamily="34" charset="0"/>
                        <a:ea typeface="Tahoma" panose="020B0604030504040204" pitchFamily="34" charset="0"/>
                        <a:cs typeface="Tahoma" panose="020B0604030504040204" pitchFamily="34" charset="0"/>
                      </a:rPr>
                      <a:pPr>
                        <a:defRPr sz="2800">
                          <a:solidFill>
                            <a:srgbClr val="2A5934"/>
                          </a:solidFill>
                          <a:latin typeface="Tahoma" panose="020B0604030504040204" pitchFamily="34" charset="0"/>
                          <a:ea typeface="Tahoma" panose="020B0604030504040204" pitchFamily="34" charset="0"/>
                          <a:cs typeface="Tahoma" panose="020B060403050404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2A5934"/>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07-40E0-A143-D83BE9ABC7D7}"/>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0F1113"/>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SyphilisCaseRate2016_2020!$L$41:$L$44</c:f>
              <c:strCache>
                <c:ptCount val="4"/>
                <c:pt idx="0">
                  <c:v>Black</c:v>
                </c:pt>
                <c:pt idx="1">
                  <c:v>Hispanic</c:v>
                </c:pt>
                <c:pt idx="2">
                  <c:v>White</c:v>
                </c:pt>
                <c:pt idx="3">
                  <c:v>Native American</c:v>
                </c:pt>
              </c:strCache>
            </c:strRef>
          </c:cat>
          <c:val>
            <c:numRef>
              <c:f>SyphilisCaseRate2016_2020!$M$41:$M$44</c:f>
              <c:numCache>
                <c:formatCode>General</c:formatCode>
                <c:ptCount val="4"/>
                <c:pt idx="0">
                  <c:v>18</c:v>
                </c:pt>
                <c:pt idx="1">
                  <c:v>6</c:v>
                </c:pt>
                <c:pt idx="2">
                  <c:v>6</c:v>
                </c:pt>
                <c:pt idx="3">
                  <c:v>1</c:v>
                </c:pt>
              </c:numCache>
            </c:numRef>
          </c:val>
          <c:extLst>
            <c:ext xmlns:c16="http://schemas.microsoft.com/office/drawing/2014/chart" uri="{C3380CC4-5D6E-409C-BE32-E72D297353CC}">
              <c16:uniqueId val="{00000002-1C07-40E0-A143-D83BE9ABC7D7}"/>
            </c:ext>
          </c:extLst>
        </c:ser>
        <c:dLbls>
          <c:showLegendKey val="0"/>
          <c:showVal val="0"/>
          <c:showCatName val="0"/>
          <c:showSerName val="0"/>
          <c:showPercent val="0"/>
          <c:showBubbleSize val="0"/>
        </c:dLbls>
        <c:gapWidth val="50"/>
        <c:axId val="811557432"/>
        <c:axId val="811554192"/>
      </c:barChart>
      <c:catAx>
        <c:axId val="811557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811554192"/>
        <c:crosses val="autoZero"/>
        <c:auto val="1"/>
        <c:lblAlgn val="ctr"/>
        <c:lblOffset val="100"/>
        <c:noMultiLvlLbl val="0"/>
      </c:catAx>
      <c:valAx>
        <c:axId val="811554192"/>
        <c:scaling>
          <c:orientation val="minMax"/>
        </c:scaling>
        <c:delete val="1"/>
        <c:axPos val="b"/>
        <c:numFmt formatCode="General" sourceLinked="1"/>
        <c:majorTickMark val="none"/>
        <c:minorTickMark val="none"/>
        <c:tickLblPos val="nextTo"/>
        <c:crossAx val="8115574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SyphilisCaseRate2016_2020!$AG$3</c:f>
              <c:strCache>
                <c:ptCount val="1"/>
                <c:pt idx="0">
                  <c:v>CS</c:v>
                </c:pt>
              </c:strCache>
            </c:strRef>
          </c:tx>
          <c:spPr>
            <a:solidFill>
              <a:schemeClr val="bg1">
                <a:lumMod val="85000"/>
              </a:schemeClr>
            </a:solidFill>
            <a:ln>
              <a:noFill/>
            </a:ln>
            <a:effectLst/>
          </c:spPr>
          <c:invertIfNegative val="0"/>
          <c:dPt>
            <c:idx val="4"/>
            <c:invertIfNegative val="0"/>
            <c:bubble3D val="0"/>
            <c:spPr>
              <a:solidFill>
                <a:srgbClr val="507757"/>
              </a:solidFill>
              <a:ln>
                <a:noFill/>
              </a:ln>
              <a:effectLst/>
            </c:spPr>
            <c:extLst>
              <c:ext xmlns:c16="http://schemas.microsoft.com/office/drawing/2014/chart" uri="{C3380CC4-5D6E-409C-BE32-E72D297353CC}">
                <c16:uniqueId val="{00000001-D973-4035-AA85-4924D5C15877}"/>
              </c:ext>
            </c:extLst>
          </c:dPt>
          <c:dLbls>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SyphilisCaseRate2016_2020!$AH$2:$AL$2</c:f>
              <c:numCache>
                <c:formatCode>General</c:formatCode>
                <c:ptCount val="5"/>
                <c:pt idx="0">
                  <c:v>2020</c:v>
                </c:pt>
                <c:pt idx="1">
                  <c:v>2021</c:v>
                </c:pt>
                <c:pt idx="2">
                  <c:v>2022</c:v>
                </c:pt>
                <c:pt idx="3">
                  <c:v>2023</c:v>
                </c:pt>
                <c:pt idx="4">
                  <c:v>2024</c:v>
                </c:pt>
              </c:numCache>
            </c:numRef>
          </c:cat>
          <c:val>
            <c:numRef>
              <c:f>SyphilisCaseRate2016_2020!$AH$3:$AL$3</c:f>
              <c:numCache>
                <c:formatCode>0</c:formatCode>
                <c:ptCount val="5"/>
                <c:pt idx="0">
                  <c:v>5</c:v>
                </c:pt>
                <c:pt idx="1">
                  <c:v>16</c:v>
                </c:pt>
                <c:pt idx="2">
                  <c:v>29</c:v>
                </c:pt>
                <c:pt idx="3">
                  <c:v>25</c:v>
                </c:pt>
                <c:pt idx="4">
                  <c:v>31</c:v>
                </c:pt>
              </c:numCache>
            </c:numRef>
          </c:val>
          <c:extLst>
            <c:ext xmlns:c16="http://schemas.microsoft.com/office/drawing/2014/chart" uri="{C3380CC4-5D6E-409C-BE32-E72D297353CC}">
              <c16:uniqueId val="{00000002-D973-4035-AA85-4924D5C15877}"/>
            </c:ext>
          </c:extLst>
        </c:ser>
        <c:dLbls>
          <c:showLegendKey val="0"/>
          <c:showVal val="0"/>
          <c:showCatName val="0"/>
          <c:showSerName val="0"/>
          <c:showPercent val="0"/>
          <c:showBubbleSize val="0"/>
        </c:dLbls>
        <c:gapWidth val="50"/>
        <c:overlap val="-27"/>
        <c:axId val="458998344"/>
        <c:axId val="757006968"/>
      </c:barChart>
      <c:catAx>
        <c:axId val="45899834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757006968"/>
        <c:crosses val="autoZero"/>
        <c:auto val="1"/>
        <c:lblAlgn val="ctr"/>
        <c:lblOffset val="100"/>
        <c:noMultiLvlLbl val="0"/>
      </c:catAx>
      <c:valAx>
        <c:axId val="757006968"/>
        <c:scaling>
          <c:orientation val="minMax"/>
        </c:scaling>
        <c:delete val="1"/>
        <c:axPos val="l"/>
        <c:numFmt formatCode="0" sourceLinked="1"/>
        <c:majorTickMark val="none"/>
        <c:minorTickMark val="none"/>
        <c:tickLblPos val="nextTo"/>
        <c:crossAx val="4589983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000000"/>
          </a:solidFill>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146090534979424E-2"/>
          <c:y val="2.4181690176378771E-2"/>
          <c:w val="0.9717078189300411"/>
          <c:h val="0.81116622865120913"/>
        </c:manualLayout>
      </c:layout>
      <c:barChart>
        <c:barDir val="col"/>
        <c:grouping val="clustered"/>
        <c:varyColors val="0"/>
        <c:ser>
          <c:idx val="0"/>
          <c:order val="0"/>
          <c:tx>
            <c:strRef>
              <c:f>Graphs!$I$3</c:f>
              <c:strCache>
                <c:ptCount val="1"/>
                <c:pt idx="0">
                  <c:v>Gonorrhea</c:v>
                </c:pt>
              </c:strCache>
            </c:strRef>
          </c:tx>
          <c:spPr>
            <a:solidFill>
              <a:srgbClr val="800280"/>
            </a:solidFill>
            <a:ln>
              <a:noFill/>
            </a:ln>
            <a:effectLst/>
          </c:spPr>
          <c:invertIfNegative val="0"/>
          <c:dPt>
            <c:idx val="0"/>
            <c:invertIfNegative val="0"/>
            <c:bubble3D val="0"/>
            <c:spPr>
              <a:solidFill>
                <a:srgbClr val="FFFFFF">
                  <a:lumMod val="75000"/>
                </a:srgbClr>
              </a:solidFill>
              <a:ln>
                <a:noFill/>
              </a:ln>
              <a:effectLst/>
            </c:spPr>
            <c:extLst>
              <c:ext xmlns:c16="http://schemas.microsoft.com/office/drawing/2014/chart" uri="{C3380CC4-5D6E-409C-BE32-E72D297353CC}">
                <c16:uniqueId val="{00000001-05DC-41BF-B85C-AD6D4A3E94A1}"/>
              </c:ext>
            </c:extLst>
          </c:dPt>
          <c:dPt>
            <c:idx val="1"/>
            <c:invertIfNegative val="0"/>
            <c:bubble3D val="0"/>
            <c:spPr>
              <a:solidFill>
                <a:srgbClr val="FFFFFF">
                  <a:lumMod val="75000"/>
                </a:srgbClr>
              </a:solidFill>
              <a:ln>
                <a:noFill/>
              </a:ln>
              <a:effectLst/>
            </c:spPr>
            <c:extLst>
              <c:ext xmlns:c16="http://schemas.microsoft.com/office/drawing/2014/chart" uri="{C3380CC4-5D6E-409C-BE32-E72D297353CC}">
                <c16:uniqueId val="{00000003-05DC-41BF-B85C-AD6D4A3E94A1}"/>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666666"/>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5DC-41BF-B85C-AD6D4A3E94A1}"/>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666666"/>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5DC-41BF-B85C-AD6D4A3E94A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80008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Graphs!$J$2:$N$2</c:f>
              <c:numCache>
                <c:formatCode>General</c:formatCode>
                <c:ptCount val="5"/>
                <c:pt idx="0">
                  <c:v>2020</c:v>
                </c:pt>
                <c:pt idx="1">
                  <c:v>2021</c:v>
                </c:pt>
                <c:pt idx="2">
                  <c:v>2022</c:v>
                </c:pt>
                <c:pt idx="3">
                  <c:v>2023</c:v>
                </c:pt>
                <c:pt idx="4">
                  <c:v>2024</c:v>
                </c:pt>
              </c:numCache>
            </c:numRef>
          </c:cat>
          <c:val>
            <c:numRef>
              <c:f>Graphs!$J$3:$N$3</c:f>
              <c:numCache>
                <c:formatCode>#,##0</c:formatCode>
                <c:ptCount val="5"/>
                <c:pt idx="0">
                  <c:v>10239</c:v>
                </c:pt>
                <c:pt idx="1">
                  <c:v>10491</c:v>
                </c:pt>
                <c:pt idx="2">
                  <c:v>8736</c:v>
                </c:pt>
                <c:pt idx="3">
                  <c:v>7005</c:v>
                </c:pt>
                <c:pt idx="4">
                  <c:v>6852</c:v>
                </c:pt>
              </c:numCache>
            </c:numRef>
          </c:val>
          <c:extLst>
            <c:ext xmlns:c16="http://schemas.microsoft.com/office/drawing/2014/chart" uri="{C3380CC4-5D6E-409C-BE32-E72D297353CC}">
              <c16:uniqueId val="{00000004-05DC-41BF-B85C-AD6D4A3E94A1}"/>
            </c:ext>
          </c:extLst>
        </c:ser>
        <c:dLbls>
          <c:showLegendKey val="0"/>
          <c:showVal val="0"/>
          <c:showCatName val="0"/>
          <c:showSerName val="0"/>
          <c:showPercent val="0"/>
          <c:showBubbleSize val="0"/>
        </c:dLbls>
        <c:gapWidth val="50"/>
        <c:overlap val="-27"/>
        <c:axId val="747627040"/>
        <c:axId val="747626680"/>
      </c:barChart>
      <c:catAx>
        <c:axId val="747627040"/>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747626680"/>
        <c:crosses val="autoZero"/>
        <c:auto val="1"/>
        <c:lblAlgn val="ctr"/>
        <c:lblOffset val="100"/>
        <c:noMultiLvlLbl val="0"/>
      </c:catAx>
      <c:valAx>
        <c:axId val="747626680"/>
        <c:scaling>
          <c:orientation val="minMax"/>
        </c:scaling>
        <c:delete val="1"/>
        <c:axPos val="l"/>
        <c:numFmt formatCode="#,##0" sourceLinked="1"/>
        <c:majorTickMark val="none"/>
        <c:minorTickMark val="none"/>
        <c:tickLblPos val="nextTo"/>
        <c:crossAx val="7476270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Congenital Syphilis Cases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344E39"/>
              </a:solidFill>
              <a:ln>
                <a:solidFill>
                  <a:schemeClr val="bg2">
                    <a:lumMod val="75000"/>
                  </a:schemeClr>
                </a:solidFill>
              </a:ln>
              <a:effectLst/>
            </c:spPr>
            <c:extLst>
              <c:ext xmlns:c16="http://schemas.microsoft.com/office/drawing/2014/chart" uri="{C3380CC4-5D6E-409C-BE32-E72D297353CC}">
                <c16:uniqueId val="{00000002-03DD-4E43-8FB3-EA355D44580B}"/>
              </c:ext>
            </c:extLst>
          </c:dPt>
          <c:dPt>
            <c:idx val="1"/>
            <c:invertIfNegative val="0"/>
            <c:bubble3D val="0"/>
            <c:spPr>
              <a:solidFill>
                <a:srgbClr val="A6A6A6"/>
              </a:solidFill>
              <a:ln>
                <a:noFill/>
              </a:ln>
              <a:effectLst/>
            </c:spPr>
            <c:extLst>
              <c:ext xmlns:c16="http://schemas.microsoft.com/office/drawing/2014/chart" uri="{C3380CC4-5D6E-409C-BE32-E72D297353CC}">
                <c16:uniqueId val="{00000004-3A4D-4C72-9F8E-5E7C2B0BFC0C}"/>
              </c:ext>
            </c:extLst>
          </c:dPt>
          <c:dPt>
            <c:idx val="2"/>
            <c:invertIfNegative val="0"/>
            <c:bubble3D val="0"/>
            <c:spPr>
              <a:solidFill>
                <a:srgbClr val="A6A6A6"/>
              </a:solidFill>
              <a:ln>
                <a:noFill/>
              </a:ln>
              <a:effectLst/>
            </c:spPr>
            <c:extLst>
              <c:ext xmlns:c16="http://schemas.microsoft.com/office/drawing/2014/chart" uri="{C3380CC4-5D6E-409C-BE32-E72D297353CC}">
                <c16:uniqueId val="{00000005-3A4D-4C72-9F8E-5E7C2B0BFC0C}"/>
              </c:ext>
            </c:extLst>
          </c:dPt>
          <c:dPt>
            <c:idx val="3"/>
            <c:invertIfNegative val="0"/>
            <c:bubble3D val="0"/>
            <c:spPr>
              <a:solidFill>
                <a:srgbClr val="A6A6A6"/>
              </a:solidFill>
              <a:ln>
                <a:noFill/>
              </a:ln>
              <a:effectLst/>
            </c:spPr>
            <c:extLst>
              <c:ext xmlns:c16="http://schemas.microsoft.com/office/drawing/2014/chart" uri="{C3380CC4-5D6E-409C-BE32-E72D297353CC}">
                <c16:uniqueId val="{00000006-3A4D-4C72-9F8E-5E7C2B0BFC0C}"/>
              </c:ext>
            </c:extLst>
          </c:dPt>
          <c:dPt>
            <c:idx val="4"/>
            <c:invertIfNegative val="0"/>
            <c:bubble3D val="0"/>
            <c:spPr>
              <a:solidFill>
                <a:srgbClr val="608E69"/>
              </a:solidFill>
              <a:ln>
                <a:noFill/>
              </a:ln>
              <a:effectLst/>
            </c:spPr>
            <c:extLst>
              <c:ext xmlns:c16="http://schemas.microsoft.com/office/drawing/2014/chart" uri="{C3380CC4-5D6E-409C-BE32-E72D297353CC}">
                <c16:uniqueId val="{00000001-03DD-4E43-8FB3-EA355D44580B}"/>
              </c:ext>
            </c:extLst>
          </c:dPt>
          <c:dPt>
            <c:idx val="5"/>
            <c:invertIfNegative val="0"/>
            <c:bubble3D val="0"/>
            <c:spPr>
              <a:solidFill>
                <a:srgbClr val="A6A6A6"/>
              </a:solidFill>
              <a:ln>
                <a:noFill/>
              </a:ln>
              <a:effectLst/>
            </c:spPr>
            <c:extLst>
              <c:ext xmlns:c16="http://schemas.microsoft.com/office/drawing/2014/chart" uri="{C3380CC4-5D6E-409C-BE32-E72D297353CC}">
                <c16:uniqueId val="{00000007-3A4D-4C72-9F8E-5E7C2B0BFC0C}"/>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3DD-4E43-8FB3-EA355D44580B}"/>
                </c:ext>
              </c:extLst>
            </c:dLbl>
            <c:dLbl>
              <c:idx val="1"/>
              <c:tx>
                <c:rich>
                  <a:bodyPr rot="0" spcFirstLastPara="1" vertOverflow="ellipsis" vert="horz" wrap="square" lIns="38100" tIns="19050" rIns="38100" bIns="19050" anchor="ctr" anchorCtr="1">
                    <a:spAutoFit/>
                  </a:bodyPr>
                  <a:lstStyle/>
                  <a:p>
                    <a:pPr>
                      <a:defRPr sz="2400" b="1" i="0" u="none" strike="noStrike" kern="1200" baseline="0">
                        <a:solidFill>
                          <a:srgbClr val="5F5F5F"/>
                        </a:solidFill>
                        <a:latin typeface="Tahoma" panose="020B0604030504040204" pitchFamily="34" charset="0"/>
                        <a:ea typeface="Tahoma" panose="020B0604030504040204" pitchFamily="34" charset="0"/>
                        <a:cs typeface="Tahoma" panose="020B0604030504040204" pitchFamily="34" charset="0"/>
                      </a:defRPr>
                    </a:pPr>
                    <a:r>
                      <a:rPr lang="en-US" b="1"/>
                      <a:t>78</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5F5F5F"/>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A4D-4C72-9F8E-5E7C2B0BFC0C}"/>
                </c:ext>
              </c:extLst>
            </c:dLbl>
            <c:dLbl>
              <c:idx val="2"/>
              <c:tx>
                <c:rich>
                  <a:bodyPr rot="0" spcFirstLastPara="1" vertOverflow="ellipsis" vert="horz" wrap="square" lIns="38100" tIns="19050" rIns="38100" bIns="19050" anchor="ctr" anchorCtr="1">
                    <a:spAutoFit/>
                  </a:bodyPr>
                  <a:lstStyle/>
                  <a:p>
                    <a:pPr>
                      <a:defRPr sz="2400" b="1" i="0" u="none" strike="noStrike" kern="1200" baseline="0">
                        <a:solidFill>
                          <a:srgbClr val="5F5F5F"/>
                        </a:solidFill>
                        <a:latin typeface="Tahoma" panose="020B0604030504040204" pitchFamily="34" charset="0"/>
                        <a:ea typeface="Tahoma" panose="020B0604030504040204" pitchFamily="34" charset="0"/>
                        <a:cs typeface="Tahoma" panose="020B0604030504040204" pitchFamily="34" charset="0"/>
                      </a:defRPr>
                    </a:pPr>
                    <a:r>
                      <a:rPr lang="en-US" b="1"/>
                      <a:t>54</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5F5F5F"/>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A4D-4C72-9F8E-5E7C2B0BFC0C}"/>
                </c:ext>
              </c:extLst>
            </c:dLbl>
            <c:dLbl>
              <c:idx val="3"/>
              <c:tx>
                <c:rich>
                  <a:bodyPr rot="0" spcFirstLastPara="1" vertOverflow="ellipsis" vert="horz" wrap="square" lIns="38100" tIns="19050" rIns="38100" bIns="19050" anchor="ctr" anchorCtr="1">
                    <a:spAutoFit/>
                  </a:bodyPr>
                  <a:lstStyle/>
                  <a:p>
                    <a:pPr>
                      <a:defRPr sz="2400" b="1" i="0" u="none" strike="noStrike" kern="1200" baseline="0">
                        <a:solidFill>
                          <a:srgbClr val="5F5F5F"/>
                        </a:solidFill>
                        <a:latin typeface="Tahoma" panose="020B0604030504040204" pitchFamily="34" charset="0"/>
                        <a:ea typeface="Tahoma" panose="020B0604030504040204" pitchFamily="34" charset="0"/>
                        <a:cs typeface="Tahoma" panose="020B0604030504040204" pitchFamily="34" charset="0"/>
                      </a:defRPr>
                    </a:pPr>
                    <a:r>
                      <a:rPr lang="en-US" b="1"/>
                      <a:t>45</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5F5F5F"/>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A4D-4C72-9F8E-5E7C2B0BFC0C}"/>
                </c:ext>
              </c:extLst>
            </c:dLbl>
            <c:dLbl>
              <c:idx val="4"/>
              <c:tx>
                <c:rich>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ahoma" panose="020B0604030504040204" pitchFamily="34" charset="0"/>
                        <a:ea typeface="Tahoma" panose="020B0604030504040204" pitchFamily="34" charset="0"/>
                        <a:cs typeface="Tahoma" panose="020B0604030504040204" pitchFamily="34" charset="0"/>
                      </a:defRPr>
                    </a:pPr>
                    <a:r>
                      <a:rPr lang="en-US" b="1"/>
                      <a:t>42</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3DD-4E43-8FB3-EA355D44580B}"/>
                </c:ext>
              </c:extLst>
            </c:dLbl>
            <c:dLbl>
              <c:idx val="5"/>
              <c:tx>
                <c:rich>
                  <a:bodyPr rot="0" spcFirstLastPara="1" vertOverflow="ellipsis" vert="horz" wrap="square" lIns="38100" tIns="19050" rIns="38100" bIns="19050" anchor="ctr" anchorCtr="1">
                    <a:spAutoFit/>
                  </a:bodyPr>
                  <a:lstStyle/>
                  <a:p>
                    <a:pPr>
                      <a:defRPr sz="2400" b="1" i="0" u="none" strike="noStrike" kern="1200" baseline="0">
                        <a:solidFill>
                          <a:srgbClr val="5F5F5F"/>
                        </a:solidFill>
                        <a:latin typeface="Tahoma" panose="020B0604030504040204" pitchFamily="34" charset="0"/>
                        <a:ea typeface="Tahoma" panose="020B0604030504040204" pitchFamily="34" charset="0"/>
                        <a:cs typeface="Tahoma" panose="020B0604030504040204" pitchFamily="34" charset="0"/>
                      </a:defRPr>
                    </a:pPr>
                    <a:r>
                      <a:rPr lang="en-US" b="1"/>
                      <a:t>33</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5F5F5F"/>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A4D-4C72-9F8E-5E7C2B0BFC0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'STI_Trend_Neighboring_States&amp;WI'!$A$3:$A$8</c:f>
              <c:strCache>
                <c:ptCount val="6"/>
                <c:pt idx="0">
                  <c:v>US Total</c:v>
                </c:pt>
                <c:pt idx="1">
                  <c:v>Illinois</c:v>
                </c:pt>
                <c:pt idx="2">
                  <c:v>Michigan</c:v>
                </c:pt>
                <c:pt idx="3">
                  <c:v>Minnesota</c:v>
                </c:pt>
                <c:pt idx="4">
                  <c:v>Wisconsin</c:v>
                </c:pt>
                <c:pt idx="5">
                  <c:v>Iowa</c:v>
                </c:pt>
              </c:strCache>
            </c:strRef>
          </c:cat>
          <c:val>
            <c:numRef>
              <c:f>'STI_Trend_Neighboring_States&amp;WI'!$E$3:$E$8</c:f>
              <c:numCache>
                <c:formatCode>General</c:formatCode>
                <c:ptCount val="6"/>
                <c:pt idx="0" formatCode="#,##0">
                  <c:v>105.8</c:v>
                </c:pt>
                <c:pt idx="1">
                  <c:v>77.900000000000006</c:v>
                </c:pt>
                <c:pt idx="2">
                  <c:v>53.8</c:v>
                </c:pt>
                <c:pt idx="3">
                  <c:v>45.3</c:v>
                </c:pt>
                <c:pt idx="4">
                  <c:v>41.6</c:v>
                </c:pt>
                <c:pt idx="5">
                  <c:v>32.9</c:v>
                </c:pt>
              </c:numCache>
            </c:numRef>
          </c:val>
          <c:extLst>
            <c:ext xmlns:c16="http://schemas.microsoft.com/office/drawing/2014/chart" uri="{C3380CC4-5D6E-409C-BE32-E72D297353CC}">
              <c16:uniqueId val="{00000000-03DD-4E43-8FB3-EA355D44580B}"/>
            </c:ext>
          </c:extLst>
        </c:ser>
        <c:dLbls>
          <c:showLegendKey val="0"/>
          <c:showVal val="0"/>
          <c:showCatName val="0"/>
          <c:showSerName val="0"/>
          <c:showPercent val="0"/>
          <c:showBubbleSize val="0"/>
        </c:dLbls>
        <c:gapWidth val="70"/>
        <c:overlap val="-27"/>
        <c:axId val="724118152"/>
        <c:axId val="724112752"/>
      </c:barChart>
      <c:catAx>
        <c:axId val="724118152"/>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400" b="1"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724112752"/>
        <c:crosses val="autoZero"/>
        <c:auto val="1"/>
        <c:lblAlgn val="ctr"/>
        <c:lblOffset val="100"/>
        <c:noMultiLvlLbl val="0"/>
      </c:catAx>
      <c:valAx>
        <c:axId val="7241127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118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Graphs!$I$7</c:f>
              <c:strCache>
                <c:ptCount val="1"/>
                <c:pt idx="0">
                  <c:v>Gonorrhea</c:v>
                </c:pt>
              </c:strCache>
            </c:strRef>
          </c:tx>
          <c:spPr>
            <a:ln w="63500" cap="rnd">
              <a:solidFill>
                <a:srgbClr val="800280"/>
              </a:solidFill>
              <a:round/>
            </a:ln>
            <a:effectLst/>
          </c:spPr>
          <c:marker>
            <c:symbol val="none"/>
          </c:marker>
          <c:dLbls>
            <c:spPr>
              <a:solidFill>
                <a:sysClr val="window" lastClr="FFFFFF"/>
              </a:solidFill>
              <a:ln>
                <a:noFill/>
              </a:ln>
              <a:effectLst/>
            </c:spPr>
            <c:txPr>
              <a:bodyPr rot="0" spcFirstLastPara="1" vertOverflow="ellipsis" vert="horz" wrap="square" anchor="ctr" anchorCtr="1"/>
              <a:lstStyle/>
              <a:p>
                <a:pPr>
                  <a:defRPr sz="2000" b="0" i="0" u="none" strike="noStrike" kern="1200" baseline="0">
                    <a:solidFill>
                      <a:srgbClr val="800080"/>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Graphs!$J$6:$N$6</c:f>
              <c:numCache>
                <c:formatCode>General</c:formatCode>
                <c:ptCount val="5"/>
                <c:pt idx="0">
                  <c:v>2020</c:v>
                </c:pt>
                <c:pt idx="1">
                  <c:v>2021</c:v>
                </c:pt>
                <c:pt idx="2">
                  <c:v>2022</c:v>
                </c:pt>
                <c:pt idx="3">
                  <c:v>2023</c:v>
                </c:pt>
                <c:pt idx="4">
                  <c:v>2024</c:v>
                </c:pt>
              </c:numCache>
            </c:numRef>
          </c:cat>
          <c:val>
            <c:numRef>
              <c:f>Graphs!$J$7:$N$7</c:f>
              <c:numCache>
                <c:formatCode>#,##0</c:formatCode>
                <c:ptCount val="5"/>
                <c:pt idx="0">
                  <c:v>175</c:v>
                </c:pt>
                <c:pt idx="1">
                  <c:v>180</c:v>
                </c:pt>
                <c:pt idx="2">
                  <c:v>150</c:v>
                </c:pt>
                <c:pt idx="3">
                  <c:v>119</c:v>
                </c:pt>
                <c:pt idx="4">
                  <c:v>116</c:v>
                </c:pt>
              </c:numCache>
            </c:numRef>
          </c:val>
          <c:smooth val="0"/>
          <c:extLst>
            <c:ext xmlns:c16="http://schemas.microsoft.com/office/drawing/2014/chart" uri="{C3380CC4-5D6E-409C-BE32-E72D297353CC}">
              <c16:uniqueId val="{00000000-6898-498D-86AD-1244EC96F4EF}"/>
            </c:ext>
          </c:extLst>
        </c:ser>
        <c:dLbls>
          <c:showLegendKey val="0"/>
          <c:showVal val="0"/>
          <c:showCatName val="0"/>
          <c:showSerName val="0"/>
          <c:showPercent val="0"/>
          <c:showBubbleSize val="0"/>
        </c:dLbls>
        <c:smooth val="0"/>
        <c:axId val="822046312"/>
        <c:axId val="822042712"/>
      </c:lineChart>
      <c:catAx>
        <c:axId val="822046312"/>
        <c:scaling>
          <c:orientation val="minMax"/>
        </c:scaling>
        <c:delete val="0"/>
        <c:axPos val="b"/>
        <c:numFmt formatCode="General" sourceLinked="1"/>
        <c:majorTickMark val="none"/>
        <c:minorTickMark val="none"/>
        <c:tickLblPos val="nextTo"/>
        <c:spPr>
          <a:noFill/>
          <a:ln w="6350" cap="flat" cmpd="sng" algn="ctr">
            <a:solidFill>
              <a:srgbClr val="000000"/>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822042712"/>
        <c:crosses val="autoZero"/>
        <c:auto val="1"/>
        <c:lblAlgn val="ctr"/>
        <c:lblOffset val="100"/>
        <c:noMultiLvlLbl val="0"/>
      </c:catAx>
      <c:valAx>
        <c:axId val="822042712"/>
        <c:scaling>
          <c:orientation val="minMax"/>
        </c:scaling>
        <c:delete val="1"/>
        <c:axPos val="l"/>
        <c:numFmt formatCode="#,##0" sourceLinked="1"/>
        <c:majorTickMark val="none"/>
        <c:minorTickMark val="none"/>
        <c:tickLblPos val="nextTo"/>
        <c:crossAx val="8220463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[StatewideProfile20224.xlsx]Graphs!$Q$3</c:f>
              <c:strCache>
                <c:ptCount val="1"/>
                <c:pt idx="0">
                  <c:v>Male</c:v>
                </c:pt>
              </c:strCache>
            </c:strRef>
          </c:tx>
          <c:spPr>
            <a:ln w="63500" cap="rnd">
              <a:solidFill>
                <a:srgbClr val="0033A1"/>
              </a:solidFill>
              <a:round/>
            </a:ln>
            <a:effectLst/>
          </c:spPr>
          <c:marker>
            <c:symbol val="none"/>
          </c:marker>
          <c:dLbls>
            <c:dLbl>
              <c:idx val="0"/>
              <c:layout>
                <c:manualLayout>
                  <c:x val="-5.3080808080808083E-2"/>
                  <c:y val="-1.6025641025641035E-2"/>
                </c:manualLayout>
              </c:layout>
              <c:tx>
                <c:rich>
                  <a:bodyPr/>
                  <a:lstStyle/>
                  <a:p>
                    <a:fld id="{68D8821B-5084-47EE-9A75-25B6DA045E83}" type="VALUE">
                      <a:rPr lang="en-US">
                        <a:latin typeface="Tahoma" panose="020B060403050404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1B-485E-B617-CB02ACC13A46}"/>
                </c:ext>
              </c:extLst>
            </c:dLbl>
            <c:dLbl>
              <c:idx val="2"/>
              <c:layout>
                <c:manualLayout>
                  <c:x val="-4.9656804263103538E-2"/>
                  <c:y val="-3.8105441146779731E-2"/>
                </c:manualLayout>
              </c:layout>
              <c:tx>
                <c:rich>
                  <a:bodyPr/>
                  <a:lstStyle/>
                  <a:p>
                    <a:fld id="{3D75EE26-D40F-4E39-A573-AC5BE8DD39B2}" type="VALUE">
                      <a:rPr lang="en-US">
                        <a:latin typeface="Tahoma" panose="020B060403050404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1B-485E-B617-CB02ACC13A46}"/>
                </c:ext>
              </c:extLst>
            </c:dLbl>
            <c:dLbl>
              <c:idx val="3"/>
              <c:layout>
                <c:manualLayout>
                  <c:x val="-5.5443940719531272E-2"/>
                  <c:y val="-3.0626892792247121E-2"/>
                </c:manualLayout>
              </c:layout>
              <c:tx>
                <c:rich>
                  <a:bodyPr/>
                  <a:lstStyle/>
                  <a:p>
                    <a:r>
                      <a:rPr lang="en-US">
                        <a:latin typeface="Tahoma" panose="020B0604030504040204" pitchFamily="34" charset="0"/>
                      </a:rPr>
                      <a:t>128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81B-485E-B617-CB02ACC13A4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33A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[StatewideProfile20224.xlsx]Graphs!$R$2:$V$2</c:f>
              <c:numCache>
                <c:formatCode>General</c:formatCode>
                <c:ptCount val="5"/>
                <c:pt idx="0">
                  <c:v>2020</c:v>
                </c:pt>
                <c:pt idx="1">
                  <c:v>2021</c:v>
                </c:pt>
                <c:pt idx="2">
                  <c:v>2022</c:v>
                </c:pt>
                <c:pt idx="3">
                  <c:v>2023</c:v>
                </c:pt>
                <c:pt idx="4">
                  <c:v>2024</c:v>
                </c:pt>
              </c:numCache>
            </c:numRef>
          </c:cat>
          <c:val>
            <c:numRef>
              <c:f>[StatewideProfile20224.xlsx]Graphs!$R$3:$V$3</c:f>
              <c:numCache>
                <c:formatCode>General</c:formatCode>
                <c:ptCount val="5"/>
                <c:pt idx="0">
                  <c:v>183</c:v>
                </c:pt>
                <c:pt idx="1">
                  <c:v>188</c:v>
                </c:pt>
                <c:pt idx="2">
                  <c:v>157</c:v>
                </c:pt>
                <c:pt idx="3">
                  <c:v>129</c:v>
                </c:pt>
                <c:pt idx="4">
                  <c:v>133</c:v>
                </c:pt>
              </c:numCache>
            </c:numRef>
          </c:val>
          <c:smooth val="0"/>
          <c:extLst>
            <c:ext xmlns:c16="http://schemas.microsoft.com/office/drawing/2014/chart" uri="{C3380CC4-5D6E-409C-BE32-E72D297353CC}">
              <c16:uniqueId val="{00000003-781B-485E-B617-CB02ACC13A46}"/>
            </c:ext>
          </c:extLst>
        </c:ser>
        <c:ser>
          <c:idx val="1"/>
          <c:order val="1"/>
          <c:tx>
            <c:strRef>
              <c:f>[StatewideProfile20224.xlsx]Graphs!$Q$4</c:f>
              <c:strCache>
                <c:ptCount val="1"/>
                <c:pt idx="0">
                  <c:v>Female</c:v>
                </c:pt>
              </c:strCache>
            </c:strRef>
          </c:tx>
          <c:spPr>
            <a:ln w="63500" cap="rnd">
              <a:solidFill>
                <a:srgbClr val="52057F"/>
              </a:solidFill>
              <a:round/>
            </a:ln>
            <a:effectLst/>
          </c:spPr>
          <c:marker>
            <c:symbol val="none"/>
          </c:marker>
          <c:dLbls>
            <c:dLbl>
              <c:idx val="1"/>
              <c:layout>
                <c:manualLayout>
                  <c:x val="-4.4682539682539685E-2"/>
                  <c:y val="8.897935772317457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1B-485E-B617-CB02ACC13A46}"/>
                </c:ext>
              </c:extLst>
            </c:dLbl>
            <c:dLbl>
              <c:idx val="2"/>
              <c:layout>
                <c:manualLayout>
                  <c:x val="-5.1031746031746088E-2"/>
                  <c:y val="1.4829892953862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1B-485E-B617-CB02ACC13A4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800080"/>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[StatewideProfile20224.xlsx]Graphs!$R$2:$V$2</c:f>
              <c:numCache>
                <c:formatCode>General</c:formatCode>
                <c:ptCount val="5"/>
                <c:pt idx="0">
                  <c:v>2020</c:v>
                </c:pt>
                <c:pt idx="1">
                  <c:v>2021</c:v>
                </c:pt>
                <c:pt idx="2">
                  <c:v>2022</c:v>
                </c:pt>
                <c:pt idx="3">
                  <c:v>2023</c:v>
                </c:pt>
                <c:pt idx="4">
                  <c:v>2024</c:v>
                </c:pt>
              </c:numCache>
            </c:numRef>
          </c:cat>
          <c:val>
            <c:numRef>
              <c:f>[StatewideProfile20224.xlsx]Graphs!$R$4:$V$4</c:f>
              <c:numCache>
                <c:formatCode>General</c:formatCode>
                <c:ptCount val="5"/>
                <c:pt idx="0">
                  <c:v>166</c:v>
                </c:pt>
                <c:pt idx="1">
                  <c:v>170</c:v>
                </c:pt>
                <c:pt idx="2">
                  <c:v>142</c:v>
                </c:pt>
                <c:pt idx="3">
                  <c:v>109</c:v>
                </c:pt>
                <c:pt idx="4">
                  <c:v>97</c:v>
                </c:pt>
              </c:numCache>
            </c:numRef>
          </c:val>
          <c:smooth val="0"/>
          <c:extLst>
            <c:ext xmlns:c16="http://schemas.microsoft.com/office/drawing/2014/chart" uri="{C3380CC4-5D6E-409C-BE32-E72D297353CC}">
              <c16:uniqueId val="{00000006-781B-485E-B617-CB02ACC13A46}"/>
            </c:ext>
          </c:extLst>
        </c:ser>
        <c:dLbls>
          <c:showLegendKey val="0"/>
          <c:showVal val="0"/>
          <c:showCatName val="0"/>
          <c:showSerName val="0"/>
          <c:showPercent val="0"/>
          <c:showBubbleSize val="0"/>
        </c:dLbls>
        <c:smooth val="0"/>
        <c:axId val="822406424"/>
        <c:axId val="822407504"/>
      </c:lineChart>
      <c:catAx>
        <c:axId val="822406424"/>
        <c:scaling>
          <c:orientation val="minMax"/>
        </c:scaling>
        <c:delete val="0"/>
        <c:axPos val="b"/>
        <c:numFmt formatCode="General" sourceLinked="1"/>
        <c:majorTickMark val="none"/>
        <c:minorTickMark val="none"/>
        <c:tickLblPos val="nextTo"/>
        <c:spPr>
          <a:noFill/>
          <a:ln w="3175" cap="flat" cmpd="sng" algn="ctr">
            <a:solidFill>
              <a:srgbClr val="000000"/>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822407504"/>
        <c:crosses val="autoZero"/>
        <c:auto val="1"/>
        <c:lblAlgn val="ctr"/>
        <c:lblOffset val="100"/>
        <c:noMultiLvlLbl val="0"/>
      </c:catAx>
      <c:valAx>
        <c:axId val="822407504"/>
        <c:scaling>
          <c:orientation val="minMax"/>
        </c:scaling>
        <c:delete val="1"/>
        <c:axPos val="l"/>
        <c:numFmt formatCode="General" sourceLinked="1"/>
        <c:majorTickMark val="none"/>
        <c:minorTickMark val="none"/>
        <c:tickLblPos val="nextTo"/>
        <c:crossAx val="822406424"/>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150469851382444E-2"/>
          <c:y val="0.11297522427632969"/>
          <c:w val="0.95969906029723506"/>
          <c:h val="0.7352193837018659"/>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800280"/>
              </a:solidFill>
              <a:ln>
                <a:noFill/>
              </a:ln>
              <a:effectLst/>
            </c:spPr>
            <c:extLst>
              <c:ext xmlns:c16="http://schemas.microsoft.com/office/drawing/2014/chart" uri="{C3380CC4-5D6E-409C-BE32-E72D297353CC}">
                <c16:uniqueId val="{00000001-0714-4B95-8E52-519FB97E9907}"/>
              </c:ext>
            </c:extLst>
          </c:dPt>
          <c:dPt>
            <c:idx val="2"/>
            <c:invertIfNegative val="0"/>
            <c:bubble3D val="0"/>
            <c:spPr>
              <a:solidFill>
                <a:srgbClr val="800280"/>
              </a:solidFill>
              <a:ln>
                <a:noFill/>
              </a:ln>
              <a:effectLst/>
            </c:spPr>
            <c:extLst>
              <c:ext xmlns:c16="http://schemas.microsoft.com/office/drawing/2014/chart" uri="{C3380CC4-5D6E-409C-BE32-E72D297353CC}">
                <c16:uniqueId val="{00000003-0714-4B95-8E52-519FB97E9907}"/>
              </c:ext>
            </c:extLst>
          </c:dPt>
          <c:dPt>
            <c:idx val="3"/>
            <c:invertIfNegative val="0"/>
            <c:bubble3D val="0"/>
            <c:spPr>
              <a:solidFill>
                <a:srgbClr val="800280"/>
              </a:solidFill>
              <a:ln>
                <a:noFill/>
              </a:ln>
              <a:effectLst/>
            </c:spPr>
            <c:extLst>
              <c:ext xmlns:c16="http://schemas.microsoft.com/office/drawing/2014/chart" uri="{C3380CC4-5D6E-409C-BE32-E72D297353CC}">
                <c16:uniqueId val="{00000005-0714-4B95-8E52-519FB97E9907}"/>
              </c:ext>
            </c:extLst>
          </c:dPt>
          <c:dPt>
            <c:idx val="4"/>
            <c:invertIfNegative val="0"/>
            <c:bubble3D val="0"/>
            <c:spPr>
              <a:solidFill>
                <a:srgbClr val="800280"/>
              </a:solidFill>
              <a:ln>
                <a:noFill/>
              </a:ln>
              <a:effectLst/>
            </c:spPr>
            <c:extLst>
              <c:ext xmlns:c16="http://schemas.microsoft.com/office/drawing/2014/chart" uri="{C3380CC4-5D6E-409C-BE32-E72D297353CC}">
                <c16:uniqueId val="{00000007-0714-4B95-8E52-519FB97E9907}"/>
              </c:ext>
            </c:extLst>
          </c:dPt>
          <c:dPt>
            <c:idx val="5"/>
            <c:invertIfNegative val="0"/>
            <c:bubble3D val="0"/>
            <c:spPr>
              <a:solidFill>
                <a:srgbClr val="800080"/>
              </a:solidFill>
              <a:ln>
                <a:noFill/>
              </a:ln>
              <a:effectLst/>
            </c:spPr>
            <c:extLst>
              <c:ext xmlns:c16="http://schemas.microsoft.com/office/drawing/2014/chart" uri="{C3380CC4-5D6E-409C-BE32-E72D297353CC}">
                <c16:uniqueId val="{00000009-0714-4B95-8E52-519FB97E9907}"/>
              </c:ext>
            </c:extLst>
          </c:dPt>
          <c:dPt>
            <c:idx val="10"/>
            <c:invertIfNegative val="0"/>
            <c:bubble3D val="0"/>
            <c:spPr>
              <a:solidFill>
                <a:srgbClr val="0033A1"/>
              </a:solidFill>
              <a:ln>
                <a:noFill/>
              </a:ln>
              <a:effectLst/>
            </c:spPr>
            <c:extLst>
              <c:ext xmlns:c16="http://schemas.microsoft.com/office/drawing/2014/chart" uri="{C3380CC4-5D6E-409C-BE32-E72D297353CC}">
                <c16:uniqueId val="{0000000B-0714-4B95-8E52-519FB97E9907}"/>
              </c:ext>
            </c:extLst>
          </c:dPt>
          <c:dPt>
            <c:idx val="11"/>
            <c:invertIfNegative val="0"/>
            <c:bubble3D val="0"/>
            <c:spPr>
              <a:solidFill>
                <a:srgbClr val="0033A1"/>
              </a:solidFill>
              <a:ln>
                <a:noFill/>
              </a:ln>
              <a:effectLst/>
            </c:spPr>
            <c:extLst>
              <c:ext xmlns:c16="http://schemas.microsoft.com/office/drawing/2014/chart" uri="{C3380CC4-5D6E-409C-BE32-E72D297353CC}">
                <c16:uniqueId val="{0000000D-0714-4B95-8E52-519FB97E9907}"/>
              </c:ext>
            </c:extLst>
          </c:dPt>
          <c:dPt>
            <c:idx val="12"/>
            <c:invertIfNegative val="0"/>
            <c:bubble3D val="0"/>
            <c:spPr>
              <a:solidFill>
                <a:srgbClr val="0033A1"/>
              </a:solidFill>
              <a:ln>
                <a:noFill/>
              </a:ln>
              <a:effectLst/>
            </c:spPr>
            <c:extLst>
              <c:ext xmlns:c16="http://schemas.microsoft.com/office/drawing/2014/chart" uri="{C3380CC4-5D6E-409C-BE32-E72D297353CC}">
                <c16:uniqueId val="{0000000F-0714-4B95-8E52-519FB97E9907}"/>
              </c:ext>
            </c:extLst>
          </c:dPt>
          <c:dPt>
            <c:idx val="13"/>
            <c:invertIfNegative val="0"/>
            <c:bubble3D val="0"/>
            <c:spPr>
              <a:solidFill>
                <a:srgbClr val="0033A1"/>
              </a:solidFill>
              <a:ln>
                <a:noFill/>
              </a:ln>
              <a:effectLst/>
            </c:spPr>
            <c:extLst>
              <c:ext xmlns:c16="http://schemas.microsoft.com/office/drawing/2014/chart" uri="{C3380CC4-5D6E-409C-BE32-E72D297353CC}">
                <c16:uniqueId val="{00000011-0714-4B95-8E52-519FB97E9907}"/>
              </c:ext>
            </c:extLst>
          </c:dPt>
          <c:dPt>
            <c:idx val="14"/>
            <c:invertIfNegative val="0"/>
            <c:bubble3D val="0"/>
            <c:spPr>
              <a:solidFill>
                <a:srgbClr val="0033A1"/>
              </a:solidFill>
              <a:ln>
                <a:noFill/>
              </a:ln>
              <a:effectLst/>
            </c:spPr>
            <c:extLst>
              <c:ext xmlns:c16="http://schemas.microsoft.com/office/drawing/2014/chart" uri="{C3380CC4-5D6E-409C-BE32-E72D297353CC}">
                <c16:uniqueId val="{00000013-0714-4B95-8E52-519FB97E9907}"/>
              </c:ext>
            </c:extLst>
          </c:dPt>
          <c:dPt>
            <c:idx val="18"/>
            <c:invertIfNegative val="0"/>
            <c:bubble3D val="0"/>
            <c:spPr>
              <a:solidFill>
                <a:srgbClr val="2A5934"/>
              </a:solidFill>
              <a:ln>
                <a:noFill/>
              </a:ln>
              <a:effectLst/>
            </c:spPr>
            <c:extLst>
              <c:ext xmlns:c16="http://schemas.microsoft.com/office/drawing/2014/chart" uri="{C3380CC4-5D6E-409C-BE32-E72D297353CC}">
                <c16:uniqueId val="{00000015-0714-4B95-8E52-519FB97E9907}"/>
              </c:ext>
            </c:extLst>
          </c:dPt>
          <c:dPt>
            <c:idx val="19"/>
            <c:invertIfNegative val="0"/>
            <c:bubble3D val="0"/>
            <c:spPr>
              <a:solidFill>
                <a:srgbClr val="2A5934"/>
              </a:solidFill>
              <a:ln>
                <a:noFill/>
              </a:ln>
              <a:effectLst/>
            </c:spPr>
            <c:extLst>
              <c:ext xmlns:c16="http://schemas.microsoft.com/office/drawing/2014/chart" uri="{C3380CC4-5D6E-409C-BE32-E72D297353CC}">
                <c16:uniqueId val="{00000017-0714-4B95-8E52-519FB97E9907}"/>
              </c:ext>
            </c:extLst>
          </c:dPt>
          <c:dPt>
            <c:idx val="20"/>
            <c:invertIfNegative val="0"/>
            <c:bubble3D val="0"/>
            <c:spPr>
              <a:solidFill>
                <a:srgbClr val="2A5934"/>
              </a:solidFill>
              <a:ln>
                <a:noFill/>
              </a:ln>
              <a:effectLst/>
            </c:spPr>
            <c:extLst>
              <c:ext xmlns:c16="http://schemas.microsoft.com/office/drawing/2014/chart" uri="{C3380CC4-5D6E-409C-BE32-E72D297353CC}">
                <c16:uniqueId val="{00000019-0714-4B95-8E52-519FB97E9907}"/>
              </c:ext>
            </c:extLst>
          </c:dPt>
          <c:dPt>
            <c:idx val="21"/>
            <c:invertIfNegative val="0"/>
            <c:bubble3D val="0"/>
            <c:spPr>
              <a:solidFill>
                <a:srgbClr val="2A5934"/>
              </a:solidFill>
              <a:ln>
                <a:noFill/>
              </a:ln>
              <a:effectLst/>
            </c:spPr>
            <c:extLst>
              <c:ext xmlns:c16="http://schemas.microsoft.com/office/drawing/2014/chart" uri="{C3380CC4-5D6E-409C-BE32-E72D297353CC}">
                <c16:uniqueId val="{0000001B-0714-4B95-8E52-519FB97E9907}"/>
              </c:ext>
            </c:extLst>
          </c:dPt>
          <c:dPt>
            <c:idx val="22"/>
            <c:invertIfNegative val="0"/>
            <c:bubble3D val="0"/>
            <c:spPr>
              <a:solidFill>
                <a:srgbClr val="2A5934"/>
              </a:solidFill>
              <a:ln>
                <a:noFill/>
              </a:ln>
              <a:effectLst/>
            </c:spPr>
            <c:extLst>
              <c:ext xmlns:c16="http://schemas.microsoft.com/office/drawing/2014/chart" uri="{C3380CC4-5D6E-409C-BE32-E72D297353CC}">
                <c16:uniqueId val="{0000001D-0714-4B95-8E52-519FB97E9907}"/>
              </c:ext>
            </c:extLst>
          </c:dPt>
          <c:dPt>
            <c:idx val="27"/>
            <c:invertIfNegative val="0"/>
            <c:bubble3D val="0"/>
            <c:spPr>
              <a:solidFill>
                <a:schemeClr val="accent2">
                  <a:lumMod val="75000"/>
                </a:schemeClr>
              </a:solidFill>
              <a:ln>
                <a:noFill/>
              </a:ln>
              <a:effectLst/>
            </c:spPr>
            <c:extLst>
              <c:ext xmlns:c16="http://schemas.microsoft.com/office/drawing/2014/chart" uri="{C3380CC4-5D6E-409C-BE32-E72D297353CC}">
                <c16:uniqueId val="{0000001F-0714-4B95-8E52-519FB97E9907}"/>
              </c:ext>
            </c:extLst>
          </c:dPt>
          <c:dPt>
            <c:idx val="28"/>
            <c:invertIfNegative val="0"/>
            <c:bubble3D val="0"/>
            <c:spPr>
              <a:solidFill>
                <a:schemeClr val="accent2">
                  <a:lumMod val="75000"/>
                </a:schemeClr>
              </a:solidFill>
              <a:ln>
                <a:noFill/>
              </a:ln>
              <a:effectLst/>
            </c:spPr>
            <c:extLst>
              <c:ext xmlns:c16="http://schemas.microsoft.com/office/drawing/2014/chart" uri="{C3380CC4-5D6E-409C-BE32-E72D297353CC}">
                <c16:uniqueId val="{00000021-0714-4B95-8E52-519FB97E9907}"/>
              </c:ext>
            </c:extLst>
          </c:dPt>
          <c:dPt>
            <c:idx val="29"/>
            <c:invertIfNegative val="0"/>
            <c:bubble3D val="0"/>
            <c:spPr>
              <a:solidFill>
                <a:schemeClr val="accent2">
                  <a:lumMod val="75000"/>
                </a:schemeClr>
              </a:solidFill>
              <a:ln>
                <a:noFill/>
              </a:ln>
              <a:effectLst/>
            </c:spPr>
            <c:extLst>
              <c:ext xmlns:c16="http://schemas.microsoft.com/office/drawing/2014/chart" uri="{C3380CC4-5D6E-409C-BE32-E72D297353CC}">
                <c16:uniqueId val="{00000023-0714-4B95-8E52-519FB97E9907}"/>
              </c:ext>
            </c:extLst>
          </c:dPt>
          <c:dPt>
            <c:idx val="30"/>
            <c:invertIfNegative val="0"/>
            <c:bubble3D val="0"/>
            <c:spPr>
              <a:solidFill>
                <a:srgbClr val="CA6008"/>
              </a:solidFill>
              <a:ln>
                <a:noFill/>
              </a:ln>
              <a:effectLst/>
            </c:spPr>
            <c:extLst>
              <c:ext xmlns:c16="http://schemas.microsoft.com/office/drawing/2014/chart" uri="{C3380CC4-5D6E-409C-BE32-E72D297353CC}">
                <c16:uniqueId val="{00000025-0714-4B95-8E52-519FB97E9907}"/>
              </c:ext>
            </c:extLst>
          </c:dPt>
          <c:dPt>
            <c:idx val="31"/>
            <c:invertIfNegative val="0"/>
            <c:bubble3D val="0"/>
            <c:spPr>
              <a:solidFill>
                <a:srgbClr val="CA6008"/>
              </a:solidFill>
              <a:ln>
                <a:noFill/>
              </a:ln>
              <a:effectLst/>
            </c:spPr>
            <c:extLst>
              <c:ext xmlns:c16="http://schemas.microsoft.com/office/drawing/2014/chart" uri="{C3380CC4-5D6E-409C-BE32-E72D297353CC}">
                <c16:uniqueId val="{00000027-0714-4B95-8E52-519FB97E9907}"/>
              </c:ext>
            </c:extLst>
          </c:dPt>
          <c:cat>
            <c:strRef>
              <c:f>'AnnKEmery_2023_GC_RatesData (2)'!$A$19:$AH$19</c:f>
              <c:strCache>
                <c:ptCount val="32"/>
                <c:pt idx="2">
                  <c:v>'20</c:v>
                </c:pt>
                <c:pt idx="4">
                  <c:v>'22</c:v>
                </c:pt>
                <c:pt idx="6">
                  <c:v>'24</c:v>
                </c:pt>
                <c:pt idx="10">
                  <c:v>'20</c:v>
                </c:pt>
                <c:pt idx="12">
                  <c:v>'22</c:v>
                </c:pt>
                <c:pt idx="14">
                  <c:v>'24</c:v>
                </c:pt>
                <c:pt idx="18">
                  <c:v>'20</c:v>
                </c:pt>
                <c:pt idx="20">
                  <c:v>'22</c:v>
                </c:pt>
                <c:pt idx="22">
                  <c:v>'24</c:v>
                </c:pt>
                <c:pt idx="27">
                  <c:v>'20</c:v>
                </c:pt>
                <c:pt idx="29">
                  <c:v>'22</c:v>
                </c:pt>
                <c:pt idx="31">
                  <c:v>'24</c:v>
                </c:pt>
              </c:strCache>
            </c:strRef>
          </c:cat>
          <c:val>
            <c:numRef>
              <c:f>'AnnKEmery_2023_GC_RatesData (2)'!$A$20:$AH$20</c:f>
              <c:numCache>
                <c:formatCode>General</c:formatCode>
                <c:ptCount val="34"/>
                <c:pt idx="2" formatCode="#,##0">
                  <c:v>465.96749566863826</c:v>
                </c:pt>
                <c:pt idx="3" formatCode="#,##0">
                  <c:v>540.8766245254692</c:v>
                </c:pt>
                <c:pt idx="4" formatCode="#,##0">
                  <c:v>472.6357638301472</c:v>
                </c:pt>
                <c:pt idx="5" formatCode="#,##0">
                  <c:v>452.28176281509047</c:v>
                </c:pt>
                <c:pt idx="10" formatCode="#,##0">
                  <c:v>658.75202801885087</c:v>
                </c:pt>
                <c:pt idx="11" formatCode="#,##0">
                  <c:v>619.30322906740901</c:v>
                </c:pt>
                <c:pt idx="12" formatCode="#,##0">
                  <c:v>519.40983224151</c:v>
                </c:pt>
                <c:pt idx="13" formatCode="#,##0">
                  <c:v>384.24405004892145</c:v>
                </c:pt>
                <c:pt idx="14" formatCode="#,##0">
                  <c:v>372</c:v>
                </c:pt>
                <c:pt idx="18" formatCode="#,##0">
                  <c:v>304.83880801251871</c:v>
                </c:pt>
                <c:pt idx="19" formatCode="#,##0">
                  <c:v>176.34396396907695</c:v>
                </c:pt>
                <c:pt idx="20" formatCode="#,##0">
                  <c:v>252.47652566210542</c:v>
                </c:pt>
                <c:pt idx="21" formatCode="#,##0">
                  <c:v>193.77369515293989</c:v>
                </c:pt>
                <c:pt idx="22" formatCode="#,##0">
                  <c:v>203</c:v>
                </c:pt>
                <c:pt idx="27" formatCode="#,##0">
                  <c:v>93.858537450421494</c:v>
                </c:pt>
                <c:pt idx="28" formatCode="#,##0">
                  <c:v>108.92227381361774</c:v>
                </c:pt>
                <c:pt idx="29" formatCode="#,##0">
                  <c:v>88.584853307875562</c:v>
                </c:pt>
                <c:pt idx="30" formatCode="#,##0">
                  <c:v>69.696512685204567</c:v>
                </c:pt>
                <c:pt idx="31" formatCode="#,##0">
                  <c:v>76</c:v>
                </c:pt>
              </c:numCache>
            </c:numRef>
          </c:val>
          <c:extLst>
            <c:ext xmlns:c16="http://schemas.microsoft.com/office/drawing/2014/chart" uri="{C3380CC4-5D6E-409C-BE32-E72D297353CC}">
              <c16:uniqueId val="{00000028-0714-4B95-8E52-519FB97E9907}"/>
            </c:ext>
          </c:extLst>
        </c:ser>
        <c:dLbls>
          <c:showLegendKey val="0"/>
          <c:showVal val="0"/>
          <c:showCatName val="0"/>
          <c:showSerName val="0"/>
          <c:showPercent val="0"/>
          <c:showBubbleSize val="0"/>
        </c:dLbls>
        <c:gapWidth val="20"/>
        <c:overlap val="-2"/>
        <c:axId val="186577992"/>
        <c:axId val="186570072"/>
      </c:barChart>
      <c:catAx>
        <c:axId val="186577992"/>
        <c:scaling>
          <c:orientation val="minMax"/>
        </c:scaling>
        <c:delete val="0"/>
        <c:axPos val="b"/>
        <c:numFmt formatCode="General" sourceLinked="1"/>
        <c:majorTickMark val="none"/>
        <c:minorTickMark val="none"/>
        <c:tickLblPos val="nextTo"/>
        <c:spPr>
          <a:noFill/>
          <a:ln w="9525" cap="flat" cmpd="sng" algn="ctr">
            <a:solidFill>
              <a:srgbClr val="0F1113"/>
            </a:solidFill>
            <a:round/>
          </a:ln>
          <a:effectLst/>
        </c:spPr>
        <c:txPr>
          <a:bodyPr rot="-60000000" spcFirstLastPara="1" vertOverflow="ellipsis" vert="horz" wrap="square" anchor="ctr" anchorCtr="1"/>
          <a:lstStyle/>
          <a:p>
            <a:pPr>
              <a:defRPr sz="2400" b="0" i="0" u="none" strike="noStrike" kern="1200" baseline="0">
                <a:solidFill>
                  <a:srgbClr val="0F1113"/>
                </a:solidFill>
                <a:latin typeface="Tahoma" panose="020B0604030504040204" pitchFamily="34" charset="0"/>
                <a:ea typeface="Tahoma" panose="020B0604030504040204" pitchFamily="34" charset="0"/>
                <a:cs typeface="Tahoma" panose="020B0604030504040204" pitchFamily="34" charset="0"/>
              </a:defRPr>
            </a:pPr>
            <a:endParaRPr lang="en-US"/>
          </a:p>
        </c:txPr>
        <c:crossAx val="186570072"/>
        <c:crosses val="autoZero"/>
        <c:auto val="1"/>
        <c:lblAlgn val="ctr"/>
        <c:lblOffset val="100"/>
        <c:tickLblSkip val="1"/>
        <c:noMultiLvlLbl val="0"/>
      </c:catAx>
      <c:valAx>
        <c:axId val="18657007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6577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'GonorrheaCase&amp;Rate2016-2024 '!$P$43</c:f>
              <c:strCache>
                <c:ptCount val="1"/>
                <c:pt idx="0">
                  <c:v>x</c:v>
                </c:pt>
              </c:strCache>
            </c:strRef>
          </c:tx>
          <c:spPr>
            <a:noFill/>
            <a:ln>
              <a:noFill/>
            </a:ln>
            <a:effectLst/>
          </c:spPr>
          <c:invertIfNegative val="0"/>
          <c:cat>
            <c:strRef>
              <c:f>'GonorrheaCase&amp;Rate2016-2024 '!$O$44:$O$54</c:f>
              <c:strCache>
                <c:ptCount val="11"/>
                <c:pt idx="0">
                  <c:v>0-4</c:v>
                </c:pt>
                <c:pt idx="1">
                  <c:v>5-9</c:v>
                </c:pt>
                <c:pt idx="2">
                  <c:v>10-14</c:v>
                </c:pt>
                <c:pt idx="3">
                  <c:v>15-19</c:v>
                </c:pt>
                <c:pt idx="4">
                  <c:v>20-24</c:v>
                </c:pt>
                <c:pt idx="5">
                  <c:v>25-29</c:v>
                </c:pt>
                <c:pt idx="6">
                  <c:v>30-34</c:v>
                </c:pt>
                <c:pt idx="7">
                  <c:v>35-39</c:v>
                </c:pt>
                <c:pt idx="8">
                  <c:v>40-44</c:v>
                </c:pt>
                <c:pt idx="9">
                  <c:v>45-49</c:v>
                </c:pt>
                <c:pt idx="10">
                  <c:v>&gt;=50</c:v>
                </c:pt>
              </c:strCache>
            </c:strRef>
          </c:cat>
          <c:val>
            <c:numRef>
              <c:f>'GonorrheaCase&amp;Rate2016-2024 '!$P$44:$P$54</c:f>
              <c:numCache>
                <c:formatCode>General</c:formatCode>
                <c:ptCount val="11"/>
                <c:pt idx="0">
                  <c:v>499</c:v>
                </c:pt>
                <c:pt idx="1">
                  <c:v>500</c:v>
                </c:pt>
                <c:pt idx="2">
                  <c:v>483</c:v>
                </c:pt>
                <c:pt idx="3">
                  <c:v>178</c:v>
                </c:pt>
                <c:pt idx="4">
                  <c:v>74</c:v>
                </c:pt>
                <c:pt idx="5">
                  <c:v>133</c:v>
                </c:pt>
                <c:pt idx="6">
                  <c:v>174</c:v>
                </c:pt>
                <c:pt idx="7">
                  <c:v>286</c:v>
                </c:pt>
                <c:pt idx="8">
                  <c:v>375</c:v>
                </c:pt>
                <c:pt idx="9">
                  <c:v>410</c:v>
                </c:pt>
                <c:pt idx="10">
                  <c:v>473</c:v>
                </c:pt>
              </c:numCache>
            </c:numRef>
          </c:val>
          <c:extLst>
            <c:ext xmlns:c16="http://schemas.microsoft.com/office/drawing/2014/chart" uri="{C3380CC4-5D6E-409C-BE32-E72D297353CC}">
              <c16:uniqueId val="{00000000-D3C4-4BF0-9245-BBEDC6F89CC6}"/>
            </c:ext>
          </c:extLst>
        </c:ser>
        <c:ser>
          <c:idx val="1"/>
          <c:order val="1"/>
          <c:tx>
            <c:strRef>
              <c:f>'GonorrheaCase&amp;Rate2016-2024 '!$Q$43</c:f>
              <c:strCache>
                <c:ptCount val="1"/>
                <c:pt idx="0">
                  <c:v>Male Gonorrhea Rate</c:v>
                </c:pt>
              </c:strCache>
            </c:strRef>
          </c:tx>
          <c:spPr>
            <a:solidFill>
              <a:srgbClr val="0033A1"/>
            </a:solidFill>
            <a:ln>
              <a:noFill/>
            </a:ln>
            <a:effectLst/>
          </c:spPr>
          <c:invertIfNegative val="0"/>
          <c:dLbls>
            <c:dLbl>
              <c:idx val="0"/>
              <c:layout>
                <c:manualLayout>
                  <c:x val="-1.9444444444444497E-2"/>
                  <c:y val="0"/>
                </c:manualLayout>
              </c:layout>
              <c:tx>
                <c:rich>
                  <a:bodyPr/>
                  <a:lstStyle/>
                  <a:p>
                    <a:fld id="{F4EDF56C-C6C2-4B76-B0B1-637931A546EF}"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C4-4BF0-9245-BBEDC6F89CC6}"/>
                </c:ext>
              </c:extLst>
            </c:dLbl>
            <c:dLbl>
              <c:idx val="1"/>
              <c:layout>
                <c:manualLayout>
                  <c:x val="-3.3333333333333381E-2"/>
                  <c:y val="-1.6975112544026657E-16"/>
                </c:manualLayout>
              </c:layout>
              <c:tx>
                <c:rich>
                  <a:bodyPr/>
                  <a:lstStyle/>
                  <a:p>
                    <a:fld id="{3DB74F2F-2402-4D1F-821F-623C34866154}"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3C4-4BF0-9245-BBEDC6F89CC6}"/>
                </c:ext>
              </c:extLst>
            </c:dLbl>
            <c:dLbl>
              <c:idx val="2"/>
              <c:layout>
                <c:manualLayout>
                  <c:x val="-3.6111111111111163E-2"/>
                  <c:y val="-8.4875562720133283E-17"/>
                </c:manualLayout>
              </c:layout>
              <c:tx>
                <c:rich>
                  <a:bodyPr/>
                  <a:lstStyle/>
                  <a:p>
                    <a:fld id="{8A561822-271D-473B-B4F9-8055D3AB474C}"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C4-4BF0-9245-BBEDC6F89CC6}"/>
                </c:ext>
              </c:extLst>
            </c:dLbl>
            <c:dLbl>
              <c:idx val="3"/>
              <c:layout>
                <c:manualLayout>
                  <c:x val="-0.18015873015873016"/>
                  <c:y val="1.5963678094485199E-3"/>
                </c:manualLayout>
              </c:layout>
              <c:tx>
                <c:rich>
                  <a:bodyPr/>
                  <a:lstStyle/>
                  <a:p>
                    <a:fld id="{070DC149-6655-46F2-BB7B-80D3509D62B8}"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3C4-4BF0-9245-BBEDC6F89CC6}"/>
                </c:ext>
              </c:extLst>
            </c:dLbl>
            <c:dLbl>
              <c:idx val="4"/>
              <c:layout>
                <c:manualLayout>
                  <c:x val="-0.20476190476190476"/>
                  <c:y val="0"/>
                </c:manualLayout>
              </c:layout>
              <c:tx>
                <c:rich>
                  <a:bodyPr/>
                  <a:lstStyle/>
                  <a:p>
                    <a:fld id="{799210F9-BB3E-40AE-92B9-5E45B09BABCC}"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3C4-4BF0-9245-BBEDC6F89CC6}"/>
                </c:ext>
              </c:extLst>
            </c:dLbl>
            <c:dLbl>
              <c:idx val="5"/>
              <c:layout>
                <c:manualLayout>
                  <c:x val="-0.19047619047619047"/>
                  <c:y val="-6.0663887432663684E-3"/>
                </c:manualLayout>
              </c:layout>
              <c:tx>
                <c:rich>
                  <a:bodyPr/>
                  <a:lstStyle/>
                  <a:p>
                    <a:fld id="{8223F8C5-FAE4-45B5-9395-E51EDB79522F}"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3C4-4BF0-9245-BBEDC6F89CC6}"/>
                </c:ext>
              </c:extLst>
            </c:dLbl>
            <c:dLbl>
              <c:idx val="6"/>
              <c:layout>
                <c:manualLayout>
                  <c:x val="-0.17857142857142858"/>
                  <c:y val="-4.4700209338178485E-3"/>
                </c:manualLayout>
              </c:layout>
              <c:tx>
                <c:rich>
                  <a:bodyPr/>
                  <a:lstStyle/>
                  <a:p>
                    <a:fld id="{89C00DD9-E589-40E7-B45F-382553B06FEA}"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3C4-4BF0-9245-BBEDC6F89CC6}"/>
                </c:ext>
              </c:extLst>
            </c:dLbl>
            <c:dLbl>
              <c:idx val="7"/>
              <c:layout>
                <c:manualLayout>
                  <c:x val="-0.13214285714285715"/>
                  <c:y val="0"/>
                </c:manualLayout>
              </c:layout>
              <c:tx>
                <c:rich>
                  <a:bodyPr/>
                  <a:lstStyle/>
                  <a:p>
                    <a:fld id="{5E1A1470-ECC7-4C63-9901-65B278EF27A8}"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3C4-4BF0-9245-BBEDC6F89CC6}"/>
                </c:ext>
              </c:extLst>
            </c:dLbl>
            <c:dLbl>
              <c:idx val="8"/>
              <c:layout>
                <c:manualLayout>
                  <c:x val="-0.11160611730464388"/>
                  <c:y val="-1.1941710124540094E-7"/>
                </c:manualLayout>
              </c:layout>
              <c:tx>
                <c:rich>
                  <a:bodyPr rot="0" spcFirstLastPara="1" vertOverflow="ellipsis" vert="horz" wrap="square" lIns="38100" tIns="19050" rIns="38100" bIns="19050" anchor="ctr" anchorCtr="1">
                    <a:noAutofit/>
                  </a:bodyPr>
                  <a:lstStyle/>
                  <a:p>
                    <a:pPr>
                      <a:defRPr sz="2000" b="1" i="0" u="none" strike="noStrike" kern="1200" baseline="0">
                        <a:solidFill>
                          <a:srgbClr val="0033A1"/>
                        </a:solidFill>
                        <a:latin typeface="Tahoma" panose="020B0604030504040204" pitchFamily="34" charset="0"/>
                        <a:ea typeface="Tahoma" panose="020B0604030504040204" pitchFamily="34" charset="0"/>
                        <a:cs typeface="Tahoma" panose="020B0604030504040204" pitchFamily="34" charset="0"/>
                      </a:defRPr>
                    </a:pPr>
                    <a:fld id="{08B36BA2-50CB-4295-B8F0-3A5E3590CC0C}" type="VALUE">
                      <a:rPr lang="en-US">
                        <a:solidFill>
                          <a:srgbClr val="0033A1"/>
                        </a:solidFill>
                        <a:latin typeface="Tahoma" panose="020B0604030504040204" pitchFamily="34" charset="0"/>
                        <a:ea typeface="Tahoma" panose="020B0604030504040204" pitchFamily="34" charset="0"/>
                        <a:cs typeface="Tahoma" panose="020B0604030504040204" pitchFamily="34" charset="0"/>
                      </a:rPr>
                      <a:pPr>
                        <a:defRPr sz="2000" b="1">
                          <a:solidFill>
                            <a:srgbClr val="0033A1"/>
                          </a:solidFill>
                          <a:latin typeface="Tahoma" panose="020B0604030504040204" pitchFamily="34" charset="0"/>
                          <a:ea typeface="Tahoma" panose="020B0604030504040204" pitchFamily="34" charset="0"/>
                          <a:cs typeface="Tahoma" panose="020B060403050404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33A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117265663574233"/>
                      <c:h val="8.6134360957295236E-2"/>
                    </c:manualLayout>
                  </c15:layout>
                  <c15:dlblFieldTable/>
                  <c15:showDataLabelsRange val="0"/>
                </c:ext>
                <c:ext xmlns:c16="http://schemas.microsoft.com/office/drawing/2014/chart" uri="{C3380CC4-5D6E-409C-BE32-E72D297353CC}">
                  <c16:uniqueId val="{00000009-D3C4-4BF0-9245-BBEDC6F89CC6}"/>
                </c:ext>
              </c:extLst>
            </c:dLbl>
            <c:dLbl>
              <c:idx val="9"/>
              <c:layout>
                <c:manualLayout>
                  <c:x val="-6.6666666666666666E-2"/>
                  <c:y val="-4.6296296296296294E-3"/>
                </c:manualLayout>
              </c:layout>
              <c:tx>
                <c:rich>
                  <a:bodyPr/>
                  <a:lstStyle/>
                  <a:p>
                    <a:fld id="{6B7627BB-0B8D-449B-9A5F-6855E2211079}"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3C4-4BF0-9245-BBEDC6F89CC6}"/>
                </c:ext>
              </c:extLst>
            </c:dLbl>
            <c:dLbl>
              <c:idx val="10"/>
              <c:layout>
                <c:manualLayout>
                  <c:x val="-5.0000000000000051E-2"/>
                  <c:y val="-9.2592592592592587E-3"/>
                </c:manualLayout>
              </c:layout>
              <c:tx>
                <c:rich>
                  <a:bodyPr/>
                  <a:lstStyle/>
                  <a:p>
                    <a:fld id="{A8804B8E-D63D-40B9-9E30-C5121CCDD9B5}"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3C4-4BF0-9245-BBEDC6F89CC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33A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'GonorrheaCase&amp;Rate2016-2024 '!$O$44:$O$54</c:f>
              <c:strCache>
                <c:ptCount val="11"/>
                <c:pt idx="0">
                  <c:v>0-4</c:v>
                </c:pt>
                <c:pt idx="1">
                  <c:v>5-9</c:v>
                </c:pt>
                <c:pt idx="2">
                  <c:v>10-14</c:v>
                </c:pt>
                <c:pt idx="3">
                  <c:v>15-19</c:v>
                </c:pt>
                <c:pt idx="4">
                  <c:v>20-24</c:v>
                </c:pt>
                <c:pt idx="5">
                  <c:v>25-29</c:v>
                </c:pt>
                <c:pt idx="6">
                  <c:v>30-34</c:v>
                </c:pt>
                <c:pt idx="7">
                  <c:v>35-39</c:v>
                </c:pt>
                <c:pt idx="8">
                  <c:v>40-44</c:v>
                </c:pt>
                <c:pt idx="9">
                  <c:v>45-49</c:v>
                </c:pt>
                <c:pt idx="10">
                  <c:v>&gt;=50</c:v>
                </c:pt>
              </c:strCache>
            </c:strRef>
          </c:cat>
          <c:val>
            <c:numRef>
              <c:f>'GonorrheaCase&amp;Rate2016-2024 '!$Q$44:$Q$54</c:f>
              <c:numCache>
                <c:formatCode>General</c:formatCode>
                <c:ptCount val="11"/>
                <c:pt idx="0">
                  <c:v>1</c:v>
                </c:pt>
                <c:pt idx="1">
                  <c:v>0</c:v>
                </c:pt>
                <c:pt idx="2">
                  <c:v>17</c:v>
                </c:pt>
                <c:pt idx="3">
                  <c:v>322</c:v>
                </c:pt>
                <c:pt idx="4">
                  <c:v>426</c:v>
                </c:pt>
                <c:pt idx="5">
                  <c:v>367</c:v>
                </c:pt>
                <c:pt idx="6">
                  <c:v>326</c:v>
                </c:pt>
                <c:pt idx="7">
                  <c:v>214</c:v>
                </c:pt>
                <c:pt idx="8">
                  <c:v>125</c:v>
                </c:pt>
                <c:pt idx="9">
                  <c:v>90</c:v>
                </c:pt>
                <c:pt idx="10">
                  <c:v>27</c:v>
                </c:pt>
              </c:numCache>
            </c:numRef>
          </c:val>
          <c:extLst>
            <c:ext xmlns:c16="http://schemas.microsoft.com/office/drawing/2014/chart" uri="{C3380CC4-5D6E-409C-BE32-E72D297353CC}">
              <c16:uniqueId val="{0000000C-D3C4-4BF0-9245-BBEDC6F89CC6}"/>
            </c:ext>
          </c:extLst>
        </c:ser>
        <c:ser>
          <c:idx val="2"/>
          <c:order val="2"/>
          <c:tx>
            <c:strRef>
              <c:f>'GonorrheaCase&amp;Rate2016-2024 '!$R$43</c:f>
              <c:strCache>
                <c:ptCount val="1"/>
                <c:pt idx="0">
                  <c:v>center</c:v>
                </c:pt>
              </c:strCache>
            </c:strRef>
          </c:tx>
          <c:spPr>
            <a:solidFill>
              <a:schemeClr val="bg1"/>
            </a:solidFill>
            <a:ln>
              <a:noFill/>
            </a:ln>
            <a:effectLst/>
          </c:spPr>
          <c:invertIfNegative val="0"/>
          <c:dLbls>
            <c:dLbl>
              <c:idx val="0"/>
              <c:tx>
                <c:rich>
                  <a:bodyPr/>
                  <a:lstStyle/>
                  <a:p>
                    <a:r>
                      <a:rPr lang="en-US"/>
                      <a:t>0–4</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D-D3C4-4BF0-9245-BBEDC6F89CC6}"/>
                </c:ext>
              </c:extLst>
            </c:dLbl>
            <c:dLbl>
              <c:idx val="1"/>
              <c:tx>
                <c:rich>
                  <a:bodyPr/>
                  <a:lstStyle/>
                  <a:p>
                    <a:r>
                      <a:rPr lang="en-US"/>
                      <a:t>5–9</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E-D3C4-4BF0-9245-BBEDC6F89CC6}"/>
                </c:ext>
              </c:extLst>
            </c:dLbl>
            <c:dLbl>
              <c:idx val="2"/>
              <c:tx>
                <c:rich>
                  <a:bodyPr/>
                  <a:lstStyle/>
                  <a:p>
                    <a:r>
                      <a:rPr lang="en-US"/>
                      <a:t>10–14</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F-D3C4-4BF0-9245-BBEDC6F89CC6}"/>
                </c:ext>
              </c:extLst>
            </c:dLbl>
            <c:dLbl>
              <c:idx val="3"/>
              <c:tx>
                <c:rich>
                  <a:bodyPr/>
                  <a:lstStyle/>
                  <a:p>
                    <a:r>
                      <a:rPr lang="en-US"/>
                      <a:t>15–19</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0-D3C4-4BF0-9245-BBEDC6F89CC6}"/>
                </c:ext>
              </c:extLst>
            </c:dLbl>
            <c:dLbl>
              <c:idx val="4"/>
              <c:layout>
                <c:manualLayout>
                  <c:x val="2.0902523323197788E-3"/>
                  <c:y val="-6.1461593668984058E-3"/>
                </c:manualLayout>
              </c:layout>
              <c:tx>
                <c:rich>
                  <a:bodyPr rot="0" spcFirstLastPara="1" vertOverflow="ellipsis" vert="horz" wrap="square" lIns="38100" tIns="19050" rIns="38100" bIns="19050" anchor="ctr" anchorCtr="1">
                    <a:noAutofit/>
                  </a:bodyPr>
                  <a:lstStyle/>
                  <a:p>
                    <a:pPr>
                      <a:defRPr sz="18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n-US">
                        <a:latin typeface="Tahoma" panose="020B0604030504040204" pitchFamily="34" charset="0"/>
                      </a:rPr>
                      <a:t>20–24</a:t>
                    </a:r>
                    <a:endParaRPr lang="en-US"/>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9.0965281567526812E-2"/>
                      <c:h val="8.4110479925388199E-2"/>
                    </c:manualLayout>
                  </c15:layout>
                  <c15:showDataLabelsRange val="1"/>
                </c:ext>
                <c:ext xmlns:c16="http://schemas.microsoft.com/office/drawing/2014/chart" uri="{C3380CC4-5D6E-409C-BE32-E72D297353CC}">
                  <c16:uniqueId val="{00000011-D3C4-4BF0-9245-BBEDC6F89CC6}"/>
                </c:ext>
              </c:extLst>
            </c:dLbl>
            <c:dLbl>
              <c:idx val="5"/>
              <c:tx>
                <c:rich>
                  <a:bodyPr/>
                  <a:lstStyle/>
                  <a:p>
                    <a:r>
                      <a:rPr lang="en-US"/>
                      <a:t>25–29</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2-D3C4-4BF0-9245-BBEDC6F89CC6}"/>
                </c:ext>
              </c:extLst>
            </c:dLbl>
            <c:dLbl>
              <c:idx val="6"/>
              <c:tx>
                <c:rich>
                  <a:bodyPr/>
                  <a:lstStyle/>
                  <a:p>
                    <a:r>
                      <a:rPr lang="en-US"/>
                      <a:t>30–34</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3-D3C4-4BF0-9245-BBEDC6F89CC6}"/>
                </c:ext>
              </c:extLst>
            </c:dLbl>
            <c:dLbl>
              <c:idx val="7"/>
              <c:tx>
                <c:rich>
                  <a:bodyPr/>
                  <a:lstStyle/>
                  <a:p>
                    <a:r>
                      <a:rPr lang="en-US"/>
                      <a:t>35–39</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4-D3C4-4BF0-9245-BBEDC6F89CC6}"/>
                </c:ext>
              </c:extLst>
            </c:dLbl>
            <c:dLbl>
              <c:idx val="8"/>
              <c:tx>
                <c:rich>
                  <a:bodyPr/>
                  <a:lstStyle/>
                  <a:p>
                    <a:r>
                      <a:rPr lang="en-US"/>
                      <a:t>40–44</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5-D3C4-4BF0-9245-BBEDC6F89CC6}"/>
                </c:ext>
              </c:extLst>
            </c:dLbl>
            <c:dLbl>
              <c:idx val="9"/>
              <c:tx>
                <c:rich>
                  <a:bodyPr/>
                  <a:lstStyle/>
                  <a:p>
                    <a:r>
                      <a:rPr lang="en-US"/>
                      <a:t>45–49</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6-D3C4-4BF0-9245-BBEDC6F89CC6}"/>
                </c:ext>
              </c:extLst>
            </c:dLbl>
            <c:dLbl>
              <c:idx val="10"/>
              <c:tx>
                <c:rich>
                  <a:bodyPr/>
                  <a:lstStyle/>
                  <a:p>
                    <a:fld id="{2A7E7DBD-C788-49A0-801C-C23DFDCFA2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D3C4-4BF0-9245-BBEDC6F89CC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'GonorrheaCase&amp;Rate2016-2024 '!$O$44:$O$54</c:f>
              <c:strCache>
                <c:ptCount val="11"/>
                <c:pt idx="0">
                  <c:v>0-4</c:v>
                </c:pt>
                <c:pt idx="1">
                  <c:v>5-9</c:v>
                </c:pt>
                <c:pt idx="2">
                  <c:v>10-14</c:v>
                </c:pt>
                <c:pt idx="3">
                  <c:v>15-19</c:v>
                </c:pt>
                <c:pt idx="4">
                  <c:v>20-24</c:v>
                </c:pt>
                <c:pt idx="5">
                  <c:v>25-29</c:v>
                </c:pt>
                <c:pt idx="6">
                  <c:v>30-34</c:v>
                </c:pt>
                <c:pt idx="7">
                  <c:v>35-39</c:v>
                </c:pt>
                <c:pt idx="8">
                  <c:v>40-44</c:v>
                </c:pt>
                <c:pt idx="9">
                  <c:v>45-49</c:v>
                </c:pt>
                <c:pt idx="10">
                  <c:v>&gt;=50</c:v>
                </c:pt>
              </c:strCache>
            </c:strRef>
          </c:cat>
          <c:val>
            <c:numRef>
              <c:f>'GonorrheaCase&amp;Rate2016-2024 '!$R$44:$R$54</c:f>
              <c:numCache>
                <c:formatCode>General</c:formatCode>
                <c:ptCount val="11"/>
                <c:pt idx="0">
                  <c:v>150</c:v>
                </c:pt>
                <c:pt idx="1">
                  <c:v>150</c:v>
                </c:pt>
                <c:pt idx="2">
                  <c:v>150</c:v>
                </c:pt>
                <c:pt idx="3">
                  <c:v>150</c:v>
                </c:pt>
                <c:pt idx="4">
                  <c:v>150</c:v>
                </c:pt>
                <c:pt idx="5">
                  <c:v>150</c:v>
                </c:pt>
                <c:pt idx="6">
                  <c:v>150</c:v>
                </c:pt>
                <c:pt idx="7">
                  <c:v>150</c:v>
                </c:pt>
                <c:pt idx="8">
                  <c:v>150</c:v>
                </c:pt>
                <c:pt idx="9">
                  <c:v>150</c:v>
                </c:pt>
                <c:pt idx="10">
                  <c:v>150</c:v>
                </c:pt>
              </c:numCache>
            </c:numRef>
          </c:val>
          <c:extLst>
            <c:ext xmlns:c15="http://schemas.microsoft.com/office/drawing/2012/chart" uri="{02D57815-91ED-43cb-92C2-25804820EDAC}">
              <c15:datalabelsRange>
                <c15:f>'GonorrheaCase&amp;Rate2016-2024 '!$O$44:$O$54</c15:f>
                <c15:dlblRangeCache>
                  <c:ptCount val="11"/>
                  <c:pt idx="0">
                    <c:v>0-4</c:v>
                  </c:pt>
                  <c:pt idx="1">
                    <c:v>5-9</c:v>
                  </c:pt>
                  <c:pt idx="2">
                    <c:v>10-14</c:v>
                  </c:pt>
                  <c:pt idx="3">
                    <c:v>15-19</c:v>
                  </c:pt>
                  <c:pt idx="4">
                    <c:v>20-24</c:v>
                  </c:pt>
                  <c:pt idx="5">
                    <c:v>25-29</c:v>
                  </c:pt>
                  <c:pt idx="6">
                    <c:v>30-34</c:v>
                  </c:pt>
                  <c:pt idx="7">
                    <c:v>35-39</c:v>
                  </c:pt>
                  <c:pt idx="8">
                    <c:v>40-44</c:v>
                  </c:pt>
                  <c:pt idx="9">
                    <c:v>45-49</c:v>
                  </c:pt>
                  <c:pt idx="10">
                    <c:v>&gt;=50</c:v>
                  </c:pt>
                </c15:dlblRangeCache>
              </c15:datalabelsRange>
            </c:ext>
            <c:ext xmlns:c16="http://schemas.microsoft.com/office/drawing/2014/chart" uri="{C3380CC4-5D6E-409C-BE32-E72D297353CC}">
              <c16:uniqueId val="{00000018-D3C4-4BF0-9245-BBEDC6F89CC6}"/>
            </c:ext>
          </c:extLst>
        </c:ser>
        <c:ser>
          <c:idx val="3"/>
          <c:order val="3"/>
          <c:tx>
            <c:strRef>
              <c:f>'GonorrheaCase&amp;Rate2016-2024 '!$S$43</c:f>
              <c:strCache>
                <c:ptCount val="1"/>
                <c:pt idx="0">
                  <c:v>Female Gonorrhea Rate</c:v>
                </c:pt>
              </c:strCache>
            </c:strRef>
          </c:tx>
          <c:spPr>
            <a:solidFill>
              <a:srgbClr val="800080"/>
            </a:solidFill>
            <a:ln>
              <a:noFill/>
            </a:ln>
            <a:effectLst/>
          </c:spPr>
          <c:invertIfNegative val="0"/>
          <c:dLbls>
            <c:dLbl>
              <c:idx val="0"/>
              <c:layout>
                <c:manualLayout>
                  <c:x val="2.5000000000000001E-2"/>
                  <c:y val="-4.6296296296296294E-3"/>
                </c:manualLayout>
              </c:layout>
              <c:tx>
                <c:rich>
                  <a:bodyPr/>
                  <a:lstStyle/>
                  <a:p>
                    <a:fld id="{1C89BDE4-1CEC-47C9-92FE-1045A02DB352}"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D3C4-4BF0-9245-BBEDC6F89CC6}"/>
                </c:ext>
              </c:extLst>
            </c:dLbl>
            <c:dLbl>
              <c:idx val="1"/>
              <c:layout>
                <c:manualLayout>
                  <c:x val="2.4999999999999897E-2"/>
                  <c:y val="-1.6975112544026657E-16"/>
                </c:manualLayout>
              </c:layout>
              <c:tx>
                <c:rich>
                  <a:bodyPr/>
                  <a:lstStyle/>
                  <a:p>
                    <a:fld id="{40702C17-97ED-4B29-9B24-1A61ED154D2E}"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D3C4-4BF0-9245-BBEDC6F89CC6}"/>
                </c:ext>
              </c:extLst>
            </c:dLbl>
            <c:dLbl>
              <c:idx val="2"/>
              <c:layout>
                <c:manualLayout>
                  <c:x val="4.1666666666666664E-2"/>
                  <c:y val="-4.6296296296296294E-3"/>
                </c:manualLayout>
              </c:layout>
              <c:tx>
                <c:rich>
                  <a:bodyPr/>
                  <a:lstStyle/>
                  <a:p>
                    <a:fld id="{97321140-5360-47A1-9B0B-51B1DD07018D}"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D3C4-4BF0-9245-BBEDC6F89CC6}"/>
                </c:ext>
              </c:extLst>
            </c:dLbl>
            <c:dLbl>
              <c:idx val="3"/>
              <c:layout>
                <c:manualLayout>
                  <c:x val="0.22023809523809512"/>
                  <c:y val="0"/>
                </c:manualLayout>
              </c:layout>
              <c:tx>
                <c:rich>
                  <a:bodyPr/>
                  <a:lstStyle/>
                  <a:p>
                    <a:fld id="{CF669D8E-1FED-4ADF-A72C-F10800A6357F}"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D3C4-4BF0-9245-BBEDC6F89CC6}"/>
                </c:ext>
              </c:extLst>
            </c:dLbl>
            <c:dLbl>
              <c:idx val="4"/>
              <c:layout>
                <c:manualLayout>
                  <c:x val="0.20912698412698413"/>
                  <c:y val="-3.0331943716331842E-3"/>
                </c:manualLayout>
              </c:layout>
              <c:tx>
                <c:rich>
                  <a:bodyPr/>
                  <a:lstStyle/>
                  <a:p>
                    <a:fld id="{62965EB0-C1F1-4B7F-83CA-BC6E4CE57F75}"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D3C4-4BF0-9245-BBEDC6F89CC6}"/>
                </c:ext>
              </c:extLst>
            </c:dLbl>
            <c:dLbl>
              <c:idx val="5"/>
              <c:layout>
                <c:manualLayout>
                  <c:x val="0.14087301587301576"/>
                  <c:y val="-3.0331943716332397E-3"/>
                </c:manualLayout>
              </c:layout>
              <c:tx>
                <c:rich>
                  <a:bodyPr/>
                  <a:lstStyle/>
                  <a:p>
                    <a:fld id="{4BF8E965-A755-4C78-9F03-FC6E67CA6E89}"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D3C4-4BF0-9245-BBEDC6F89CC6}"/>
                </c:ext>
              </c:extLst>
            </c:dLbl>
            <c:dLbl>
              <c:idx val="6"/>
              <c:layout>
                <c:manualLayout>
                  <c:x val="0.11071428571428571"/>
                  <c:y val="0"/>
                </c:manualLayout>
              </c:layout>
              <c:tx>
                <c:rich>
                  <a:bodyPr/>
                  <a:lstStyle/>
                  <a:p>
                    <a:fld id="{AB8B7720-D4B4-40D8-A718-05852269EB1C}"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D3C4-4BF0-9245-BBEDC6F89CC6}"/>
                </c:ext>
              </c:extLst>
            </c:dLbl>
            <c:dLbl>
              <c:idx val="7"/>
              <c:layout>
                <c:manualLayout>
                  <c:x val="7.4999999999999997E-2"/>
                  <c:y val="9.2592592592592587E-3"/>
                </c:manualLayout>
              </c:layout>
              <c:tx>
                <c:rich>
                  <a:bodyPr/>
                  <a:lstStyle/>
                  <a:p>
                    <a:fld id="{D54D48E8-C053-4CF1-A31D-5DDDF00879B4}"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D3C4-4BF0-9245-BBEDC6F89CC6}"/>
                </c:ext>
              </c:extLst>
            </c:dLbl>
            <c:dLbl>
              <c:idx val="8"/>
              <c:layout>
                <c:manualLayout>
                  <c:x val="4.4444444444444342E-2"/>
                  <c:y val="0"/>
                </c:manualLayout>
              </c:layout>
              <c:tx>
                <c:rich>
                  <a:bodyPr/>
                  <a:lstStyle/>
                  <a:p>
                    <a:fld id="{8F1F3A65-095B-451D-B837-B3A81FB558EA}"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D3C4-4BF0-9245-BBEDC6F89CC6}"/>
                </c:ext>
              </c:extLst>
            </c:dLbl>
            <c:dLbl>
              <c:idx val="9"/>
              <c:layout>
                <c:manualLayout>
                  <c:x val="4.1666666666666567E-2"/>
                  <c:y val="0"/>
                </c:manualLayout>
              </c:layout>
              <c:tx>
                <c:rich>
                  <a:bodyPr/>
                  <a:lstStyle/>
                  <a:p>
                    <a:fld id="{FFDE83C8-0AA8-4949-AD7E-73C113085083}"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D3C4-4BF0-9245-BBEDC6F89CC6}"/>
                </c:ext>
              </c:extLst>
            </c:dLbl>
            <c:dLbl>
              <c:idx val="10"/>
              <c:layout>
                <c:manualLayout>
                  <c:x val="2.5000000000000001E-2"/>
                  <c:y val="-2.1218890680033321E-17"/>
                </c:manualLayout>
              </c:layout>
              <c:tx>
                <c:rich>
                  <a:bodyPr/>
                  <a:lstStyle/>
                  <a:p>
                    <a:fld id="{A3CD2867-C34A-487C-A991-37D19FB21A96}" type="VALUE">
                      <a:rPr lang="en-US">
                        <a:latin typeface="Tahoma" panose="020B060403050404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D3C4-4BF0-9245-BBEDC6F89CC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0008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'GonorrheaCase&amp;Rate2016-2024 '!$O$44:$O$54</c:f>
              <c:strCache>
                <c:ptCount val="11"/>
                <c:pt idx="0">
                  <c:v>0-4</c:v>
                </c:pt>
                <c:pt idx="1">
                  <c:v>5-9</c:v>
                </c:pt>
                <c:pt idx="2">
                  <c:v>10-14</c:v>
                </c:pt>
                <c:pt idx="3">
                  <c:v>15-19</c:v>
                </c:pt>
                <c:pt idx="4">
                  <c:v>20-24</c:v>
                </c:pt>
                <c:pt idx="5">
                  <c:v>25-29</c:v>
                </c:pt>
                <c:pt idx="6">
                  <c:v>30-34</c:v>
                </c:pt>
                <c:pt idx="7">
                  <c:v>35-39</c:v>
                </c:pt>
                <c:pt idx="8">
                  <c:v>40-44</c:v>
                </c:pt>
                <c:pt idx="9">
                  <c:v>45-49</c:v>
                </c:pt>
                <c:pt idx="10">
                  <c:v>&gt;=50</c:v>
                </c:pt>
              </c:strCache>
            </c:strRef>
          </c:cat>
          <c:val>
            <c:numRef>
              <c:f>'GonorrheaCase&amp;Rate2016-2024 '!$S$44:$S$54</c:f>
              <c:numCache>
                <c:formatCode>General</c:formatCode>
                <c:ptCount val="11"/>
                <c:pt idx="0">
                  <c:v>1</c:v>
                </c:pt>
                <c:pt idx="1">
                  <c:v>0</c:v>
                </c:pt>
                <c:pt idx="2">
                  <c:v>42</c:v>
                </c:pt>
                <c:pt idx="3">
                  <c:v>440</c:v>
                </c:pt>
                <c:pt idx="4">
                  <c:v>425</c:v>
                </c:pt>
                <c:pt idx="5">
                  <c:v>247</c:v>
                </c:pt>
                <c:pt idx="6">
                  <c:v>156</c:v>
                </c:pt>
                <c:pt idx="7">
                  <c:v>107</c:v>
                </c:pt>
                <c:pt idx="8">
                  <c:v>49</c:v>
                </c:pt>
                <c:pt idx="9">
                  <c:v>34</c:v>
                </c:pt>
                <c:pt idx="10">
                  <c:v>5</c:v>
                </c:pt>
              </c:numCache>
            </c:numRef>
          </c:val>
          <c:extLst>
            <c:ext xmlns:c16="http://schemas.microsoft.com/office/drawing/2014/chart" uri="{C3380CC4-5D6E-409C-BE32-E72D297353CC}">
              <c16:uniqueId val="{00000024-D3C4-4BF0-9245-BBEDC6F89CC6}"/>
            </c:ext>
          </c:extLst>
        </c:ser>
        <c:dLbls>
          <c:showLegendKey val="0"/>
          <c:showVal val="0"/>
          <c:showCatName val="0"/>
          <c:showSerName val="0"/>
          <c:showPercent val="0"/>
          <c:showBubbleSize val="0"/>
        </c:dLbls>
        <c:gapWidth val="20"/>
        <c:overlap val="100"/>
        <c:axId val="942042320"/>
        <c:axId val="942037280"/>
      </c:barChart>
      <c:catAx>
        <c:axId val="942042320"/>
        <c:scaling>
          <c:orientation val="minMax"/>
        </c:scaling>
        <c:delete val="1"/>
        <c:axPos val="l"/>
        <c:numFmt formatCode="General" sourceLinked="1"/>
        <c:majorTickMark val="none"/>
        <c:minorTickMark val="none"/>
        <c:tickLblPos val="nextTo"/>
        <c:crossAx val="942037280"/>
        <c:crosses val="autoZero"/>
        <c:auto val="1"/>
        <c:lblAlgn val="ctr"/>
        <c:lblOffset val="100"/>
        <c:noMultiLvlLbl val="0"/>
      </c:catAx>
      <c:valAx>
        <c:axId val="942037280"/>
        <c:scaling>
          <c:orientation val="minMax"/>
        </c:scaling>
        <c:delete val="1"/>
        <c:axPos val="b"/>
        <c:numFmt formatCode="General" sourceLinked="1"/>
        <c:majorTickMark val="none"/>
        <c:minorTickMark val="none"/>
        <c:tickLblPos val="nextTo"/>
        <c:crossAx val="942042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63500" cap="rnd">
              <a:solidFill>
                <a:srgbClr val="0033A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7B21-49C9-A058-22D89FF13BAE}"/>
                </c:ext>
              </c:extLst>
            </c:dLbl>
            <c:dLbl>
              <c:idx val="2"/>
              <c:delete val="1"/>
              <c:extLst>
                <c:ext xmlns:c15="http://schemas.microsoft.com/office/drawing/2012/chart" uri="{CE6537A1-D6FC-4f65-9D91-7224C49458BB}"/>
                <c:ext xmlns:c16="http://schemas.microsoft.com/office/drawing/2014/chart" uri="{C3380CC4-5D6E-409C-BE32-E72D297353CC}">
                  <c16:uniqueId val="{00000001-7B21-49C9-A058-22D89FF13BAE}"/>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33A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'GonorrheaCase&amp;Rate2016-2024 '!$L$7:$L$11</c:f>
              <c:numCache>
                <c:formatCode>General</c:formatCode>
                <c:ptCount val="5"/>
                <c:pt idx="0">
                  <c:v>2020</c:v>
                </c:pt>
                <c:pt idx="1">
                  <c:v>2021</c:v>
                </c:pt>
                <c:pt idx="2">
                  <c:v>2022</c:v>
                </c:pt>
                <c:pt idx="3">
                  <c:v>2023</c:v>
                </c:pt>
                <c:pt idx="4">
                  <c:v>2024</c:v>
                </c:pt>
              </c:numCache>
            </c:numRef>
          </c:cat>
          <c:val>
            <c:numRef>
              <c:f>'GonorrheaCase&amp;Rate2016-2024 '!$M$7:$M$11</c:f>
              <c:numCache>
                <c:formatCode>General</c:formatCode>
                <c:ptCount val="5"/>
                <c:pt idx="0">
                  <c:v>49</c:v>
                </c:pt>
                <c:pt idx="1">
                  <c:v>56</c:v>
                </c:pt>
                <c:pt idx="2">
                  <c:v>41</c:v>
                </c:pt>
                <c:pt idx="3">
                  <c:v>33</c:v>
                </c:pt>
                <c:pt idx="4">
                  <c:v>31</c:v>
                </c:pt>
              </c:numCache>
            </c:numRef>
          </c:val>
          <c:smooth val="0"/>
          <c:extLst>
            <c:ext xmlns:c16="http://schemas.microsoft.com/office/drawing/2014/chart" uri="{C3380CC4-5D6E-409C-BE32-E72D297353CC}">
              <c16:uniqueId val="{00000002-7B21-49C9-A058-22D89FF13BAE}"/>
            </c:ext>
          </c:extLst>
        </c:ser>
        <c:ser>
          <c:idx val="1"/>
          <c:order val="1"/>
          <c:spPr>
            <a:ln w="63500" cap="rnd">
              <a:solidFill>
                <a:srgbClr val="80008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3-7B21-49C9-A058-22D89FF13BAE}"/>
                </c:ext>
              </c:extLst>
            </c:dLbl>
            <c:dLbl>
              <c:idx val="2"/>
              <c:delete val="1"/>
              <c:extLst>
                <c:ext xmlns:c15="http://schemas.microsoft.com/office/drawing/2012/chart" uri="{CE6537A1-D6FC-4f65-9D91-7224C49458BB}"/>
                <c:ext xmlns:c16="http://schemas.microsoft.com/office/drawing/2014/chart" uri="{C3380CC4-5D6E-409C-BE32-E72D297353CC}">
                  <c16:uniqueId val="{00000004-7B21-49C9-A058-22D89FF13BAE}"/>
                </c:ext>
              </c:extLst>
            </c:dLbl>
            <c:dLbl>
              <c:idx val="3"/>
              <c:tx>
                <c:rich>
                  <a:bodyPr/>
                  <a:lstStyle/>
                  <a:p>
                    <a:r>
                      <a:rPr lang="en-US"/>
                      <a:t>1,117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B21-49C9-A058-22D89FF13BAE}"/>
                </c:ext>
              </c:extLst>
            </c:dLbl>
            <c:dLbl>
              <c:idx val="4"/>
              <c:tx>
                <c:rich>
                  <a:bodyPr/>
                  <a:lstStyle/>
                  <a:p>
                    <a:r>
                      <a:rPr lang="en-US"/>
                      <a:t>1,176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B21-49C9-A058-22D89FF13BAE}"/>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800080"/>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'GonorrheaCase&amp;Rate2016-2024 '!$L$7:$L$11</c:f>
              <c:numCache>
                <c:formatCode>General</c:formatCode>
                <c:ptCount val="5"/>
                <c:pt idx="0">
                  <c:v>2020</c:v>
                </c:pt>
                <c:pt idx="1">
                  <c:v>2021</c:v>
                </c:pt>
                <c:pt idx="2">
                  <c:v>2022</c:v>
                </c:pt>
                <c:pt idx="3">
                  <c:v>2023</c:v>
                </c:pt>
                <c:pt idx="4">
                  <c:v>2024</c:v>
                </c:pt>
              </c:numCache>
            </c:numRef>
          </c:cat>
          <c:val>
            <c:numRef>
              <c:f>'GonorrheaCase&amp;Rate2016-2024 '!$N$7:$N$11</c:f>
              <c:numCache>
                <c:formatCode>General</c:formatCode>
                <c:ptCount val="5"/>
                <c:pt idx="0" formatCode="#,##0">
                  <c:v>1251</c:v>
                </c:pt>
                <c:pt idx="1">
                  <c:v>1425</c:v>
                </c:pt>
                <c:pt idx="2">
                  <c:v>1285</c:v>
                </c:pt>
                <c:pt idx="3">
                  <c:v>1117</c:v>
                </c:pt>
                <c:pt idx="4">
                  <c:v>1176</c:v>
                </c:pt>
              </c:numCache>
            </c:numRef>
          </c:val>
          <c:smooth val="0"/>
          <c:extLst>
            <c:ext xmlns:c16="http://schemas.microsoft.com/office/drawing/2014/chart" uri="{C3380CC4-5D6E-409C-BE32-E72D297353CC}">
              <c16:uniqueId val="{00000007-7B21-49C9-A058-22D89FF13BAE}"/>
            </c:ext>
          </c:extLst>
        </c:ser>
        <c:ser>
          <c:idx val="2"/>
          <c:order val="2"/>
          <c:spPr>
            <a:ln w="63500" cap="rnd">
              <a:solidFill>
                <a:srgbClr val="2A5934"/>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8-7B21-49C9-A058-22D89FF13BAE}"/>
                </c:ext>
              </c:extLst>
            </c:dLbl>
            <c:dLbl>
              <c:idx val="2"/>
              <c:delete val="1"/>
              <c:extLst>
                <c:ext xmlns:c15="http://schemas.microsoft.com/office/drawing/2012/chart" uri="{CE6537A1-D6FC-4f65-9D91-7224C49458BB}"/>
                <c:ext xmlns:c16="http://schemas.microsoft.com/office/drawing/2014/chart" uri="{C3380CC4-5D6E-409C-BE32-E72D297353CC}">
                  <c16:uniqueId val="{00000009-7B21-49C9-A058-22D89FF13BAE}"/>
                </c:ext>
              </c:extLst>
            </c:dLbl>
            <c:dLbl>
              <c:idx val="3"/>
              <c:layout>
                <c:manualLayout>
                  <c:x val="-4.5958851917703838E-2"/>
                  <c:y val="-4.7619047619047616E-2"/>
                </c:manualLayout>
              </c:layout>
              <c:tx>
                <c:rich>
                  <a:bodyPr/>
                  <a:lstStyle/>
                  <a:p>
                    <a:fld id="{BCDD91CC-48E4-44C1-955D-D1786C51836C}" type="VALUE">
                      <a:rPr lang="en-US">
                        <a:latin typeface="Tahoma" panose="020B060403050404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B21-49C9-A058-22D89FF13BAE}"/>
                </c:ext>
              </c:extLst>
            </c:dLbl>
            <c:dLbl>
              <c:idx val="4"/>
              <c:layout>
                <c:manualLayout>
                  <c:x val="-4.6133547822651201E-2"/>
                  <c:y val="-3.5714285714285823E-2"/>
                </c:manualLayout>
              </c:layout>
              <c:tx>
                <c:rich>
                  <a:bodyPr/>
                  <a:lstStyle/>
                  <a:p>
                    <a:fld id="{658022F8-C34B-4B76-98AE-B18E252A3D58}" type="VALUE">
                      <a:rPr lang="en-US">
                        <a:latin typeface="Tahoma" panose="020B060403050404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B21-49C9-A058-22D89FF13BAE}"/>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2A5934"/>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'GonorrheaCase&amp;Rate2016-2024 '!$L$7:$L$11</c:f>
              <c:numCache>
                <c:formatCode>General</c:formatCode>
                <c:ptCount val="5"/>
                <c:pt idx="0">
                  <c:v>2020</c:v>
                </c:pt>
                <c:pt idx="1">
                  <c:v>2021</c:v>
                </c:pt>
                <c:pt idx="2">
                  <c:v>2022</c:v>
                </c:pt>
                <c:pt idx="3">
                  <c:v>2023</c:v>
                </c:pt>
                <c:pt idx="4">
                  <c:v>2024</c:v>
                </c:pt>
              </c:numCache>
            </c:numRef>
          </c:cat>
          <c:val>
            <c:numRef>
              <c:f>'GonorrheaCase&amp;Rate2016-2024 '!$Q$7:$Q$11</c:f>
              <c:numCache>
                <c:formatCode>General</c:formatCode>
                <c:ptCount val="5"/>
                <c:pt idx="0">
                  <c:v>215</c:v>
                </c:pt>
                <c:pt idx="1">
                  <c:v>207</c:v>
                </c:pt>
                <c:pt idx="2">
                  <c:v>181</c:v>
                </c:pt>
                <c:pt idx="3">
                  <c:v>127</c:v>
                </c:pt>
                <c:pt idx="4">
                  <c:v>121</c:v>
                </c:pt>
              </c:numCache>
            </c:numRef>
          </c:val>
          <c:smooth val="0"/>
          <c:extLst>
            <c:ext xmlns:c16="http://schemas.microsoft.com/office/drawing/2014/chart" uri="{C3380CC4-5D6E-409C-BE32-E72D297353CC}">
              <c16:uniqueId val="{0000000C-7B21-49C9-A058-22D89FF13BAE}"/>
            </c:ext>
          </c:extLst>
        </c:ser>
        <c:dLbls>
          <c:showLegendKey val="0"/>
          <c:showVal val="0"/>
          <c:showCatName val="0"/>
          <c:showSerName val="0"/>
          <c:showPercent val="0"/>
          <c:showBubbleSize val="0"/>
        </c:dLbls>
        <c:smooth val="0"/>
        <c:axId val="1054501808"/>
        <c:axId val="1054500008"/>
      </c:lineChart>
      <c:catAx>
        <c:axId val="1054501808"/>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054500008"/>
        <c:crosses val="autoZero"/>
        <c:auto val="1"/>
        <c:lblAlgn val="ctr"/>
        <c:lblOffset val="100"/>
        <c:noMultiLvlLbl val="0"/>
      </c:catAx>
      <c:valAx>
        <c:axId val="1054500008"/>
        <c:scaling>
          <c:orientation val="minMax"/>
        </c:scaling>
        <c:delete val="1"/>
        <c:axPos val="l"/>
        <c:numFmt formatCode="General" sourceLinked="1"/>
        <c:majorTickMark val="none"/>
        <c:minorTickMark val="none"/>
        <c:tickLblPos val="nextTo"/>
        <c:crossAx val="1054501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858012540099157E-2"/>
          <c:y val="9.1243988397766346E-2"/>
          <c:w val="0.86802302055992986"/>
          <c:h val="0.86514790792918017"/>
        </c:manualLayout>
      </c:layout>
      <c:areaChart>
        <c:grouping val="stacked"/>
        <c:varyColors val="0"/>
        <c:ser>
          <c:idx val="2"/>
          <c:order val="2"/>
          <c:tx>
            <c:strRef>
              <c:f>GonorrheaProportionPlot2024!$F$3</c:f>
              <c:strCache>
                <c:ptCount val="1"/>
                <c:pt idx="0">
                  <c:v>Other races-area</c:v>
                </c:pt>
              </c:strCache>
            </c:strRef>
          </c:tx>
          <c:spPr>
            <a:solidFill>
              <a:srgbClr val="7F7F7F"/>
            </a:solidFill>
            <a:ln>
              <a:noFill/>
            </a:ln>
            <a:effectLst/>
          </c:spPr>
          <c:val>
            <c:numRef>
              <c:f>GonorrheaProportionPlot2024!$F$4:$F$24</c:f>
              <c:numCache>
                <c:formatCode>0%</c:formatCode>
                <c:ptCount val="21"/>
                <c:pt idx="1">
                  <c:v>-35</c:v>
                </c:pt>
                <c:pt idx="2">
                  <c:v>0.06</c:v>
                </c:pt>
                <c:pt idx="3">
                  <c:v>6.0100000000000001E-2</c:v>
                </c:pt>
                <c:pt idx="4">
                  <c:v>6.0299999999999999E-2</c:v>
                </c:pt>
                <c:pt idx="5">
                  <c:v>6.0699999999999997E-2</c:v>
                </c:pt>
                <c:pt idx="6">
                  <c:v>6.13E-2</c:v>
                </c:pt>
                <c:pt idx="7">
                  <c:v>6.2100000000000002E-2</c:v>
                </c:pt>
                <c:pt idx="8">
                  <c:v>6.3100000000000003E-2</c:v>
                </c:pt>
                <c:pt idx="9">
                  <c:v>6.430000000000001E-2</c:v>
                </c:pt>
                <c:pt idx="10">
                  <c:v>6.5700000000000008E-2</c:v>
                </c:pt>
                <c:pt idx="11">
                  <c:v>6.6900000000000015E-2</c:v>
                </c:pt>
                <c:pt idx="12">
                  <c:v>6.7900000000000016E-2</c:v>
                </c:pt>
                <c:pt idx="13">
                  <c:v>6.8700000000000011E-2</c:v>
                </c:pt>
                <c:pt idx="14">
                  <c:v>6.9300000000000014E-2</c:v>
                </c:pt>
                <c:pt idx="15">
                  <c:v>6.9700000000000012E-2</c:v>
                </c:pt>
                <c:pt idx="16">
                  <c:v>6.9900000000000018E-2</c:v>
                </c:pt>
                <c:pt idx="17">
                  <c:v>7.0000000000000021E-2</c:v>
                </c:pt>
                <c:pt idx="18">
                  <c:v>7.0000000000000007E-2</c:v>
                </c:pt>
                <c:pt idx="19">
                  <c:v>-35</c:v>
                </c:pt>
              </c:numCache>
            </c:numRef>
          </c:val>
          <c:extLst>
            <c:ext xmlns:c16="http://schemas.microsoft.com/office/drawing/2014/chart" uri="{C3380CC4-5D6E-409C-BE32-E72D297353CC}">
              <c16:uniqueId val="{00000000-61CB-411C-8B0F-28020BB95FB7}"/>
            </c:ext>
          </c:extLst>
        </c:ser>
        <c:ser>
          <c:idx val="5"/>
          <c:order val="5"/>
          <c:tx>
            <c:strRef>
              <c:f>GonorrheaProportionPlot2024!$K$3</c:f>
              <c:strCache>
                <c:ptCount val="1"/>
                <c:pt idx="0">
                  <c:v>White-area</c:v>
                </c:pt>
              </c:strCache>
            </c:strRef>
          </c:tx>
          <c:spPr>
            <a:solidFill>
              <a:srgbClr val="2A5934"/>
            </a:solidFill>
            <a:ln>
              <a:noFill/>
            </a:ln>
            <a:effectLst/>
          </c:spPr>
          <c:val>
            <c:numRef>
              <c:f>GonorrheaProportionPlot2024!$K$4:$K$24</c:f>
              <c:numCache>
                <c:formatCode>0%</c:formatCode>
                <c:ptCount val="21"/>
                <c:pt idx="1">
                  <c:v>-35</c:v>
                </c:pt>
                <c:pt idx="2">
                  <c:v>0.8</c:v>
                </c:pt>
                <c:pt idx="3">
                  <c:v>0.79410000000000003</c:v>
                </c:pt>
                <c:pt idx="4">
                  <c:v>0.7823</c:v>
                </c:pt>
                <c:pt idx="5">
                  <c:v>0.75870000000000004</c:v>
                </c:pt>
                <c:pt idx="6">
                  <c:v>0.72330000000000005</c:v>
                </c:pt>
                <c:pt idx="7">
                  <c:v>0.67610000000000003</c:v>
                </c:pt>
                <c:pt idx="8">
                  <c:v>0.61709999999999998</c:v>
                </c:pt>
                <c:pt idx="9">
                  <c:v>0.54630000000000001</c:v>
                </c:pt>
                <c:pt idx="10">
                  <c:v>0.4637</c:v>
                </c:pt>
                <c:pt idx="11">
                  <c:v>0.39290000000000003</c:v>
                </c:pt>
                <c:pt idx="12">
                  <c:v>0.33390000000000003</c:v>
                </c:pt>
                <c:pt idx="13">
                  <c:v>0.28670000000000001</c:v>
                </c:pt>
                <c:pt idx="14">
                  <c:v>0.25130000000000002</c:v>
                </c:pt>
                <c:pt idx="15">
                  <c:v>0.22770000000000001</c:v>
                </c:pt>
                <c:pt idx="16">
                  <c:v>0.21590000000000001</c:v>
                </c:pt>
                <c:pt idx="17">
                  <c:v>0.21000000000000002</c:v>
                </c:pt>
                <c:pt idx="18">
                  <c:v>0.21</c:v>
                </c:pt>
                <c:pt idx="19">
                  <c:v>-35</c:v>
                </c:pt>
              </c:numCache>
            </c:numRef>
          </c:val>
          <c:extLst>
            <c:ext xmlns:c16="http://schemas.microsoft.com/office/drawing/2014/chart" uri="{C3380CC4-5D6E-409C-BE32-E72D297353CC}">
              <c16:uniqueId val="{00000001-61CB-411C-8B0F-28020BB95FB7}"/>
            </c:ext>
          </c:extLst>
        </c:ser>
        <c:ser>
          <c:idx val="8"/>
          <c:order val="8"/>
          <c:tx>
            <c:strRef>
              <c:f>GonorrheaProportionPlot2024!$P$3</c:f>
              <c:strCache>
                <c:ptCount val="1"/>
                <c:pt idx="0">
                  <c:v>Hispanic-area</c:v>
                </c:pt>
              </c:strCache>
            </c:strRef>
          </c:tx>
          <c:spPr>
            <a:solidFill>
              <a:srgbClr val="0033A1"/>
            </a:solidFill>
            <a:ln>
              <a:noFill/>
            </a:ln>
            <a:effectLst/>
          </c:spPr>
          <c:val>
            <c:numRef>
              <c:f>GonorrheaProportionPlot2024!$P$4:$P$24</c:f>
              <c:numCache>
                <c:formatCode>0%</c:formatCode>
                <c:ptCount val="21"/>
                <c:pt idx="1">
                  <c:v>-35</c:v>
                </c:pt>
                <c:pt idx="2">
                  <c:v>0.08</c:v>
                </c:pt>
                <c:pt idx="3">
                  <c:v>0.08</c:v>
                </c:pt>
                <c:pt idx="4">
                  <c:v>0.08</c:v>
                </c:pt>
                <c:pt idx="5">
                  <c:v>0.08</c:v>
                </c:pt>
                <c:pt idx="6">
                  <c:v>0.08</c:v>
                </c:pt>
                <c:pt idx="7">
                  <c:v>0.08</c:v>
                </c:pt>
                <c:pt idx="8">
                  <c:v>0.08</c:v>
                </c:pt>
                <c:pt idx="9">
                  <c:v>0.08</c:v>
                </c:pt>
                <c:pt idx="10">
                  <c:v>0.08</c:v>
                </c:pt>
                <c:pt idx="11">
                  <c:v>0.08</c:v>
                </c:pt>
                <c:pt idx="12">
                  <c:v>0.08</c:v>
                </c:pt>
                <c:pt idx="13">
                  <c:v>0.08</c:v>
                </c:pt>
                <c:pt idx="14">
                  <c:v>0.08</c:v>
                </c:pt>
                <c:pt idx="15">
                  <c:v>0.08</c:v>
                </c:pt>
                <c:pt idx="16">
                  <c:v>0.08</c:v>
                </c:pt>
                <c:pt idx="17">
                  <c:v>0.08</c:v>
                </c:pt>
                <c:pt idx="18">
                  <c:v>0.08</c:v>
                </c:pt>
                <c:pt idx="19">
                  <c:v>-35</c:v>
                </c:pt>
              </c:numCache>
            </c:numRef>
          </c:val>
          <c:extLst>
            <c:ext xmlns:c16="http://schemas.microsoft.com/office/drawing/2014/chart" uri="{C3380CC4-5D6E-409C-BE32-E72D297353CC}">
              <c16:uniqueId val="{00000002-61CB-411C-8B0F-28020BB95FB7}"/>
            </c:ext>
          </c:extLst>
        </c:ser>
        <c:ser>
          <c:idx val="11"/>
          <c:order val="11"/>
          <c:tx>
            <c:strRef>
              <c:f>GonorrheaProportionPlot2024!$U$3</c:f>
              <c:strCache>
                <c:ptCount val="1"/>
                <c:pt idx="0">
                  <c:v>Black-area</c:v>
                </c:pt>
              </c:strCache>
            </c:strRef>
          </c:tx>
          <c:spPr>
            <a:solidFill>
              <a:srgbClr val="800280"/>
            </a:solidFill>
            <a:ln>
              <a:noFill/>
            </a:ln>
            <a:effectLst/>
          </c:spPr>
          <c:val>
            <c:numRef>
              <c:f>GonorrheaProportionPlot2024!$U$4:$U$24</c:f>
              <c:numCache>
                <c:formatCode>0%</c:formatCode>
                <c:ptCount val="21"/>
                <c:pt idx="1">
                  <c:v>-35</c:v>
                </c:pt>
                <c:pt idx="2">
                  <c:v>0.06</c:v>
                </c:pt>
                <c:pt idx="3">
                  <c:v>6.5799999999999997E-2</c:v>
                </c:pt>
                <c:pt idx="4">
                  <c:v>7.7399999999999997E-2</c:v>
                </c:pt>
                <c:pt idx="5">
                  <c:v>0.10059999999999999</c:v>
                </c:pt>
                <c:pt idx="6">
                  <c:v>0.13539999999999999</c:v>
                </c:pt>
                <c:pt idx="7">
                  <c:v>0.18179999999999999</c:v>
                </c:pt>
                <c:pt idx="8">
                  <c:v>0.23980000000000001</c:v>
                </c:pt>
                <c:pt idx="9">
                  <c:v>0.30940000000000001</c:v>
                </c:pt>
                <c:pt idx="10">
                  <c:v>0.39060000000000006</c:v>
                </c:pt>
                <c:pt idx="11">
                  <c:v>0.46020000000000005</c:v>
                </c:pt>
                <c:pt idx="12">
                  <c:v>0.5182000000000001</c:v>
                </c:pt>
                <c:pt idx="13">
                  <c:v>0.5646000000000001</c:v>
                </c:pt>
                <c:pt idx="14">
                  <c:v>0.59940000000000015</c:v>
                </c:pt>
                <c:pt idx="15">
                  <c:v>0.62260000000000015</c:v>
                </c:pt>
                <c:pt idx="16">
                  <c:v>0.63420000000000021</c:v>
                </c:pt>
                <c:pt idx="17">
                  <c:v>0.64000000000000024</c:v>
                </c:pt>
                <c:pt idx="18">
                  <c:v>0.64</c:v>
                </c:pt>
                <c:pt idx="19">
                  <c:v>-35</c:v>
                </c:pt>
              </c:numCache>
            </c:numRef>
          </c:val>
          <c:extLst>
            <c:ext xmlns:c16="http://schemas.microsoft.com/office/drawing/2014/chart" uri="{C3380CC4-5D6E-409C-BE32-E72D297353CC}">
              <c16:uniqueId val="{00000003-61CB-411C-8B0F-28020BB95FB7}"/>
            </c:ext>
          </c:extLst>
        </c:ser>
        <c:dLbls>
          <c:showLegendKey val="0"/>
          <c:showVal val="0"/>
          <c:showCatName val="0"/>
          <c:showSerName val="0"/>
          <c:showPercent val="0"/>
          <c:showBubbleSize val="0"/>
        </c:dLbls>
        <c:axId val="549681567"/>
        <c:axId val="549705279"/>
      </c:areaChart>
      <c:barChart>
        <c:barDir val="col"/>
        <c:grouping val="stacked"/>
        <c:varyColors val="0"/>
        <c:ser>
          <c:idx val="3"/>
          <c:order val="3"/>
          <c:tx>
            <c:strRef>
              <c:f>GonorrheaProportionPlot2024!$G$3</c:f>
              <c:strCache>
                <c:ptCount val="1"/>
                <c:pt idx="0">
                  <c:v>Other races</c:v>
                </c:pt>
              </c:strCache>
            </c:strRef>
          </c:tx>
          <c:spPr>
            <a:noFill/>
            <a:ln>
              <a:noFill/>
            </a:ln>
            <a:effectLst/>
          </c:spPr>
          <c:invertIfNegative val="0"/>
          <c:dLbls>
            <c:dLbl>
              <c:idx val="1"/>
              <c:layout>
                <c:manualLayout>
                  <c:x val="-4.5091362277631962E-2"/>
                  <c:y val="-1.0250267248430874E-2"/>
                </c:manualLayout>
              </c:layout>
              <c:tx>
                <c:rich>
                  <a:bodyPr/>
                  <a:lstStyle/>
                  <a:p>
                    <a:fld id="{F714D252-67C0-4999-A50B-040F34952B6C}" type="SERIESNAME">
                      <a:rPr lang="en-US" sz="2400">
                        <a:latin typeface="Tahoma" panose="020B0604030504040204" pitchFamily="34" charset="0"/>
                      </a:rPr>
                      <a:pPr/>
                      <a:t>[SERIES NAME]</a:t>
                    </a:fld>
                    <a:r>
                      <a:rPr lang="en-US" sz="2400" baseline="0">
                        <a:latin typeface="Tahoma" panose="020B0604030504040204" pitchFamily="34" charset="0"/>
                      </a:rPr>
                      <a:t>
</a:t>
                    </a:r>
                    <a:fld id="{4EE0493B-01D5-4EF5-8C19-D7CB2F8B4E98}" type="VALUE">
                      <a:rPr lang="en-US" sz="2400" baseline="0">
                        <a:latin typeface="Tahoma" panose="020B0604030504040204" pitchFamily="34" charset="0"/>
                      </a:rPr>
                      <a:pPr/>
                      <a:t>[VALUE]</a:t>
                    </a:fld>
                    <a:endParaRPr lang="en-US" sz="2400" baseline="0">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7353656313794108"/>
                      <c:h val="0.26445103805545939"/>
                    </c:manualLayout>
                  </c15:layout>
                  <c15:dlblFieldTable/>
                  <c15:showDataLabelsRange val="0"/>
                </c:ext>
                <c:ext xmlns:c16="http://schemas.microsoft.com/office/drawing/2014/chart" uri="{C3380CC4-5D6E-409C-BE32-E72D297353CC}">
                  <c16:uniqueId val="{00000004-61CB-411C-8B0F-28020BB95FB7}"/>
                </c:ext>
              </c:extLst>
            </c:dLbl>
            <c:dLbl>
              <c:idx val="19"/>
              <c:layout>
                <c:manualLayout>
                  <c:x val="3.6608739436241239E-2"/>
                  <c:y val="-5.6740820664381393E-3"/>
                </c:manualLayout>
              </c:layout>
              <c:tx>
                <c:rich>
                  <a:bodyPr/>
                  <a:lstStyle/>
                  <a:p>
                    <a:fld id="{AA00D259-701F-47EF-9A9C-B303157CB525}" type="SERIESNAME">
                      <a:rPr lang="en-US">
                        <a:latin typeface="Tahoma" panose="020B0604030504040204" pitchFamily="34" charset="0"/>
                      </a:rPr>
                      <a:pPr/>
                      <a:t>[SERIES NAME]</a:t>
                    </a:fld>
                    <a:r>
                      <a:rPr lang="en-US" baseline="0">
                        <a:latin typeface="Tahoma" panose="020B0604030504040204" pitchFamily="34" charset="0"/>
                      </a:rPr>
                      <a:t>
</a:t>
                    </a:r>
                    <a:fld id="{5AAA751E-99F6-4F06-A2F2-B2DF39B72D5B}" type="VALUE">
                      <a:rPr lang="en-US" baseline="0">
                        <a:latin typeface="Tahoma" panose="020B0604030504040204" pitchFamily="34" charset="0"/>
                      </a:rPr>
                      <a:pPr/>
                      <a:t>[VALUE]</a:t>
                    </a:fld>
                    <a:endParaRPr lang="en-US" baseline="0">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6019182687831945"/>
                      <c:h val="0.19399485535000038"/>
                    </c:manualLayout>
                  </c15:layout>
                  <c15:dlblFieldTable/>
                  <c15:showDataLabelsRange val="0"/>
                </c:ext>
                <c:ext xmlns:c16="http://schemas.microsoft.com/office/drawing/2014/chart" uri="{C3380CC4-5D6E-409C-BE32-E72D297353CC}">
                  <c16:uniqueId val="{00000005-61CB-411C-8B0F-28020BB95FB7}"/>
                </c:ext>
              </c:extLst>
            </c:dLbl>
            <c:spPr>
              <a:noFill/>
              <a:ln>
                <a:noFill/>
              </a:ln>
              <a:effectLst/>
            </c:spPr>
            <c:txPr>
              <a:bodyPr rot="0" spcFirstLastPara="1" vertOverflow="ellipsis" vert="horz" wrap="square" anchor="ctr" anchorCtr="0"/>
              <a:lstStyle/>
              <a:p>
                <a:pPr algn="ctr">
                  <a:defRPr sz="24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GonorrheaProportionPlot2024!$G$4:$G$24</c:f>
              <c:numCache>
                <c:formatCode>0%</c:formatCode>
                <c:ptCount val="21"/>
                <c:pt idx="1">
                  <c:v>0.06</c:v>
                </c:pt>
                <c:pt idx="19">
                  <c:v>7.0000000000000007E-2</c:v>
                </c:pt>
              </c:numCache>
            </c:numRef>
          </c:val>
          <c:extLst>
            <c:ext xmlns:c16="http://schemas.microsoft.com/office/drawing/2014/chart" uri="{C3380CC4-5D6E-409C-BE32-E72D297353CC}">
              <c16:uniqueId val="{00000006-61CB-411C-8B0F-28020BB95FB7}"/>
            </c:ext>
          </c:extLst>
        </c:ser>
        <c:ser>
          <c:idx val="6"/>
          <c:order val="6"/>
          <c:tx>
            <c:strRef>
              <c:f>GonorrheaProportionPlot2024!$L$3</c:f>
              <c:strCache>
                <c:ptCount val="1"/>
                <c:pt idx="0">
                  <c:v>White</c:v>
                </c:pt>
              </c:strCache>
            </c:strRef>
          </c:tx>
          <c:spPr>
            <a:noFill/>
            <a:ln>
              <a:noFill/>
            </a:ln>
            <a:effectLst/>
          </c:spPr>
          <c:invertIfNegative val="0"/>
          <c:dLbls>
            <c:dLbl>
              <c:idx val="1"/>
              <c:layout>
                <c:manualLayout>
                  <c:x val="-4.2755951079031788E-2"/>
                  <c:y val="-7.6186222451897203E-3"/>
                </c:manualLayout>
              </c:layout>
              <c:tx>
                <c:rich>
                  <a:bodyPr/>
                  <a:lstStyle/>
                  <a:p>
                    <a:fld id="{23DF2E72-3CDA-4A61-B719-478F1544C45C}" type="SERIESNAME">
                      <a:rPr lang="en-US" smtClean="0">
                        <a:latin typeface="Tahoma" panose="020B0604030504040204" pitchFamily="34" charset="0"/>
                      </a:rPr>
                      <a:pPr/>
                      <a:t>[SERIES NAME]</a:t>
                    </a:fld>
                    <a:r>
                      <a:rPr lang="en-US">
                        <a:latin typeface="Tahoma" panose="020B0604030504040204" pitchFamily="34" charset="0"/>
                      </a:rPr>
                      <a:t> </a:t>
                    </a:r>
                    <a:fld id="{66301B06-8B4E-490A-A6C8-AB31A5D0378A}" type="VALUE">
                      <a:rPr lang="en-US" baseline="0" smtClean="0">
                        <a:latin typeface="Tahoma" panose="020B0604030504040204" pitchFamily="34" charset="0"/>
                      </a:rPr>
                      <a:pPr/>
                      <a:t>[VALUE]</a:t>
                    </a:fld>
                    <a:endParaRPr lang="en-US">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5000607920333486"/>
                      <c:h val="0.13924251847526967"/>
                    </c:manualLayout>
                  </c15:layout>
                  <c15:dlblFieldTable/>
                  <c15:showDataLabelsRange val="0"/>
                </c:ext>
                <c:ext xmlns:c16="http://schemas.microsoft.com/office/drawing/2014/chart" uri="{C3380CC4-5D6E-409C-BE32-E72D297353CC}">
                  <c16:uniqueId val="{00000007-61CB-411C-8B0F-28020BB95FB7}"/>
                </c:ext>
              </c:extLst>
            </c:dLbl>
            <c:dLbl>
              <c:idx val="19"/>
              <c:layout>
                <c:manualLayout>
                  <c:x val="4.398155640405603E-2"/>
                  <c:y val="-3.5821999131016566E-2"/>
                </c:manualLayout>
              </c:layout>
              <c:tx>
                <c:rich>
                  <a:bodyPr rot="0" spcFirstLastPara="1" vertOverflow="ellipsis" vert="horz" wrap="square" anchor="ctr" anchorCtr="0"/>
                  <a:lstStyle/>
                  <a:p>
                    <a:pPr algn="l">
                      <a:defRPr sz="2400" b="0" i="0" u="none" strike="noStrike" kern="1200" baseline="0">
                        <a:solidFill>
                          <a:srgbClr val="2A5934"/>
                        </a:solidFill>
                        <a:latin typeface="Franklin Gothic Medium Cond" panose="020B0606030402020204" pitchFamily="34" charset="0"/>
                        <a:ea typeface="+mn-ea"/>
                        <a:cs typeface="+mn-cs"/>
                      </a:defRPr>
                    </a:pPr>
                    <a:fld id="{59E3A4D3-C1AE-420D-9681-9FC279740B25}" type="SERIESNAME">
                      <a:rPr lang="en-US" smtClean="0">
                        <a:latin typeface="Tahoma" panose="020B0604030504040204" pitchFamily="34" charset="0"/>
                      </a:rPr>
                      <a:pPr algn="l">
                        <a:defRPr sz="2400">
                          <a:solidFill>
                            <a:srgbClr val="2A5934"/>
                          </a:solidFill>
                        </a:defRPr>
                      </a:pPr>
                      <a:t>[SERIES NAME]</a:t>
                    </a:fld>
                    <a:r>
                      <a:rPr lang="en-US">
                        <a:latin typeface="Tahoma" panose="020B0604030504040204" pitchFamily="34" charset="0"/>
                      </a:rPr>
                      <a:t> </a:t>
                    </a:r>
                    <a:fld id="{D19DD62B-4190-4302-AED6-8928B1BDC009}" type="VALUE">
                      <a:rPr lang="en-US" baseline="0" smtClean="0">
                        <a:latin typeface="Tahoma" panose="020B0604030504040204" pitchFamily="34" charset="0"/>
                      </a:rPr>
                      <a:pPr algn="l">
                        <a:defRPr sz="2400">
                          <a:solidFill>
                            <a:srgbClr val="2A5934"/>
                          </a:solidFill>
                        </a:defRPr>
                      </a:pPr>
                      <a:t>[VALUE]</a:t>
                    </a:fld>
                    <a:endParaRPr lang="en-US">
                      <a:latin typeface="Tahoma" panose="020B0604030504040204" pitchFamily="34" charset="0"/>
                    </a:endParaRPr>
                  </a:p>
                </c:rich>
              </c:tx>
              <c:spPr>
                <a:noFill/>
                <a:ln>
                  <a:noFill/>
                </a:ln>
                <a:effectLst/>
              </c:spPr>
              <c:txPr>
                <a:bodyPr rot="0" spcFirstLastPara="1" vertOverflow="ellipsis" vert="horz" wrap="square" anchor="ctr" anchorCtr="0"/>
                <a:lstStyle/>
                <a:p>
                  <a:pPr algn="l">
                    <a:defRPr sz="2400" b="0" i="0" u="none" strike="noStrike" kern="1200" baseline="0">
                      <a:solidFill>
                        <a:srgbClr val="2A5934"/>
                      </a:solidFill>
                      <a:latin typeface="Franklin Gothic Medium Cond" panose="020B060603040202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15950914989792941"/>
                      <c:h val="0.14691859228155335"/>
                    </c:manualLayout>
                  </c15:layout>
                  <c15:dlblFieldTable/>
                  <c15:showDataLabelsRange val="0"/>
                </c:ext>
                <c:ext xmlns:c16="http://schemas.microsoft.com/office/drawing/2014/chart" uri="{C3380CC4-5D6E-409C-BE32-E72D297353CC}">
                  <c16:uniqueId val="{00000008-61CB-411C-8B0F-28020BB95FB7}"/>
                </c:ext>
              </c:extLst>
            </c:dLbl>
            <c:spPr>
              <a:noFill/>
              <a:ln>
                <a:noFill/>
              </a:ln>
              <a:effectLst/>
            </c:spPr>
            <c:txPr>
              <a:bodyPr rot="0" spcFirstLastPara="1" vertOverflow="ellipsis" vert="horz" wrap="square" anchor="ctr" anchorCtr="1"/>
              <a:lstStyle/>
              <a:p>
                <a:pPr>
                  <a:defRPr sz="2400" b="0" i="0" u="none" strike="noStrike" kern="1200" baseline="0">
                    <a:solidFill>
                      <a:srgbClr val="2A5934"/>
                    </a:solidFill>
                    <a:latin typeface="Franklin Gothic Medium Cond" panose="020B06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GonorrheaProportionPlot2024!$L$4:$L$24</c:f>
              <c:numCache>
                <c:formatCode>0%</c:formatCode>
                <c:ptCount val="21"/>
                <c:pt idx="1">
                  <c:v>0.8</c:v>
                </c:pt>
                <c:pt idx="19">
                  <c:v>0.21</c:v>
                </c:pt>
              </c:numCache>
            </c:numRef>
          </c:val>
          <c:extLst>
            <c:ext xmlns:c16="http://schemas.microsoft.com/office/drawing/2014/chart" uri="{C3380CC4-5D6E-409C-BE32-E72D297353CC}">
              <c16:uniqueId val="{00000009-61CB-411C-8B0F-28020BB95FB7}"/>
            </c:ext>
          </c:extLst>
        </c:ser>
        <c:ser>
          <c:idx val="9"/>
          <c:order val="9"/>
          <c:tx>
            <c:strRef>
              <c:f>GonorrheaProportionPlot2024!$Q$3</c:f>
              <c:strCache>
                <c:ptCount val="1"/>
                <c:pt idx="0">
                  <c:v>Hispanic</c:v>
                </c:pt>
              </c:strCache>
            </c:strRef>
          </c:tx>
          <c:spPr>
            <a:noFill/>
            <a:ln>
              <a:noFill/>
            </a:ln>
            <a:effectLst/>
          </c:spPr>
          <c:invertIfNegative val="0"/>
          <c:dLbls>
            <c:dLbl>
              <c:idx val="1"/>
              <c:layout>
                <c:manualLayout>
                  <c:x val="-3.9369942038495191E-2"/>
                  <c:y val="3.353504629981924E-3"/>
                </c:manualLayout>
              </c:layout>
              <c:tx>
                <c:rich>
                  <a:bodyPr/>
                  <a:lstStyle/>
                  <a:p>
                    <a:fld id="{8876A268-6BFE-4272-BCFB-95E757A9B34C}" type="SERIESNAME">
                      <a:rPr lang="en-US">
                        <a:latin typeface="Tahoma" panose="020B0604030504040204" pitchFamily="34" charset="0"/>
                      </a:rPr>
                      <a:pPr/>
                      <a:t>[SERIES NAME]</a:t>
                    </a:fld>
                    <a:r>
                      <a:rPr lang="en-US" baseline="0">
                        <a:latin typeface="Tahoma" panose="020B0604030504040204" pitchFamily="34" charset="0"/>
                      </a:rPr>
                      <a:t> </a:t>
                    </a:r>
                    <a:fld id="{35AC8E9F-09E2-46E9-9EB1-D21DA659BEAF}" type="VALUE">
                      <a:rPr lang="en-US" baseline="0">
                        <a:latin typeface="Tahoma" panose="020B0604030504040204" pitchFamily="34" charset="0"/>
                      </a:rPr>
                      <a:pPr/>
                      <a:t>[VALUE]</a:t>
                    </a:fld>
                    <a:endParaRPr lang="en-US" baseline="0">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7013250947798189"/>
                      <c:h val="0.10664975454581309"/>
                    </c:manualLayout>
                  </c15:layout>
                  <c15:dlblFieldTable/>
                  <c15:showDataLabelsRange val="0"/>
                </c:ext>
                <c:ext xmlns:c16="http://schemas.microsoft.com/office/drawing/2014/chart" uri="{C3380CC4-5D6E-409C-BE32-E72D297353CC}">
                  <c16:uniqueId val="{0000000A-61CB-411C-8B0F-28020BB95FB7}"/>
                </c:ext>
              </c:extLst>
            </c:dLbl>
            <c:dLbl>
              <c:idx val="19"/>
              <c:layout>
                <c:manualLayout>
                  <c:x val="4.0555373331495892E-2"/>
                  <c:y val="-1.3181629824226319E-2"/>
                </c:manualLayout>
              </c:layout>
              <c:tx>
                <c:rich>
                  <a:bodyPr/>
                  <a:lstStyle/>
                  <a:p>
                    <a:fld id="{C8D20920-0EE6-4DDC-B341-035752C16A0D}" type="SERIESNAME">
                      <a:rPr lang="en-US" smtClean="0">
                        <a:latin typeface="Tahoma" panose="020B0604030504040204" pitchFamily="34" charset="0"/>
                      </a:rPr>
                      <a:pPr/>
                      <a:t>[SERIES NAME]</a:t>
                    </a:fld>
                    <a:r>
                      <a:rPr lang="en-US">
                        <a:latin typeface="Tahoma" panose="020B0604030504040204" pitchFamily="34" charset="0"/>
                      </a:rPr>
                      <a:t> </a:t>
                    </a:r>
                    <a:fld id="{3F6B8304-57A5-4730-855E-89F0B7AA7D72}" type="VALUE">
                      <a:rPr lang="en-US" baseline="0" smtClean="0">
                        <a:latin typeface="Tahoma" panose="020B0604030504040204" pitchFamily="34" charset="0"/>
                      </a:rPr>
                      <a:pPr/>
                      <a:t>[VALUE]</a:t>
                    </a:fld>
                    <a:endParaRPr lang="en-US">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6713044983960335"/>
                      <c:h val="0.17511794590644733"/>
                    </c:manualLayout>
                  </c15:layout>
                  <c15:dlblFieldTable/>
                  <c15:showDataLabelsRange val="0"/>
                </c:ext>
                <c:ext xmlns:c16="http://schemas.microsoft.com/office/drawing/2014/chart" uri="{C3380CC4-5D6E-409C-BE32-E72D297353CC}">
                  <c16:uniqueId val="{0000000B-61CB-411C-8B0F-28020BB95FB7}"/>
                </c:ext>
              </c:extLst>
            </c:dLbl>
            <c:spPr>
              <a:noFill/>
              <a:ln>
                <a:noFill/>
              </a:ln>
              <a:effectLst/>
            </c:spPr>
            <c:txPr>
              <a:bodyPr rot="0" spcFirstLastPara="1" vertOverflow="ellipsis" vert="horz" wrap="square" anchor="ctr" anchorCtr="0"/>
              <a:lstStyle/>
              <a:p>
                <a:pPr algn="l">
                  <a:defRPr sz="2400" b="0" i="0" u="none" strike="noStrike" kern="1200" baseline="0">
                    <a:solidFill>
                      <a:srgbClr val="0033A1"/>
                    </a:solidFill>
                    <a:latin typeface="Franklin Gothic Medium Cond" panose="020B06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GonorrheaProportionPlot2024!$Q$4:$Q$24</c:f>
              <c:numCache>
                <c:formatCode>0%</c:formatCode>
                <c:ptCount val="21"/>
                <c:pt idx="1">
                  <c:v>0.08</c:v>
                </c:pt>
                <c:pt idx="19">
                  <c:v>0.08</c:v>
                </c:pt>
              </c:numCache>
            </c:numRef>
          </c:val>
          <c:extLst>
            <c:ext xmlns:c16="http://schemas.microsoft.com/office/drawing/2014/chart" uri="{C3380CC4-5D6E-409C-BE32-E72D297353CC}">
              <c16:uniqueId val="{0000000C-61CB-411C-8B0F-28020BB95FB7}"/>
            </c:ext>
          </c:extLst>
        </c:ser>
        <c:ser>
          <c:idx val="12"/>
          <c:order val="12"/>
          <c:tx>
            <c:strRef>
              <c:f>GonorrheaProportionPlot2024!$V$3</c:f>
              <c:strCache>
                <c:ptCount val="1"/>
                <c:pt idx="0">
                  <c:v>Black</c:v>
                </c:pt>
              </c:strCache>
            </c:strRef>
          </c:tx>
          <c:spPr>
            <a:noFill/>
            <a:ln>
              <a:noFill/>
            </a:ln>
            <a:effectLst/>
          </c:spPr>
          <c:invertIfNegative val="0"/>
          <c:dLbls>
            <c:dLbl>
              <c:idx val="1"/>
              <c:layout>
                <c:manualLayout>
                  <c:x val="-4.6909084281131525E-2"/>
                  <c:y val="-7.5328597036381246E-3"/>
                </c:manualLayout>
              </c:layout>
              <c:tx>
                <c:rich>
                  <a:bodyPr/>
                  <a:lstStyle/>
                  <a:p>
                    <a:fld id="{B17D71FC-3641-46B3-A02E-36C5A27676C6}" type="SERIESNAME">
                      <a:rPr lang="en-US">
                        <a:latin typeface="Tahoma" panose="020B0604030504040204" pitchFamily="34" charset="0"/>
                      </a:rPr>
                      <a:pPr/>
                      <a:t>[SERIES NAME]</a:t>
                    </a:fld>
                    <a:r>
                      <a:rPr lang="en-US">
                        <a:latin typeface="Tahoma" panose="020B0604030504040204" pitchFamily="34" charset="0"/>
                      </a:rPr>
                      <a:t> </a:t>
                    </a:r>
                    <a:fld id="{E859ABA9-0F63-439E-984D-A4D90F89E9D9}" type="VALUE">
                      <a:rPr lang="en-US" baseline="0">
                        <a:latin typeface="Tahoma" panose="020B0604030504040204" pitchFamily="34" charset="0"/>
                      </a:rPr>
                      <a:pPr/>
                      <a:t>[VALUE]</a:t>
                    </a:fld>
                    <a:endParaRPr lang="en-US">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4013946579485376"/>
                      <c:h val="8.3334082219290589E-2"/>
                    </c:manualLayout>
                  </c15:layout>
                  <c15:dlblFieldTable/>
                  <c15:showDataLabelsRange val="0"/>
                </c:ext>
                <c:ext xmlns:c16="http://schemas.microsoft.com/office/drawing/2014/chart" uri="{C3380CC4-5D6E-409C-BE32-E72D297353CC}">
                  <c16:uniqueId val="{0000000D-61CB-411C-8B0F-28020BB95FB7}"/>
                </c:ext>
              </c:extLst>
            </c:dLbl>
            <c:dLbl>
              <c:idx val="19"/>
              <c:layout>
                <c:manualLayout>
                  <c:x val="3.7615740740740741E-2"/>
                  <c:y val="9.9608062196867769E-8"/>
                </c:manualLayout>
              </c:layout>
              <c:tx>
                <c:rich>
                  <a:bodyPr/>
                  <a:lstStyle/>
                  <a:p>
                    <a:fld id="{BE7FB849-AAC0-4885-B4A4-350A33784929}" type="SERIESNAME">
                      <a:rPr lang="en-US" smtClean="0">
                        <a:latin typeface="Tahoma" panose="020B0604030504040204" pitchFamily="34" charset="0"/>
                      </a:rPr>
                      <a:pPr/>
                      <a:t>[SERIES NAME]</a:t>
                    </a:fld>
                    <a:r>
                      <a:rPr lang="en-US">
                        <a:latin typeface="Tahoma" panose="020B0604030504040204" pitchFamily="34" charset="0"/>
                      </a:rPr>
                      <a:t> </a:t>
                    </a:r>
                    <a:fld id="{CA7DA83D-1F83-4881-8AE0-92037BCDEF32}" type="VALUE">
                      <a:rPr lang="en-US" baseline="0" smtClean="0">
                        <a:latin typeface="Tahoma" panose="020B0604030504040204" pitchFamily="34" charset="0"/>
                      </a:rPr>
                      <a:pPr/>
                      <a:t>[VALUE]</a:t>
                    </a:fld>
                    <a:endParaRPr lang="en-US">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5935185185185186"/>
                      <c:h val="0.14527517125614131"/>
                    </c:manualLayout>
                  </c15:layout>
                  <c15:dlblFieldTable/>
                  <c15:showDataLabelsRange val="0"/>
                </c:ext>
                <c:ext xmlns:c16="http://schemas.microsoft.com/office/drawing/2014/chart" uri="{C3380CC4-5D6E-409C-BE32-E72D297353CC}">
                  <c16:uniqueId val="{0000000E-61CB-411C-8B0F-28020BB95FB7}"/>
                </c:ext>
              </c:extLst>
            </c:dLbl>
            <c:spPr>
              <a:noFill/>
              <a:ln>
                <a:noFill/>
              </a:ln>
              <a:effectLst/>
            </c:spPr>
            <c:txPr>
              <a:bodyPr rot="0" spcFirstLastPara="1" vertOverflow="ellipsis" vert="horz" wrap="square" anchor="ctr" anchorCtr="1"/>
              <a:lstStyle/>
              <a:p>
                <a:pPr>
                  <a:defRPr sz="2400" b="0" i="0" u="none" strike="noStrike" kern="1200" baseline="0">
                    <a:solidFill>
                      <a:srgbClr val="800280"/>
                    </a:solidFill>
                    <a:latin typeface="Franklin Gothic Medium Cond" panose="020B06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GonorrheaProportionPlot2024!$V$4:$V$24</c:f>
              <c:numCache>
                <c:formatCode>0%</c:formatCode>
                <c:ptCount val="21"/>
                <c:pt idx="1">
                  <c:v>0.06</c:v>
                </c:pt>
                <c:pt idx="19">
                  <c:v>0.64</c:v>
                </c:pt>
              </c:numCache>
            </c:numRef>
          </c:val>
          <c:extLst>
            <c:ext xmlns:c16="http://schemas.microsoft.com/office/drawing/2014/chart" uri="{C3380CC4-5D6E-409C-BE32-E72D297353CC}">
              <c16:uniqueId val="{0000000F-61CB-411C-8B0F-28020BB95FB7}"/>
            </c:ext>
          </c:extLst>
        </c:ser>
        <c:dLbls>
          <c:showLegendKey val="0"/>
          <c:showVal val="0"/>
          <c:showCatName val="0"/>
          <c:showSerName val="0"/>
          <c:showPercent val="0"/>
          <c:showBubbleSize val="0"/>
        </c:dLbls>
        <c:gapWidth val="150"/>
        <c:overlap val="100"/>
        <c:axId val="549681567"/>
        <c:axId val="549705279"/>
      </c:barChart>
      <c:lineChart>
        <c:grouping val="stacked"/>
        <c:varyColors val="0"/>
        <c:ser>
          <c:idx val="0"/>
          <c:order val="0"/>
          <c:tx>
            <c:strRef>
              <c:f>GonorrheaProportionPlot2024!$C$3</c:f>
              <c:strCache>
                <c:ptCount val="1"/>
                <c:pt idx="0">
                  <c:v>Baseline</c:v>
                </c:pt>
              </c:strCache>
            </c:strRef>
          </c:tx>
          <c:spPr>
            <a:ln w="28575" cap="rnd">
              <a:solidFill>
                <a:schemeClr val="bg1"/>
              </a:solidFill>
              <a:round/>
            </a:ln>
            <a:effectLst/>
          </c:spPr>
          <c:marker>
            <c:symbol val="none"/>
          </c:marker>
          <c:val>
            <c:numRef>
              <c:f>GonorrheaProportionPlot2024!$C$4:$C$24</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0-61CB-411C-8B0F-28020BB95FB7}"/>
            </c:ext>
          </c:extLst>
        </c:ser>
        <c:ser>
          <c:idx val="1"/>
          <c:order val="1"/>
          <c:tx>
            <c:strRef>
              <c:f>GonorrheaProportionPlot2024!$E$3</c:f>
              <c:strCache>
                <c:ptCount val="1"/>
                <c:pt idx="0">
                  <c:v>Other races-stacked line</c:v>
                </c:pt>
              </c:strCache>
            </c:strRef>
          </c:tx>
          <c:spPr>
            <a:ln w="28575" cap="rnd">
              <a:solidFill>
                <a:schemeClr val="bg1"/>
              </a:solidFill>
              <a:round/>
            </a:ln>
            <a:effectLst/>
          </c:spPr>
          <c:marker>
            <c:symbol val="none"/>
          </c:marker>
          <c:val>
            <c:numRef>
              <c:f>GonorrheaProportionPlot2024!$E$4:$E$24</c:f>
              <c:numCache>
                <c:formatCode>0%</c:formatCode>
                <c:ptCount val="21"/>
                <c:pt idx="0">
                  <c:v>0.06</c:v>
                </c:pt>
                <c:pt idx="1">
                  <c:v>0.06</c:v>
                </c:pt>
                <c:pt idx="2">
                  <c:v>0.06</c:v>
                </c:pt>
                <c:pt idx="3">
                  <c:v>6.0100000000000001E-2</c:v>
                </c:pt>
                <c:pt idx="4">
                  <c:v>6.0299999999999999E-2</c:v>
                </c:pt>
                <c:pt idx="5">
                  <c:v>6.0699999999999997E-2</c:v>
                </c:pt>
                <c:pt idx="6">
                  <c:v>6.13E-2</c:v>
                </c:pt>
                <c:pt idx="7">
                  <c:v>6.2100000000000002E-2</c:v>
                </c:pt>
                <c:pt idx="8">
                  <c:v>6.3100000000000003E-2</c:v>
                </c:pt>
                <c:pt idx="9">
                  <c:v>6.430000000000001E-2</c:v>
                </c:pt>
                <c:pt idx="10">
                  <c:v>6.5700000000000008E-2</c:v>
                </c:pt>
                <c:pt idx="11">
                  <c:v>6.6900000000000015E-2</c:v>
                </c:pt>
                <c:pt idx="12">
                  <c:v>6.7900000000000016E-2</c:v>
                </c:pt>
                <c:pt idx="13">
                  <c:v>6.8700000000000011E-2</c:v>
                </c:pt>
                <c:pt idx="14">
                  <c:v>6.9300000000000014E-2</c:v>
                </c:pt>
                <c:pt idx="15">
                  <c:v>6.9700000000000012E-2</c:v>
                </c:pt>
                <c:pt idx="16">
                  <c:v>6.9900000000000018E-2</c:v>
                </c:pt>
                <c:pt idx="17">
                  <c:v>7.0000000000000021E-2</c:v>
                </c:pt>
                <c:pt idx="18">
                  <c:v>7.0000000000000007E-2</c:v>
                </c:pt>
                <c:pt idx="19">
                  <c:v>7.0000000000000007E-2</c:v>
                </c:pt>
                <c:pt idx="20">
                  <c:v>7.0000000000000007E-2</c:v>
                </c:pt>
              </c:numCache>
            </c:numRef>
          </c:val>
          <c:smooth val="0"/>
          <c:extLst>
            <c:ext xmlns:c16="http://schemas.microsoft.com/office/drawing/2014/chart" uri="{C3380CC4-5D6E-409C-BE32-E72D297353CC}">
              <c16:uniqueId val="{00000011-61CB-411C-8B0F-28020BB95FB7}"/>
            </c:ext>
          </c:extLst>
        </c:ser>
        <c:ser>
          <c:idx val="4"/>
          <c:order val="4"/>
          <c:tx>
            <c:strRef>
              <c:f>GonorrheaProportionPlot2024!$J$3</c:f>
              <c:strCache>
                <c:ptCount val="1"/>
                <c:pt idx="0">
                  <c:v>White-stacked line</c:v>
                </c:pt>
              </c:strCache>
            </c:strRef>
          </c:tx>
          <c:spPr>
            <a:ln w="28575" cap="rnd">
              <a:solidFill>
                <a:schemeClr val="bg1"/>
              </a:solidFill>
              <a:round/>
            </a:ln>
            <a:effectLst/>
          </c:spPr>
          <c:marker>
            <c:symbol val="none"/>
          </c:marker>
          <c:val>
            <c:numRef>
              <c:f>GonorrheaProportionPlot2024!$J$4:$J$24</c:f>
              <c:numCache>
                <c:formatCode>0%</c:formatCode>
                <c:ptCount val="21"/>
                <c:pt idx="0">
                  <c:v>0.8</c:v>
                </c:pt>
                <c:pt idx="1">
                  <c:v>0.8</c:v>
                </c:pt>
                <c:pt idx="2">
                  <c:v>0.8</c:v>
                </c:pt>
                <c:pt idx="3">
                  <c:v>0.79410000000000003</c:v>
                </c:pt>
                <c:pt idx="4">
                  <c:v>0.7823</c:v>
                </c:pt>
                <c:pt idx="5">
                  <c:v>0.75870000000000004</c:v>
                </c:pt>
                <c:pt idx="6">
                  <c:v>0.72330000000000005</c:v>
                </c:pt>
                <c:pt idx="7">
                  <c:v>0.67610000000000003</c:v>
                </c:pt>
                <c:pt idx="8">
                  <c:v>0.61709999999999998</c:v>
                </c:pt>
                <c:pt idx="9">
                  <c:v>0.54630000000000001</c:v>
                </c:pt>
                <c:pt idx="10">
                  <c:v>0.4637</c:v>
                </c:pt>
                <c:pt idx="11">
                  <c:v>0.39290000000000003</c:v>
                </c:pt>
                <c:pt idx="12">
                  <c:v>0.33390000000000003</c:v>
                </c:pt>
                <c:pt idx="13">
                  <c:v>0.28670000000000001</c:v>
                </c:pt>
                <c:pt idx="14">
                  <c:v>0.25130000000000002</c:v>
                </c:pt>
                <c:pt idx="15">
                  <c:v>0.22770000000000001</c:v>
                </c:pt>
                <c:pt idx="16">
                  <c:v>0.21590000000000001</c:v>
                </c:pt>
                <c:pt idx="17">
                  <c:v>0.21000000000000002</c:v>
                </c:pt>
                <c:pt idx="18">
                  <c:v>0.21</c:v>
                </c:pt>
                <c:pt idx="19">
                  <c:v>0.21</c:v>
                </c:pt>
                <c:pt idx="20">
                  <c:v>0.21</c:v>
                </c:pt>
              </c:numCache>
            </c:numRef>
          </c:val>
          <c:smooth val="0"/>
          <c:extLst>
            <c:ext xmlns:c16="http://schemas.microsoft.com/office/drawing/2014/chart" uri="{C3380CC4-5D6E-409C-BE32-E72D297353CC}">
              <c16:uniqueId val="{00000012-61CB-411C-8B0F-28020BB95FB7}"/>
            </c:ext>
          </c:extLst>
        </c:ser>
        <c:ser>
          <c:idx val="7"/>
          <c:order val="7"/>
          <c:tx>
            <c:strRef>
              <c:f>GonorrheaProportionPlot2024!$O$3</c:f>
              <c:strCache>
                <c:ptCount val="1"/>
                <c:pt idx="0">
                  <c:v>Hispanic-stacked line</c:v>
                </c:pt>
              </c:strCache>
            </c:strRef>
          </c:tx>
          <c:spPr>
            <a:ln w="28575" cap="rnd">
              <a:solidFill>
                <a:schemeClr val="bg1"/>
              </a:solidFill>
              <a:round/>
            </a:ln>
            <a:effectLst/>
          </c:spPr>
          <c:marker>
            <c:symbol val="none"/>
          </c:marker>
          <c:val>
            <c:numRef>
              <c:f>GonorrheaProportionPlot2024!$O$4:$O$24</c:f>
              <c:numCache>
                <c:formatCode>0%</c:formatCode>
                <c:ptCount val="21"/>
                <c:pt idx="0">
                  <c:v>0.08</c:v>
                </c:pt>
                <c:pt idx="1">
                  <c:v>0.08</c:v>
                </c:pt>
                <c:pt idx="2">
                  <c:v>0.08</c:v>
                </c:pt>
                <c:pt idx="3">
                  <c:v>0.08</c:v>
                </c:pt>
                <c:pt idx="4">
                  <c:v>0.08</c:v>
                </c:pt>
                <c:pt idx="5">
                  <c:v>0.08</c:v>
                </c:pt>
                <c:pt idx="6">
                  <c:v>0.08</c:v>
                </c:pt>
                <c:pt idx="7">
                  <c:v>0.08</c:v>
                </c:pt>
                <c:pt idx="8">
                  <c:v>0.08</c:v>
                </c:pt>
                <c:pt idx="9">
                  <c:v>0.08</c:v>
                </c:pt>
                <c:pt idx="10">
                  <c:v>0.08</c:v>
                </c:pt>
                <c:pt idx="11">
                  <c:v>0.08</c:v>
                </c:pt>
                <c:pt idx="12">
                  <c:v>0.08</c:v>
                </c:pt>
                <c:pt idx="13">
                  <c:v>0.08</c:v>
                </c:pt>
                <c:pt idx="14">
                  <c:v>0.08</c:v>
                </c:pt>
                <c:pt idx="15">
                  <c:v>0.08</c:v>
                </c:pt>
                <c:pt idx="16">
                  <c:v>0.08</c:v>
                </c:pt>
                <c:pt idx="17">
                  <c:v>0.08</c:v>
                </c:pt>
                <c:pt idx="18">
                  <c:v>0.08</c:v>
                </c:pt>
                <c:pt idx="19">
                  <c:v>0.08</c:v>
                </c:pt>
                <c:pt idx="20">
                  <c:v>0.08</c:v>
                </c:pt>
              </c:numCache>
            </c:numRef>
          </c:val>
          <c:smooth val="0"/>
          <c:extLst>
            <c:ext xmlns:c16="http://schemas.microsoft.com/office/drawing/2014/chart" uri="{C3380CC4-5D6E-409C-BE32-E72D297353CC}">
              <c16:uniqueId val="{00000013-61CB-411C-8B0F-28020BB95FB7}"/>
            </c:ext>
          </c:extLst>
        </c:ser>
        <c:ser>
          <c:idx val="10"/>
          <c:order val="10"/>
          <c:tx>
            <c:strRef>
              <c:f>GonorrheaProportionPlot2024!$T$3</c:f>
              <c:strCache>
                <c:ptCount val="1"/>
                <c:pt idx="0">
                  <c:v>Black-stacked line</c:v>
                </c:pt>
              </c:strCache>
            </c:strRef>
          </c:tx>
          <c:spPr>
            <a:ln w="28575" cap="rnd">
              <a:solidFill>
                <a:schemeClr val="bg1"/>
              </a:solidFill>
              <a:round/>
            </a:ln>
            <a:effectLst/>
          </c:spPr>
          <c:marker>
            <c:symbol val="none"/>
          </c:marker>
          <c:val>
            <c:numRef>
              <c:f>GonorrheaProportionPlot2024!$T$4:$T$24</c:f>
              <c:numCache>
                <c:formatCode>0%</c:formatCode>
                <c:ptCount val="21"/>
                <c:pt idx="0">
                  <c:v>0.06</c:v>
                </c:pt>
                <c:pt idx="1">
                  <c:v>0.06</c:v>
                </c:pt>
                <c:pt idx="2">
                  <c:v>0.06</c:v>
                </c:pt>
                <c:pt idx="3">
                  <c:v>6.5799999999999997E-2</c:v>
                </c:pt>
                <c:pt idx="4">
                  <c:v>7.7399999999999997E-2</c:v>
                </c:pt>
                <c:pt idx="5">
                  <c:v>0.10059999999999999</c:v>
                </c:pt>
                <c:pt idx="6">
                  <c:v>0.13539999999999999</c:v>
                </c:pt>
                <c:pt idx="7">
                  <c:v>0.18179999999999999</c:v>
                </c:pt>
                <c:pt idx="8">
                  <c:v>0.23980000000000001</c:v>
                </c:pt>
                <c:pt idx="9">
                  <c:v>0.30940000000000001</c:v>
                </c:pt>
                <c:pt idx="10">
                  <c:v>0.39060000000000006</c:v>
                </c:pt>
                <c:pt idx="11">
                  <c:v>0.46020000000000005</c:v>
                </c:pt>
                <c:pt idx="12">
                  <c:v>0.5182000000000001</c:v>
                </c:pt>
                <c:pt idx="13">
                  <c:v>0.5646000000000001</c:v>
                </c:pt>
                <c:pt idx="14">
                  <c:v>0.59940000000000015</c:v>
                </c:pt>
                <c:pt idx="15">
                  <c:v>0.62260000000000015</c:v>
                </c:pt>
                <c:pt idx="16">
                  <c:v>0.63420000000000021</c:v>
                </c:pt>
                <c:pt idx="17">
                  <c:v>0.64000000000000024</c:v>
                </c:pt>
                <c:pt idx="18">
                  <c:v>0.64</c:v>
                </c:pt>
                <c:pt idx="19">
                  <c:v>0.64</c:v>
                </c:pt>
                <c:pt idx="20">
                  <c:v>0.64</c:v>
                </c:pt>
              </c:numCache>
            </c:numRef>
          </c:val>
          <c:smooth val="0"/>
          <c:extLst>
            <c:ext xmlns:c16="http://schemas.microsoft.com/office/drawing/2014/chart" uri="{C3380CC4-5D6E-409C-BE32-E72D297353CC}">
              <c16:uniqueId val="{00000014-61CB-411C-8B0F-28020BB95FB7}"/>
            </c:ext>
          </c:extLst>
        </c:ser>
        <c:dLbls>
          <c:showLegendKey val="0"/>
          <c:showVal val="0"/>
          <c:showCatName val="0"/>
          <c:showSerName val="0"/>
          <c:showPercent val="0"/>
          <c:showBubbleSize val="0"/>
        </c:dLbls>
        <c:marker val="1"/>
        <c:smooth val="0"/>
        <c:axId val="549681567"/>
        <c:axId val="549705279"/>
      </c:lineChart>
      <c:catAx>
        <c:axId val="549681567"/>
        <c:scaling>
          <c:orientation val="minMax"/>
        </c:scaling>
        <c:delete val="1"/>
        <c:axPos val="b"/>
        <c:majorTickMark val="out"/>
        <c:minorTickMark val="none"/>
        <c:tickLblPos val="nextTo"/>
        <c:crossAx val="549705279"/>
        <c:crosses val="autoZero"/>
        <c:auto val="1"/>
        <c:lblAlgn val="ctr"/>
        <c:lblOffset val="100"/>
        <c:noMultiLvlLbl val="0"/>
      </c:catAx>
      <c:valAx>
        <c:axId val="549705279"/>
        <c:scaling>
          <c:orientation val="minMax"/>
          <c:max val="1.01"/>
          <c:min val="-1.0000000000000002E-3"/>
        </c:scaling>
        <c:delete val="1"/>
        <c:axPos val="l"/>
        <c:numFmt formatCode="0%" sourceLinked="1"/>
        <c:majorTickMark val="none"/>
        <c:minorTickMark val="none"/>
        <c:tickLblPos val="nextTo"/>
        <c:crossAx val="549681567"/>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latin typeface="Franklin Gothic Medium Cond" panose="020B0606030402020204" pitchFamily="34" charset="0"/>
        </a:defRPr>
      </a:pPr>
      <a:endParaRPr lang="en-US"/>
    </a:p>
  </c:txPr>
  <c:externalData r:id="rId4">
    <c:autoUpdate val="0"/>
  </c:externalData>
  <c:userShapes r:id="rId5"/>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E-2"/>
          <c:y val="0"/>
          <c:w val="0.97066666666666668"/>
          <c:h val="0.82756587805699067"/>
        </c:manualLayout>
      </c:layout>
      <c:barChart>
        <c:barDir val="col"/>
        <c:grouping val="clustered"/>
        <c:varyColors val="0"/>
        <c:ser>
          <c:idx val="0"/>
          <c:order val="0"/>
          <c:tx>
            <c:strRef>
              <c:f>Statewide_STI_Trend!$A$3</c:f>
              <c:strCache>
                <c:ptCount val="1"/>
                <c:pt idx="0">
                  <c:v>Chlamydia</c:v>
                </c:pt>
              </c:strCache>
            </c:strRef>
          </c:tx>
          <c:spPr>
            <a:solidFill>
              <a:srgbClr val="0033A1"/>
            </a:solidFill>
            <a:ln>
              <a:noFill/>
            </a:ln>
            <a:effectLst/>
          </c:spPr>
          <c:invertIfNegative val="0"/>
          <c:dPt>
            <c:idx val="0"/>
            <c:invertIfNegative val="0"/>
            <c:bubble3D val="0"/>
            <c:spPr>
              <a:solidFill>
                <a:srgbClr val="FFFFFF">
                  <a:lumMod val="85000"/>
                </a:srgbClr>
              </a:solidFill>
              <a:ln>
                <a:noFill/>
              </a:ln>
              <a:effectLst/>
            </c:spPr>
            <c:extLst>
              <c:ext xmlns:c16="http://schemas.microsoft.com/office/drawing/2014/chart" uri="{C3380CC4-5D6E-409C-BE32-E72D297353CC}">
                <c16:uniqueId val="{00000001-69A7-47FA-96EC-6FD46F0B6929}"/>
              </c:ext>
            </c:extLst>
          </c:dPt>
          <c:dPt>
            <c:idx val="1"/>
            <c:invertIfNegative val="0"/>
            <c:bubble3D val="0"/>
            <c:spPr>
              <a:solidFill>
                <a:srgbClr val="FFFFFF">
                  <a:lumMod val="85000"/>
                </a:srgbClr>
              </a:solidFill>
              <a:ln>
                <a:noFill/>
              </a:ln>
              <a:effectLst/>
            </c:spPr>
            <c:extLst>
              <c:ext xmlns:c16="http://schemas.microsoft.com/office/drawing/2014/chart" uri="{C3380CC4-5D6E-409C-BE32-E72D297353CC}">
                <c16:uniqueId val="{00000003-69A7-47FA-96EC-6FD46F0B6929}"/>
              </c:ext>
            </c:extLst>
          </c:dPt>
          <c:dLbls>
            <c:dLbl>
              <c:idx val="2"/>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33A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69A7-47FA-96EC-6FD46F0B6929}"/>
                </c:ext>
              </c:extLst>
            </c:dLbl>
            <c:dLbl>
              <c:idx val="3"/>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33A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9A7-47FA-96EC-6FD46F0B6929}"/>
                </c:ext>
              </c:extLst>
            </c:dLbl>
            <c:dLbl>
              <c:idx val="4"/>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33A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69A7-47FA-96EC-6FD46F0B692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Statewide_STI_Trend!$D$2:$H$2</c:f>
              <c:numCache>
                <c:formatCode>General</c:formatCode>
                <c:ptCount val="5"/>
                <c:pt idx="0">
                  <c:v>2020</c:v>
                </c:pt>
                <c:pt idx="1">
                  <c:v>2021</c:v>
                </c:pt>
                <c:pt idx="2">
                  <c:v>2022</c:v>
                </c:pt>
                <c:pt idx="3">
                  <c:v>2023</c:v>
                </c:pt>
                <c:pt idx="4">
                  <c:v>2024</c:v>
                </c:pt>
              </c:numCache>
            </c:numRef>
          </c:cat>
          <c:val>
            <c:numRef>
              <c:f>Statewide_STI_Trend!$D$3:$H$3</c:f>
              <c:numCache>
                <c:formatCode>#,##0</c:formatCode>
                <c:ptCount val="5"/>
                <c:pt idx="0">
                  <c:v>26219</c:v>
                </c:pt>
                <c:pt idx="1">
                  <c:v>27858</c:v>
                </c:pt>
                <c:pt idx="2">
                  <c:v>25647</c:v>
                </c:pt>
                <c:pt idx="3">
                  <c:v>24992</c:v>
                </c:pt>
                <c:pt idx="4">
                  <c:v>23308</c:v>
                </c:pt>
              </c:numCache>
            </c:numRef>
          </c:val>
          <c:extLst>
            <c:ext xmlns:c16="http://schemas.microsoft.com/office/drawing/2014/chart" uri="{C3380CC4-5D6E-409C-BE32-E72D297353CC}">
              <c16:uniqueId val="{00000007-69A7-47FA-96EC-6FD46F0B6929}"/>
            </c:ext>
          </c:extLst>
        </c:ser>
        <c:dLbls>
          <c:showLegendKey val="0"/>
          <c:showVal val="0"/>
          <c:showCatName val="0"/>
          <c:showSerName val="0"/>
          <c:showPercent val="0"/>
          <c:showBubbleSize val="0"/>
        </c:dLbls>
        <c:gapWidth val="58"/>
        <c:overlap val="-27"/>
        <c:axId val="816240568"/>
        <c:axId val="816245248"/>
      </c:barChart>
      <c:catAx>
        <c:axId val="816240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rgbClr val="0F1113"/>
                </a:solidFill>
                <a:latin typeface="Tahoma" panose="020B0604030504040204" pitchFamily="34" charset="0"/>
                <a:ea typeface="Tahoma" panose="020B0604030504040204" pitchFamily="34" charset="0"/>
                <a:cs typeface="Tahoma" panose="020B0604030504040204" pitchFamily="34" charset="0"/>
              </a:defRPr>
            </a:pPr>
            <a:endParaRPr lang="en-US"/>
          </a:p>
        </c:txPr>
        <c:crossAx val="816245248"/>
        <c:crosses val="autoZero"/>
        <c:auto val="1"/>
        <c:lblAlgn val="ctr"/>
        <c:lblOffset val="100"/>
        <c:noMultiLvlLbl val="0"/>
      </c:catAx>
      <c:valAx>
        <c:axId val="816245248"/>
        <c:scaling>
          <c:orientation val="minMax"/>
        </c:scaling>
        <c:delete val="1"/>
        <c:axPos val="l"/>
        <c:numFmt formatCode="#,##0" sourceLinked="1"/>
        <c:majorTickMark val="none"/>
        <c:minorTickMark val="none"/>
        <c:tickLblPos val="nextTo"/>
        <c:crossAx val="8162405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80672268907563E-2"/>
          <c:y val="4.1754149745403375E-2"/>
          <c:w val="0.96918767507002801"/>
          <c:h val="0.79934994023921513"/>
        </c:manualLayout>
      </c:layout>
      <c:lineChart>
        <c:grouping val="standard"/>
        <c:varyColors val="0"/>
        <c:ser>
          <c:idx val="0"/>
          <c:order val="0"/>
          <c:tx>
            <c:strRef>
              <c:f>Statewide_STI_Trend!$A$9</c:f>
              <c:strCache>
                <c:ptCount val="1"/>
                <c:pt idx="0">
                  <c:v>Chlamydia</c:v>
                </c:pt>
              </c:strCache>
            </c:strRef>
          </c:tx>
          <c:spPr>
            <a:ln w="63500" cap="rnd">
              <a:solidFill>
                <a:srgbClr val="0033A1"/>
              </a:solidFill>
              <a:round/>
            </a:ln>
            <a:effectLst/>
          </c:spPr>
          <c:marker>
            <c:symbol val="none"/>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33A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Statewide_STI_Trend!$D$8:$H$8</c:f>
              <c:numCache>
                <c:formatCode>General</c:formatCode>
                <c:ptCount val="5"/>
                <c:pt idx="0">
                  <c:v>2020</c:v>
                </c:pt>
                <c:pt idx="1">
                  <c:v>2021</c:v>
                </c:pt>
                <c:pt idx="2">
                  <c:v>2022</c:v>
                </c:pt>
                <c:pt idx="3">
                  <c:v>2023</c:v>
                </c:pt>
                <c:pt idx="4">
                  <c:v>2024</c:v>
                </c:pt>
              </c:numCache>
            </c:numRef>
          </c:cat>
          <c:val>
            <c:numRef>
              <c:f>Statewide_STI_Trend!$D$9:$H$9</c:f>
              <c:numCache>
                <c:formatCode>General</c:formatCode>
                <c:ptCount val="5"/>
                <c:pt idx="0">
                  <c:v>449</c:v>
                </c:pt>
                <c:pt idx="1">
                  <c:v>477</c:v>
                </c:pt>
                <c:pt idx="2">
                  <c:v>439</c:v>
                </c:pt>
                <c:pt idx="3">
                  <c:v>424</c:v>
                </c:pt>
                <c:pt idx="4">
                  <c:v>394</c:v>
                </c:pt>
              </c:numCache>
            </c:numRef>
          </c:val>
          <c:smooth val="0"/>
          <c:extLst>
            <c:ext xmlns:c16="http://schemas.microsoft.com/office/drawing/2014/chart" uri="{C3380CC4-5D6E-409C-BE32-E72D297353CC}">
              <c16:uniqueId val="{00000000-2EE6-4858-BC5E-59E5FABD0F83}"/>
            </c:ext>
          </c:extLst>
        </c:ser>
        <c:dLbls>
          <c:showLegendKey val="0"/>
          <c:showVal val="0"/>
          <c:showCatName val="0"/>
          <c:showSerName val="0"/>
          <c:showPercent val="0"/>
          <c:showBubbleSize val="0"/>
        </c:dLbls>
        <c:smooth val="0"/>
        <c:axId val="831043128"/>
        <c:axId val="831044928"/>
      </c:lineChart>
      <c:catAx>
        <c:axId val="8310431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rgbClr val="0F1113"/>
                </a:solidFill>
                <a:latin typeface="Tahoma" panose="020B0604030504040204" pitchFamily="34" charset="0"/>
                <a:ea typeface="Tahoma" panose="020B0604030504040204" pitchFamily="34" charset="0"/>
                <a:cs typeface="Tahoma" panose="020B0604030504040204" pitchFamily="34" charset="0"/>
              </a:defRPr>
            </a:pPr>
            <a:endParaRPr lang="en-US"/>
          </a:p>
        </c:txPr>
        <c:crossAx val="831044928"/>
        <c:crosses val="autoZero"/>
        <c:auto val="1"/>
        <c:lblAlgn val="ctr"/>
        <c:lblOffset val="100"/>
        <c:noMultiLvlLbl val="0"/>
      </c:catAx>
      <c:valAx>
        <c:axId val="831044928"/>
        <c:scaling>
          <c:orientation val="minMax"/>
        </c:scaling>
        <c:delete val="1"/>
        <c:axPos val="l"/>
        <c:numFmt formatCode="General" sourceLinked="1"/>
        <c:majorTickMark val="none"/>
        <c:minorTickMark val="none"/>
        <c:tickLblPos val="nextTo"/>
        <c:crossAx val="8310431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63500" cap="rnd">
              <a:solidFill>
                <a:srgbClr val="0033A1"/>
              </a:solidFill>
              <a:round/>
            </a:ln>
            <a:effectLst/>
          </c:spPr>
          <c:marker>
            <c:symbol val="none"/>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33A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'ChlamydiaCases&amp;Rate2016-2020'!$G$7:$G$11</c:f>
              <c:numCache>
                <c:formatCode>General</c:formatCode>
                <c:ptCount val="5"/>
                <c:pt idx="0">
                  <c:v>2020</c:v>
                </c:pt>
                <c:pt idx="1">
                  <c:v>2021</c:v>
                </c:pt>
                <c:pt idx="2">
                  <c:v>2022</c:v>
                </c:pt>
                <c:pt idx="3">
                  <c:v>2023</c:v>
                </c:pt>
                <c:pt idx="4">
                  <c:v>2024</c:v>
                </c:pt>
              </c:numCache>
            </c:numRef>
          </c:cat>
          <c:val>
            <c:numRef>
              <c:f>'ChlamydiaCases&amp;Rate2016-2020'!$H$7:$H$11</c:f>
              <c:numCache>
                <c:formatCode>General</c:formatCode>
                <c:ptCount val="5"/>
                <c:pt idx="0">
                  <c:v>286</c:v>
                </c:pt>
                <c:pt idx="1">
                  <c:v>316</c:v>
                </c:pt>
                <c:pt idx="2">
                  <c:v>298</c:v>
                </c:pt>
                <c:pt idx="3">
                  <c:v>291</c:v>
                </c:pt>
                <c:pt idx="4">
                  <c:v>274</c:v>
                </c:pt>
              </c:numCache>
            </c:numRef>
          </c:val>
          <c:smooth val="0"/>
          <c:extLst>
            <c:ext xmlns:c16="http://schemas.microsoft.com/office/drawing/2014/chart" uri="{C3380CC4-5D6E-409C-BE32-E72D297353CC}">
              <c16:uniqueId val="{00000000-32F0-48C2-8669-39FF9B080528}"/>
            </c:ext>
          </c:extLst>
        </c:ser>
        <c:ser>
          <c:idx val="1"/>
          <c:order val="1"/>
          <c:spPr>
            <a:ln w="63500" cap="rnd">
              <a:solidFill>
                <a:srgbClr val="800080"/>
              </a:solidFill>
              <a:round/>
            </a:ln>
            <a:effectLst/>
          </c:spPr>
          <c:marker>
            <c:symbol val="none"/>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80008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'ChlamydiaCases&amp;Rate2016-2020'!$G$7:$G$11</c:f>
              <c:numCache>
                <c:formatCode>General</c:formatCode>
                <c:ptCount val="5"/>
                <c:pt idx="0">
                  <c:v>2020</c:v>
                </c:pt>
                <c:pt idx="1">
                  <c:v>2021</c:v>
                </c:pt>
                <c:pt idx="2">
                  <c:v>2022</c:v>
                </c:pt>
                <c:pt idx="3">
                  <c:v>2023</c:v>
                </c:pt>
                <c:pt idx="4">
                  <c:v>2024</c:v>
                </c:pt>
              </c:numCache>
            </c:numRef>
          </c:cat>
          <c:val>
            <c:numRef>
              <c:f>'ChlamydiaCases&amp;Rate2016-2020'!$I$7:$I$11</c:f>
              <c:numCache>
                <c:formatCode>General</c:formatCode>
                <c:ptCount val="5"/>
                <c:pt idx="0">
                  <c:v>608</c:v>
                </c:pt>
                <c:pt idx="1">
                  <c:v>625</c:v>
                </c:pt>
                <c:pt idx="2">
                  <c:v>577</c:v>
                </c:pt>
                <c:pt idx="3">
                  <c:v>556</c:v>
                </c:pt>
                <c:pt idx="4">
                  <c:v>513</c:v>
                </c:pt>
              </c:numCache>
            </c:numRef>
          </c:val>
          <c:smooth val="0"/>
          <c:extLst>
            <c:ext xmlns:c16="http://schemas.microsoft.com/office/drawing/2014/chart" uri="{C3380CC4-5D6E-409C-BE32-E72D297353CC}">
              <c16:uniqueId val="{00000001-32F0-48C2-8669-39FF9B080528}"/>
            </c:ext>
          </c:extLst>
        </c:ser>
        <c:dLbls>
          <c:showLegendKey val="0"/>
          <c:showVal val="0"/>
          <c:showCatName val="0"/>
          <c:showSerName val="0"/>
          <c:showPercent val="0"/>
          <c:showBubbleSize val="0"/>
        </c:dLbls>
        <c:smooth val="0"/>
        <c:axId val="767900232"/>
        <c:axId val="767901672"/>
      </c:lineChart>
      <c:catAx>
        <c:axId val="7679002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767901672"/>
        <c:crosses val="autoZero"/>
        <c:auto val="1"/>
        <c:lblAlgn val="ctr"/>
        <c:lblOffset val="100"/>
        <c:noMultiLvlLbl val="0"/>
      </c:catAx>
      <c:valAx>
        <c:axId val="767901672"/>
        <c:scaling>
          <c:orientation val="minMax"/>
        </c:scaling>
        <c:delete val="1"/>
        <c:axPos val="l"/>
        <c:numFmt formatCode="General" sourceLinked="1"/>
        <c:majorTickMark val="none"/>
        <c:minorTickMark val="none"/>
        <c:tickLblPos val="nextTo"/>
        <c:crossAx val="767900232"/>
        <c:crosses val="autoZero"/>
        <c:crossBetween val="between"/>
      </c:valAx>
      <c:spPr>
        <a:noFill/>
        <a:ln>
          <a:noFill/>
        </a:ln>
        <a:effectLst/>
      </c:spPr>
    </c:plotArea>
    <c:plotVisOnly val="1"/>
    <c:dispBlanksAs val="gap"/>
    <c:showDLblsOverMax val="0"/>
  </c:chart>
  <c:spPr>
    <a:solidFill>
      <a:schemeClr val="bg1"/>
    </a:solidFill>
    <a:ln w="63500" cap="flat" cmpd="sng" algn="ctr">
      <a:noFill/>
      <a:round/>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520940317242953E-2"/>
          <c:y val="0"/>
          <c:w val="0.96654266042831605"/>
          <c:h val="0.79100493280937267"/>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800280"/>
              </a:solidFill>
              <a:ln>
                <a:noFill/>
              </a:ln>
              <a:effectLst/>
            </c:spPr>
            <c:extLst>
              <c:ext xmlns:c16="http://schemas.microsoft.com/office/drawing/2014/chart" uri="{C3380CC4-5D6E-409C-BE32-E72D297353CC}">
                <c16:uniqueId val="{00000001-2B97-4004-B847-D434FB72C262}"/>
              </c:ext>
            </c:extLst>
          </c:dPt>
          <c:dPt>
            <c:idx val="2"/>
            <c:invertIfNegative val="0"/>
            <c:bubble3D val="0"/>
            <c:spPr>
              <a:solidFill>
                <a:srgbClr val="800080"/>
              </a:solidFill>
              <a:ln>
                <a:noFill/>
              </a:ln>
              <a:effectLst/>
            </c:spPr>
            <c:extLst>
              <c:ext xmlns:c16="http://schemas.microsoft.com/office/drawing/2014/chart" uri="{C3380CC4-5D6E-409C-BE32-E72D297353CC}">
                <c16:uniqueId val="{00000003-2B97-4004-B847-D434FB72C262}"/>
              </c:ext>
            </c:extLst>
          </c:dPt>
          <c:dPt>
            <c:idx val="3"/>
            <c:invertIfNegative val="0"/>
            <c:bubble3D val="0"/>
            <c:spPr>
              <a:solidFill>
                <a:srgbClr val="800280"/>
              </a:solidFill>
              <a:ln>
                <a:noFill/>
              </a:ln>
              <a:effectLst/>
            </c:spPr>
            <c:extLst>
              <c:ext xmlns:c16="http://schemas.microsoft.com/office/drawing/2014/chart" uri="{C3380CC4-5D6E-409C-BE32-E72D297353CC}">
                <c16:uniqueId val="{00000005-2B97-4004-B847-D434FB72C262}"/>
              </c:ext>
            </c:extLst>
          </c:dPt>
          <c:dPt>
            <c:idx val="4"/>
            <c:invertIfNegative val="0"/>
            <c:bubble3D val="0"/>
            <c:spPr>
              <a:solidFill>
                <a:srgbClr val="800280"/>
              </a:solidFill>
              <a:ln>
                <a:noFill/>
              </a:ln>
              <a:effectLst/>
            </c:spPr>
            <c:extLst>
              <c:ext xmlns:c16="http://schemas.microsoft.com/office/drawing/2014/chart" uri="{C3380CC4-5D6E-409C-BE32-E72D297353CC}">
                <c16:uniqueId val="{00000007-2B97-4004-B847-D434FB72C262}"/>
              </c:ext>
            </c:extLst>
          </c:dPt>
          <c:dPt>
            <c:idx val="5"/>
            <c:invertIfNegative val="0"/>
            <c:bubble3D val="0"/>
            <c:spPr>
              <a:solidFill>
                <a:srgbClr val="800280"/>
              </a:solidFill>
              <a:ln>
                <a:noFill/>
              </a:ln>
              <a:effectLst/>
            </c:spPr>
            <c:extLst>
              <c:ext xmlns:c16="http://schemas.microsoft.com/office/drawing/2014/chart" uri="{C3380CC4-5D6E-409C-BE32-E72D297353CC}">
                <c16:uniqueId val="{00000009-2B97-4004-B847-D434FB72C262}"/>
              </c:ext>
            </c:extLst>
          </c:dPt>
          <c:dPt>
            <c:idx val="6"/>
            <c:invertIfNegative val="0"/>
            <c:bubble3D val="0"/>
            <c:spPr>
              <a:solidFill>
                <a:srgbClr val="800080"/>
              </a:solidFill>
              <a:ln>
                <a:noFill/>
              </a:ln>
              <a:effectLst/>
            </c:spPr>
            <c:extLst>
              <c:ext xmlns:c16="http://schemas.microsoft.com/office/drawing/2014/chart" uri="{C3380CC4-5D6E-409C-BE32-E72D297353CC}">
                <c16:uniqueId val="{0000000B-2B97-4004-B847-D434FB72C262}"/>
              </c:ext>
            </c:extLst>
          </c:dPt>
          <c:dPt>
            <c:idx val="9"/>
            <c:invertIfNegative val="0"/>
            <c:bubble3D val="0"/>
            <c:spPr>
              <a:solidFill>
                <a:srgbClr val="0033A1"/>
              </a:solidFill>
              <a:ln>
                <a:noFill/>
              </a:ln>
              <a:effectLst/>
            </c:spPr>
            <c:extLst>
              <c:ext xmlns:c16="http://schemas.microsoft.com/office/drawing/2014/chart" uri="{C3380CC4-5D6E-409C-BE32-E72D297353CC}">
                <c16:uniqueId val="{0000000D-2B97-4004-B847-D434FB72C262}"/>
              </c:ext>
            </c:extLst>
          </c:dPt>
          <c:dPt>
            <c:idx val="10"/>
            <c:invertIfNegative val="0"/>
            <c:bubble3D val="0"/>
            <c:spPr>
              <a:solidFill>
                <a:srgbClr val="0033A1"/>
              </a:solidFill>
              <a:ln>
                <a:noFill/>
              </a:ln>
              <a:effectLst/>
            </c:spPr>
            <c:extLst>
              <c:ext xmlns:c16="http://schemas.microsoft.com/office/drawing/2014/chart" uri="{C3380CC4-5D6E-409C-BE32-E72D297353CC}">
                <c16:uniqueId val="{0000000F-2B97-4004-B847-D434FB72C262}"/>
              </c:ext>
            </c:extLst>
          </c:dPt>
          <c:dPt>
            <c:idx val="11"/>
            <c:invertIfNegative val="0"/>
            <c:bubble3D val="0"/>
            <c:spPr>
              <a:solidFill>
                <a:srgbClr val="0033A1"/>
              </a:solidFill>
              <a:ln>
                <a:noFill/>
              </a:ln>
              <a:effectLst/>
            </c:spPr>
            <c:extLst>
              <c:ext xmlns:c16="http://schemas.microsoft.com/office/drawing/2014/chart" uri="{C3380CC4-5D6E-409C-BE32-E72D297353CC}">
                <c16:uniqueId val="{00000011-2B97-4004-B847-D434FB72C262}"/>
              </c:ext>
            </c:extLst>
          </c:dPt>
          <c:dPt>
            <c:idx val="12"/>
            <c:invertIfNegative val="0"/>
            <c:bubble3D val="0"/>
            <c:spPr>
              <a:solidFill>
                <a:srgbClr val="0033A1"/>
              </a:solidFill>
              <a:ln>
                <a:noFill/>
              </a:ln>
              <a:effectLst/>
            </c:spPr>
            <c:extLst>
              <c:ext xmlns:c16="http://schemas.microsoft.com/office/drawing/2014/chart" uri="{C3380CC4-5D6E-409C-BE32-E72D297353CC}">
                <c16:uniqueId val="{00000013-2B97-4004-B847-D434FB72C262}"/>
              </c:ext>
            </c:extLst>
          </c:dPt>
          <c:dPt>
            <c:idx val="13"/>
            <c:invertIfNegative val="0"/>
            <c:bubble3D val="0"/>
            <c:spPr>
              <a:solidFill>
                <a:srgbClr val="0033A1"/>
              </a:solidFill>
              <a:ln>
                <a:noFill/>
              </a:ln>
              <a:effectLst/>
            </c:spPr>
            <c:extLst>
              <c:ext xmlns:c16="http://schemas.microsoft.com/office/drawing/2014/chart" uri="{C3380CC4-5D6E-409C-BE32-E72D297353CC}">
                <c16:uniqueId val="{00000015-2B97-4004-B847-D434FB72C262}"/>
              </c:ext>
            </c:extLst>
          </c:dPt>
          <c:dPt>
            <c:idx val="17"/>
            <c:invertIfNegative val="0"/>
            <c:bubble3D val="0"/>
            <c:spPr>
              <a:solidFill>
                <a:srgbClr val="2A5934"/>
              </a:solidFill>
              <a:ln>
                <a:noFill/>
              </a:ln>
              <a:effectLst/>
            </c:spPr>
            <c:extLst>
              <c:ext xmlns:c16="http://schemas.microsoft.com/office/drawing/2014/chart" uri="{C3380CC4-5D6E-409C-BE32-E72D297353CC}">
                <c16:uniqueId val="{00000017-2B97-4004-B847-D434FB72C262}"/>
              </c:ext>
            </c:extLst>
          </c:dPt>
          <c:dPt>
            <c:idx val="18"/>
            <c:invertIfNegative val="0"/>
            <c:bubble3D val="0"/>
            <c:spPr>
              <a:solidFill>
                <a:srgbClr val="2A5934"/>
              </a:solidFill>
              <a:ln>
                <a:noFill/>
              </a:ln>
              <a:effectLst/>
            </c:spPr>
            <c:extLst>
              <c:ext xmlns:c16="http://schemas.microsoft.com/office/drawing/2014/chart" uri="{C3380CC4-5D6E-409C-BE32-E72D297353CC}">
                <c16:uniqueId val="{00000019-2B97-4004-B847-D434FB72C262}"/>
              </c:ext>
            </c:extLst>
          </c:dPt>
          <c:dPt>
            <c:idx val="19"/>
            <c:invertIfNegative val="0"/>
            <c:bubble3D val="0"/>
            <c:spPr>
              <a:solidFill>
                <a:srgbClr val="2A5934"/>
              </a:solidFill>
              <a:ln>
                <a:noFill/>
              </a:ln>
              <a:effectLst/>
            </c:spPr>
            <c:extLst>
              <c:ext xmlns:c16="http://schemas.microsoft.com/office/drawing/2014/chart" uri="{C3380CC4-5D6E-409C-BE32-E72D297353CC}">
                <c16:uniqueId val="{0000001B-2B97-4004-B847-D434FB72C262}"/>
              </c:ext>
            </c:extLst>
          </c:dPt>
          <c:dPt>
            <c:idx val="20"/>
            <c:invertIfNegative val="0"/>
            <c:bubble3D val="0"/>
            <c:spPr>
              <a:solidFill>
                <a:srgbClr val="2A5934"/>
              </a:solidFill>
              <a:ln>
                <a:noFill/>
              </a:ln>
              <a:effectLst/>
            </c:spPr>
            <c:extLst>
              <c:ext xmlns:c16="http://schemas.microsoft.com/office/drawing/2014/chart" uri="{C3380CC4-5D6E-409C-BE32-E72D297353CC}">
                <c16:uniqueId val="{0000001D-2B97-4004-B847-D434FB72C262}"/>
              </c:ext>
            </c:extLst>
          </c:dPt>
          <c:dPt>
            <c:idx val="21"/>
            <c:invertIfNegative val="0"/>
            <c:bubble3D val="0"/>
            <c:spPr>
              <a:solidFill>
                <a:srgbClr val="2A5934"/>
              </a:solidFill>
              <a:ln>
                <a:noFill/>
              </a:ln>
              <a:effectLst/>
            </c:spPr>
            <c:extLst>
              <c:ext xmlns:c16="http://schemas.microsoft.com/office/drawing/2014/chart" uri="{C3380CC4-5D6E-409C-BE32-E72D297353CC}">
                <c16:uniqueId val="{0000001F-2B97-4004-B847-D434FB72C262}"/>
              </c:ext>
            </c:extLst>
          </c:dPt>
          <c:dPt>
            <c:idx val="25"/>
            <c:invertIfNegative val="0"/>
            <c:bubble3D val="0"/>
            <c:spPr>
              <a:solidFill>
                <a:schemeClr val="accent2">
                  <a:lumMod val="75000"/>
                </a:schemeClr>
              </a:solidFill>
              <a:ln>
                <a:noFill/>
              </a:ln>
              <a:effectLst/>
            </c:spPr>
            <c:extLst>
              <c:ext xmlns:c16="http://schemas.microsoft.com/office/drawing/2014/chart" uri="{C3380CC4-5D6E-409C-BE32-E72D297353CC}">
                <c16:uniqueId val="{00000021-2B97-4004-B847-D434FB72C262}"/>
              </c:ext>
            </c:extLst>
          </c:dPt>
          <c:dPt>
            <c:idx val="26"/>
            <c:invertIfNegative val="0"/>
            <c:bubble3D val="0"/>
            <c:spPr>
              <a:solidFill>
                <a:schemeClr val="accent2">
                  <a:lumMod val="75000"/>
                </a:schemeClr>
              </a:solidFill>
              <a:ln>
                <a:noFill/>
              </a:ln>
              <a:effectLst/>
            </c:spPr>
            <c:extLst>
              <c:ext xmlns:c16="http://schemas.microsoft.com/office/drawing/2014/chart" uri="{C3380CC4-5D6E-409C-BE32-E72D297353CC}">
                <c16:uniqueId val="{00000023-2B97-4004-B847-D434FB72C262}"/>
              </c:ext>
            </c:extLst>
          </c:dPt>
          <c:dPt>
            <c:idx val="27"/>
            <c:invertIfNegative val="0"/>
            <c:bubble3D val="0"/>
            <c:spPr>
              <a:solidFill>
                <a:schemeClr val="accent2">
                  <a:lumMod val="75000"/>
                </a:schemeClr>
              </a:solidFill>
              <a:ln>
                <a:noFill/>
              </a:ln>
              <a:effectLst/>
            </c:spPr>
            <c:extLst>
              <c:ext xmlns:c16="http://schemas.microsoft.com/office/drawing/2014/chart" uri="{C3380CC4-5D6E-409C-BE32-E72D297353CC}">
                <c16:uniqueId val="{00000025-2B97-4004-B847-D434FB72C262}"/>
              </c:ext>
            </c:extLst>
          </c:dPt>
          <c:dPt>
            <c:idx val="28"/>
            <c:invertIfNegative val="0"/>
            <c:bubble3D val="0"/>
            <c:spPr>
              <a:solidFill>
                <a:schemeClr val="accent2">
                  <a:lumMod val="75000"/>
                </a:schemeClr>
              </a:solidFill>
              <a:ln>
                <a:noFill/>
              </a:ln>
              <a:effectLst/>
            </c:spPr>
            <c:extLst>
              <c:ext xmlns:c16="http://schemas.microsoft.com/office/drawing/2014/chart" uri="{C3380CC4-5D6E-409C-BE32-E72D297353CC}">
                <c16:uniqueId val="{00000027-2B97-4004-B847-D434FB72C262}"/>
              </c:ext>
            </c:extLst>
          </c:dPt>
          <c:dPt>
            <c:idx val="29"/>
            <c:invertIfNegative val="0"/>
            <c:bubble3D val="0"/>
            <c:spPr>
              <a:solidFill>
                <a:srgbClr val="CA6008"/>
              </a:solidFill>
              <a:ln>
                <a:noFill/>
              </a:ln>
              <a:effectLst/>
            </c:spPr>
            <c:extLst>
              <c:ext xmlns:c16="http://schemas.microsoft.com/office/drawing/2014/chart" uri="{C3380CC4-5D6E-409C-BE32-E72D297353CC}">
                <c16:uniqueId val="{00000029-2B97-4004-B847-D434FB72C262}"/>
              </c:ext>
            </c:extLst>
          </c:dPt>
          <c:cat>
            <c:strRef>
              <c:f>'AnnKEmery_Chlamydia_Rates (2)'!$A$18:$AF$18</c:f>
              <c:strCache>
                <c:ptCount val="30"/>
                <c:pt idx="2">
                  <c:v>'20</c:v>
                </c:pt>
                <c:pt idx="4">
                  <c:v>'22</c:v>
                </c:pt>
                <c:pt idx="6">
                  <c:v>'24</c:v>
                </c:pt>
                <c:pt idx="9">
                  <c:v>'20</c:v>
                </c:pt>
                <c:pt idx="11">
                  <c:v>'22</c:v>
                </c:pt>
                <c:pt idx="13">
                  <c:v>'24</c:v>
                </c:pt>
                <c:pt idx="17">
                  <c:v>'20</c:v>
                </c:pt>
                <c:pt idx="19">
                  <c:v>'22</c:v>
                </c:pt>
                <c:pt idx="21">
                  <c:v>'24</c:v>
                </c:pt>
                <c:pt idx="25">
                  <c:v>'20</c:v>
                </c:pt>
                <c:pt idx="27">
                  <c:v>'22</c:v>
                </c:pt>
                <c:pt idx="29">
                  <c:v>'24</c:v>
                </c:pt>
              </c:strCache>
            </c:strRef>
          </c:cat>
          <c:val>
            <c:numRef>
              <c:f>'AnnKEmery_Chlamydia_Rates (2)'!$A$19:$AF$19</c:f>
              <c:numCache>
                <c:formatCode>General</c:formatCode>
                <c:ptCount val="32"/>
                <c:pt idx="2">
                  <c:v>1850</c:v>
                </c:pt>
                <c:pt idx="3" formatCode="#,##0">
                  <c:v>1787.6730678825438</c:v>
                </c:pt>
                <c:pt idx="4" formatCode="#,##0">
                  <c:v>1757.8455422094401</c:v>
                </c:pt>
                <c:pt idx="5" formatCode="#,##0">
                  <c:v>1759.960243613602</c:v>
                </c:pt>
                <c:pt idx="6" formatCode="#,##0">
                  <c:v>1585</c:v>
                </c:pt>
                <c:pt idx="9" formatCode="#,##0">
                  <c:v>1874.1469444515981</c:v>
                </c:pt>
                <c:pt idx="10" formatCode="#,##0">
                  <c:v>2001.9366925880893</c:v>
                </c:pt>
                <c:pt idx="11" formatCode="#,##0">
                  <c:v>1797.1994894025102</c:v>
                </c:pt>
                <c:pt idx="12" formatCode="#,##0">
                  <c:v>1688.4707345994595</c:v>
                </c:pt>
                <c:pt idx="13" formatCode="#,##0">
                  <c:v>1593</c:v>
                </c:pt>
                <c:pt idx="17" formatCode="#,##0">
                  <c:v>454.68401764000566</c:v>
                </c:pt>
                <c:pt idx="18" formatCode="#,##0">
                  <c:v>508.62734128705421</c:v>
                </c:pt>
                <c:pt idx="19" formatCode="#,##0">
                  <c:v>499.10994550964119</c:v>
                </c:pt>
                <c:pt idx="20" formatCode="#,##0">
                  <c:v>493.13095351333726</c:v>
                </c:pt>
                <c:pt idx="21" formatCode="#,##0">
                  <c:v>462</c:v>
                </c:pt>
                <c:pt idx="25" formatCode="#,##0">
                  <c:v>108.56448341039537</c:v>
                </c:pt>
                <c:pt idx="26" formatCode="#,##0">
                  <c:v>127.6275520114649</c:v>
                </c:pt>
                <c:pt idx="27" formatCode="#,##0">
                  <c:v>129.5828019462312</c:v>
                </c:pt>
                <c:pt idx="28" formatCode="#,##0">
                  <c:v>137.34312793849136</c:v>
                </c:pt>
                <c:pt idx="29" formatCode="#,##0">
                  <c:v>124</c:v>
                </c:pt>
              </c:numCache>
            </c:numRef>
          </c:val>
          <c:extLst>
            <c:ext xmlns:c16="http://schemas.microsoft.com/office/drawing/2014/chart" uri="{C3380CC4-5D6E-409C-BE32-E72D297353CC}">
              <c16:uniqueId val="{0000002A-2B97-4004-B847-D434FB72C262}"/>
            </c:ext>
          </c:extLst>
        </c:ser>
        <c:dLbls>
          <c:showLegendKey val="0"/>
          <c:showVal val="0"/>
          <c:showCatName val="0"/>
          <c:showSerName val="0"/>
          <c:showPercent val="0"/>
          <c:showBubbleSize val="0"/>
        </c:dLbls>
        <c:gapWidth val="20"/>
        <c:overlap val="-2"/>
        <c:axId val="186577992"/>
        <c:axId val="186570072"/>
      </c:barChart>
      <c:catAx>
        <c:axId val="186577992"/>
        <c:scaling>
          <c:orientation val="minMax"/>
        </c:scaling>
        <c:delete val="0"/>
        <c:axPos val="b"/>
        <c:numFmt formatCode="General" sourceLinked="1"/>
        <c:majorTickMark val="none"/>
        <c:minorTickMark val="none"/>
        <c:tickLblPos val="nextTo"/>
        <c:spPr>
          <a:noFill/>
          <a:ln w="9525" cap="flat" cmpd="sng" algn="ctr">
            <a:solidFill>
              <a:srgbClr val="0F1113"/>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86570072"/>
        <c:crosses val="autoZero"/>
        <c:auto val="1"/>
        <c:lblAlgn val="ctr"/>
        <c:lblOffset val="100"/>
        <c:tickLblSkip val="1"/>
        <c:noMultiLvlLbl val="0"/>
      </c:catAx>
      <c:valAx>
        <c:axId val="18657007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6577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ysClr val="window" lastClr="FFFFFF">
                <a:lumMod val="75000"/>
              </a:sysClr>
            </a:solidFill>
            <a:ln>
              <a:noFill/>
            </a:ln>
            <a:effectLst/>
          </c:spPr>
          <c:invertIfNegative val="0"/>
          <c:dPt>
            <c:idx val="0"/>
            <c:invertIfNegative val="0"/>
            <c:bubble3D val="0"/>
            <c:spPr>
              <a:solidFill>
                <a:srgbClr val="5E025E"/>
              </a:solidFill>
              <a:ln>
                <a:noFill/>
              </a:ln>
              <a:effectLst/>
            </c:spPr>
            <c:extLst>
              <c:ext xmlns:c16="http://schemas.microsoft.com/office/drawing/2014/chart" uri="{C3380CC4-5D6E-409C-BE32-E72D297353CC}">
                <c16:uniqueId val="{00000001-C902-4073-8C2F-F07A6DF54B19}"/>
              </c:ext>
            </c:extLst>
          </c:dPt>
          <c:dPt>
            <c:idx val="4"/>
            <c:invertIfNegative val="0"/>
            <c:bubble3D val="0"/>
            <c:spPr>
              <a:solidFill>
                <a:srgbClr val="9E009E"/>
              </a:solidFill>
              <a:ln>
                <a:noFill/>
              </a:ln>
              <a:effectLst/>
            </c:spPr>
            <c:extLst>
              <c:ext xmlns:c16="http://schemas.microsoft.com/office/drawing/2014/chart" uri="{C3380CC4-5D6E-409C-BE32-E72D297353CC}">
                <c16:uniqueId val="{00000003-C902-4073-8C2F-F07A6DF54B19}"/>
              </c:ext>
            </c:extLst>
          </c:dPt>
          <c:dLbls>
            <c:dLbl>
              <c:idx val="0"/>
              <c:tx>
                <c:rich>
                  <a:bodyPr rot="0" spcFirstLastPara="1" vertOverflow="ellipsis" vert="horz" wrap="square" lIns="38100" tIns="19050" rIns="38100" bIns="19050" anchor="ctr" anchorCtr="1">
                    <a:spAutoFit/>
                  </a:bodyPr>
                  <a:lstStyle/>
                  <a:p>
                    <a:pPr>
                      <a:defRPr sz="2400" b="1" i="0" u="none" strike="noStrike" kern="1200" baseline="0">
                        <a:solidFill>
                          <a:srgbClr val="5E025E"/>
                        </a:solidFill>
                        <a:latin typeface="Tahoma" panose="020B0604030504040204" pitchFamily="34" charset="0"/>
                        <a:ea typeface="Tahoma" panose="020B0604030504040204" pitchFamily="34" charset="0"/>
                        <a:cs typeface="Tahoma" panose="020B0604030504040204" pitchFamily="34" charset="0"/>
                      </a:defRPr>
                    </a:pPr>
                    <a:r>
                      <a:rPr lang="en-US"/>
                      <a:t>180</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5E025E"/>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902-4073-8C2F-F07A6DF54B19}"/>
                </c:ext>
              </c:extLst>
            </c:dLbl>
            <c:dLbl>
              <c:idx val="1"/>
              <c:tx>
                <c:rich>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r>
                      <a:rPr lang="en-US">
                        <a:latin typeface="Tahoma" panose="020B0604030504040204" pitchFamily="34" charset="0"/>
                        <a:ea typeface="Tahoma" panose="020B0604030504040204" pitchFamily="34" charset="0"/>
                        <a:cs typeface="Tahoma" panose="020B0604030504040204" pitchFamily="34" charset="0"/>
                      </a:rPr>
                      <a:t>202</a:t>
                    </a:r>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902-4073-8C2F-F07A6DF54B19}"/>
                </c:ext>
              </c:extLst>
            </c:dLbl>
            <c:dLbl>
              <c:idx val="2"/>
              <c:tx>
                <c:rich>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r>
                      <a:rPr lang="en-US">
                        <a:latin typeface="Tahoma" panose="020B0604030504040204" pitchFamily="34" charset="0"/>
                        <a:ea typeface="Tahoma" panose="020B0604030504040204" pitchFamily="34" charset="0"/>
                        <a:cs typeface="Tahoma" panose="020B0604030504040204" pitchFamily="34" charset="0"/>
                      </a:rPr>
                      <a:t>152</a:t>
                    </a:r>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902-4073-8C2F-F07A6DF54B19}"/>
                </c:ext>
              </c:extLst>
            </c:dLbl>
            <c:dLbl>
              <c:idx val="3"/>
              <c:tx>
                <c:rich>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r>
                      <a:rPr lang="en-US">
                        <a:latin typeface="Tahoma" panose="020B0604030504040204" pitchFamily="34" charset="0"/>
                        <a:ea typeface="Tahoma" panose="020B0604030504040204" pitchFamily="34" charset="0"/>
                        <a:cs typeface="Tahoma" panose="020B0604030504040204" pitchFamily="34" charset="0"/>
                      </a:rPr>
                      <a:t>135</a:t>
                    </a:r>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902-4073-8C2F-F07A6DF54B19}"/>
                </c:ext>
              </c:extLst>
            </c:dLbl>
            <c:dLbl>
              <c:idx val="4"/>
              <c:tx>
                <c:rich>
                  <a:bodyPr rot="0" spcFirstLastPara="1" vertOverflow="ellipsis" vert="horz" wrap="square" lIns="38100" tIns="19050" rIns="38100" bIns="19050" anchor="ctr" anchorCtr="1">
                    <a:spAutoFit/>
                  </a:bodyPr>
                  <a:lstStyle/>
                  <a:p>
                    <a:pPr>
                      <a:defRPr sz="2400" b="1" i="0" u="none" strike="noStrike" kern="1200" baseline="0">
                        <a:solidFill>
                          <a:srgbClr val="9E009E"/>
                        </a:solidFill>
                        <a:latin typeface="Tahoma" panose="020B0604030504040204" pitchFamily="34" charset="0"/>
                        <a:ea typeface="Tahoma" panose="020B0604030504040204" pitchFamily="34" charset="0"/>
                        <a:cs typeface="Tahoma" panose="020B0604030504040204" pitchFamily="34" charset="0"/>
                      </a:defRPr>
                    </a:pPr>
                    <a:r>
                      <a:rPr lang="en-US"/>
                      <a:t>119</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9E009E"/>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902-4073-8C2F-F07A6DF54B19}"/>
                </c:ext>
              </c:extLst>
            </c:dLbl>
            <c:dLbl>
              <c:idx val="5"/>
              <c:tx>
                <c:rich>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r>
                      <a:rPr lang="en-US">
                        <a:latin typeface="Tahoma" panose="020B0604030504040204" pitchFamily="34" charset="0"/>
                        <a:ea typeface="Tahoma" panose="020B0604030504040204" pitchFamily="34" charset="0"/>
                        <a:cs typeface="Tahoma" panose="020B0604030504040204" pitchFamily="34" charset="0"/>
                      </a:rPr>
                      <a:t>117</a:t>
                    </a:r>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902-4073-8C2F-F07A6DF54B1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28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'STI_Trend_Neighboring_States&amp;WI'!$A$3:$A$8</c:f>
              <c:strCache>
                <c:ptCount val="6"/>
                <c:pt idx="0">
                  <c:v>US Total</c:v>
                </c:pt>
                <c:pt idx="1">
                  <c:v>Illinois</c:v>
                </c:pt>
                <c:pt idx="2">
                  <c:v>Michigan</c:v>
                </c:pt>
                <c:pt idx="3">
                  <c:v>Minnesota</c:v>
                </c:pt>
                <c:pt idx="4">
                  <c:v>Wisconsin</c:v>
                </c:pt>
                <c:pt idx="5">
                  <c:v>Iowa</c:v>
                </c:pt>
              </c:strCache>
            </c:strRef>
          </c:cat>
          <c:val>
            <c:numRef>
              <c:f>'STI_Trend_Neighboring_States&amp;WI'!$C$3:$C$8</c:f>
              <c:numCache>
                <c:formatCode>General</c:formatCode>
                <c:ptCount val="6"/>
                <c:pt idx="0">
                  <c:v>179.5</c:v>
                </c:pt>
                <c:pt idx="1">
                  <c:v>202.3</c:v>
                </c:pt>
                <c:pt idx="2">
                  <c:v>152.19999999999999</c:v>
                </c:pt>
                <c:pt idx="3">
                  <c:v>134.5</c:v>
                </c:pt>
                <c:pt idx="4">
                  <c:v>118.5</c:v>
                </c:pt>
                <c:pt idx="5">
                  <c:v>116.5</c:v>
                </c:pt>
              </c:numCache>
            </c:numRef>
          </c:val>
          <c:extLst>
            <c:ext xmlns:c16="http://schemas.microsoft.com/office/drawing/2014/chart" uri="{C3380CC4-5D6E-409C-BE32-E72D297353CC}">
              <c16:uniqueId val="{00000008-C902-4073-8C2F-F07A6DF54B19}"/>
            </c:ext>
          </c:extLst>
        </c:ser>
        <c:dLbls>
          <c:showLegendKey val="0"/>
          <c:showVal val="0"/>
          <c:showCatName val="0"/>
          <c:showSerName val="0"/>
          <c:showPercent val="0"/>
          <c:showBubbleSize val="0"/>
        </c:dLbls>
        <c:gapWidth val="100"/>
        <c:overlap val="-27"/>
        <c:axId val="949054408"/>
        <c:axId val="949062328"/>
      </c:barChart>
      <c:catAx>
        <c:axId val="949054408"/>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400" b="1"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949062328"/>
        <c:crosses val="autoZero"/>
        <c:auto val="1"/>
        <c:lblAlgn val="ctr"/>
        <c:lblOffset val="100"/>
        <c:noMultiLvlLbl val="0"/>
      </c:catAx>
      <c:valAx>
        <c:axId val="949062328"/>
        <c:scaling>
          <c:orientation val="minMax"/>
        </c:scaling>
        <c:delete val="1"/>
        <c:axPos val="l"/>
        <c:numFmt formatCode="General" sourceLinked="1"/>
        <c:majorTickMark val="none"/>
        <c:minorTickMark val="none"/>
        <c:tickLblPos val="nextTo"/>
        <c:crossAx val="949054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3039931868051829"/>
          <c:w val="0.98988001499812539"/>
          <c:h val="0.8663226430351888"/>
        </c:manualLayout>
      </c:layout>
      <c:barChart>
        <c:barDir val="bar"/>
        <c:grouping val="stacked"/>
        <c:varyColors val="0"/>
        <c:ser>
          <c:idx val="0"/>
          <c:order val="0"/>
          <c:tx>
            <c:strRef>
              <c:f>'ChlamydiaCases&amp;Rate2016-2024'!$C$67</c:f>
              <c:strCache>
                <c:ptCount val="1"/>
                <c:pt idx="0">
                  <c:v>x</c:v>
                </c:pt>
              </c:strCache>
            </c:strRef>
          </c:tx>
          <c:spPr>
            <a:noFill/>
            <a:ln>
              <a:noFill/>
            </a:ln>
            <a:effectLst/>
          </c:spPr>
          <c:invertIfNegative val="0"/>
          <c:val>
            <c:numRef>
              <c:f>'ChlamydiaCases&amp;Rate2016-2024'!$C$68:$C$78</c:f>
              <c:numCache>
                <c:formatCode>0</c:formatCode>
                <c:ptCount val="11"/>
                <c:pt idx="0">
                  <c:v>2899</c:v>
                </c:pt>
                <c:pt idx="1">
                  <c:v>2900</c:v>
                </c:pt>
                <c:pt idx="2">
                  <c:v>2873</c:v>
                </c:pt>
                <c:pt idx="3">
                  <c:v>2050</c:v>
                </c:pt>
                <c:pt idx="4">
                  <c:v>1586</c:v>
                </c:pt>
                <c:pt idx="5">
                  <c:v>2105</c:v>
                </c:pt>
                <c:pt idx="6">
                  <c:v>2374</c:v>
                </c:pt>
                <c:pt idx="7">
                  <c:v>2626</c:v>
                </c:pt>
                <c:pt idx="8">
                  <c:v>2747</c:v>
                </c:pt>
                <c:pt idx="9">
                  <c:v>2803</c:v>
                </c:pt>
                <c:pt idx="10">
                  <c:v>2879</c:v>
                </c:pt>
              </c:numCache>
            </c:numRef>
          </c:val>
          <c:extLst>
            <c:ext xmlns:c16="http://schemas.microsoft.com/office/drawing/2014/chart" uri="{C3380CC4-5D6E-409C-BE32-E72D297353CC}">
              <c16:uniqueId val="{00000000-E033-4D31-88B7-B72FE85B69EA}"/>
            </c:ext>
          </c:extLst>
        </c:ser>
        <c:ser>
          <c:idx val="1"/>
          <c:order val="1"/>
          <c:tx>
            <c:strRef>
              <c:f>'ChlamydiaCases&amp;Rate2016-2024'!$D$67</c:f>
              <c:strCache>
                <c:ptCount val="1"/>
                <c:pt idx="0">
                  <c:v>m</c:v>
                </c:pt>
              </c:strCache>
            </c:strRef>
          </c:tx>
          <c:spPr>
            <a:solidFill>
              <a:srgbClr val="0033A1"/>
            </a:solidFill>
            <a:ln>
              <a:solidFill>
                <a:srgbClr val="0033A1"/>
              </a:solidFill>
            </a:ln>
            <a:effectLst/>
          </c:spPr>
          <c:invertIfNegative val="0"/>
          <c:dLbls>
            <c:dLbl>
              <c:idx val="2"/>
              <c:layout>
                <c:manualLayout>
                  <c:x val="-5.6744750656167978E-2"/>
                  <c:y val="4.62962962962971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33-4D31-88B7-B72FE85B69EA}"/>
                </c:ext>
              </c:extLst>
            </c:dLbl>
            <c:dLbl>
              <c:idx val="3"/>
              <c:layout>
                <c:manualLayout>
                  <c:x val="-0.1072182852143482"/>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33-4D31-88B7-B72FE85B69EA}"/>
                </c:ext>
              </c:extLst>
            </c:dLbl>
            <c:dLbl>
              <c:idx val="4"/>
              <c:layout>
                <c:manualLayout>
                  <c:x val="-0.1289897200349956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33-4D31-88B7-B72FE85B69EA}"/>
                </c:ext>
              </c:extLst>
            </c:dLbl>
            <c:dLbl>
              <c:idx val="5"/>
              <c:layout>
                <c:manualLayout>
                  <c:x val="-8.86843832020997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33-4D31-88B7-B72FE85B69EA}"/>
                </c:ext>
              </c:extLst>
            </c:dLbl>
            <c:dLbl>
              <c:idx val="6"/>
              <c:layout>
                <c:manualLayout>
                  <c:x val="-7.8946850393700793E-2"/>
                  <c:y val="-4.62962962962967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33-4D31-88B7-B72FE85B69EA}"/>
                </c:ext>
              </c:extLst>
            </c:dLbl>
            <c:dLbl>
              <c:idx val="7"/>
              <c:layout>
                <c:manualLayout>
                  <c:x val="-6.8068897637795278E-2"/>
                  <c:y val="4.629629629629586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33-4D31-88B7-B72FE85B69EA}"/>
                </c:ext>
              </c:extLst>
            </c:dLbl>
            <c:dLbl>
              <c:idx val="8"/>
              <c:layout>
                <c:manualLayout>
                  <c:x val="-5.3961504811898514E-2"/>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33-4D31-88B7-B72FE85B69EA}"/>
                </c:ext>
              </c:extLst>
            </c:dLbl>
            <c:dLbl>
              <c:idx val="9"/>
              <c:layout>
                <c:manualLayout>
                  <c:x val="-7.14947506561680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33-4D31-88B7-B72FE85B69EA}"/>
                </c:ext>
              </c:extLst>
            </c:dLbl>
            <c:dLbl>
              <c:idx val="10"/>
              <c:layout>
                <c:manualLayout>
                  <c:x val="-5.436942257217847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33-4D31-88B7-B72FE85B69EA}"/>
                </c:ext>
              </c:extLst>
            </c:dLbl>
            <c:spPr>
              <a:noFill/>
              <a:ln>
                <a:noFill/>
              </a:ln>
              <a:effectLst/>
            </c:spPr>
            <c:txPr>
              <a:bodyPr rot="0" spcFirstLastPara="1" vertOverflow="ellipsis" vert="horz" wrap="square" anchor="ctr" anchorCtr="1"/>
              <a:lstStyle/>
              <a:p>
                <a:pPr>
                  <a:defRPr sz="2000" b="1" i="0" u="none" strike="noStrike" kern="1200" baseline="0">
                    <a:solidFill>
                      <a:srgbClr val="0033A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'ChlamydiaCases&amp;Rate2016-2024'!$D$68:$D$78</c:f>
              <c:numCache>
                <c:formatCode>0</c:formatCode>
                <c:ptCount val="11"/>
                <c:pt idx="0">
                  <c:v>1</c:v>
                </c:pt>
                <c:pt idx="1">
                  <c:v>0</c:v>
                </c:pt>
                <c:pt idx="2">
                  <c:v>27</c:v>
                </c:pt>
                <c:pt idx="3">
                  <c:v>850</c:v>
                </c:pt>
                <c:pt idx="4">
                  <c:v>1314</c:v>
                </c:pt>
                <c:pt idx="5">
                  <c:v>795</c:v>
                </c:pt>
                <c:pt idx="6">
                  <c:v>526</c:v>
                </c:pt>
                <c:pt idx="7">
                  <c:v>274</c:v>
                </c:pt>
                <c:pt idx="8">
                  <c:v>153</c:v>
                </c:pt>
                <c:pt idx="9">
                  <c:v>97</c:v>
                </c:pt>
                <c:pt idx="10">
                  <c:v>21</c:v>
                </c:pt>
              </c:numCache>
            </c:numRef>
          </c:val>
          <c:extLst>
            <c:ext xmlns:c16="http://schemas.microsoft.com/office/drawing/2014/chart" uri="{C3380CC4-5D6E-409C-BE32-E72D297353CC}">
              <c16:uniqueId val="{0000000A-E033-4D31-88B7-B72FE85B69EA}"/>
            </c:ext>
          </c:extLst>
        </c:ser>
        <c:ser>
          <c:idx val="2"/>
          <c:order val="2"/>
          <c:tx>
            <c:strRef>
              <c:f>'ChlamydiaCases&amp;Rate2016-2024'!$E$67</c:f>
              <c:strCache>
                <c:ptCount val="1"/>
                <c:pt idx="0">
                  <c:v>center</c:v>
                </c:pt>
              </c:strCache>
            </c:strRef>
          </c:tx>
          <c:spPr>
            <a:noFill/>
            <a:ln>
              <a:noFill/>
            </a:ln>
            <a:effectLst/>
          </c:spPr>
          <c:invertIfNegative val="0"/>
          <c:dLbls>
            <c:dLbl>
              <c:idx val="0"/>
              <c:tx>
                <c:rich>
                  <a:bodyPr/>
                  <a:lstStyle/>
                  <a:p>
                    <a:r>
                      <a:rPr lang="en-US"/>
                      <a:t>0–4</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033-4D31-88B7-B72FE85B69EA}"/>
                </c:ext>
              </c:extLst>
            </c:dLbl>
            <c:dLbl>
              <c:idx val="1"/>
              <c:tx>
                <c:rich>
                  <a:bodyPr/>
                  <a:lstStyle/>
                  <a:p>
                    <a:r>
                      <a:rPr lang="en-US"/>
                      <a:t>5–9</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E033-4D31-88B7-B72FE85B69EA}"/>
                </c:ext>
              </c:extLst>
            </c:dLbl>
            <c:dLbl>
              <c:idx val="2"/>
              <c:tx>
                <c:rich>
                  <a:bodyPr/>
                  <a:lstStyle/>
                  <a:p>
                    <a:r>
                      <a:rPr lang="en-US"/>
                      <a:t>10–14</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D-E033-4D31-88B7-B72FE85B69EA}"/>
                </c:ext>
              </c:extLst>
            </c:dLbl>
            <c:dLbl>
              <c:idx val="3"/>
              <c:tx>
                <c:rich>
                  <a:bodyPr/>
                  <a:lstStyle/>
                  <a:p>
                    <a:r>
                      <a:rPr lang="en-US"/>
                      <a:t>15–19</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E-E033-4D31-88B7-B72FE85B69EA}"/>
                </c:ext>
              </c:extLst>
            </c:dLbl>
            <c:dLbl>
              <c:idx val="4"/>
              <c:tx>
                <c:rich>
                  <a:bodyPr/>
                  <a:lstStyle/>
                  <a:p>
                    <a:r>
                      <a:rPr lang="en-US"/>
                      <a:t>20–24</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F-E033-4D31-88B7-B72FE85B69EA}"/>
                </c:ext>
              </c:extLst>
            </c:dLbl>
            <c:dLbl>
              <c:idx val="5"/>
              <c:tx>
                <c:rich>
                  <a:bodyPr/>
                  <a:lstStyle/>
                  <a:p>
                    <a:r>
                      <a:rPr lang="en-US"/>
                      <a:t>25–29</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0-E033-4D31-88B7-B72FE85B69EA}"/>
                </c:ext>
              </c:extLst>
            </c:dLbl>
            <c:dLbl>
              <c:idx val="6"/>
              <c:tx>
                <c:rich>
                  <a:bodyPr/>
                  <a:lstStyle/>
                  <a:p>
                    <a:r>
                      <a:rPr lang="en-US"/>
                      <a:t>30–34</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1-E033-4D31-88B7-B72FE85B69EA}"/>
                </c:ext>
              </c:extLst>
            </c:dLbl>
            <c:dLbl>
              <c:idx val="7"/>
              <c:tx>
                <c:rich>
                  <a:bodyPr/>
                  <a:lstStyle/>
                  <a:p>
                    <a:r>
                      <a:rPr lang="en-US"/>
                      <a:t>35–39</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2-E033-4D31-88B7-B72FE85B69EA}"/>
                </c:ext>
              </c:extLst>
            </c:dLbl>
            <c:dLbl>
              <c:idx val="8"/>
              <c:tx>
                <c:rich>
                  <a:bodyPr/>
                  <a:lstStyle/>
                  <a:p>
                    <a:r>
                      <a:rPr lang="en-US"/>
                      <a:t>40–44</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3-E033-4D31-88B7-B72FE85B69EA}"/>
                </c:ext>
              </c:extLst>
            </c:dLbl>
            <c:dLbl>
              <c:idx val="9"/>
              <c:tx>
                <c:rich>
                  <a:bodyPr/>
                  <a:lstStyle/>
                  <a:p>
                    <a:r>
                      <a:rPr lang="en-US"/>
                      <a:t>45–49</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4-E033-4D31-88B7-B72FE85B69EA}"/>
                </c:ext>
              </c:extLst>
            </c:dLbl>
            <c:dLbl>
              <c:idx val="10"/>
              <c:tx>
                <c:rich>
                  <a:bodyPr/>
                  <a:lstStyle/>
                  <a:p>
                    <a:fld id="{C057BF4E-B599-4B1E-9631-E8AF3D99A0C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033-4D31-88B7-B72FE85B69EA}"/>
                </c:ext>
              </c:extLst>
            </c:dLbl>
            <c:spPr>
              <a:noFill/>
              <a:ln>
                <a:noFill/>
              </a:ln>
              <a:effectLst/>
            </c:spPr>
            <c:txPr>
              <a:bodyPr rot="0" spcFirstLastPara="1" vertOverflow="ellipsis" vert="horz" wrap="square" anchor="ctr" anchorCtr="1"/>
              <a:lstStyle/>
              <a:p>
                <a:pPr>
                  <a:defRPr sz="2000" b="0" i="0" u="none" strike="noStrike" kern="1200" baseline="0">
                    <a:solidFill>
                      <a:srgbClr val="0F1113"/>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val>
            <c:numRef>
              <c:f>'ChlamydiaCases&amp;Rate2016-2024'!$E$68:$E$78</c:f>
              <c:numCache>
                <c:formatCode>General</c:formatCode>
                <c:ptCount val="11"/>
                <c:pt idx="0">
                  <c:v>800</c:v>
                </c:pt>
                <c:pt idx="1">
                  <c:v>800</c:v>
                </c:pt>
                <c:pt idx="2">
                  <c:v>800</c:v>
                </c:pt>
                <c:pt idx="3">
                  <c:v>800</c:v>
                </c:pt>
                <c:pt idx="4">
                  <c:v>800</c:v>
                </c:pt>
                <c:pt idx="5">
                  <c:v>800</c:v>
                </c:pt>
                <c:pt idx="6">
                  <c:v>800</c:v>
                </c:pt>
                <c:pt idx="7">
                  <c:v>800</c:v>
                </c:pt>
                <c:pt idx="8">
                  <c:v>800</c:v>
                </c:pt>
                <c:pt idx="9">
                  <c:v>800</c:v>
                </c:pt>
                <c:pt idx="10">
                  <c:v>800</c:v>
                </c:pt>
              </c:numCache>
            </c:numRef>
          </c:val>
          <c:extLst>
            <c:ext xmlns:c15="http://schemas.microsoft.com/office/drawing/2012/chart" uri="{02D57815-91ED-43cb-92C2-25804820EDAC}">
              <c15:datalabelsRange>
                <c15:f>'ChlamydiaCases&amp;Rate2016-2024'!$B$68:$B$78</c15:f>
                <c15:dlblRangeCache>
                  <c:ptCount val="11"/>
                  <c:pt idx="0">
                    <c:v>0-4</c:v>
                  </c:pt>
                  <c:pt idx="1">
                    <c:v>5-9</c:v>
                  </c:pt>
                  <c:pt idx="2">
                    <c:v>10-14</c:v>
                  </c:pt>
                  <c:pt idx="3">
                    <c:v>15-19</c:v>
                  </c:pt>
                  <c:pt idx="4">
                    <c:v>20-24</c:v>
                  </c:pt>
                  <c:pt idx="5">
                    <c:v>25-29</c:v>
                  </c:pt>
                  <c:pt idx="6">
                    <c:v>30-34</c:v>
                  </c:pt>
                  <c:pt idx="7">
                    <c:v>35-39</c:v>
                  </c:pt>
                  <c:pt idx="8">
                    <c:v>40-44</c:v>
                  </c:pt>
                  <c:pt idx="9">
                    <c:v>45-49</c:v>
                  </c:pt>
                  <c:pt idx="10">
                    <c:v>&gt;=50</c:v>
                  </c:pt>
                </c15:dlblRangeCache>
              </c15:datalabelsRange>
            </c:ext>
            <c:ext xmlns:c16="http://schemas.microsoft.com/office/drawing/2014/chart" uri="{C3380CC4-5D6E-409C-BE32-E72D297353CC}">
              <c16:uniqueId val="{00000016-E033-4D31-88B7-B72FE85B69EA}"/>
            </c:ext>
          </c:extLst>
        </c:ser>
        <c:ser>
          <c:idx val="3"/>
          <c:order val="3"/>
          <c:tx>
            <c:strRef>
              <c:f>'ChlamydiaCases&amp;Rate2016-2024'!$F$67</c:f>
              <c:strCache>
                <c:ptCount val="1"/>
                <c:pt idx="0">
                  <c:v>f</c:v>
                </c:pt>
              </c:strCache>
            </c:strRef>
          </c:tx>
          <c:spPr>
            <a:solidFill>
              <a:srgbClr val="800080"/>
            </a:solidFill>
            <a:ln>
              <a:noFill/>
            </a:ln>
            <a:effectLst/>
          </c:spPr>
          <c:invertIfNegative val="0"/>
          <c:dLbls>
            <c:dLbl>
              <c:idx val="0"/>
              <c:layout>
                <c:manualLayout>
                  <c:x val="2.7800743657042871E-2"/>
                  <c:y val="-1.697511254402665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033-4D31-88B7-B72FE85B69EA}"/>
                </c:ext>
              </c:extLst>
            </c:dLbl>
            <c:dLbl>
              <c:idx val="1"/>
              <c:layout>
                <c:manualLayout>
                  <c:x val="2.7733814523184602E-2"/>
                  <c:y val="-1.697511254402665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033-4D31-88B7-B72FE85B69EA}"/>
                </c:ext>
              </c:extLst>
            </c:dLbl>
            <c:dLbl>
              <c:idx val="2"/>
              <c:layout>
                <c:manualLayout>
                  <c:x val="4.3557086614173228E-2"/>
                  <c:y val="8.48755627201332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033-4D31-88B7-B72FE85B69EA}"/>
                </c:ext>
              </c:extLst>
            </c:dLbl>
            <c:dLbl>
              <c:idx val="3"/>
              <c:layout>
                <c:manualLayout>
                  <c:x val="0.20159930008748905"/>
                  <c:y val="9.2592592592592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033-4D31-88B7-B72FE85B69EA}"/>
                </c:ext>
              </c:extLst>
            </c:dLbl>
            <c:dLbl>
              <c:idx val="4"/>
              <c:layout>
                <c:manualLayout>
                  <c:x val="0.23994881889763789"/>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033-4D31-88B7-B72FE85B69EA}"/>
                </c:ext>
              </c:extLst>
            </c:dLbl>
            <c:dLbl>
              <c:idx val="5"/>
              <c:layout>
                <c:manualLayout>
                  <c:x val="0.1331662292213473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033-4D31-88B7-B72FE85B69EA}"/>
                </c:ext>
              </c:extLst>
            </c:dLbl>
            <c:dLbl>
              <c:idx val="6"/>
              <c:layout>
                <c:manualLayout>
                  <c:x val="8.9686132983377076E-2"/>
                  <c:y val="-4.62962962962967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033-4D31-88B7-B72FE85B69EA}"/>
                </c:ext>
              </c:extLst>
            </c:dLbl>
            <c:dLbl>
              <c:idx val="7"/>
              <c:layout>
                <c:manualLayout>
                  <c:x val="5.486264216972878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033-4D31-88B7-B72FE85B69EA}"/>
                </c:ext>
              </c:extLst>
            </c:dLbl>
            <c:dLbl>
              <c:idx val="8"/>
              <c:layout>
                <c:manualLayout>
                  <c:x val="4.921872265966754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033-4D31-88B7-B72FE85B69EA}"/>
                </c:ext>
              </c:extLst>
            </c:dLbl>
            <c:dLbl>
              <c:idx val="9"/>
              <c:layout>
                <c:manualLayout>
                  <c:x val="3.265244969378827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033-4D31-88B7-B72FE85B69EA}"/>
                </c:ext>
              </c:extLst>
            </c:dLbl>
            <c:dLbl>
              <c:idx val="10"/>
              <c:layout>
                <c:manualLayout>
                  <c:x val="2.8360236220472439E-2"/>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033-4D31-88B7-B72FE85B69EA}"/>
                </c:ext>
              </c:extLst>
            </c:dLbl>
            <c:spPr>
              <a:noFill/>
              <a:ln>
                <a:noFill/>
              </a:ln>
              <a:effectLst/>
            </c:spPr>
            <c:txPr>
              <a:bodyPr rot="0" spcFirstLastPara="1" vertOverflow="ellipsis" vert="horz" wrap="square" anchor="ctr" anchorCtr="1"/>
              <a:lstStyle/>
              <a:p>
                <a:pPr>
                  <a:defRPr sz="2000" b="1" i="0" u="none" strike="noStrike" kern="1200" baseline="0">
                    <a:solidFill>
                      <a:srgbClr val="800080"/>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'ChlamydiaCases&amp;Rate2016-2024'!$F$68:$F$78</c:f>
              <c:numCache>
                <c:formatCode>0</c:formatCode>
                <c:ptCount val="11"/>
                <c:pt idx="0">
                  <c:v>2</c:v>
                </c:pt>
                <c:pt idx="1">
                  <c:v>1</c:v>
                </c:pt>
                <c:pt idx="2">
                  <c:v>116</c:v>
                </c:pt>
                <c:pt idx="3">
                  <c:v>2350</c:v>
                </c:pt>
                <c:pt idx="4">
                  <c:v>2839</c:v>
                </c:pt>
                <c:pt idx="5">
                  <c:v>1371</c:v>
                </c:pt>
                <c:pt idx="6">
                  <c:v>721</c:v>
                </c:pt>
                <c:pt idx="7">
                  <c:v>326</c:v>
                </c:pt>
                <c:pt idx="8">
                  <c:v>159</c:v>
                </c:pt>
                <c:pt idx="9">
                  <c:v>76</c:v>
                </c:pt>
                <c:pt idx="10">
                  <c:v>12</c:v>
                </c:pt>
              </c:numCache>
            </c:numRef>
          </c:val>
          <c:extLst>
            <c:ext xmlns:c16="http://schemas.microsoft.com/office/drawing/2014/chart" uri="{C3380CC4-5D6E-409C-BE32-E72D297353CC}">
              <c16:uniqueId val="{00000022-E033-4D31-88B7-B72FE85B69EA}"/>
            </c:ext>
          </c:extLst>
        </c:ser>
        <c:ser>
          <c:idx val="4"/>
          <c:order val="4"/>
          <c:tx>
            <c:strRef>
              <c:f>'ChlamydiaCases&amp;Rate2016-2024'!$G$67</c:f>
              <c:strCache>
                <c:ptCount val="1"/>
                <c:pt idx="0">
                  <c:v>y</c:v>
                </c:pt>
              </c:strCache>
            </c:strRef>
          </c:tx>
          <c:spPr>
            <a:noFill/>
            <a:ln>
              <a:noFill/>
            </a:ln>
            <a:effectLst/>
          </c:spPr>
          <c:invertIfNegative val="0"/>
          <c:val>
            <c:numRef>
              <c:f>'ChlamydiaCases&amp;Rate2016-2024'!$G$68:$G$78</c:f>
              <c:numCache>
                <c:formatCode>0</c:formatCode>
                <c:ptCount val="11"/>
                <c:pt idx="0">
                  <c:v>2898</c:v>
                </c:pt>
                <c:pt idx="1">
                  <c:v>2899</c:v>
                </c:pt>
                <c:pt idx="2">
                  <c:v>2784</c:v>
                </c:pt>
                <c:pt idx="3">
                  <c:v>550</c:v>
                </c:pt>
                <c:pt idx="4">
                  <c:v>61</c:v>
                </c:pt>
                <c:pt idx="5">
                  <c:v>1529</c:v>
                </c:pt>
                <c:pt idx="6">
                  <c:v>2179</c:v>
                </c:pt>
                <c:pt idx="7">
                  <c:v>2574</c:v>
                </c:pt>
                <c:pt idx="8">
                  <c:v>2741</c:v>
                </c:pt>
                <c:pt idx="9">
                  <c:v>2824</c:v>
                </c:pt>
                <c:pt idx="10">
                  <c:v>2888</c:v>
                </c:pt>
              </c:numCache>
            </c:numRef>
          </c:val>
          <c:extLst>
            <c:ext xmlns:c16="http://schemas.microsoft.com/office/drawing/2014/chart" uri="{C3380CC4-5D6E-409C-BE32-E72D297353CC}">
              <c16:uniqueId val="{00000023-E033-4D31-88B7-B72FE85B69EA}"/>
            </c:ext>
          </c:extLst>
        </c:ser>
        <c:dLbls>
          <c:showLegendKey val="0"/>
          <c:showVal val="0"/>
          <c:showCatName val="0"/>
          <c:showSerName val="0"/>
          <c:showPercent val="0"/>
          <c:showBubbleSize val="0"/>
        </c:dLbls>
        <c:gapWidth val="20"/>
        <c:overlap val="100"/>
        <c:axId val="1261544376"/>
        <c:axId val="1261542936"/>
      </c:barChart>
      <c:catAx>
        <c:axId val="1261544376"/>
        <c:scaling>
          <c:orientation val="minMax"/>
        </c:scaling>
        <c:delete val="1"/>
        <c:axPos val="l"/>
        <c:majorTickMark val="none"/>
        <c:minorTickMark val="none"/>
        <c:tickLblPos val="nextTo"/>
        <c:crossAx val="1261542936"/>
        <c:crosses val="autoZero"/>
        <c:auto val="1"/>
        <c:lblAlgn val="ctr"/>
        <c:lblOffset val="100"/>
        <c:noMultiLvlLbl val="0"/>
      </c:catAx>
      <c:valAx>
        <c:axId val="1261542936"/>
        <c:scaling>
          <c:orientation val="minMax"/>
        </c:scaling>
        <c:delete val="1"/>
        <c:axPos val="b"/>
        <c:numFmt formatCode="0" sourceLinked="1"/>
        <c:majorTickMark val="none"/>
        <c:minorTickMark val="none"/>
        <c:tickLblPos val="nextTo"/>
        <c:crossAx val="1261544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F1113"/>
          </a:solidFill>
          <a:latin typeface="Franklin Gothic Book" panose="020B0503020102020204" pitchFamily="34" charset="0"/>
        </a:defRPr>
      </a:pPr>
      <a:endParaRPr lang="en-US"/>
    </a:p>
  </c:txPr>
  <c:externalData r:id="rId4">
    <c:autoUpdate val="0"/>
  </c:externalData>
  <c:userShapes r:id="rId5"/>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44450" cap="rnd">
              <a:solidFill>
                <a:schemeClr val="bg1">
                  <a:lumMod val="50000"/>
                </a:schemeClr>
              </a:solidFill>
              <a:round/>
            </a:ln>
            <a:effectLst/>
          </c:spPr>
          <c:marker>
            <c:symbol val="none"/>
          </c:marker>
          <c:dLbls>
            <c:spPr>
              <a:solidFill>
                <a:schemeClr val="bg1"/>
              </a:solid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'ChlamydiaCases&amp;Rate2016-2020'!$K$7:$K$11</c:f>
              <c:numCache>
                <c:formatCode>General</c:formatCode>
                <c:ptCount val="5"/>
                <c:pt idx="0">
                  <c:v>2020</c:v>
                </c:pt>
                <c:pt idx="1">
                  <c:v>2021</c:v>
                </c:pt>
                <c:pt idx="2">
                  <c:v>2022</c:v>
                </c:pt>
                <c:pt idx="3">
                  <c:v>2023</c:v>
                </c:pt>
                <c:pt idx="4">
                  <c:v>2024</c:v>
                </c:pt>
              </c:numCache>
            </c:numRef>
          </c:cat>
          <c:val>
            <c:numRef>
              <c:f>'ChlamydiaCases&amp;Rate2016-2020'!$L$7:$L$11</c:f>
              <c:numCache>
                <c:formatCode>General</c:formatCode>
                <c:ptCount val="5"/>
                <c:pt idx="0">
                  <c:v>197</c:v>
                </c:pt>
                <c:pt idx="1">
                  <c:v>221</c:v>
                </c:pt>
                <c:pt idx="2">
                  <c:v>205</c:v>
                </c:pt>
                <c:pt idx="3">
                  <c:v>190</c:v>
                </c:pt>
                <c:pt idx="4">
                  <c:v>171</c:v>
                </c:pt>
              </c:numCache>
            </c:numRef>
          </c:val>
          <c:smooth val="0"/>
          <c:extLst>
            <c:ext xmlns:c16="http://schemas.microsoft.com/office/drawing/2014/chart" uri="{C3380CC4-5D6E-409C-BE32-E72D297353CC}">
              <c16:uniqueId val="{00000000-D721-4360-A784-10870BDC755F}"/>
            </c:ext>
          </c:extLst>
        </c:ser>
        <c:ser>
          <c:idx val="1"/>
          <c:order val="1"/>
          <c:spPr>
            <a:ln w="63500" cap="rnd">
              <a:solidFill>
                <a:srgbClr val="800080"/>
              </a:solidFill>
              <a:round/>
            </a:ln>
            <a:effectLst/>
          </c:spPr>
          <c:marker>
            <c:symbol val="none"/>
          </c:marker>
          <c:dLbls>
            <c:dLbl>
              <c:idx val="1"/>
              <c:tx>
                <c:rich>
                  <a:bodyPr/>
                  <a:lstStyle/>
                  <a:p>
                    <a:r>
                      <a:rPr lang="en-US"/>
                      <a:t>2,413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721-4360-A784-10870BDC755F}"/>
                </c:ext>
              </c:extLst>
            </c:dLbl>
            <c:dLbl>
              <c:idx val="2"/>
              <c:tx>
                <c:rich>
                  <a:bodyPr/>
                  <a:lstStyle/>
                  <a:p>
                    <a:r>
                      <a:rPr lang="en-US"/>
                      <a:t>2,326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721-4360-A784-10870BDC755F}"/>
                </c:ext>
              </c:extLst>
            </c:dLbl>
            <c:dLbl>
              <c:idx val="3"/>
              <c:tx>
                <c:rich>
                  <a:bodyPr/>
                  <a:lstStyle/>
                  <a:p>
                    <a:r>
                      <a:rPr lang="en-US"/>
                      <a:t>2,450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721-4360-A784-10870BDC755F}"/>
                </c:ext>
              </c:extLst>
            </c:dLbl>
            <c:dLbl>
              <c:idx val="4"/>
              <c:tx>
                <c:rich>
                  <a:bodyPr/>
                  <a:lstStyle/>
                  <a:p>
                    <a:r>
                      <a:rPr lang="en-US"/>
                      <a:t>2,606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721-4360-A784-10870BDC755F}"/>
                </c:ext>
              </c:extLst>
            </c:dLbl>
            <c:spPr>
              <a:solidFill>
                <a:schemeClr val="bg1"/>
              </a:solidFill>
              <a:ln>
                <a:noFill/>
              </a:ln>
              <a:effectLst/>
            </c:spPr>
            <c:txPr>
              <a:bodyPr rot="0" spcFirstLastPara="1" vertOverflow="ellipsis" vert="horz" wrap="square" anchor="ctr" anchorCtr="1"/>
              <a:lstStyle/>
              <a:p>
                <a:pPr>
                  <a:defRPr sz="2400" b="0" i="0" u="none" strike="noStrike" kern="1200" baseline="0">
                    <a:solidFill>
                      <a:srgbClr val="800080"/>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'ChlamydiaCases&amp;Rate2016-2020'!$K$7:$K$11</c:f>
              <c:numCache>
                <c:formatCode>General</c:formatCode>
                <c:ptCount val="5"/>
                <c:pt idx="0">
                  <c:v>2020</c:v>
                </c:pt>
                <c:pt idx="1">
                  <c:v>2021</c:v>
                </c:pt>
                <c:pt idx="2">
                  <c:v>2022</c:v>
                </c:pt>
                <c:pt idx="3">
                  <c:v>2023</c:v>
                </c:pt>
                <c:pt idx="4">
                  <c:v>2024</c:v>
                </c:pt>
              </c:numCache>
            </c:numRef>
          </c:cat>
          <c:val>
            <c:numRef>
              <c:f>'ChlamydiaCases&amp;Rate2016-2020'!$M$7:$M$11</c:f>
              <c:numCache>
                <c:formatCode>General</c:formatCode>
                <c:ptCount val="5"/>
                <c:pt idx="0" formatCode="#,##0">
                  <c:v>2029</c:v>
                </c:pt>
                <c:pt idx="1">
                  <c:v>2413</c:v>
                </c:pt>
                <c:pt idx="2">
                  <c:v>2326</c:v>
                </c:pt>
                <c:pt idx="3">
                  <c:v>2450</c:v>
                </c:pt>
                <c:pt idx="4">
                  <c:v>2606</c:v>
                </c:pt>
              </c:numCache>
            </c:numRef>
          </c:val>
          <c:smooth val="0"/>
          <c:extLst>
            <c:ext xmlns:c16="http://schemas.microsoft.com/office/drawing/2014/chart" uri="{C3380CC4-5D6E-409C-BE32-E72D297353CC}">
              <c16:uniqueId val="{00000005-D721-4360-A784-10870BDC755F}"/>
            </c:ext>
          </c:extLst>
        </c:ser>
        <c:ser>
          <c:idx val="2"/>
          <c:order val="2"/>
          <c:spPr>
            <a:ln w="44450" cap="rnd">
              <a:solidFill>
                <a:schemeClr val="bg1">
                  <a:lumMod val="50000"/>
                </a:schemeClr>
              </a:solidFill>
              <a:round/>
            </a:ln>
            <a:effectLst/>
          </c:spPr>
          <c:marker>
            <c:symbol val="none"/>
          </c:marker>
          <c:dLbls>
            <c:spPr>
              <a:solidFill>
                <a:schemeClr val="bg1"/>
              </a:solid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'ChlamydiaCases&amp;Rate2016-2020'!$K$7:$K$11</c:f>
              <c:numCache>
                <c:formatCode>General</c:formatCode>
                <c:ptCount val="5"/>
                <c:pt idx="0">
                  <c:v>2020</c:v>
                </c:pt>
                <c:pt idx="1">
                  <c:v>2021</c:v>
                </c:pt>
                <c:pt idx="2">
                  <c:v>2022</c:v>
                </c:pt>
                <c:pt idx="3">
                  <c:v>2023</c:v>
                </c:pt>
                <c:pt idx="4">
                  <c:v>2024</c:v>
                </c:pt>
              </c:numCache>
            </c:numRef>
          </c:cat>
          <c:val>
            <c:numRef>
              <c:f>'ChlamydiaCases&amp;Rate2016-2020'!$N$7:$N$11</c:f>
              <c:numCache>
                <c:formatCode>General</c:formatCode>
                <c:ptCount val="5"/>
                <c:pt idx="0">
                  <c:v>654</c:v>
                </c:pt>
                <c:pt idx="1">
                  <c:v>816</c:v>
                </c:pt>
                <c:pt idx="2">
                  <c:v>815</c:v>
                </c:pt>
                <c:pt idx="3">
                  <c:v>791</c:v>
                </c:pt>
                <c:pt idx="4">
                  <c:v>757</c:v>
                </c:pt>
              </c:numCache>
            </c:numRef>
          </c:val>
          <c:smooth val="0"/>
          <c:extLst>
            <c:ext xmlns:c16="http://schemas.microsoft.com/office/drawing/2014/chart" uri="{C3380CC4-5D6E-409C-BE32-E72D297353CC}">
              <c16:uniqueId val="{00000006-D721-4360-A784-10870BDC755F}"/>
            </c:ext>
          </c:extLst>
        </c:ser>
        <c:dLbls>
          <c:showLegendKey val="0"/>
          <c:showVal val="0"/>
          <c:showCatName val="0"/>
          <c:showSerName val="0"/>
          <c:showPercent val="0"/>
          <c:showBubbleSize val="0"/>
        </c:dLbls>
        <c:smooth val="0"/>
        <c:axId val="1074550312"/>
        <c:axId val="1074551752"/>
      </c:lineChart>
      <c:catAx>
        <c:axId val="10745503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074551752"/>
        <c:crosses val="autoZero"/>
        <c:auto val="1"/>
        <c:lblAlgn val="ctr"/>
        <c:lblOffset val="100"/>
        <c:noMultiLvlLbl val="0"/>
      </c:catAx>
      <c:valAx>
        <c:axId val="1074551752"/>
        <c:scaling>
          <c:orientation val="minMax"/>
        </c:scaling>
        <c:delete val="1"/>
        <c:axPos val="l"/>
        <c:numFmt formatCode="General" sourceLinked="1"/>
        <c:majorTickMark val="none"/>
        <c:minorTickMark val="none"/>
        <c:tickLblPos val="nextTo"/>
        <c:crossAx val="10745503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2400">
          <a:latin typeface="Franklin Gothic Book" panose="020B0503020102020204" pitchFamily="34"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36037273864256E-2"/>
          <c:y val="0.11374801017097672"/>
          <c:w val="0.87336706653279084"/>
          <c:h val="0.85692991058681844"/>
        </c:manualLayout>
      </c:layout>
      <c:areaChart>
        <c:grouping val="stacked"/>
        <c:varyColors val="0"/>
        <c:ser>
          <c:idx val="2"/>
          <c:order val="2"/>
          <c:tx>
            <c:strRef>
              <c:f>ChlamydiaProportionPlot2024!$F$3</c:f>
              <c:strCache>
                <c:ptCount val="1"/>
                <c:pt idx="0">
                  <c:v>Other races-area</c:v>
                </c:pt>
              </c:strCache>
            </c:strRef>
          </c:tx>
          <c:spPr>
            <a:solidFill>
              <a:srgbClr val="7F7F7F"/>
            </a:solidFill>
            <a:ln w="19050">
              <a:solidFill>
                <a:schemeClr val="bg1"/>
              </a:solidFill>
            </a:ln>
            <a:effectLst/>
          </c:spPr>
          <c:val>
            <c:numRef>
              <c:f>ChlamydiaProportionPlot2024!$F$4:$F$24</c:f>
              <c:numCache>
                <c:formatCode>0%</c:formatCode>
                <c:ptCount val="21"/>
                <c:pt idx="1">
                  <c:v>-35</c:v>
                </c:pt>
                <c:pt idx="2">
                  <c:v>0.06</c:v>
                </c:pt>
                <c:pt idx="3">
                  <c:v>6.0299999999999999E-2</c:v>
                </c:pt>
                <c:pt idx="4">
                  <c:v>6.0900000000000003E-2</c:v>
                </c:pt>
                <c:pt idx="5">
                  <c:v>6.2100000000000002E-2</c:v>
                </c:pt>
                <c:pt idx="6">
                  <c:v>6.3899999999999998E-2</c:v>
                </c:pt>
                <c:pt idx="7">
                  <c:v>6.6299999999999998E-2</c:v>
                </c:pt>
                <c:pt idx="8">
                  <c:v>6.93E-2</c:v>
                </c:pt>
                <c:pt idx="9">
                  <c:v>7.2900000000000006E-2</c:v>
                </c:pt>
                <c:pt idx="10">
                  <c:v>7.7100000000000002E-2</c:v>
                </c:pt>
                <c:pt idx="11">
                  <c:v>8.0700000000000008E-2</c:v>
                </c:pt>
                <c:pt idx="12">
                  <c:v>8.3700000000000011E-2</c:v>
                </c:pt>
                <c:pt idx="13">
                  <c:v>8.610000000000001E-2</c:v>
                </c:pt>
                <c:pt idx="14">
                  <c:v>8.7900000000000006E-2</c:v>
                </c:pt>
                <c:pt idx="15">
                  <c:v>8.9100000000000013E-2</c:v>
                </c:pt>
                <c:pt idx="16">
                  <c:v>8.9700000000000016E-2</c:v>
                </c:pt>
                <c:pt idx="17">
                  <c:v>9.0000000000000011E-2</c:v>
                </c:pt>
                <c:pt idx="18">
                  <c:v>0.09</c:v>
                </c:pt>
                <c:pt idx="19">
                  <c:v>-35</c:v>
                </c:pt>
              </c:numCache>
            </c:numRef>
          </c:val>
          <c:extLst>
            <c:ext xmlns:c16="http://schemas.microsoft.com/office/drawing/2014/chart" uri="{C3380CC4-5D6E-409C-BE32-E72D297353CC}">
              <c16:uniqueId val="{00000000-1E35-4788-9118-CE95CB9C4C0E}"/>
            </c:ext>
          </c:extLst>
        </c:ser>
        <c:ser>
          <c:idx val="5"/>
          <c:order val="5"/>
          <c:tx>
            <c:strRef>
              <c:f>ChlamydiaProportionPlot2024!$K$3</c:f>
              <c:strCache>
                <c:ptCount val="1"/>
                <c:pt idx="0">
                  <c:v>White-area</c:v>
                </c:pt>
              </c:strCache>
            </c:strRef>
          </c:tx>
          <c:spPr>
            <a:solidFill>
              <a:srgbClr val="2A5934"/>
            </a:solidFill>
            <a:ln>
              <a:noFill/>
            </a:ln>
            <a:effectLst/>
          </c:spPr>
          <c:val>
            <c:numRef>
              <c:f>ChlamydiaProportionPlot2024!$K$4:$K$24</c:f>
              <c:numCache>
                <c:formatCode>0%</c:formatCode>
                <c:ptCount val="21"/>
                <c:pt idx="1">
                  <c:v>-35</c:v>
                </c:pt>
                <c:pt idx="2">
                  <c:v>0.8</c:v>
                </c:pt>
                <c:pt idx="3">
                  <c:v>0.7954</c:v>
                </c:pt>
                <c:pt idx="4">
                  <c:v>0.78620000000000001</c:v>
                </c:pt>
                <c:pt idx="5">
                  <c:v>0.76780000000000004</c:v>
                </c:pt>
                <c:pt idx="6">
                  <c:v>0.74020000000000008</c:v>
                </c:pt>
                <c:pt idx="7">
                  <c:v>0.70340000000000003</c:v>
                </c:pt>
                <c:pt idx="8">
                  <c:v>0.65739999999999998</c:v>
                </c:pt>
                <c:pt idx="9">
                  <c:v>0.60219999999999996</c:v>
                </c:pt>
                <c:pt idx="10">
                  <c:v>0.53779999999999994</c:v>
                </c:pt>
                <c:pt idx="11">
                  <c:v>0.48259999999999992</c:v>
                </c:pt>
                <c:pt idx="12">
                  <c:v>0.43659999999999993</c:v>
                </c:pt>
                <c:pt idx="13">
                  <c:v>0.39979999999999993</c:v>
                </c:pt>
                <c:pt idx="14">
                  <c:v>0.37219999999999992</c:v>
                </c:pt>
                <c:pt idx="15">
                  <c:v>0.35379999999999989</c:v>
                </c:pt>
                <c:pt idx="16">
                  <c:v>0.34459999999999991</c:v>
                </c:pt>
                <c:pt idx="17">
                  <c:v>0.33999999999999991</c:v>
                </c:pt>
                <c:pt idx="18">
                  <c:v>0.34</c:v>
                </c:pt>
                <c:pt idx="19">
                  <c:v>-35</c:v>
                </c:pt>
              </c:numCache>
            </c:numRef>
          </c:val>
          <c:extLst>
            <c:ext xmlns:c16="http://schemas.microsoft.com/office/drawing/2014/chart" uri="{C3380CC4-5D6E-409C-BE32-E72D297353CC}">
              <c16:uniqueId val="{00000001-1E35-4788-9118-CE95CB9C4C0E}"/>
            </c:ext>
          </c:extLst>
        </c:ser>
        <c:ser>
          <c:idx val="8"/>
          <c:order val="8"/>
          <c:tx>
            <c:strRef>
              <c:f>ChlamydiaProportionPlot2024!$P$3</c:f>
              <c:strCache>
                <c:ptCount val="1"/>
                <c:pt idx="0">
                  <c:v>Hispanic-area</c:v>
                </c:pt>
              </c:strCache>
            </c:strRef>
          </c:tx>
          <c:spPr>
            <a:solidFill>
              <a:srgbClr val="0033A1"/>
            </a:solidFill>
            <a:ln w="19050">
              <a:noFill/>
            </a:ln>
            <a:effectLst/>
          </c:spPr>
          <c:val>
            <c:numRef>
              <c:f>ChlamydiaProportionPlot2024!$P$4:$P$24</c:f>
              <c:numCache>
                <c:formatCode>0%</c:formatCode>
                <c:ptCount val="21"/>
                <c:pt idx="1">
                  <c:v>-35</c:v>
                </c:pt>
                <c:pt idx="2">
                  <c:v>0.08</c:v>
                </c:pt>
                <c:pt idx="3">
                  <c:v>8.0799999999999997E-2</c:v>
                </c:pt>
                <c:pt idx="4">
                  <c:v>8.2400000000000001E-2</c:v>
                </c:pt>
                <c:pt idx="5">
                  <c:v>8.5599999999999996E-2</c:v>
                </c:pt>
                <c:pt idx="6">
                  <c:v>9.0399999999999994E-2</c:v>
                </c:pt>
                <c:pt idx="7">
                  <c:v>9.6799999999999997E-2</c:v>
                </c:pt>
                <c:pt idx="8">
                  <c:v>0.1048</c:v>
                </c:pt>
                <c:pt idx="9">
                  <c:v>0.1144</c:v>
                </c:pt>
                <c:pt idx="10">
                  <c:v>0.12559999999999999</c:v>
                </c:pt>
                <c:pt idx="11">
                  <c:v>0.13519999999999999</c:v>
                </c:pt>
                <c:pt idx="12">
                  <c:v>0.14319999999999999</c:v>
                </c:pt>
                <c:pt idx="13">
                  <c:v>0.14959999999999998</c:v>
                </c:pt>
                <c:pt idx="14">
                  <c:v>0.15439999999999998</c:v>
                </c:pt>
                <c:pt idx="15">
                  <c:v>0.15759999999999999</c:v>
                </c:pt>
                <c:pt idx="16">
                  <c:v>0.15919999999999998</c:v>
                </c:pt>
                <c:pt idx="17">
                  <c:v>0.15999999999999998</c:v>
                </c:pt>
                <c:pt idx="18">
                  <c:v>0.16</c:v>
                </c:pt>
                <c:pt idx="19">
                  <c:v>-35</c:v>
                </c:pt>
              </c:numCache>
            </c:numRef>
          </c:val>
          <c:extLst>
            <c:ext xmlns:c16="http://schemas.microsoft.com/office/drawing/2014/chart" uri="{C3380CC4-5D6E-409C-BE32-E72D297353CC}">
              <c16:uniqueId val="{00000002-1E35-4788-9118-CE95CB9C4C0E}"/>
            </c:ext>
          </c:extLst>
        </c:ser>
        <c:ser>
          <c:idx val="11"/>
          <c:order val="11"/>
          <c:tx>
            <c:strRef>
              <c:f>ChlamydiaProportionPlot2024!$U$3</c:f>
              <c:strCache>
                <c:ptCount val="1"/>
                <c:pt idx="0">
                  <c:v>Black-area</c:v>
                </c:pt>
              </c:strCache>
            </c:strRef>
          </c:tx>
          <c:spPr>
            <a:solidFill>
              <a:srgbClr val="800280"/>
            </a:solidFill>
            <a:ln w="19050">
              <a:solidFill>
                <a:schemeClr val="bg1"/>
              </a:solidFill>
            </a:ln>
            <a:effectLst/>
          </c:spPr>
          <c:val>
            <c:numRef>
              <c:f>ChlamydiaProportionPlot2024!$U$4:$U$24</c:f>
              <c:numCache>
                <c:formatCode>0%</c:formatCode>
                <c:ptCount val="21"/>
                <c:pt idx="1">
                  <c:v>-35</c:v>
                </c:pt>
                <c:pt idx="2">
                  <c:v>0.06</c:v>
                </c:pt>
                <c:pt idx="3">
                  <c:v>6.3500000000000001E-2</c:v>
                </c:pt>
                <c:pt idx="4">
                  <c:v>7.0500000000000007E-2</c:v>
                </c:pt>
                <c:pt idx="5">
                  <c:v>8.4500000000000006E-2</c:v>
                </c:pt>
                <c:pt idx="6">
                  <c:v>0.10550000000000001</c:v>
                </c:pt>
                <c:pt idx="7">
                  <c:v>0.13350000000000001</c:v>
                </c:pt>
                <c:pt idx="8">
                  <c:v>0.16850000000000001</c:v>
                </c:pt>
                <c:pt idx="9">
                  <c:v>0.21050000000000002</c:v>
                </c:pt>
                <c:pt idx="10">
                  <c:v>0.25950000000000001</c:v>
                </c:pt>
                <c:pt idx="11">
                  <c:v>0.30149999999999999</c:v>
                </c:pt>
                <c:pt idx="12">
                  <c:v>0.33649999999999997</c:v>
                </c:pt>
                <c:pt idx="13">
                  <c:v>0.36449999999999994</c:v>
                </c:pt>
                <c:pt idx="14">
                  <c:v>0.38549999999999995</c:v>
                </c:pt>
                <c:pt idx="15">
                  <c:v>0.39949999999999997</c:v>
                </c:pt>
                <c:pt idx="16">
                  <c:v>0.40649999999999997</c:v>
                </c:pt>
                <c:pt idx="17">
                  <c:v>0.41</c:v>
                </c:pt>
                <c:pt idx="18">
                  <c:v>0.41</c:v>
                </c:pt>
                <c:pt idx="19">
                  <c:v>-35</c:v>
                </c:pt>
              </c:numCache>
            </c:numRef>
          </c:val>
          <c:extLst>
            <c:ext xmlns:c16="http://schemas.microsoft.com/office/drawing/2014/chart" uri="{C3380CC4-5D6E-409C-BE32-E72D297353CC}">
              <c16:uniqueId val="{00000003-1E35-4788-9118-CE95CB9C4C0E}"/>
            </c:ext>
          </c:extLst>
        </c:ser>
        <c:dLbls>
          <c:showLegendKey val="0"/>
          <c:showVal val="0"/>
          <c:showCatName val="0"/>
          <c:showSerName val="0"/>
          <c:showPercent val="0"/>
          <c:showBubbleSize val="0"/>
        </c:dLbls>
        <c:axId val="549681567"/>
        <c:axId val="549705279"/>
      </c:areaChart>
      <c:barChart>
        <c:barDir val="col"/>
        <c:grouping val="stacked"/>
        <c:varyColors val="0"/>
        <c:ser>
          <c:idx val="3"/>
          <c:order val="3"/>
          <c:tx>
            <c:strRef>
              <c:f>ChlamydiaProportionPlot2024!$G$3</c:f>
              <c:strCache>
                <c:ptCount val="1"/>
                <c:pt idx="0">
                  <c:v>Other races</c:v>
                </c:pt>
              </c:strCache>
            </c:strRef>
          </c:tx>
          <c:spPr>
            <a:noFill/>
            <a:ln>
              <a:noFill/>
            </a:ln>
            <a:effectLst/>
          </c:spPr>
          <c:invertIfNegative val="0"/>
          <c:dLbls>
            <c:dLbl>
              <c:idx val="1"/>
              <c:layout>
                <c:manualLayout>
                  <c:x val="-3.8287358405857161E-2"/>
                  <c:y val="-1.0415362576477404E-7"/>
                </c:manualLayout>
              </c:layout>
              <c:tx>
                <c:rich>
                  <a:bodyPr/>
                  <a:lstStyle/>
                  <a:p>
                    <a:fld id="{D2F18115-6C39-412E-8EEE-E69D9FD1F170}" type="SERIESNAME">
                      <a:rPr lang="en-US">
                        <a:solidFill>
                          <a:schemeClr val="tx1">
                            <a:lumMod val="65000"/>
                            <a:lumOff val="35000"/>
                          </a:schemeClr>
                        </a:solidFill>
                        <a:latin typeface="Tahoma" panose="020B0604030504040204" pitchFamily="34" charset="0"/>
                      </a:rPr>
                      <a:pPr/>
                      <a:t>[SERIES NAME]</a:t>
                    </a:fld>
                    <a:r>
                      <a:rPr lang="en-US">
                        <a:solidFill>
                          <a:schemeClr val="tx1">
                            <a:lumMod val="65000"/>
                            <a:lumOff val="35000"/>
                          </a:schemeClr>
                        </a:solidFill>
                        <a:latin typeface="Tahoma" panose="020B0604030504040204" pitchFamily="34" charset="0"/>
                      </a:rPr>
                      <a:t> </a:t>
                    </a:r>
                  </a:p>
                  <a:p>
                    <a:fld id="{306B3736-8D3F-4A8E-9CB6-18CF3E4C5CE2}" type="VALUE">
                      <a:rPr lang="en-US">
                        <a:solidFill>
                          <a:schemeClr val="tx1">
                            <a:lumMod val="65000"/>
                            <a:lumOff val="35000"/>
                          </a:schemeClr>
                        </a:solidFill>
                        <a:latin typeface="Tahoma" panose="020B0604030504040204" pitchFamily="34" charset="0"/>
                      </a:rPr>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5491262605332226"/>
                      <c:h val="0.18795292506084132"/>
                    </c:manualLayout>
                  </c15:layout>
                  <c15:dlblFieldTable/>
                  <c15:showDataLabelsRange val="0"/>
                </c:ext>
                <c:ext xmlns:c16="http://schemas.microsoft.com/office/drawing/2014/chart" uri="{C3380CC4-5D6E-409C-BE32-E72D297353CC}">
                  <c16:uniqueId val="{00000004-1E35-4788-9118-CE95CB9C4C0E}"/>
                </c:ext>
              </c:extLst>
            </c:dLbl>
            <c:dLbl>
              <c:idx val="19"/>
              <c:layout>
                <c:manualLayout>
                  <c:x val="3.8296149134649453E-2"/>
                  <c:y val="-2.0163497040176577E-3"/>
                </c:manualLayout>
              </c:layout>
              <c:tx>
                <c:rich>
                  <a:bodyPr/>
                  <a:lstStyle/>
                  <a:p>
                    <a:fld id="{0032B636-F78C-446E-8182-5F52E9B6EAFD}" type="SERIESNAME">
                      <a:rPr lang="en-US">
                        <a:latin typeface="Tahoma" panose="020B0604030504040204" pitchFamily="34" charset="0"/>
                      </a:rPr>
                      <a:pPr/>
                      <a:t>[SERIES NAME]</a:t>
                    </a:fld>
                    <a:r>
                      <a:rPr lang="en-US" baseline="0">
                        <a:latin typeface="Tahoma" panose="020B0604030504040204" pitchFamily="34" charset="0"/>
                      </a:rPr>
                      <a:t>
</a:t>
                    </a:r>
                    <a:fld id="{0B036C7A-AA2B-415B-8CFD-F99EFFA621F7}" type="VALUE">
                      <a:rPr lang="en-US" baseline="0">
                        <a:latin typeface="Tahoma" panose="020B0604030504040204" pitchFamily="34" charset="0"/>
                      </a:rPr>
                      <a:pPr/>
                      <a:t>[VALUE]</a:t>
                    </a:fld>
                    <a:endParaRPr lang="en-US" baseline="0">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3800213306586204"/>
                      <c:h val="0.1980955571178179"/>
                    </c:manualLayout>
                  </c15:layout>
                  <c15:dlblFieldTable/>
                  <c15:showDataLabelsRange val="0"/>
                </c:ext>
                <c:ext xmlns:c16="http://schemas.microsoft.com/office/drawing/2014/chart" uri="{C3380CC4-5D6E-409C-BE32-E72D297353CC}">
                  <c16:uniqueId val="{00000005-1E35-4788-9118-CE95CB9C4C0E}"/>
                </c:ext>
              </c:extLst>
            </c:dLbl>
            <c:spPr>
              <a:noFill/>
              <a:ln>
                <a:noFill/>
              </a:ln>
              <a:effectLst/>
            </c:spPr>
            <c:txPr>
              <a:bodyPr rot="0" spcFirstLastPara="1" vertOverflow="ellipsis" vert="horz" wrap="square" anchor="ctr" anchorCtr="0"/>
              <a:lstStyle/>
              <a:p>
                <a:pPr algn="ctr">
                  <a:defRPr sz="24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ChlamydiaProportionPlot2024!$G$4:$G$24</c:f>
              <c:numCache>
                <c:formatCode>0%</c:formatCode>
                <c:ptCount val="21"/>
                <c:pt idx="1">
                  <c:v>0.06</c:v>
                </c:pt>
                <c:pt idx="19">
                  <c:v>0.09</c:v>
                </c:pt>
              </c:numCache>
            </c:numRef>
          </c:val>
          <c:extLst>
            <c:ext xmlns:c16="http://schemas.microsoft.com/office/drawing/2014/chart" uri="{C3380CC4-5D6E-409C-BE32-E72D297353CC}">
              <c16:uniqueId val="{00000006-1E35-4788-9118-CE95CB9C4C0E}"/>
            </c:ext>
          </c:extLst>
        </c:ser>
        <c:ser>
          <c:idx val="6"/>
          <c:order val="6"/>
          <c:tx>
            <c:strRef>
              <c:f>ChlamydiaProportionPlot2024!$L$3</c:f>
              <c:strCache>
                <c:ptCount val="1"/>
                <c:pt idx="0">
                  <c:v>White</c:v>
                </c:pt>
              </c:strCache>
            </c:strRef>
          </c:tx>
          <c:spPr>
            <a:noFill/>
            <a:ln>
              <a:noFill/>
            </a:ln>
            <a:effectLst/>
          </c:spPr>
          <c:invertIfNegative val="0"/>
          <c:dLbls>
            <c:dLbl>
              <c:idx val="1"/>
              <c:layout>
                <c:manualLayout>
                  <c:x val="-4.6779080472622294E-3"/>
                  <c:y val="-6.6394136039864105E-2"/>
                </c:manualLayout>
              </c:layout>
              <c:tx>
                <c:rich>
                  <a:bodyPr/>
                  <a:lstStyle/>
                  <a:p>
                    <a:fld id="{697B022F-53D3-444C-B882-099D2184484F}" type="SERIESNAME">
                      <a:rPr lang="en-US">
                        <a:latin typeface="Tahoma" panose="020B0604030504040204" pitchFamily="34" charset="0"/>
                      </a:rPr>
                      <a:pPr/>
                      <a:t>[SERIES NAME]</a:t>
                    </a:fld>
                    <a:r>
                      <a:rPr lang="en-US" baseline="0">
                        <a:latin typeface="Tahoma" panose="020B0604030504040204" pitchFamily="34" charset="0"/>
                      </a:rPr>
                      <a:t>
</a:t>
                    </a:r>
                    <a:fld id="{D1DB590B-42C9-495B-9EAA-62C2D84014C0}" type="VALUE">
                      <a:rPr lang="en-US" baseline="0">
                        <a:latin typeface="Tahoma" panose="020B0604030504040204" pitchFamily="34" charset="0"/>
                      </a:rPr>
                      <a:pPr/>
                      <a:t>[VALUE]</a:t>
                    </a:fld>
                    <a:endParaRPr lang="en-US" baseline="0">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1E35-4788-9118-CE95CB9C4C0E}"/>
                </c:ext>
              </c:extLst>
            </c:dLbl>
            <c:dLbl>
              <c:idx val="19"/>
              <c:layout>
                <c:manualLayout>
                  <c:x val="3.8435213582812943E-3"/>
                  <c:y val="-2.5877679122923717E-2"/>
                </c:manualLayout>
              </c:layout>
              <c:tx>
                <c:rich>
                  <a:bodyPr/>
                  <a:lstStyle/>
                  <a:p>
                    <a:fld id="{20689BDA-7EAA-4B81-99D1-FC4841B05EA1}" type="SERIESNAME">
                      <a:rPr lang="en-US">
                        <a:latin typeface="Tahoma" panose="020B0604030504040204" pitchFamily="34" charset="0"/>
                      </a:rPr>
                      <a:pPr/>
                      <a:t>[SERIES NAME]</a:t>
                    </a:fld>
                    <a:r>
                      <a:rPr lang="en-US" baseline="0">
                        <a:latin typeface="Tahoma" panose="020B0604030504040204" pitchFamily="34" charset="0"/>
                      </a:rPr>
                      <a:t>
</a:t>
                    </a:r>
                    <a:fld id="{4F8B9605-83F8-4FBC-AB0D-D60003FAB987}" type="VALUE">
                      <a:rPr lang="en-US" baseline="0">
                        <a:latin typeface="Tahoma" panose="020B0604030504040204" pitchFamily="34" charset="0"/>
                      </a:rPr>
                      <a:pPr/>
                      <a:t>[VALUE]</a:t>
                    </a:fld>
                    <a:endParaRPr lang="en-US" baseline="0">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1E35-4788-9118-CE95CB9C4C0E}"/>
                </c:ext>
              </c:extLst>
            </c:dLbl>
            <c:spPr>
              <a:noFill/>
              <a:ln>
                <a:noFill/>
              </a:ln>
              <a:effectLst/>
            </c:spPr>
            <c:txPr>
              <a:bodyPr rot="0" spcFirstLastPara="1" vertOverflow="ellipsis" vert="horz" wrap="square" anchor="ctr" anchorCtr="0"/>
              <a:lstStyle/>
              <a:p>
                <a:pPr algn="ctr">
                  <a:defRPr sz="2400" b="0" i="0" u="none" strike="noStrike" kern="1200" baseline="0">
                    <a:solidFill>
                      <a:srgbClr val="2A5934"/>
                    </a:solidFill>
                    <a:latin typeface="Franklin Gothic Medium Cond" panose="020B06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ChlamydiaProportionPlot2024!$L$4:$L$24</c:f>
              <c:numCache>
                <c:formatCode>0%</c:formatCode>
                <c:ptCount val="21"/>
                <c:pt idx="1">
                  <c:v>0.8</c:v>
                </c:pt>
                <c:pt idx="19">
                  <c:v>0.34</c:v>
                </c:pt>
              </c:numCache>
            </c:numRef>
          </c:val>
          <c:extLst>
            <c:ext xmlns:c16="http://schemas.microsoft.com/office/drawing/2014/chart" uri="{C3380CC4-5D6E-409C-BE32-E72D297353CC}">
              <c16:uniqueId val="{00000009-1E35-4788-9118-CE95CB9C4C0E}"/>
            </c:ext>
          </c:extLst>
        </c:ser>
        <c:ser>
          <c:idx val="9"/>
          <c:order val="9"/>
          <c:tx>
            <c:strRef>
              <c:f>ChlamydiaProportionPlot2024!$Q$3</c:f>
              <c:strCache>
                <c:ptCount val="1"/>
                <c:pt idx="0">
                  <c:v>Hispanic</c:v>
                </c:pt>
              </c:strCache>
            </c:strRef>
          </c:tx>
          <c:spPr>
            <a:noFill/>
            <a:ln>
              <a:noFill/>
            </a:ln>
            <a:effectLst/>
          </c:spPr>
          <c:invertIfNegative val="0"/>
          <c:dLbls>
            <c:dLbl>
              <c:idx val="1"/>
              <c:layout>
                <c:manualLayout>
                  <c:x val="-2.2012458983637788E-2"/>
                  <c:y val="5.0625408715930534E-2"/>
                </c:manualLayout>
              </c:layout>
              <c:tx>
                <c:rich>
                  <a:bodyPr/>
                  <a:lstStyle/>
                  <a:p>
                    <a:fld id="{6F6FC30D-48DA-4982-861E-C55D44ED50FC}" type="SERIESNAME">
                      <a:rPr lang="en-US">
                        <a:latin typeface="Tahoma" panose="020B0604030504040204" pitchFamily="34" charset="0"/>
                      </a:rPr>
                      <a:pPr/>
                      <a:t>[SERIES NAME]</a:t>
                    </a:fld>
                    <a:r>
                      <a:rPr lang="en-US" baseline="0">
                        <a:latin typeface="Tahoma" panose="020B0604030504040204" pitchFamily="34" charset="0"/>
                      </a:rPr>
                      <a:t>
</a:t>
                    </a:r>
                    <a:fld id="{5E08A75C-03F4-4A17-ABA3-C4F6BC3835A3}" type="VALUE">
                      <a:rPr lang="en-US" baseline="0">
                        <a:latin typeface="Tahoma" panose="020B0604030504040204" pitchFamily="34" charset="0"/>
                      </a:rPr>
                      <a:pPr/>
                      <a:t>[VALUE]</a:t>
                    </a:fld>
                    <a:endParaRPr lang="en-US" baseline="0">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0670762872083203"/>
                      <c:h val="0.21809327417598068"/>
                    </c:manualLayout>
                  </c15:layout>
                  <c15:dlblFieldTable/>
                  <c15:showDataLabelsRange val="0"/>
                </c:ext>
                <c:ext xmlns:c16="http://schemas.microsoft.com/office/drawing/2014/chart" uri="{C3380CC4-5D6E-409C-BE32-E72D297353CC}">
                  <c16:uniqueId val="{0000000A-1E35-4788-9118-CE95CB9C4C0E}"/>
                </c:ext>
              </c:extLst>
            </c:dLbl>
            <c:dLbl>
              <c:idx val="19"/>
              <c:layout>
                <c:manualLayout>
                  <c:x val="9.2909772438790963E-3"/>
                  <c:y val="-8.1930942076218257E-3"/>
                </c:manualLayout>
              </c:layout>
              <c:tx>
                <c:rich>
                  <a:bodyPr/>
                  <a:lstStyle/>
                  <a:p>
                    <a:fld id="{4CEF865D-D2AA-4DC0-B1D9-C1C318DADBE1}" type="SERIESNAME">
                      <a:rPr lang="en-US" b="0">
                        <a:latin typeface="Tahoma" panose="020B0604030504040204" pitchFamily="34" charset="0"/>
                      </a:rPr>
                      <a:pPr/>
                      <a:t>[SERIES NAME]</a:t>
                    </a:fld>
                    <a:r>
                      <a:rPr lang="en-US" b="0" baseline="0">
                        <a:latin typeface="Tahoma" panose="020B0604030504040204" pitchFamily="34" charset="0"/>
                      </a:rPr>
                      <a:t>
</a:t>
                    </a:r>
                    <a:fld id="{8E00ADCA-6DC4-4833-B2DC-E1A97F223546}" type="VALUE">
                      <a:rPr lang="en-US" b="0" baseline="0">
                        <a:latin typeface="Tahoma" panose="020B0604030504040204" pitchFamily="34" charset="0"/>
                      </a:rPr>
                      <a:pPr/>
                      <a:t>[VALUE]</a:t>
                    </a:fld>
                    <a:endParaRPr lang="en-US" b="0" baseline="0">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2659893101907155"/>
                      <c:h val="0.23706089373972539"/>
                    </c:manualLayout>
                  </c15:layout>
                  <c15:dlblFieldTable/>
                  <c15:showDataLabelsRange val="0"/>
                </c:ext>
                <c:ext xmlns:c16="http://schemas.microsoft.com/office/drawing/2014/chart" uri="{C3380CC4-5D6E-409C-BE32-E72D297353CC}">
                  <c16:uniqueId val="{0000000B-1E35-4788-9118-CE95CB9C4C0E}"/>
                </c:ext>
              </c:extLst>
            </c:dLbl>
            <c:spPr>
              <a:noFill/>
              <a:ln>
                <a:noFill/>
              </a:ln>
              <a:effectLst/>
            </c:spPr>
            <c:txPr>
              <a:bodyPr rot="0" spcFirstLastPara="1" vertOverflow="ellipsis" vert="horz" wrap="square" anchor="ctr" anchorCtr="0"/>
              <a:lstStyle/>
              <a:p>
                <a:pPr algn="ctr">
                  <a:defRPr sz="2400" b="0" i="0" u="none" strike="noStrike" kern="1200" baseline="0">
                    <a:solidFill>
                      <a:srgbClr val="0033A1"/>
                    </a:solidFill>
                    <a:latin typeface="Franklin Gothic Medium Cond" panose="020B06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ChlamydiaProportionPlot2024!$Q$4:$Q$24</c:f>
              <c:numCache>
                <c:formatCode>0%</c:formatCode>
                <c:ptCount val="21"/>
                <c:pt idx="1">
                  <c:v>0.08</c:v>
                </c:pt>
                <c:pt idx="19">
                  <c:v>0.16</c:v>
                </c:pt>
              </c:numCache>
            </c:numRef>
          </c:val>
          <c:extLst>
            <c:ext xmlns:c16="http://schemas.microsoft.com/office/drawing/2014/chart" uri="{C3380CC4-5D6E-409C-BE32-E72D297353CC}">
              <c16:uniqueId val="{0000000C-1E35-4788-9118-CE95CB9C4C0E}"/>
            </c:ext>
          </c:extLst>
        </c:ser>
        <c:ser>
          <c:idx val="12"/>
          <c:order val="12"/>
          <c:tx>
            <c:strRef>
              <c:f>ChlamydiaProportionPlot2024!$V$3</c:f>
              <c:strCache>
                <c:ptCount val="1"/>
                <c:pt idx="0">
                  <c:v>Black</c:v>
                </c:pt>
              </c:strCache>
            </c:strRef>
          </c:tx>
          <c:spPr>
            <a:noFill/>
            <a:ln>
              <a:noFill/>
            </a:ln>
            <a:effectLst/>
          </c:spPr>
          <c:invertIfNegative val="0"/>
          <c:dLbls>
            <c:dLbl>
              <c:idx val="1"/>
              <c:layout>
                <c:manualLayout>
                  <c:x val="9.3852995769926565E-3"/>
                  <c:y val="-1.6025824979437522E-2"/>
                </c:manualLayout>
              </c:layout>
              <c:tx>
                <c:rich>
                  <a:bodyPr/>
                  <a:lstStyle/>
                  <a:p>
                    <a:fld id="{DF474C2D-BA89-4A3B-8FCE-9482D91E00C8}" type="SERIESNAME">
                      <a:rPr lang="en-US" b="0">
                        <a:solidFill>
                          <a:srgbClr val="800280"/>
                        </a:solidFill>
                        <a:latin typeface="Tahoma" panose="020B0604030504040204" pitchFamily="34" charset="0"/>
                      </a:rPr>
                      <a:pPr/>
                      <a:t>[SERIES NAME]</a:t>
                    </a:fld>
                    <a:r>
                      <a:rPr lang="en-US" b="0" dirty="0">
                        <a:solidFill>
                          <a:srgbClr val="800280"/>
                        </a:solidFill>
                        <a:latin typeface="Tahoma" panose="020B0604030504040204" pitchFamily="34" charset="0"/>
                      </a:rPr>
                      <a:t> </a:t>
                    </a:r>
                    <a:fld id="{E4D146D4-83F0-4FE3-A975-C1E3BD5F7249}" type="VALUE">
                      <a:rPr lang="en-US" b="0">
                        <a:solidFill>
                          <a:srgbClr val="800280"/>
                        </a:solidFill>
                        <a:latin typeface="Tahoma" panose="020B0604030504040204" pitchFamily="34" charset="0"/>
                      </a:rPr>
                      <a:pPr/>
                      <a:t>[VALUE]</a:t>
                    </a:fld>
                    <a:endParaRPr lang="en-US" b="0" dirty="0">
                      <a:solidFill>
                        <a:srgbClr val="800280"/>
                      </a:solidFill>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637742959494928"/>
                      <c:h val="0.15425547759540942"/>
                    </c:manualLayout>
                  </c15:layout>
                  <c15:dlblFieldTable/>
                  <c15:showDataLabelsRange val="0"/>
                </c:ext>
                <c:ext xmlns:c16="http://schemas.microsoft.com/office/drawing/2014/chart" uri="{C3380CC4-5D6E-409C-BE32-E72D297353CC}">
                  <c16:uniqueId val="{0000000D-1E35-4788-9118-CE95CB9C4C0E}"/>
                </c:ext>
              </c:extLst>
            </c:dLbl>
            <c:dLbl>
              <c:idx val="19"/>
              <c:layout>
                <c:manualLayout>
                  <c:x val="-2.5782221301284707E-3"/>
                  <c:y val="-7.1428556549482089E-2"/>
                </c:manualLayout>
              </c:layout>
              <c:tx>
                <c:rich>
                  <a:bodyPr/>
                  <a:lstStyle/>
                  <a:p>
                    <a:fld id="{68354F7A-8168-41E8-8287-60F791661042}" type="SERIESNAME">
                      <a:rPr lang="en-US">
                        <a:latin typeface="Tahoma" panose="020B0604030504040204" pitchFamily="34" charset="0"/>
                      </a:rPr>
                      <a:pPr/>
                      <a:t>[SERIES NAME]</a:t>
                    </a:fld>
                    <a:r>
                      <a:rPr lang="en-US" baseline="0">
                        <a:latin typeface="Tahoma" panose="020B0604030504040204" pitchFamily="34" charset="0"/>
                      </a:rPr>
                      <a:t>
</a:t>
                    </a:r>
                    <a:fld id="{ADE02ECD-636F-4D0F-9FB6-37F5ACF360A6}" type="VALUE">
                      <a:rPr lang="en-US" baseline="0">
                        <a:latin typeface="Tahoma" panose="020B0604030504040204" pitchFamily="34" charset="0"/>
                      </a:rPr>
                      <a:pPr/>
                      <a:t>[VALUE]</a:t>
                    </a:fld>
                    <a:endParaRPr lang="en-US" baseline="0">
                      <a:latin typeface="Tahoma" panose="020B0604030504040204" pitchFamily="34" charset="0"/>
                    </a:endParaRPr>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1E35-4788-9118-CE95CB9C4C0E}"/>
                </c:ext>
              </c:extLst>
            </c:dLbl>
            <c:spPr>
              <a:noFill/>
              <a:ln>
                <a:noFill/>
              </a:ln>
              <a:effectLst/>
            </c:spPr>
            <c:txPr>
              <a:bodyPr rot="0" spcFirstLastPara="1" vertOverflow="ellipsis" vert="horz" wrap="square" anchor="ctr" anchorCtr="0"/>
              <a:lstStyle/>
              <a:p>
                <a:pPr algn="l">
                  <a:defRPr sz="2400" b="0" i="0" u="none" strike="noStrike" kern="1200" baseline="0">
                    <a:solidFill>
                      <a:srgbClr val="800280"/>
                    </a:solidFill>
                    <a:latin typeface="Franklin Gothic Medium Cond" panose="020B06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ChlamydiaProportionPlot2024!$V$4:$V$24</c:f>
              <c:numCache>
                <c:formatCode>0%</c:formatCode>
                <c:ptCount val="21"/>
                <c:pt idx="1">
                  <c:v>0.06</c:v>
                </c:pt>
                <c:pt idx="19">
                  <c:v>0.41</c:v>
                </c:pt>
              </c:numCache>
            </c:numRef>
          </c:val>
          <c:extLst>
            <c:ext xmlns:c16="http://schemas.microsoft.com/office/drawing/2014/chart" uri="{C3380CC4-5D6E-409C-BE32-E72D297353CC}">
              <c16:uniqueId val="{0000000F-1E35-4788-9118-CE95CB9C4C0E}"/>
            </c:ext>
          </c:extLst>
        </c:ser>
        <c:dLbls>
          <c:showLegendKey val="0"/>
          <c:showVal val="0"/>
          <c:showCatName val="0"/>
          <c:showSerName val="0"/>
          <c:showPercent val="0"/>
          <c:showBubbleSize val="0"/>
        </c:dLbls>
        <c:gapWidth val="150"/>
        <c:overlap val="100"/>
        <c:axId val="549681567"/>
        <c:axId val="549705279"/>
      </c:barChart>
      <c:lineChart>
        <c:grouping val="stacked"/>
        <c:varyColors val="0"/>
        <c:ser>
          <c:idx val="0"/>
          <c:order val="0"/>
          <c:tx>
            <c:strRef>
              <c:f>ChlamydiaProportionPlot2024!$C$3</c:f>
              <c:strCache>
                <c:ptCount val="1"/>
                <c:pt idx="0">
                  <c:v>Baseline</c:v>
                </c:pt>
              </c:strCache>
            </c:strRef>
          </c:tx>
          <c:spPr>
            <a:ln w="28575" cap="rnd">
              <a:solidFill>
                <a:schemeClr val="bg1"/>
              </a:solidFill>
              <a:round/>
            </a:ln>
            <a:effectLst/>
          </c:spPr>
          <c:marker>
            <c:symbol val="none"/>
          </c:marker>
          <c:val>
            <c:numRef>
              <c:f>ChlamydiaProportionPlot2024!$C$4:$C$24</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0-1E35-4788-9118-CE95CB9C4C0E}"/>
            </c:ext>
          </c:extLst>
        </c:ser>
        <c:ser>
          <c:idx val="1"/>
          <c:order val="1"/>
          <c:tx>
            <c:strRef>
              <c:f>ChlamydiaProportionPlot2024!$E$3</c:f>
              <c:strCache>
                <c:ptCount val="1"/>
                <c:pt idx="0">
                  <c:v>Other races-stacked line</c:v>
                </c:pt>
              </c:strCache>
            </c:strRef>
          </c:tx>
          <c:spPr>
            <a:ln w="28575" cap="rnd">
              <a:solidFill>
                <a:schemeClr val="bg1"/>
              </a:solidFill>
              <a:round/>
            </a:ln>
            <a:effectLst/>
          </c:spPr>
          <c:marker>
            <c:symbol val="none"/>
          </c:marker>
          <c:val>
            <c:numRef>
              <c:f>ChlamydiaProportionPlot2024!$E$4:$E$24</c:f>
              <c:numCache>
                <c:formatCode>0%</c:formatCode>
                <c:ptCount val="21"/>
                <c:pt idx="0">
                  <c:v>0.06</c:v>
                </c:pt>
                <c:pt idx="1">
                  <c:v>0.06</c:v>
                </c:pt>
                <c:pt idx="2">
                  <c:v>0.06</c:v>
                </c:pt>
                <c:pt idx="3">
                  <c:v>6.0299999999999999E-2</c:v>
                </c:pt>
                <c:pt idx="4">
                  <c:v>6.0900000000000003E-2</c:v>
                </c:pt>
                <c:pt idx="5">
                  <c:v>6.2100000000000002E-2</c:v>
                </c:pt>
                <c:pt idx="6">
                  <c:v>6.3899999999999998E-2</c:v>
                </c:pt>
                <c:pt idx="7">
                  <c:v>6.6299999999999998E-2</c:v>
                </c:pt>
                <c:pt idx="8">
                  <c:v>6.93E-2</c:v>
                </c:pt>
                <c:pt idx="9">
                  <c:v>7.2900000000000006E-2</c:v>
                </c:pt>
                <c:pt idx="10">
                  <c:v>7.7100000000000002E-2</c:v>
                </c:pt>
                <c:pt idx="11">
                  <c:v>8.0700000000000008E-2</c:v>
                </c:pt>
                <c:pt idx="12">
                  <c:v>8.3700000000000011E-2</c:v>
                </c:pt>
                <c:pt idx="13">
                  <c:v>8.610000000000001E-2</c:v>
                </c:pt>
                <c:pt idx="14">
                  <c:v>8.7900000000000006E-2</c:v>
                </c:pt>
                <c:pt idx="15">
                  <c:v>8.9100000000000013E-2</c:v>
                </c:pt>
                <c:pt idx="16">
                  <c:v>8.9700000000000016E-2</c:v>
                </c:pt>
                <c:pt idx="17">
                  <c:v>9.0000000000000011E-2</c:v>
                </c:pt>
                <c:pt idx="18">
                  <c:v>0.09</c:v>
                </c:pt>
                <c:pt idx="19">
                  <c:v>0.09</c:v>
                </c:pt>
                <c:pt idx="20">
                  <c:v>0.09</c:v>
                </c:pt>
              </c:numCache>
            </c:numRef>
          </c:val>
          <c:smooth val="0"/>
          <c:extLst>
            <c:ext xmlns:c16="http://schemas.microsoft.com/office/drawing/2014/chart" uri="{C3380CC4-5D6E-409C-BE32-E72D297353CC}">
              <c16:uniqueId val="{00000011-1E35-4788-9118-CE95CB9C4C0E}"/>
            </c:ext>
          </c:extLst>
        </c:ser>
        <c:ser>
          <c:idx val="4"/>
          <c:order val="4"/>
          <c:tx>
            <c:strRef>
              <c:f>ChlamydiaProportionPlot2024!$J$3</c:f>
              <c:strCache>
                <c:ptCount val="1"/>
                <c:pt idx="0">
                  <c:v>White-stacked line</c:v>
                </c:pt>
              </c:strCache>
            </c:strRef>
          </c:tx>
          <c:spPr>
            <a:ln w="28575" cap="rnd">
              <a:solidFill>
                <a:schemeClr val="bg1"/>
              </a:solidFill>
              <a:round/>
            </a:ln>
            <a:effectLst/>
          </c:spPr>
          <c:marker>
            <c:symbol val="none"/>
          </c:marker>
          <c:val>
            <c:numRef>
              <c:f>ChlamydiaProportionPlot2024!$J$4:$J$24</c:f>
              <c:numCache>
                <c:formatCode>0%</c:formatCode>
                <c:ptCount val="21"/>
                <c:pt idx="0">
                  <c:v>0.8</c:v>
                </c:pt>
                <c:pt idx="1">
                  <c:v>0.8</c:v>
                </c:pt>
                <c:pt idx="2">
                  <c:v>0.8</c:v>
                </c:pt>
                <c:pt idx="3">
                  <c:v>0.7954</c:v>
                </c:pt>
                <c:pt idx="4">
                  <c:v>0.78620000000000001</c:v>
                </c:pt>
                <c:pt idx="5">
                  <c:v>0.76780000000000004</c:v>
                </c:pt>
                <c:pt idx="6">
                  <c:v>0.74020000000000008</c:v>
                </c:pt>
                <c:pt idx="7">
                  <c:v>0.70340000000000003</c:v>
                </c:pt>
                <c:pt idx="8">
                  <c:v>0.65739999999999998</c:v>
                </c:pt>
                <c:pt idx="9">
                  <c:v>0.60219999999999996</c:v>
                </c:pt>
                <c:pt idx="10">
                  <c:v>0.53779999999999994</c:v>
                </c:pt>
                <c:pt idx="11">
                  <c:v>0.48259999999999992</c:v>
                </c:pt>
                <c:pt idx="12">
                  <c:v>0.43659999999999993</c:v>
                </c:pt>
                <c:pt idx="13">
                  <c:v>0.39979999999999993</c:v>
                </c:pt>
                <c:pt idx="14">
                  <c:v>0.37219999999999992</c:v>
                </c:pt>
                <c:pt idx="15">
                  <c:v>0.35379999999999989</c:v>
                </c:pt>
                <c:pt idx="16">
                  <c:v>0.34459999999999991</c:v>
                </c:pt>
                <c:pt idx="17">
                  <c:v>0.33999999999999991</c:v>
                </c:pt>
                <c:pt idx="18">
                  <c:v>0.34</c:v>
                </c:pt>
                <c:pt idx="19">
                  <c:v>0.34</c:v>
                </c:pt>
                <c:pt idx="20">
                  <c:v>0.34</c:v>
                </c:pt>
              </c:numCache>
            </c:numRef>
          </c:val>
          <c:smooth val="0"/>
          <c:extLst>
            <c:ext xmlns:c16="http://schemas.microsoft.com/office/drawing/2014/chart" uri="{C3380CC4-5D6E-409C-BE32-E72D297353CC}">
              <c16:uniqueId val="{00000012-1E35-4788-9118-CE95CB9C4C0E}"/>
            </c:ext>
          </c:extLst>
        </c:ser>
        <c:ser>
          <c:idx val="7"/>
          <c:order val="7"/>
          <c:tx>
            <c:strRef>
              <c:f>ChlamydiaProportionPlot2024!$O$3</c:f>
              <c:strCache>
                <c:ptCount val="1"/>
                <c:pt idx="0">
                  <c:v>Hispanic-stacked line</c:v>
                </c:pt>
              </c:strCache>
            </c:strRef>
          </c:tx>
          <c:spPr>
            <a:ln w="28575" cap="rnd">
              <a:solidFill>
                <a:schemeClr val="bg1"/>
              </a:solidFill>
              <a:round/>
            </a:ln>
            <a:effectLst/>
          </c:spPr>
          <c:marker>
            <c:symbol val="none"/>
          </c:marker>
          <c:val>
            <c:numRef>
              <c:f>ChlamydiaProportionPlot2024!$O$4:$O$24</c:f>
              <c:numCache>
                <c:formatCode>0%</c:formatCode>
                <c:ptCount val="21"/>
                <c:pt idx="0">
                  <c:v>0.08</c:v>
                </c:pt>
                <c:pt idx="1">
                  <c:v>0.08</c:v>
                </c:pt>
                <c:pt idx="2">
                  <c:v>0.08</c:v>
                </c:pt>
                <c:pt idx="3">
                  <c:v>8.0799999999999997E-2</c:v>
                </c:pt>
                <c:pt idx="4">
                  <c:v>8.2400000000000001E-2</c:v>
                </c:pt>
                <c:pt idx="5">
                  <c:v>8.5599999999999996E-2</c:v>
                </c:pt>
                <c:pt idx="6">
                  <c:v>9.0399999999999994E-2</c:v>
                </c:pt>
                <c:pt idx="7">
                  <c:v>9.6799999999999997E-2</c:v>
                </c:pt>
                <c:pt idx="8">
                  <c:v>0.1048</c:v>
                </c:pt>
                <c:pt idx="9">
                  <c:v>0.1144</c:v>
                </c:pt>
                <c:pt idx="10">
                  <c:v>0.12559999999999999</c:v>
                </c:pt>
                <c:pt idx="11">
                  <c:v>0.13519999999999999</c:v>
                </c:pt>
                <c:pt idx="12">
                  <c:v>0.14319999999999999</c:v>
                </c:pt>
                <c:pt idx="13">
                  <c:v>0.14959999999999998</c:v>
                </c:pt>
                <c:pt idx="14">
                  <c:v>0.15439999999999998</c:v>
                </c:pt>
                <c:pt idx="15">
                  <c:v>0.15759999999999999</c:v>
                </c:pt>
                <c:pt idx="16">
                  <c:v>0.15919999999999998</c:v>
                </c:pt>
                <c:pt idx="17">
                  <c:v>0.15999999999999998</c:v>
                </c:pt>
                <c:pt idx="18">
                  <c:v>0.16</c:v>
                </c:pt>
                <c:pt idx="19">
                  <c:v>0.16</c:v>
                </c:pt>
                <c:pt idx="20">
                  <c:v>0.16</c:v>
                </c:pt>
              </c:numCache>
            </c:numRef>
          </c:val>
          <c:smooth val="0"/>
          <c:extLst>
            <c:ext xmlns:c16="http://schemas.microsoft.com/office/drawing/2014/chart" uri="{C3380CC4-5D6E-409C-BE32-E72D297353CC}">
              <c16:uniqueId val="{00000013-1E35-4788-9118-CE95CB9C4C0E}"/>
            </c:ext>
          </c:extLst>
        </c:ser>
        <c:ser>
          <c:idx val="10"/>
          <c:order val="10"/>
          <c:tx>
            <c:strRef>
              <c:f>ChlamydiaProportionPlot2024!$T$3</c:f>
              <c:strCache>
                <c:ptCount val="1"/>
                <c:pt idx="0">
                  <c:v>Black-stacked line</c:v>
                </c:pt>
              </c:strCache>
            </c:strRef>
          </c:tx>
          <c:spPr>
            <a:ln w="28575" cap="rnd">
              <a:solidFill>
                <a:schemeClr val="bg1"/>
              </a:solidFill>
              <a:round/>
            </a:ln>
            <a:effectLst/>
          </c:spPr>
          <c:marker>
            <c:symbol val="none"/>
          </c:marker>
          <c:val>
            <c:numRef>
              <c:f>ChlamydiaProportionPlot2024!$T$4:$T$24</c:f>
              <c:numCache>
                <c:formatCode>0%</c:formatCode>
                <c:ptCount val="21"/>
                <c:pt idx="0">
                  <c:v>0.06</c:v>
                </c:pt>
                <c:pt idx="1">
                  <c:v>0.06</c:v>
                </c:pt>
                <c:pt idx="2">
                  <c:v>0.06</c:v>
                </c:pt>
                <c:pt idx="3">
                  <c:v>6.3500000000000001E-2</c:v>
                </c:pt>
                <c:pt idx="4">
                  <c:v>7.0500000000000007E-2</c:v>
                </c:pt>
                <c:pt idx="5">
                  <c:v>8.4500000000000006E-2</c:v>
                </c:pt>
                <c:pt idx="6">
                  <c:v>0.10550000000000001</c:v>
                </c:pt>
                <c:pt idx="7">
                  <c:v>0.13350000000000001</c:v>
                </c:pt>
                <c:pt idx="8">
                  <c:v>0.16850000000000001</c:v>
                </c:pt>
                <c:pt idx="9">
                  <c:v>0.21050000000000002</c:v>
                </c:pt>
                <c:pt idx="10">
                  <c:v>0.25950000000000001</c:v>
                </c:pt>
                <c:pt idx="11">
                  <c:v>0.30149999999999999</c:v>
                </c:pt>
                <c:pt idx="12">
                  <c:v>0.33649999999999997</c:v>
                </c:pt>
                <c:pt idx="13">
                  <c:v>0.36449999999999994</c:v>
                </c:pt>
                <c:pt idx="14">
                  <c:v>0.38549999999999995</c:v>
                </c:pt>
                <c:pt idx="15">
                  <c:v>0.39949999999999997</c:v>
                </c:pt>
                <c:pt idx="16">
                  <c:v>0.40649999999999997</c:v>
                </c:pt>
                <c:pt idx="17">
                  <c:v>0.41</c:v>
                </c:pt>
                <c:pt idx="18">
                  <c:v>0.41</c:v>
                </c:pt>
                <c:pt idx="19">
                  <c:v>0.41</c:v>
                </c:pt>
                <c:pt idx="20">
                  <c:v>0.41</c:v>
                </c:pt>
              </c:numCache>
            </c:numRef>
          </c:val>
          <c:smooth val="0"/>
          <c:extLst>
            <c:ext xmlns:c16="http://schemas.microsoft.com/office/drawing/2014/chart" uri="{C3380CC4-5D6E-409C-BE32-E72D297353CC}">
              <c16:uniqueId val="{00000014-1E35-4788-9118-CE95CB9C4C0E}"/>
            </c:ext>
          </c:extLst>
        </c:ser>
        <c:dLbls>
          <c:showLegendKey val="0"/>
          <c:showVal val="0"/>
          <c:showCatName val="0"/>
          <c:showSerName val="0"/>
          <c:showPercent val="0"/>
          <c:showBubbleSize val="0"/>
        </c:dLbls>
        <c:marker val="1"/>
        <c:smooth val="0"/>
        <c:axId val="549681567"/>
        <c:axId val="549705279"/>
      </c:lineChart>
      <c:catAx>
        <c:axId val="549681567"/>
        <c:scaling>
          <c:orientation val="minMax"/>
        </c:scaling>
        <c:delete val="1"/>
        <c:axPos val="b"/>
        <c:majorTickMark val="out"/>
        <c:minorTickMark val="none"/>
        <c:tickLblPos val="nextTo"/>
        <c:crossAx val="549705279"/>
        <c:crosses val="autoZero"/>
        <c:auto val="1"/>
        <c:lblAlgn val="ctr"/>
        <c:lblOffset val="100"/>
        <c:noMultiLvlLbl val="0"/>
      </c:catAx>
      <c:valAx>
        <c:axId val="549705279"/>
        <c:scaling>
          <c:orientation val="minMax"/>
          <c:max val="1.01"/>
          <c:min val="-1.0000000000000002E-3"/>
        </c:scaling>
        <c:delete val="1"/>
        <c:axPos val="l"/>
        <c:numFmt formatCode="0%" sourceLinked="1"/>
        <c:majorTickMark val="none"/>
        <c:minorTickMark val="none"/>
        <c:tickLblPos val="nextTo"/>
        <c:crossAx val="549681567"/>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400">
          <a:latin typeface="Franklin Gothic Medium Cond" panose="020B06060304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ysClr val="window" lastClr="FFFFFF">
                <a:lumMod val="75000"/>
              </a:sysClr>
            </a:solidFill>
            <a:ln>
              <a:noFill/>
            </a:ln>
            <a:effectLst/>
          </c:spPr>
          <c:invertIfNegative val="0"/>
          <c:dPt>
            <c:idx val="0"/>
            <c:invertIfNegative val="0"/>
            <c:bubble3D val="0"/>
            <c:spPr>
              <a:solidFill>
                <a:srgbClr val="003264"/>
              </a:solidFill>
              <a:ln>
                <a:noFill/>
              </a:ln>
              <a:effectLst/>
            </c:spPr>
            <c:extLst>
              <c:ext xmlns:c16="http://schemas.microsoft.com/office/drawing/2014/chart" uri="{C3380CC4-5D6E-409C-BE32-E72D297353CC}">
                <c16:uniqueId val="{00000001-38EF-4AFF-BC7B-32138B1401E4}"/>
              </c:ext>
            </c:extLst>
          </c:dPt>
          <c:dPt>
            <c:idx val="4"/>
            <c:invertIfNegative val="0"/>
            <c:bubble3D val="0"/>
            <c:spPr>
              <a:solidFill>
                <a:srgbClr val="005BAC"/>
              </a:solidFill>
              <a:ln>
                <a:noFill/>
              </a:ln>
              <a:effectLst/>
            </c:spPr>
            <c:extLst>
              <c:ext xmlns:c16="http://schemas.microsoft.com/office/drawing/2014/chart" uri="{C3380CC4-5D6E-409C-BE32-E72D297353CC}">
                <c16:uniqueId val="{00000003-38EF-4AFF-BC7B-32138B1401E4}"/>
              </c:ext>
            </c:extLst>
          </c:dPt>
          <c:dLbls>
            <c:dLbl>
              <c:idx val="0"/>
              <c:tx>
                <c:rich>
                  <a:bodyPr rot="0" spcFirstLastPara="1" vertOverflow="ellipsis" vert="horz" wrap="square" lIns="38100" tIns="19050" rIns="38100" bIns="19050" anchor="ctr" anchorCtr="1">
                    <a:spAutoFit/>
                  </a:bodyPr>
                  <a:lstStyle/>
                  <a:p>
                    <a:pPr>
                      <a:defRPr sz="2400" b="1" i="0" u="none" strike="noStrike" kern="1200" baseline="0">
                        <a:solidFill>
                          <a:srgbClr val="003264"/>
                        </a:solidFill>
                        <a:latin typeface="Tahoma" panose="020B0604030504040204" pitchFamily="34" charset="0"/>
                        <a:ea typeface="Tahoma" panose="020B0604030504040204" pitchFamily="34" charset="0"/>
                        <a:cs typeface="Tahoma" panose="020B0604030504040204" pitchFamily="34" charset="0"/>
                      </a:defRPr>
                    </a:pPr>
                    <a:r>
                      <a:rPr lang="en-US">
                        <a:solidFill>
                          <a:srgbClr val="003264"/>
                        </a:solidFill>
                      </a:rPr>
                      <a:t>492</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264"/>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8EF-4AFF-BC7B-32138B1401E4}"/>
                </c:ext>
              </c:extLst>
            </c:dLbl>
            <c:dLbl>
              <c:idx val="1"/>
              <c:tx>
                <c:rich>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r>
                      <a:rPr lang="en-US"/>
                      <a:t>558</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8EF-4AFF-BC7B-32138B1401E4}"/>
                </c:ext>
              </c:extLst>
            </c:dLbl>
            <c:dLbl>
              <c:idx val="2"/>
              <c:tx>
                <c:rich>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r>
                      <a:rPr lang="en-US"/>
                      <a:t>430</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8EF-4AFF-BC7B-32138B1401E4}"/>
                </c:ext>
              </c:extLst>
            </c:dLbl>
            <c:dLbl>
              <c:idx val="3"/>
              <c:tx>
                <c:rich>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r>
                      <a:rPr lang="en-US"/>
                      <a:t>380</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8EF-4AFF-BC7B-32138B1401E4}"/>
                </c:ext>
              </c:extLst>
            </c:dLbl>
            <c:dLbl>
              <c:idx val="4"/>
              <c:tx>
                <c:rich>
                  <a:bodyPr rot="0" spcFirstLastPara="1" vertOverflow="ellipsis" vert="horz" wrap="square" lIns="38100" tIns="19050" rIns="38100" bIns="19050" anchor="ctr" anchorCtr="1">
                    <a:spAutoFit/>
                  </a:bodyPr>
                  <a:lstStyle/>
                  <a:p>
                    <a:pPr>
                      <a:defRPr sz="2400" b="1" i="0" u="none" strike="noStrike" kern="1200" baseline="0">
                        <a:solidFill>
                          <a:srgbClr val="005BAC"/>
                        </a:solidFill>
                        <a:latin typeface="Tahoma" panose="020B0604030504040204" pitchFamily="34" charset="0"/>
                        <a:ea typeface="Tahoma" panose="020B0604030504040204" pitchFamily="34" charset="0"/>
                        <a:cs typeface="Tahoma" panose="020B0604030504040204" pitchFamily="34" charset="0"/>
                      </a:defRPr>
                    </a:pPr>
                    <a:r>
                      <a:rPr lang="en-US">
                        <a:solidFill>
                          <a:srgbClr val="005BAC"/>
                        </a:solidFill>
                      </a:rPr>
                      <a:t>423</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5BAC"/>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8EF-4AFF-BC7B-32138B1401E4}"/>
                </c:ext>
              </c:extLst>
            </c:dLbl>
            <c:dLbl>
              <c:idx val="5"/>
              <c:tx>
                <c:rich>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r>
                      <a:rPr lang="en-US"/>
                      <a:t>427</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71717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8EF-4AFF-BC7B-32138B1401E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'STI_Trend_Neighboring_States&amp;WI'!$A$3:$A$8</c:f>
              <c:strCache>
                <c:ptCount val="6"/>
                <c:pt idx="0">
                  <c:v>US Total</c:v>
                </c:pt>
                <c:pt idx="1">
                  <c:v>Illinois</c:v>
                </c:pt>
                <c:pt idx="2">
                  <c:v>Michigan</c:v>
                </c:pt>
                <c:pt idx="3">
                  <c:v>Minnesota</c:v>
                </c:pt>
                <c:pt idx="4">
                  <c:v>Wisconsin</c:v>
                </c:pt>
                <c:pt idx="5">
                  <c:v>Iowa</c:v>
                </c:pt>
              </c:strCache>
            </c:strRef>
          </c:cat>
          <c:val>
            <c:numRef>
              <c:f>'STI_Trend_Neighboring_States&amp;WI'!$B$3:$B$8</c:f>
              <c:numCache>
                <c:formatCode>General</c:formatCode>
                <c:ptCount val="6"/>
                <c:pt idx="0">
                  <c:v>492.2</c:v>
                </c:pt>
                <c:pt idx="1">
                  <c:v>557.70000000000005</c:v>
                </c:pt>
                <c:pt idx="2">
                  <c:v>429.5</c:v>
                </c:pt>
                <c:pt idx="3">
                  <c:v>379.5</c:v>
                </c:pt>
                <c:pt idx="4">
                  <c:v>422.8</c:v>
                </c:pt>
                <c:pt idx="5">
                  <c:v>426.8</c:v>
                </c:pt>
              </c:numCache>
            </c:numRef>
          </c:val>
          <c:extLst>
            <c:ext xmlns:c16="http://schemas.microsoft.com/office/drawing/2014/chart" uri="{C3380CC4-5D6E-409C-BE32-E72D297353CC}">
              <c16:uniqueId val="{00000008-38EF-4AFF-BC7B-32138B1401E4}"/>
            </c:ext>
          </c:extLst>
        </c:ser>
        <c:dLbls>
          <c:showLegendKey val="0"/>
          <c:showVal val="0"/>
          <c:showCatName val="0"/>
          <c:showSerName val="0"/>
          <c:showPercent val="0"/>
          <c:showBubbleSize val="0"/>
        </c:dLbls>
        <c:gapWidth val="100"/>
        <c:overlap val="-27"/>
        <c:axId val="949095448"/>
        <c:axId val="949097608"/>
      </c:barChart>
      <c:catAx>
        <c:axId val="949095448"/>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400" b="1"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949097608"/>
        <c:crosses val="autoZero"/>
        <c:auto val="1"/>
        <c:lblAlgn val="ctr"/>
        <c:lblOffset val="100"/>
        <c:noMultiLvlLbl val="0"/>
      </c:catAx>
      <c:valAx>
        <c:axId val="949097608"/>
        <c:scaling>
          <c:orientation val="minMax"/>
        </c:scaling>
        <c:delete val="1"/>
        <c:axPos val="l"/>
        <c:numFmt formatCode="General" sourceLinked="1"/>
        <c:majorTickMark val="none"/>
        <c:minorTickMark val="none"/>
        <c:tickLblPos val="nextTo"/>
        <c:crossAx val="949095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9071433638362"/>
          <c:y val="1.1779622254281689E-2"/>
          <c:w val="0.74149304816627648"/>
          <c:h val="0.98225327620890779"/>
        </c:manualLayout>
      </c:layout>
      <c:doughnutChart>
        <c:varyColors val="1"/>
        <c:ser>
          <c:idx val="0"/>
          <c:order val="0"/>
          <c:spPr>
            <a:solidFill>
              <a:srgbClr val="0070C0"/>
            </a:solidFill>
          </c:spPr>
          <c:dPt>
            <c:idx val="0"/>
            <c:bubble3D val="0"/>
            <c:spPr>
              <a:solidFill>
                <a:srgbClr val="0033A1"/>
              </a:solidFill>
              <a:ln>
                <a:solidFill>
                  <a:srgbClr val="0033A1"/>
                </a:solidFill>
              </a:ln>
              <a:effectLst/>
            </c:spPr>
            <c:extLst>
              <c:ext xmlns:c16="http://schemas.microsoft.com/office/drawing/2014/chart" uri="{C3380CC4-5D6E-409C-BE32-E72D297353CC}">
                <c16:uniqueId val="{00000001-6098-4959-8447-8905C035EAAE}"/>
              </c:ext>
            </c:extLst>
          </c:dPt>
          <c:dLbls>
            <c:dLbl>
              <c:idx val="0"/>
              <c:layout>
                <c:manualLayout>
                  <c:x val="-1.7753777399447104E-3"/>
                  <c:y val="-0.38997674944727961"/>
                </c:manualLayout>
              </c:layout>
              <c:tx>
                <c:rich>
                  <a:bodyPr rot="0" spcFirstLastPara="1" vertOverflow="ellipsis" vert="horz" wrap="square" lIns="38100" tIns="19050" rIns="38100" bIns="19050" anchor="ctr" anchorCtr="1">
                    <a:noAutofit/>
                  </a:bodyPr>
                  <a:lstStyle/>
                  <a:p>
                    <a:pPr>
                      <a:defRPr sz="4400" b="1" i="0" u="none" strike="noStrike" kern="1200" baseline="0">
                        <a:solidFill>
                          <a:srgbClr val="000000"/>
                        </a:solidFill>
                        <a:latin typeface="Franklin Gothic Book" panose="020B0503020102020204" pitchFamily="34" charset="0"/>
                        <a:ea typeface="+mn-ea"/>
                        <a:cs typeface="+mn-cs"/>
                      </a:defRPr>
                    </a:pPr>
                    <a:r>
                      <a:rPr lang="en-US">
                        <a:solidFill>
                          <a:srgbClr val="000000"/>
                        </a:solidFill>
                        <a:latin typeface="Tahoma" panose="020B0604030504040204" pitchFamily="34" charset="0"/>
                      </a:rPr>
                      <a:t>31,576</a:t>
                    </a:r>
                  </a:p>
                </c:rich>
              </c:tx>
              <c:spPr>
                <a:noFill/>
                <a:ln>
                  <a:noFill/>
                </a:ln>
                <a:effectLst/>
              </c:spPr>
              <c:txPr>
                <a:bodyPr rot="0" spcFirstLastPara="1" vertOverflow="ellipsis" vert="horz" wrap="square" lIns="38100" tIns="19050" rIns="38100" bIns="19050" anchor="ctr" anchorCtr="1">
                  <a:noAutofit/>
                </a:bodyPr>
                <a:lstStyle/>
                <a:p>
                  <a:pPr>
                    <a:defRPr sz="4400" b="1" i="0" u="none" strike="noStrike" kern="1200" baseline="0">
                      <a:solidFill>
                        <a:srgbClr val="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9198127261119386"/>
                      <c:h val="0.17941312381759178"/>
                    </c:manualLayout>
                  </c15:layout>
                  <c15:showDataLabelsRange val="0"/>
                </c:ext>
                <c:ext xmlns:c16="http://schemas.microsoft.com/office/drawing/2014/chart" uri="{C3380CC4-5D6E-409C-BE32-E72D297353CC}">
                  <c16:uniqueId val="{00000001-6098-4959-8447-8905C035EAA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Sheet1!$A$8</c:f>
              <c:numCache>
                <c:formatCode>General</c:formatCode>
                <c:ptCount val="1"/>
                <c:pt idx="0">
                  <c:v>2023</c:v>
                </c:pt>
              </c:numCache>
            </c:numRef>
          </c:cat>
          <c:val>
            <c:numRef>
              <c:f>Sheet1!$B$8</c:f>
              <c:numCache>
                <c:formatCode>#,##0</c:formatCode>
                <c:ptCount val="1"/>
                <c:pt idx="0">
                  <c:v>33791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6098-4959-8447-8905C035EAA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80645161290322E-2"/>
          <c:y val="3.6999550130141792E-2"/>
          <c:w val="0.97535842293906805"/>
          <c:h val="0.80738141025096333"/>
        </c:manualLayout>
      </c:layout>
      <c:lineChart>
        <c:grouping val="standard"/>
        <c:varyColors val="0"/>
        <c:ser>
          <c:idx val="0"/>
          <c:order val="0"/>
          <c:spPr>
            <a:ln w="63500" cap="rnd">
              <a:solidFill>
                <a:srgbClr val="003D78"/>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BC70-4438-83ED-830FBF90412E}"/>
                </c:ext>
              </c:extLst>
            </c:dLbl>
            <c:dLbl>
              <c:idx val="2"/>
              <c:delete val="1"/>
              <c:extLst>
                <c:ext xmlns:c15="http://schemas.microsoft.com/office/drawing/2012/chart" uri="{CE6537A1-D6FC-4f65-9D91-7224C49458BB}"/>
                <c:ext xmlns:c16="http://schemas.microsoft.com/office/drawing/2014/chart" uri="{C3380CC4-5D6E-409C-BE32-E72D297353CC}">
                  <c16:uniqueId val="{00000001-BC70-4438-83ED-830FBF90412E}"/>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D78"/>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 STI Cases&amp;Rate201_2020'!$A$12:$A$16</c:f>
              <c:numCache>
                <c:formatCode>General</c:formatCode>
                <c:ptCount val="5"/>
                <c:pt idx="0">
                  <c:v>2020</c:v>
                </c:pt>
                <c:pt idx="1">
                  <c:v>2021</c:v>
                </c:pt>
                <c:pt idx="2">
                  <c:v>2022</c:v>
                </c:pt>
                <c:pt idx="3">
                  <c:v>2023</c:v>
                </c:pt>
                <c:pt idx="4">
                  <c:v>2024</c:v>
                </c:pt>
              </c:numCache>
            </c:numRef>
          </c:cat>
          <c:val>
            <c:numRef>
              <c:f>'All STI Cases&amp;Rate201_2020'!$B$12:$B$16</c:f>
              <c:numCache>
                <c:formatCode>#,##0</c:formatCode>
                <c:ptCount val="5"/>
                <c:pt idx="0">
                  <c:v>38879</c:v>
                </c:pt>
                <c:pt idx="1">
                  <c:v>39958</c:v>
                </c:pt>
                <c:pt idx="2">
                  <c:v>36310</c:v>
                </c:pt>
                <c:pt idx="3">
                  <c:v>33791</c:v>
                </c:pt>
                <c:pt idx="4">
                  <c:v>31576</c:v>
                </c:pt>
              </c:numCache>
            </c:numRef>
          </c:val>
          <c:smooth val="0"/>
          <c:extLst>
            <c:ext xmlns:c16="http://schemas.microsoft.com/office/drawing/2014/chart" uri="{C3380CC4-5D6E-409C-BE32-E72D297353CC}">
              <c16:uniqueId val="{00000002-BC70-4438-83ED-830FBF90412E}"/>
            </c:ext>
          </c:extLst>
        </c:ser>
        <c:dLbls>
          <c:showLegendKey val="0"/>
          <c:showVal val="0"/>
          <c:showCatName val="0"/>
          <c:showSerName val="0"/>
          <c:showPercent val="0"/>
          <c:showBubbleSize val="0"/>
        </c:dLbls>
        <c:smooth val="0"/>
        <c:axId val="734666848"/>
        <c:axId val="734675848"/>
      </c:lineChart>
      <c:catAx>
        <c:axId val="734666848"/>
        <c:scaling>
          <c:orientation val="minMax"/>
        </c:scaling>
        <c:delete val="0"/>
        <c:axPos val="b"/>
        <c:numFmt formatCode="General" sourceLinked="1"/>
        <c:majorTickMark val="none"/>
        <c:minorTickMark val="none"/>
        <c:tickLblPos val="nextTo"/>
        <c:spPr>
          <a:noFill/>
          <a:ln w="9525" cap="flat" cmpd="sng" algn="ctr">
            <a:solidFill>
              <a:sysClr val="windowText" lastClr="000000">
                <a:lumMod val="95000"/>
                <a:lumOff val="5000"/>
              </a:sysClr>
            </a:solidFill>
            <a:round/>
          </a:ln>
          <a:effectLst/>
        </c:spPr>
        <c:txPr>
          <a:bodyPr rot="-60000000" spcFirstLastPara="1" vertOverflow="ellipsis" vert="horz" wrap="square" anchor="ctr" anchorCtr="1"/>
          <a:lstStyle/>
          <a:p>
            <a:pPr>
              <a:defRPr sz="2400" b="1"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734675848"/>
        <c:crosses val="autoZero"/>
        <c:auto val="1"/>
        <c:lblAlgn val="ctr"/>
        <c:lblOffset val="100"/>
        <c:noMultiLvlLbl val="0"/>
      </c:catAx>
      <c:valAx>
        <c:axId val="734675848"/>
        <c:scaling>
          <c:orientation val="minMax"/>
        </c:scaling>
        <c:delete val="1"/>
        <c:axPos val="l"/>
        <c:numFmt formatCode="#,##0" sourceLinked="1"/>
        <c:majorTickMark val="none"/>
        <c:minorTickMark val="none"/>
        <c:tickLblPos val="nextTo"/>
        <c:crossAx val="734666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640873015873016E-2"/>
          <c:y val="2.115771997364924E-2"/>
          <c:w val="0.97271825396825395"/>
          <c:h val="0.82054207554139014"/>
        </c:manualLayout>
      </c:layout>
      <c:barChart>
        <c:barDir val="col"/>
        <c:grouping val="clustered"/>
        <c:varyColors val="0"/>
        <c:ser>
          <c:idx val="0"/>
          <c:order val="0"/>
          <c:spPr>
            <a:solidFill>
              <a:srgbClr val="0033A1"/>
            </a:solidFill>
            <a:ln>
              <a:noFill/>
            </a:ln>
            <a:effectLst/>
          </c:spPr>
          <c:invertIfNegative val="0"/>
          <c:dPt>
            <c:idx val="0"/>
            <c:invertIfNegative val="0"/>
            <c:bubble3D val="0"/>
            <c:spPr>
              <a:solidFill>
                <a:srgbClr val="FFFFFF">
                  <a:lumMod val="85000"/>
                </a:srgbClr>
              </a:solidFill>
              <a:ln>
                <a:noFill/>
              </a:ln>
              <a:effectLst/>
            </c:spPr>
            <c:extLst>
              <c:ext xmlns:c16="http://schemas.microsoft.com/office/drawing/2014/chart" uri="{C3380CC4-5D6E-409C-BE32-E72D297353CC}">
                <c16:uniqueId val="{00000000-9832-4DC0-818C-EB441C869369}"/>
              </c:ext>
            </c:extLst>
          </c:dPt>
          <c:dPt>
            <c:idx val="1"/>
            <c:invertIfNegative val="0"/>
            <c:bubble3D val="0"/>
            <c:spPr>
              <a:solidFill>
                <a:srgbClr val="FFFFFF">
                  <a:lumMod val="85000"/>
                </a:srgbClr>
              </a:solidFill>
              <a:ln>
                <a:noFill/>
              </a:ln>
              <a:effectLst/>
            </c:spPr>
            <c:extLst>
              <c:ext xmlns:c16="http://schemas.microsoft.com/office/drawing/2014/chart" uri="{C3380CC4-5D6E-409C-BE32-E72D297353CC}">
                <c16:uniqueId val="{00000002-F3A1-4B8B-A4E4-9ED91D3825AB}"/>
              </c:ext>
            </c:extLst>
          </c:dPt>
          <c:dPt>
            <c:idx val="2"/>
            <c:invertIfNegative val="0"/>
            <c:bubble3D val="0"/>
            <c:spPr>
              <a:solidFill>
                <a:srgbClr val="0033A1"/>
              </a:solidFill>
              <a:ln>
                <a:noFill/>
              </a:ln>
              <a:effectLst/>
            </c:spPr>
            <c:extLst>
              <c:ext xmlns:c16="http://schemas.microsoft.com/office/drawing/2014/chart" uri="{C3380CC4-5D6E-409C-BE32-E72D297353CC}">
                <c16:uniqueId val="{00000003-F3A1-4B8B-A4E4-9ED91D3825AB}"/>
              </c:ext>
            </c:extLst>
          </c:dPt>
          <c:dPt>
            <c:idx val="3"/>
            <c:invertIfNegative val="0"/>
            <c:bubble3D val="0"/>
            <c:spPr>
              <a:solidFill>
                <a:srgbClr val="0033A1"/>
              </a:solidFill>
              <a:ln>
                <a:noFill/>
              </a:ln>
              <a:effectLst/>
            </c:spPr>
            <c:extLst>
              <c:ext xmlns:c16="http://schemas.microsoft.com/office/drawing/2014/chart" uri="{C3380CC4-5D6E-409C-BE32-E72D297353CC}">
                <c16:uniqueId val="{00000004-F3A1-4B8B-A4E4-9ED91D3825AB}"/>
              </c:ext>
            </c:extLst>
          </c:dPt>
          <c:dPt>
            <c:idx val="4"/>
            <c:invertIfNegative val="0"/>
            <c:bubble3D val="0"/>
            <c:spPr>
              <a:solidFill>
                <a:srgbClr val="0033A1"/>
              </a:solidFill>
              <a:ln>
                <a:noFill/>
              </a:ln>
              <a:effectLst/>
            </c:spPr>
            <c:extLst>
              <c:ext xmlns:c16="http://schemas.microsoft.com/office/drawing/2014/chart" uri="{C3380CC4-5D6E-409C-BE32-E72D297353CC}">
                <c16:uniqueId val="{00000005-F3A1-4B8B-A4E4-9ED91D3825AB}"/>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32-4DC0-818C-EB441C869369}"/>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F3A1-4B8B-A4E4-9ED91D3825AB}"/>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 STI Cases&amp;Rate201_2020'!$I$12:$I$16</c:f>
              <c:numCache>
                <c:formatCode>General</c:formatCode>
                <c:ptCount val="5"/>
                <c:pt idx="0">
                  <c:v>2020</c:v>
                </c:pt>
                <c:pt idx="1">
                  <c:v>2021</c:v>
                </c:pt>
                <c:pt idx="2">
                  <c:v>2022</c:v>
                </c:pt>
                <c:pt idx="3">
                  <c:v>2023</c:v>
                </c:pt>
                <c:pt idx="4">
                  <c:v>2024</c:v>
                </c:pt>
              </c:numCache>
            </c:numRef>
          </c:cat>
          <c:val>
            <c:numRef>
              <c:f>'All STI Cases&amp;Rate201_2020'!$J$12:$J$16</c:f>
              <c:numCache>
                <c:formatCode>General</c:formatCode>
                <c:ptCount val="5"/>
                <c:pt idx="0">
                  <c:v>665</c:v>
                </c:pt>
                <c:pt idx="1">
                  <c:v>685</c:v>
                </c:pt>
                <c:pt idx="2" formatCode="0">
                  <c:v>622.20246649899821</c:v>
                </c:pt>
                <c:pt idx="3">
                  <c:v>573</c:v>
                </c:pt>
                <c:pt idx="4">
                  <c:v>534</c:v>
                </c:pt>
              </c:numCache>
            </c:numRef>
          </c:val>
          <c:extLst>
            <c:ext xmlns:c16="http://schemas.microsoft.com/office/drawing/2014/chart" uri="{C3380CC4-5D6E-409C-BE32-E72D297353CC}">
              <c16:uniqueId val="{00000000-F7E4-4614-B7C8-C47F49884B34}"/>
            </c:ext>
          </c:extLst>
        </c:ser>
        <c:dLbls>
          <c:showLegendKey val="0"/>
          <c:showVal val="0"/>
          <c:showCatName val="0"/>
          <c:showSerName val="0"/>
          <c:showPercent val="0"/>
          <c:showBubbleSize val="0"/>
        </c:dLbls>
        <c:gapWidth val="50"/>
        <c:overlap val="-27"/>
        <c:axId val="873610200"/>
        <c:axId val="873608400"/>
      </c:barChart>
      <c:catAx>
        <c:axId val="873610200"/>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400" b="1"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873608400"/>
        <c:crosses val="autoZero"/>
        <c:auto val="1"/>
        <c:lblAlgn val="ctr"/>
        <c:lblOffset val="100"/>
        <c:noMultiLvlLbl val="0"/>
      </c:catAx>
      <c:valAx>
        <c:axId val="873608400"/>
        <c:scaling>
          <c:orientation val="minMax"/>
        </c:scaling>
        <c:delete val="1"/>
        <c:axPos val="l"/>
        <c:numFmt formatCode="General" sourceLinked="1"/>
        <c:majorTickMark val="none"/>
        <c:minorTickMark val="none"/>
        <c:tickLblPos val="nextTo"/>
        <c:crossAx val="873610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1989296792447"/>
          <c:y val="0.17043826627990644"/>
          <c:w val="0.63488785492722488"/>
          <c:h val="0.78397464942927741"/>
        </c:manualLayout>
      </c:layout>
      <c:pieChart>
        <c:varyColors val="1"/>
        <c:ser>
          <c:idx val="0"/>
          <c:order val="0"/>
          <c:tx>
            <c:strRef>
              <c:f>'STI_Reported in 2023'!$H$2</c:f>
              <c:strCache>
                <c:ptCount val="1"/>
                <c:pt idx="0">
                  <c:v>%</c:v>
                </c:pt>
              </c:strCache>
            </c:strRef>
          </c:tx>
          <c:dPt>
            <c:idx val="0"/>
            <c:bubble3D val="0"/>
            <c:spPr>
              <a:solidFill>
                <a:srgbClr val="0033A1"/>
              </a:solidFill>
              <a:ln w="19050">
                <a:solidFill>
                  <a:schemeClr val="lt1"/>
                </a:solidFill>
              </a:ln>
              <a:effectLst/>
            </c:spPr>
            <c:extLst>
              <c:ext xmlns:c16="http://schemas.microsoft.com/office/drawing/2014/chart" uri="{C3380CC4-5D6E-409C-BE32-E72D297353CC}">
                <c16:uniqueId val="{00000001-7B6B-42AC-B796-67411B9D8F15}"/>
              </c:ext>
            </c:extLst>
          </c:dPt>
          <c:dPt>
            <c:idx val="1"/>
            <c:bubble3D val="0"/>
            <c:spPr>
              <a:solidFill>
                <a:srgbClr val="800080"/>
              </a:solidFill>
              <a:ln w="19050">
                <a:solidFill>
                  <a:schemeClr val="lt1"/>
                </a:solidFill>
              </a:ln>
              <a:effectLst/>
            </c:spPr>
            <c:extLst>
              <c:ext xmlns:c16="http://schemas.microsoft.com/office/drawing/2014/chart" uri="{C3380CC4-5D6E-409C-BE32-E72D297353CC}">
                <c16:uniqueId val="{00000003-7B6B-42AC-B796-67411B9D8F15}"/>
              </c:ext>
            </c:extLst>
          </c:dPt>
          <c:dPt>
            <c:idx val="2"/>
            <c:bubble3D val="0"/>
            <c:spPr>
              <a:solidFill>
                <a:srgbClr val="2A5934"/>
              </a:solidFill>
              <a:ln w="19050">
                <a:solidFill>
                  <a:schemeClr val="lt1"/>
                </a:solidFill>
              </a:ln>
              <a:effectLst/>
            </c:spPr>
            <c:extLst>
              <c:ext xmlns:c16="http://schemas.microsoft.com/office/drawing/2014/chart" uri="{C3380CC4-5D6E-409C-BE32-E72D297353CC}">
                <c16:uniqueId val="{00000005-7B6B-42AC-B796-67411B9D8F15}"/>
              </c:ext>
            </c:extLst>
          </c:dPt>
          <c:dLbls>
            <c:dLbl>
              <c:idx val="0"/>
              <c:layout>
                <c:manualLayout>
                  <c:x val="-0.2611399387631792"/>
                  <c:y val="-0.13013975428622607"/>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fld id="{252258D4-DF3B-4B94-9CAB-F4CE416567D6}" type="CATEGORYNAME">
                      <a:rPr lang="en-US" sz="2400" smtClean="0">
                        <a:latin typeface="Tahoma" panose="020B0604030504040204" pitchFamily="34" charset="0"/>
                        <a:ea typeface="Tahoma" panose="020B0604030504040204" pitchFamily="34" charset="0"/>
                        <a:cs typeface="Tahoma" panose="020B0604030504040204" pitchFamily="34" charset="0"/>
                      </a:rPr>
                      <a:pPr>
                        <a:defRPr sz="2400" b="1">
                          <a:latin typeface="Tahoma" panose="020B0604030504040204" pitchFamily="34" charset="0"/>
                          <a:ea typeface="Tahoma" panose="020B0604030504040204" pitchFamily="34" charset="0"/>
                          <a:cs typeface="Tahoma" panose="020B0604030504040204" pitchFamily="34" charset="0"/>
                        </a:defRPr>
                      </a:pPr>
                      <a:t>[CATEGORY NAME]</a:t>
                    </a:fld>
                    <a:endParaRPr lang="en-US" sz="2400" dirty="0">
                      <a:latin typeface="Tahoma" panose="020B0604030504040204" pitchFamily="34" charset="0"/>
                      <a:ea typeface="Tahoma" panose="020B0604030504040204" pitchFamily="34" charset="0"/>
                      <a:cs typeface="Tahoma" panose="020B0604030504040204" pitchFamily="34" charset="0"/>
                    </a:endParaRPr>
                  </a:p>
                  <a:p>
                    <a:pPr>
                      <a:defRPr sz="2400" b="1">
                        <a:latin typeface="Tahoma" panose="020B0604030504040204" pitchFamily="34" charset="0"/>
                        <a:ea typeface="Tahoma" panose="020B0604030504040204" pitchFamily="34" charset="0"/>
                        <a:cs typeface="Tahoma" panose="020B0604030504040204" pitchFamily="34" charset="0"/>
                      </a:defRPr>
                    </a:pPr>
                    <a:r>
                      <a:rPr lang="en-US" sz="2400" dirty="0">
                        <a:latin typeface="Tahoma" panose="020B0604030504040204" pitchFamily="34" charset="0"/>
                        <a:ea typeface="Tahoma" panose="020B0604030504040204" pitchFamily="34" charset="0"/>
                        <a:cs typeface="Tahoma" panose="020B0604030504040204" pitchFamily="34" charset="0"/>
                      </a:rPr>
                      <a:t>73.8%</a:t>
                    </a:r>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9248171456630815"/>
                      <c:h val="0.26002648876896489"/>
                    </c:manualLayout>
                  </c15:layout>
                  <c15:dlblFieldTable/>
                  <c15:showDataLabelsRange val="0"/>
                </c:ext>
                <c:ext xmlns:c16="http://schemas.microsoft.com/office/drawing/2014/chart" uri="{C3380CC4-5D6E-409C-BE32-E72D297353CC}">
                  <c16:uniqueId val="{00000001-7B6B-42AC-B796-67411B9D8F15}"/>
                </c:ext>
              </c:extLst>
            </c:dLbl>
            <c:dLbl>
              <c:idx val="1"/>
              <c:layout>
                <c:manualLayout>
                  <c:x val="7.8888642055093297E-8"/>
                  <c:y val="7.1686664863689159E-2"/>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fld id="{E7587D3E-D036-43C5-B0F6-3EBFBEC167C2}" type="CATEGORYNAME">
                      <a:rPr lang="en-US" sz="2400" smtClean="0">
                        <a:solidFill>
                          <a:srgbClr val="800080"/>
                        </a:solidFill>
                        <a:latin typeface="Tahoma" panose="020B0604030504040204" pitchFamily="34" charset="0"/>
                        <a:ea typeface="Tahoma" panose="020B0604030504040204" pitchFamily="34" charset="0"/>
                        <a:cs typeface="Tahoma" panose="020B0604030504040204" pitchFamily="34" charset="0"/>
                      </a:rPr>
                      <a:pPr>
                        <a:defRPr sz="2400" b="1">
                          <a:latin typeface="Tahoma" panose="020B0604030504040204" pitchFamily="34" charset="0"/>
                          <a:ea typeface="Tahoma" panose="020B0604030504040204" pitchFamily="34" charset="0"/>
                          <a:cs typeface="Tahoma" panose="020B0604030504040204" pitchFamily="34" charset="0"/>
                        </a:defRPr>
                      </a:pPr>
                      <a:t>[CATEGORY NAME]</a:t>
                    </a:fld>
                    <a:endParaRPr lang="en-US" sz="2400" dirty="0">
                      <a:solidFill>
                        <a:srgbClr val="800080"/>
                      </a:solidFill>
                      <a:latin typeface="Tahoma" panose="020B0604030504040204" pitchFamily="34" charset="0"/>
                      <a:ea typeface="Tahoma" panose="020B0604030504040204" pitchFamily="34" charset="0"/>
                      <a:cs typeface="Tahoma" panose="020B0604030504040204" pitchFamily="34" charset="0"/>
                    </a:endParaRPr>
                  </a:p>
                  <a:p>
                    <a:pPr>
                      <a:defRPr sz="2400" b="1">
                        <a:latin typeface="Tahoma" panose="020B0604030504040204" pitchFamily="34" charset="0"/>
                        <a:ea typeface="Tahoma" panose="020B0604030504040204" pitchFamily="34" charset="0"/>
                        <a:cs typeface="Tahoma" panose="020B0604030504040204" pitchFamily="34" charset="0"/>
                      </a:defRPr>
                    </a:pPr>
                    <a:r>
                      <a:rPr lang="en-US" sz="2400">
                        <a:solidFill>
                          <a:srgbClr val="800080"/>
                        </a:solidFill>
                        <a:latin typeface="Tahoma" panose="020B0604030504040204" pitchFamily="34" charset="0"/>
                        <a:ea typeface="Tahoma" panose="020B0604030504040204" pitchFamily="34" charset="0"/>
                        <a:cs typeface="Tahoma" panose="020B0604030504040204" pitchFamily="34" charset="0"/>
                      </a:rPr>
                      <a:t>21.7%</a:t>
                    </a:r>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1974306210943826"/>
                      <c:h val="0.29224029954721148"/>
                    </c:manualLayout>
                  </c15:layout>
                  <c15:dlblFieldTable/>
                  <c15:showDataLabelsRange val="0"/>
                </c:ext>
                <c:ext xmlns:c16="http://schemas.microsoft.com/office/drawing/2014/chart" uri="{C3380CC4-5D6E-409C-BE32-E72D297353CC}">
                  <c16:uniqueId val="{00000003-7B6B-42AC-B796-67411B9D8F15}"/>
                </c:ext>
              </c:extLst>
            </c:dLbl>
            <c:dLbl>
              <c:idx val="2"/>
              <c:layout>
                <c:manualLayout>
                  <c:x val="0.26976305345646701"/>
                  <c:y val="3.9221488727052292E-2"/>
                </c:manualLayout>
              </c:layout>
              <c:tx>
                <c:rich>
                  <a:bodyPr rot="0" spcFirstLastPara="1" vertOverflow="ellipsis" vert="horz" wrap="square" lIns="38100" tIns="19050" rIns="38100" bIns="19050" anchor="ctr" anchorCtr="1">
                    <a:noAutofit/>
                  </a:bodyPr>
                  <a:lstStyle/>
                  <a:p>
                    <a:pPr>
                      <a:defRPr sz="2400" b="1" i="0" u="none" strike="noStrike" kern="1200" baseline="0">
                        <a:solidFill>
                          <a:srgbClr val="2A5934"/>
                        </a:solidFill>
                        <a:latin typeface="Tahoma" panose="020B0604030504040204" pitchFamily="34" charset="0"/>
                        <a:ea typeface="Tahoma" panose="020B0604030504040204" pitchFamily="34" charset="0"/>
                        <a:cs typeface="Tahoma" panose="020B0604030504040204" pitchFamily="34" charset="0"/>
                      </a:defRPr>
                    </a:pPr>
                    <a:fld id="{ADB9F03F-C006-4855-A7A0-17E61C506F7B}" type="CATEGORYNAME">
                      <a:rPr lang="en-US" sz="2400" b="1" smtClean="0">
                        <a:latin typeface="Tahoma" panose="020B0604030504040204" pitchFamily="34" charset="0"/>
                        <a:ea typeface="Tahoma" panose="020B0604030504040204" pitchFamily="34" charset="0"/>
                        <a:cs typeface="Tahoma" panose="020B0604030504040204" pitchFamily="34" charset="0"/>
                      </a:rPr>
                      <a:pPr>
                        <a:defRPr sz="2400" b="1">
                          <a:solidFill>
                            <a:srgbClr val="2A5934"/>
                          </a:solidFill>
                          <a:latin typeface="Tahoma" panose="020B0604030504040204" pitchFamily="34" charset="0"/>
                          <a:ea typeface="Tahoma" panose="020B0604030504040204" pitchFamily="34" charset="0"/>
                          <a:cs typeface="Tahoma" panose="020B0604030504040204" pitchFamily="34" charset="0"/>
                        </a:defRPr>
                      </a:pPr>
                      <a:t>[CATEGORY NAME]</a:t>
                    </a:fld>
                    <a:r>
                      <a:rPr lang="en-US" sz="2400" b="1" baseline="0" dirty="0">
                        <a:latin typeface="Tahoma" panose="020B0604030504040204" pitchFamily="34" charset="0"/>
                        <a:ea typeface="Tahoma" panose="020B0604030504040204" pitchFamily="34" charset="0"/>
                        <a:cs typeface="Tahoma" panose="020B0604030504040204" pitchFamily="34" charset="0"/>
                      </a:rPr>
                      <a:t> 4.5%</a:t>
                    </a:r>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2A5934"/>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575038693295988"/>
                      <c:h val="0.18774025300215605"/>
                    </c:manualLayout>
                  </c15:layout>
                  <c15:dlblFieldTable/>
                  <c15:showDataLabelsRange val="0"/>
                </c:ext>
                <c:ext xmlns:c16="http://schemas.microsoft.com/office/drawing/2014/chart" uri="{C3380CC4-5D6E-409C-BE32-E72D297353CC}">
                  <c16:uniqueId val="{00000005-7B6B-42AC-B796-67411B9D8F1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'STI_Reported in 2023'!$G$3:$G$5</c:f>
              <c:strCache>
                <c:ptCount val="3"/>
                <c:pt idx="0">
                  <c:v>Chlamydia</c:v>
                </c:pt>
                <c:pt idx="1">
                  <c:v>Gonorrhea</c:v>
                </c:pt>
                <c:pt idx="2">
                  <c:v>Syphilis</c:v>
                </c:pt>
              </c:strCache>
            </c:strRef>
          </c:cat>
          <c:val>
            <c:numRef>
              <c:f>'STI_Reported in 2023'!$H$3:$H$5</c:f>
              <c:numCache>
                <c:formatCode>0%</c:formatCode>
                <c:ptCount val="3"/>
                <c:pt idx="0">
                  <c:v>0.73835972583313636</c:v>
                </c:pt>
                <c:pt idx="1">
                  <c:v>0.2086386197116521</c:v>
                </c:pt>
                <c:pt idx="2">
                  <c:v>5.3001654455211537E-2</c:v>
                </c:pt>
              </c:numCache>
            </c:numRef>
          </c:val>
          <c:extLst>
            <c:ext xmlns:c16="http://schemas.microsoft.com/office/drawing/2014/chart" uri="{C3380CC4-5D6E-409C-BE32-E72D297353CC}">
              <c16:uniqueId val="{00000006-7B6B-42AC-B796-67411B9D8F1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SyphilisAnalyses2023!$I$2</c:f>
              <c:strCache>
                <c:ptCount val="1"/>
                <c:pt idx="0">
                  <c:v>Case</c:v>
                </c:pt>
              </c:strCache>
            </c:strRef>
          </c:tx>
          <c:spPr>
            <a:solidFill>
              <a:srgbClr val="2A59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Tahoma" panose="020B0604030504040204" pitchFamily="34" charset="0"/>
                    <a:ea typeface="Tahoma" panose="020B0604030504040204" pitchFamily="34" charset="0"/>
                    <a:cs typeface="Tahoma" panose="020B060403050404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SyphilisAnalyses2023!$H$3:$H$13</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SyphilisAnalyses2023!$I$3:$I$13</c:f>
              <c:numCache>
                <c:formatCode>General</c:formatCode>
                <c:ptCount val="11"/>
                <c:pt idx="0">
                  <c:v>279</c:v>
                </c:pt>
                <c:pt idx="1">
                  <c:v>270</c:v>
                </c:pt>
                <c:pt idx="2">
                  <c:v>427</c:v>
                </c:pt>
                <c:pt idx="3">
                  <c:v>563</c:v>
                </c:pt>
                <c:pt idx="4">
                  <c:v>511</c:v>
                </c:pt>
                <c:pt idx="5">
                  <c:v>585</c:v>
                </c:pt>
                <c:pt idx="6">
                  <c:v>810</c:v>
                </c:pt>
                <c:pt idx="7" formatCode="#,##0">
                  <c:v>1608</c:v>
                </c:pt>
                <c:pt idx="8" formatCode="#,##0">
                  <c:v>1883</c:v>
                </c:pt>
                <c:pt idx="9" formatCode="#,##0">
                  <c:v>1794</c:v>
                </c:pt>
                <c:pt idx="10" formatCode="#,##0">
                  <c:v>1416</c:v>
                </c:pt>
              </c:numCache>
            </c:numRef>
          </c:val>
          <c:extLst>
            <c:ext xmlns:c16="http://schemas.microsoft.com/office/drawing/2014/chart" uri="{C3380CC4-5D6E-409C-BE32-E72D297353CC}">
              <c16:uniqueId val="{00000000-0918-4A38-9430-A33CD1BEC640}"/>
            </c:ext>
          </c:extLst>
        </c:ser>
        <c:dLbls>
          <c:showLegendKey val="0"/>
          <c:showVal val="0"/>
          <c:showCatName val="0"/>
          <c:showSerName val="0"/>
          <c:showPercent val="0"/>
          <c:showBubbleSize val="0"/>
        </c:dLbls>
        <c:gapWidth val="70"/>
        <c:axId val="733877376"/>
        <c:axId val="733878456"/>
      </c:barChart>
      <c:lineChart>
        <c:grouping val="standard"/>
        <c:varyColors val="0"/>
        <c:ser>
          <c:idx val="1"/>
          <c:order val="1"/>
          <c:tx>
            <c:strRef>
              <c:f>SyphilisAnalyses2023!$J$2</c:f>
              <c:strCache>
                <c:ptCount val="1"/>
                <c:pt idx="0">
                  <c:v>Rate</c:v>
                </c:pt>
              </c:strCache>
            </c:strRef>
          </c:tx>
          <c:spPr>
            <a:ln w="63500" cap="rnd">
              <a:solidFill>
                <a:srgbClr val="DC6D12"/>
              </a:solidFill>
              <a:round/>
            </a:ln>
            <a:effectLst/>
          </c:spPr>
          <c:marker>
            <c:symbol val="none"/>
          </c:marker>
          <c:dLbls>
            <c:dLbl>
              <c:idx val="0"/>
              <c:layout>
                <c:manualLayout>
                  <c:x val="-1.5677083333333335E-2"/>
                  <c:y val="-3.9981749013678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18-4A38-9430-A33CD1BEC640}"/>
                </c:ext>
              </c:extLst>
            </c:dLbl>
            <c:dLbl>
              <c:idx val="1"/>
              <c:layout>
                <c:manualLayout>
                  <c:x val="-1.5677083333333335E-2"/>
                  <c:y val="-6.66362483561309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18-4A38-9430-A33CD1BEC640}"/>
                </c:ext>
              </c:extLst>
            </c:dLbl>
            <c:dLbl>
              <c:idx val="2"/>
              <c:layout>
                <c:manualLayout>
                  <c:x val="-1.5677083333333373E-2"/>
                  <c:y val="-6.66362483561309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18-4A38-9430-A33CD1BEC640}"/>
                </c:ext>
              </c:extLst>
            </c:dLbl>
            <c:dLbl>
              <c:idx val="3"/>
              <c:layout>
                <c:manualLayout>
                  <c:x val="-2.2499999999999999E-2"/>
                  <c:y val="-4.2647198947923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18-4A38-9430-A33CD1BEC640}"/>
                </c:ext>
              </c:extLst>
            </c:dLbl>
            <c:dLbl>
              <c:idx val="4"/>
              <c:layout>
                <c:manualLayout>
                  <c:x val="-1.6718750000000001E-2"/>
                  <c:y val="-6.66362483561309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18-4A38-9430-A33CD1BEC640}"/>
                </c:ext>
              </c:extLst>
            </c:dLbl>
            <c:dLbl>
              <c:idx val="5"/>
              <c:layout>
                <c:manualLayout>
                  <c:x val="-2.3541666666666666E-2"/>
                  <c:y val="-9.06252977643382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18-4A38-9430-A33CD1BEC640}"/>
                </c:ext>
              </c:extLst>
            </c:dLbl>
            <c:dLbl>
              <c:idx val="6"/>
              <c:layout>
                <c:manualLayout>
                  <c:x val="-2.2500000000000075E-2"/>
                  <c:y val="-0.1306070467780167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18-4A38-9430-A33CD1BEC640}"/>
                </c:ext>
              </c:extLst>
            </c:dLbl>
            <c:dLbl>
              <c:idx val="7"/>
              <c:layout>
                <c:manualLayout>
                  <c:x val="-2.2499999999999999E-2"/>
                  <c:y val="-9.5956197632828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18-4A38-9430-A33CD1BEC640}"/>
                </c:ext>
              </c:extLst>
            </c:dLbl>
            <c:dLbl>
              <c:idx val="8"/>
              <c:layout>
                <c:manualLayout>
                  <c:x val="-2.2499999999999999E-2"/>
                  <c:y val="-4.7978098816414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18-4A38-9430-A33CD1BEC640}"/>
                </c:ext>
              </c:extLst>
            </c:dLbl>
            <c:dLbl>
              <c:idx val="9"/>
              <c:layout>
                <c:manualLayout>
                  <c:x val="-2.2499999999999999E-2"/>
                  <c:y val="-9.5956197632828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18-4A38-9430-A33CD1BEC640}"/>
                </c:ext>
              </c:extLst>
            </c:dLbl>
            <c:dLbl>
              <c:idx val="10"/>
              <c:layout>
                <c:manualLayout>
                  <c:x val="-2.2499999999999999E-2"/>
                  <c:y val="-8.52943978958476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18-4A38-9430-A33CD1BEC64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SyphilisAnalyses2023!$H$3:$H$13</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SyphilisAnalyses2023!$J$3:$J$13</c:f>
              <c:numCache>
                <c:formatCode>General</c:formatCode>
                <c:ptCount val="11"/>
                <c:pt idx="0">
                  <c:v>5</c:v>
                </c:pt>
                <c:pt idx="1">
                  <c:v>5</c:v>
                </c:pt>
                <c:pt idx="2">
                  <c:v>7</c:v>
                </c:pt>
                <c:pt idx="3">
                  <c:v>10</c:v>
                </c:pt>
                <c:pt idx="4">
                  <c:v>9</c:v>
                </c:pt>
                <c:pt idx="5">
                  <c:v>10</c:v>
                </c:pt>
                <c:pt idx="6">
                  <c:v>14</c:v>
                </c:pt>
                <c:pt idx="7">
                  <c:v>28</c:v>
                </c:pt>
                <c:pt idx="8">
                  <c:v>33</c:v>
                </c:pt>
                <c:pt idx="9">
                  <c:v>30</c:v>
                </c:pt>
                <c:pt idx="10">
                  <c:v>24</c:v>
                </c:pt>
              </c:numCache>
            </c:numRef>
          </c:val>
          <c:smooth val="0"/>
          <c:extLst>
            <c:ext xmlns:c16="http://schemas.microsoft.com/office/drawing/2014/chart" uri="{C3380CC4-5D6E-409C-BE32-E72D297353CC}">
              <c16:uniqueId val="{0000000C-0918-4A38-9430-A33CD1BEC640}"/>
            </c:ext>
          </c:extLst>
        </c:ser>
        <c:dLbls>
          <c:showLegendKey val="0"/>
          <c:showVal val="0"/>
          <c:showCatName val="0"/>
          <c:showSerName val="0"/>
          <c:showPercent val="0"/>
          <c:showBubbleSize val="0"/>
        </c:dLbls>
        <c:marker val="1"/>
        <c:smooth val="0"/>
        <c:axId val="732598176"/>
        <c:axId val="732597456"/>
      </c:lineChart>
      <c:catAx>
        <c:axId val="73387737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733878456"/>
        <c:crosses val="autoZero"/>
        <c:auto val="1"/>
        <c:lblAlgn val="ctr"/>
        <c:lblOffset val="100"/>
        <c:noMultiLvlLbl val="0"/>
      </c:catAx>
      <c:valAx>
        <c:axId val="733878456"/>
        <c:scaling>
          <c:orientation val="minMax"/>
        </c:scaling>
        <c:delete val="0"/>
        <c:axPos val="l"/>
        <c:title>
          <c:tx>
            <c:rich>
              <a:bodyPr rot="-5400000" spcFirstLastPara="1" vertOverflow="ellipsis" vert="horz" wrap="square" anchor="ctr" anchorCtr="1"/>
              <a:lstStyle/>
              <a:p>
                <a:pPr>
                  <a:defRPr sz="2000" b="1" i="0" u="none" strike="noStrike" kern="1200" baseline="0">
                    <a:solidFill>
                      <a:srgbClr val="0F1113"/>
                    </a:solidFill>
                    <a:latin typeface="Tahoma" panose="020B0604030504040204" pitchFamily="34" charset="0"/>
                    <a:ea typeface="Tahoma" panose="020B0604030504040204" pitchFamily="34" charset="0"/>
                    <a:cs typeface="Tahoma" panose="020B0604030504040204" pitchFamily="34" charset="0"/>
                  </a:defRPr>
                </a:pPr>
                <a:r>
                  <a:rPr lang="en-US" sz="2000" b="1">
                    <a:solidFill>
                      <a:srgbClr val="0F1113"/>
                    </a:solidFill>
                    <a:latin typeface="Tahoma" panose="020B0604030504040204" pitchFamily="34" charset="0"/>
                    <a:ea typeface="Tahoma" panose="020B0604030504040204" pitchFamily="34" charset="0"/>
                    <a:cs typeface="Tahoma" panose="020B0604030504040204" pitchFamily="34" charset="0"/>
                  </a:rPr>
                  <a:t>Syphilis cases</a:t>
                </a:r>
              </a:p>
            </c:rich>
          </c:tx>
          <c:overlay val="0"/>
          <c:spPr>
            <a:noFill/>
            <a:ln>
              <a:noFill/>
            </a:ln>
            <a:effectLst/>
          </c:spPr>
          <c:txPr>
            <a:bodyPr rot="-5400000" spcFirstLastPara="1" vertOverflow="ellipsis" vert="horz" wrap="square" anchor="ctr" anchorCtr="1"/>
            <a:lstStyle/>
            <a:p>
              <a:pPr>
                <a:defRPr sz="2000" b="1" i="0" u="none" strike="noStrike" kern="1200" baseline="0">
                  <a:solidFill>
                    <a:srgbClr val="0F1113"/>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F1113"/>
                </a:solidFill>
                <a:latin typeface="Tahoma" panose="020B0604030504040204" pitchFamily="34" charset="0"/>
                <a:ea typeface="Tahoma" panose="020B0604030504040204" pitchFamily="34" charset="0"/>
                <a:cs typeface="Tahoma" panose="020B0604030504040204" pitchFamily="34" charset="0"/>
              </a:defRPr>
            </a:pPr>
            <a:endParaRPr lang="en-US"/>
          </a:p>
        </c:txPr>
        <c:crossAx val="733877376"/>
        <c:crosses val="autoZero"/>
        <c:crossBetween val="between"/>
      </c:valAx>
      <c:valAx>
        <c:axId val="732597456"/>
        <c:scaling>
          <c:orientation val="minMax"/>
        </c:scaling>
        <c:delete val="0"/>
        <c:axPos val="r"/>
        <c:title>
          <c:tx>
            <c:rich>
              <a:bodyPr rot="-5400000" spcFirstLastPara="1" vertOverflow="ellipsis" vert="horz" wrap="square" anchor="ctr" anchorCtr="1"/>
              <a:lstStyle/>
              <a:p>
                <a:pPr>
                  <a:defRPr sz="2000" b="1" i="0" u="none" strike="noStrike" kern="1200" baseline="0">
                    <a:solidFill>
                      <a:srgbClr val="0F1113"/>
                    </a:solidFill>
                    <a:latin typeface="Franklin Gothic Book" panose="020B0503020102020204" pitchFamily="34" charset="0"/>
                    <a:ea typeface="+mn-ea"/>
                    <a:cs typeface="+mn-cs"/>
                  </a:defRPr>
                </a:pPr>
                <a:r>
                  <a:rPr lang="en-US" sz="2000" b="1">
                    <a:solidFill>
                      <a:srgbClr val="0F1113"/>
                    </a:solidFill>
                    <a:latin typeface="Tahoma" panose="020B0604030504040204" pitchFamily="34" charset="0"/>
                  </a:rPr>
                  <a:t>Syphilis</a:t>
                </a:r>
                <a:r>
                  <a:rPr lang="en-US" sz="2000" b="1" baseline="0">
                    <a:solidFill>
                      <a:srgbClr val="0F1113"/>
                    </a:solidFill>
                    <a:latin typeface="Tahoma" panose="020B0604030504040204" pitchFamily="34" charset="0"/>
                  </a:rPr>
                  <a:t> rate</a:t>
                </a:r>
                <a:endParaRPr lang="en-US" sz="2000" b="1">
                  <a:solidFill>
                    <a:srgbClr val="0F1113"/>
                  </a:solidFill>
                  <a:latin typeface="Tahoma" panose="020B0604030504040204" pitchFamily="34" charset="0"/>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rgbClr val="0F1113"/>
                  </a:solidFill>
                  <a:latin typeface="Franklin Gothic Book" panose="020B0503020102020204" pitchFamily="34"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732598176"/>
        <c:crosses val="max"/>
        <c:crossBetween val="between"/>
      </c:valAx>
      <c:catAx>
        <c:axId val="732598176"/>
        <c:scaling>
          <c:orientation val="minMax"/>
        </c:scaling>
        <c:delete val="1"/>
        <c:axPos val="b"/>
        <c:numFmt formatCode="General" sourceLinked="1"/>
        <c:majorTickMark val="out"/>
        <c:minorTickMark val="none"/>
        <c:tickLblPos val="nextTo"/>
        <c:crossAx val="7325974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0.63522</cdr:x>
      <cdr:y>0</cdr:y>
    </cdr:from>
    <cdr:to>
      <cdr:x>0.99683</cdr:x>
      <cdr:y>0.12833</cdr:y>
    </cdr:to>
    <cdr:sp macro="" textlink="">
      <cdr:nvSpPr>
        <cdr:cNvPr id="2" name="TextBox 1">
          <a:extLst xmlns:a="http://schemas.openxmlformats.org/drawingml/2006/main">
            <a:ext uri="{FF2B5EF4-FFF2-40B4-BE49-F238E27FC236}">
              <a16:creationId xmlns:a16="http://schemas.microsoft.com/office/drawing/2014/main" id="{C5B68EDE-DC3F-4684-8AAA-ABE5A0422E9C}"/>
            </a:ext>
          </a:extLst>
        </cdr:cNvPr>
        <cdr:cNvSpPr txBox="1"/>
      </cdr:nvSpPr>
      <cdr:spPr>
        <a:xfrm xmlns:a="http://schemas.openxmlformats.org/drawingml/2006/main">
          <a:off x="7676837" y="0"/>
          <a:ext cx="4370173" cy="5699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solidFill>
                <a:sysClr val="windowText" lastClr="000000"/>
              </a:solidFill>
              <a:latin typeface="Tahoma" panose="020B0604030504040204" pitchFamily="34" charset="0"/>
            </a:rPr>
            <a:t>Share of syphilis infections</a:t>
          </a:r>
        </a:p>
      </cdr:txBody>
    </cdr:sp>
  </cdr:relSizeAnchor>
  <cdr:relSizeAnchor xmlns:cdr="http://schemas.openxmlformats.org/drawingml/2006/chartDrawing">
    <cdr:from>
      <cdr:x>0.03472</cdr:x>
      <cdr:y>0</cdr:y>
    </cdr:from>
    <cdr:to>
      <cdr:x>0.38994</cdr:x>
      <cdr:y>0.10134</cdr:y>
    </cdr:to>
    <cdr:sp macro="" textlink="">
      <cdr:nvSpPr>
        <cdr:cNvPr id="3" name="TextBox 1">
          <a:extLst xmlns:a="http://schemas.openxmlformats.org/drawingml/2006/main">
            <a:ext uri="{FF2B5EF4-FFF2-40B4-BE49-F238E27FC236}">
              <a16:creationId xmlns:a16="http://schemas.microsoft.com/office/drawing/2014/main" id="{69933A47-5D4F-423A-9888-84F8C1E82086}"/>
            </a:ext>
          </a:extLst>
        </cdr:cNvPr>
        <cdr:cNvSpPr txBox="1"/>
      </cdr:nvSpPr>
      <cdr:spPr>
        <a:xfrm xmlns:a="http://schemas.openxmlformats.org/drawingml/2006/main">
          <a:off x="420660" y="0"/>
          <a:ext cx="4303739" cy="5142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i="0" dirty="0">
              <a:solidFill>
                <a:srgbClr val="000000"/>
              </a:solidFill>
              <a:latin typeface="Tahoma" panose="020B0604030504040204" pitchFamily="34" charset="0"/>
            </a:rPr>
            <a:t>Share of the population</a:t>
          </a:r>
        </a:p>
      </cdr:txBody>
    </cdr:sp>
  </cdr:relSizeAnchor>
</c:userShapes>
</file>

<file path=ppt/drawings/drawing2.xml><?xml version="1.0" encoding="utf-8"?>
<c:userShapes xmlns:c="http://schemas.openxmlformats.org/drawingml/2006/chart">
  <cdr:relSizeAnchor xmlns:cdr="http://schemas.openxmlformats.org/drawingml/2006/chartDrawing">
    <cdr:from>
      <cdr:x>0.57401</cdr:x>
      <cdr:y>0</cdr:y>
    </cdr:from>
    <cdr:to>
      <cdr:x>0.99396</cdr:x>
      <cdr:y>0.0904</cdr:y>
    </cdr:to>
    <cdr:sp macro="" textlink="">
      <cdr:nvSpPr>
        <cdr:cNvPr id="2" name="TextBox 1">
          <a:extLst xmlns:a="http://schemas.openxmlformats.org/drawingml/2006/main">
            <a:ext uri="{FF2B5EF4-FFF2-40B4-BE49-F238E27FC236}">
              <a16:creationId xmlns:a16="http://schemas.microsoft.com/office/drawing/2014/main" id="{C5B68EDE-DC3F-4684-8AAA-ABE5A0422E9C}"/>
            </a:ext>
          </a:extLst>
        </cdr:cNvPr>
        <cdr:cNvSpPr txBox="1"/>
      </cdr:nvSpPr>
      <cdr:spPr>
        <a:xfrm xmlns:a="http://schemas.openxmlformats.org/drawingml/2006/main">
          <a:off x="6229351" y="0"/>
          <a:ext cx="4557400" cy="4286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solidFill>
                <a:schemeClr val="tx1"/>
              </a:solidFill>
              <a:latin typeface="Tahoma" panose="020B0604030504040204" pitchFamily="34" charset="0"/>
            </a:rPr>
            <a:t>Share of Gonorrhea infections</a:t>
          </a:r>
        </a:p>
      </cdr:txBody>
    </cdr:sp>
  </cdr:relSizeAnchor>
  <cdr:relSizeAnchor xmlns:cdr="http://schemas.openxmlformats.org/drawingml/2006/chartDrawing">
    <cdr:from>
      <cdr:x>0</cdr:x>
      <cdr:y>0</cdr:y>
    </cdr:from>
    <cdr:to>
      <cdr:x>0.33725</cdr:x>
      <cdr:y>0.0515</cdr:y>
    </cdr:to>
    <cdr:sp macro="" textlink="">
      <cdr:nvSpPr>
        <cdr:cNvPr id="3" name="TextBox 1">
          <a:extLst xmlns:a="http://schemas.openxmlformats.org/drawingml/2006/main">
            <a:ext uri="{FF2B5EF4-FFF2-40B4-BE49-F238E27FC236}">
              <a16:creationId xmlns:a16="http://schemas.microsoft.com/office/drawing/2014/main" id="{69933A47-5D4F-423A-9888-84F8C1E82086}"/>
            </a:ext>
          </a:extLst>
        </cdr:cNvPr>
        <cdr:cNvSpPr txBox="1"/>
      </cdr:nvSpPr>
      <cdr:spPr>
        <a:xfrm xmlns:a="http://schemas.openxmlformats.org/drawingml/2006/main">
          <a:off x="-1143000" y="-1457325"/>
          <a:ext cx="3361357" cy="2556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solidFill>
                <a:schemeClr val="tx1"/>
              </a:solidFill>
              <a:latin typeface="Tahoma" panose="020B0604030504040204" pitchFamily="34" charset="0"/>
            </a:rPr>
            <a:t>Share of the population</a:t>
          </a:r>
        </a:p>
      </cdr:txBody>
    </cdr:sp>
  </cdr:relSizeAnchor>
</c:userShapes>
</file>

<file path=ppt/drawings/drawing3.xml><?xml version="1.0" encoding="utf-8"?>
<c:userShapes xmlns:c="http://schemas.openxmlformats.org/drawingml/2006/chart">
  <cdr:relSizeAnchor xmlns:cdr="http://schemas.openxmlformats.org/drawingml/2006/chartDrawing">
    <cdr:from>
      <cdr:x>0.62104</cdr:x>
      <cdr:y>0.02689</cdr:y>
    </cdr:from>
    <cdr:to>
      <cdr:x>0.78464</cdr:x>
      <cdr:y>0.11491</cdr:y>
    </cdr:to>
    <cdr:sp macro="" textlink="">
      <cdr:nvSpPr>
        <cdr:cNvPr id="2" name="TextBox 1">
          <a:extLst xmlns:a="http://schemas.openxmlformats.org/drawingml/2006/main">
            <a:ext uri="{FF2B5EF4-FFF2-40B4-BE49-F238E27FC236}">
              <a16:creationId xmlns:a16="http://schemas.microsoft.com/office/drawing/2014/main" id="{21EE5361-F08C-788F-904C-D897888F087A}"/>
            </a:ext>
          </a:extLst>
        </cdr:cNvPr>
        <cdr:cNvSpPr txBox="1"/>
      </cdr:nvSpPr>
      <cdr:spPr>
        <a:xfrm xmlns:a="http://schemas.openxmlformats.org/drawingml/2006/main">
          <a:off x="4968941" y="122570"/>
          <a:ext cx="1308964" cy="4012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rgbClr val="800080"/>
              </a:solidFill>
              <a:latin typeface="Tahoma" panose="020B0604030504040204" pitchFamily="34" charset="0"/>
            </a:rPr>
            <a:t>Female</a:t>
          </a:r>
        </a:p>
      </cdr:txBody>
    </cdr:sp>
  </cdr:relSizeAnchor>
  <cdr:relSizeAnchor xmlns:cdr="http://schemas.openxmlformats.org/drawingml/2006/chartDrawing">
    <cdr:from>
      <cdr:x>0.22482</cdr:x>
      <cdr:y>0.02119</cdr:y>
    </cdr:from>
    <cdr:to>
      <cdr:x>0.35392</cdr:x>
      <cdr:y>0.10921</cdr:y>
    </cdr:to>
    <cdr:sp macro="" textlink="">
      <cdr:nvSpPr>
        <cdr:cNvPr id="4" name="TextBox 1">
          <a:extLst xmlns:a="http://schemas.openxmlformats.org/drawingml/2006/main">
            <a:ext uri="{FF2B5EF4-FFF2-40B4-BE49-F238E27FC236}">
              <a16:creationId xmlns:a16="http://schemas.microsoft.com/office/drawing/2014/main" id="{A0E3C5CF-D287-864A-173B-266C7843FD62}"/>
            </a:ext>
          </a:extLst>
        </cdr:cNvPr>
        <cdr:cNvSpPr txBox="1"/>
      </cdr:nvSpPr>
      <cdr:spPr>
        <a:xfrm xmlns:a="http://schemas.openxmlformats.org/drawingml/2006/main">
          <a:off x="1026160" y="66040"/>
          <a:ext cx="589280" cy="2743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0033A1"/>
              </a:solidFill>
              <a:latin typeface="Tahoma" panose="020B0604030504040204" pitchFamily="34" charset="0"/>
            </a:rPr>
            <a:t>Male</a:t>
          </a:r>
        </a:p>
      </cdr:txBody>
    </cdr:sp>
  </cdr:relSizeAnchor>
  <cdr:relSizeAnchor xmlns:cdr="http://schemas.openxmlformats.org/drawingml/2006/chartDrawing">
    <cdr:from>
      <cdr:x>0.35714</cdr:x>
      <cdr:y>0.02608</cdr:y>
    </cdr:from>
    <cdr:to>
      <cdr:x>0.59524</cdr:x>
      <cdr:y>0.1141</cdr:y>
    </cdr:to>
    <cdr:sp macro="" textlink="">
      <cdr:nvSpPr>
        <cdr:cNvPr id="6" name="TextBox 1">
          <a:extLst xmlns:a="http://schemas.openxmlformats.org/drawingml/2006/main">
            <a:ext uri="{FF2B5EF4-FFF2-40B4-BE49-F238E27FC236}">
              <a16:creationId xmlns:a16="http://schemas.microsoft.com/office/drawing/2014/main" id="{3A25B2ED-2E38-85B5-8295-EFDA5107DA04}"/>
            </a:ext>
          </a:extLst>
        </cdr:cNvPr>
        <cdr:cNvSpPr txBox="1"/>
      </cdr:nvSpPr>
      <cdr:spPr>
        <a:xfrm xmlns:a="http://schemas.openxmlformats.org/drawingml/2006/main">
          <a:off x="2857477" y="118878"/>
          <a:ext cx="1905038" cy="4012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dirty="0">
              <a:solidFill>
                <a:sysClr val="windowText" lastClr="000000"/>
              </a:solidFill>
              <a:latin typeface="Tahoma" panose="020B0604030504040204" pitchFamily="34" charset="0"/>
            </a:rPr>
            <a:t>Age</a:t>
          </a:r>
        </a:p>
      </cdr:txBody>
    </cdr:sp>
  </cdr:relSizeAnchor>
</c:userShapes>
</file>

<file path=ppt/drawings/drawing4.xml><?xml version="1.0" encoding="utf-8"?>
<c:userShapes xmlns:c="http://schemas.openxmlformats.org/drawingml/2006/chart">
  <cdr:relSizeAnchor xmlns:cdr="http://schemas.openxmlformats.org/drawingml/2006/chartDrawing">
    <cdr:from>
      <cdr:x>0.62838</cdr:x>
      <cdr:y>0</cdr:y>
    </cdr:from>
    <cdr:to>
      <cdr:x>1</cdr:x>
      <cdr:y>0.08036</cdr:y>
    </cdr:to>
    <cdr:sp macro="" textlink="">
      <cdr:nvSpPr>
        <cdr:cNvPr id="2" name="TextBox 1">
          <a:extLst xmlns:a="http://schemas.openxmlformats.org/drawingml/2006/main">
            <a:ext uri="{FF2B5EF4-FFF2-40B4-BE49-F238E27FC236}">
              <a16:creationId xmlns:a16="http://schemas.microsoft.com/office/drawing/2014/main" id="{C5B68EDE-DC3F-4684-8AAA-ABE5A0422E9C}"/>
            </a:ext>
          </a:extLst>
        </cdr:cNvPr>
        <cdr:cNvSpPr txBox="1"/>
      </cdr:nvSpPr>
      <cdr:spPr>
        <a:xfrm xmlns:a="http://schemas.openxmlformats.org/drawingml/2006/main">
          <a:off x="7086600" y="-1371599"/>
          <a:ext cx="4191000" cy="3857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solidFill>
                <a:sysClr val="windowText" lastClr="000000"/>
              </a:solidFill>
              <a:latin typeface="Tahoma" panose="020B0604030504040204" pitchFamily="34" charset="0"/>
            </a:rPr>
            <a:t>Share of chlamydia infections</a:t>
          </a:r>
        </a:p>
      </cdr:txBody>
    </cdr:sp>
  </cdr:relSizeAnchor>
  <cdr:relSizeAnchor xmlns:cdr="http://schemas.openxmlformats.org/drawingml/2006/chartDrawing">
    <cdr:from>
      <cdr:x>0</cdr:x>
      <cdr:y>0.0056</cdr:y>
    </cdr:from>
    <cdr:to>
      <cdr:x>0.36486</cdr:x>
      <cdr:y>0.06909</cdr:y>
    </cdr:to>
    <cdr:sp macro="" textlink="">
      <cdr:nvSpPr>
        <cdr:cNvPr id="3" name="TextBox 1">
          <a:extLst xmlns:a="http://schemas.openxmlformats.org/drawingml/2006/main">
            <a:ext uri="{FF2B5EF4-FFF2-40B4-BE49-F238E27FC236}">
              <a16:creationId xmlns:a16="http://schemas.microsoft.com/office/drawing/2014/main" id="{69933A47-5D4F-423A-9888-84F8C1E82086}"/>
            </a:ext>
          </a:extLst>
        </cdr:cNvPr>
        <cdr:cNvSpPr txBox="1"/>
      </cdr:nvSpPr>
      <cdr:spPr>
        <a:xfrm xmlns:a="http://schemas.openxmlformats.org/drawingml/2006/main">
          <a:off x="-457200" y="26894"/>
          <a:ext cx="4114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solidFill>
                <a:sysClr val="windowText" lastClr="000000"/>
              </a:solidFill>
              <a:latin typeface="Tahoma" panose="020B0604030504040204" pitchFamily="34" charset="0"/>
            </a:rPr>
            <a:t>Share of the population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85464D-1862-412D-8549-A8EADB0A0945}" type="datetimeFigureOut">
              <a:rPr lang="en-US" smtClean="0"/>
              <a:t>1/7/2026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2259B3E-6256-4D05-8F2B-3DB112AF56B7}" type="slidenum">
              <a:rPr lang="en-US" smtClean="0"/>
              <a:t>‹#›</a:t>
            </a:fld>
            <a:endParaRPr lang="en-US"/>
          </a:p>
        </p:txBody>
      </p:sp>
    </p:spTree>
    <p:extLst>
      <p:ext uri="{BB962C8B-B14F-4D97-AF65-F5344CB8AC3E}">
        <p14:creationId xmlns:p14="http://schemas.microsoft.com/office/powerpoint/2010/main" val="109384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4DEBBF1-4595-45D2-9A10-2AF2BF55CBD2}" type="datetimeFigureOut">
              <a:rPr lang="en-US" smtClean="0"/>
              <a:t>1/7/2026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D311-1CBB-4CB2-A6E8-7AB25D53B5CD}" type="slidenum">
              <a:rPr lang="en-US" smtClean="0"/>
              <a:t>‹#›</a:t>
            </a:fld>
            <a:endParaRPr lang="en-US"/>
          </a:p>
        </p:txBody>
      </p:sp>
    </p:spTree>
    <p:extLst>
      <p:ext uri="{BB962C8B-B14F-4D97-AF65-F5344CB8AC3E}">
        <p14:creationId xmlns:p14="http://schemas.microsoft.com/office/powerpoint/2010/main" val="227157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spcBef>
                <a:spcPts val="0"/>
              </a:spcBef>
              <a:spcAft>
                <a:spcPts val="0"/>
              </a:spcAft>
            </a:pPr>
            <a:r>
              <a:rPr lang="en-US" altLang="en-US">
                <a:solidFill>
                  <a:schemeClr val="tx1"/>
                </a:solidFill>
              </a:rPr>
              <a:t>This slide set is prepared by the Sexually Transmitted Infections (STIs) Intervention Unit, </a:t>
            </a:r>
            <a:r>
              <a:rPr lang="en-US" sz="1200" i="1">
                <a:solidFill>
                  <a:schemeClr val="tx1"/>
                </a:solidFill>
                <a:effectLst/>
                <a:latin typeface="Calibri" panose="020F0502020204030204" pitchFamily="34" charset="0"/>
                <a:ea typeface="Calibri" panose="020F0502020204030204" pitchFamily="34" charset="0"/>
              </a:rPr>
              <a:t>Bureau of Communicable Diseases, Division of Public Health </a:t>
            </a:r>
            <a:r>
              <a:rPr lang="en-US" sz="1200" b="0">
                <a:solidFill>
                  <a:schemeClr val="tx1"/>
                </a:solidFill>
                <a:effectLst/>
                <a:latin typeface="Calibri" panose="020F0502020204030204" pitchFamily="34" charset="0"/>
                <a:ea typeface="Calibri" panose="020F0502020204030204" pitchFamily="34" charset="0"/>
              </a:rPr>
              <a:t>Wisconsin Department of Health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highlight>
                  <a:srgbClr val="00FF00"/>
                </a:highlight>
                <a:latin typeface="Calibri" panose="020F0502020204030204" pitchFamily="34" charset="0"/>
                <a:ea typeface="Calibri" panose="020F0502020204030204" pitchFamily="34" charset="0"/>
                <a:cs typeface="Mangal" panose="02040503050203030202" pitchFamily="18" charset="0"/>
              </a:rPr>
              <a:t>These slides display trends and burden of reported cases of STIs across different age groups, sexes, racial/ethnic groups and geographic regions in Wisconsin over the past five years (2020-2024).</a:t>
            </a:r>
            <a:endParaRPr lang="en-US" sz="10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7B89D311-1CBB-4CB2-A6E8-7AB25D53B5CD}" type="slidenum">
              <a:rPr lang="en-US" smtClean="0"/>
              <a:t>1</a:t>
            </a:fld>
            <a:endParaRPr lang="en-US"/>
          </a:p>
        </p:txBody>
      </p:sp>
    </p:spTree>
    <p:extLst>
      <p:ext uri="{BB962C8B-B14F-4D97-AF65-F5344CB8AC3E}">
        <p14:creationId xmlns:p14="http://schemas.microsoft.com/office/powerpoint/2010/main" val="213570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4296F-DD02-F79D-7E57-01E4B6644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61B5B-E86F-C193-47A2-05235053664D}"/>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F2307173-5BF9-7B88-FBD8-9F882BF6E4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In 2023, Wisconsin ranked fourth among its neighboring states for congenital syphilis, with a rate of 41.6 cases per 100,000 people, but lower than national rate (106 cases per 100.000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FF1E38F5-FA64-15F3-D291-5869A298BC13}"/>
              </a:ext>
            </a:extLst>
          </p:cNvPr>
          <p:cNvSpPr>
            <a:spLocks noGrp="1"/>
          </p:cNvSpPr>
          <p:nvPr>
            <p:ph type="sldNum" sz="quarter" idx="5"/>
          </p:nvPr>
        </p:nvSpPr>
        <p:spPr/>
        <p:txBody>
          <a:bodyPr/>
          <a:lstStyle/>
          <a:p>
            <a:fld id="{7B89D311-1CBB-4CB2-A6E8-7AB25D53B5CD}" type="slidenum">
              <a:rPr lang="en-US" smtClean="0"/>
              <a:t>10</a:t>
            </a:fld>
            <a:endParaRPr lang="en-US"/>
          </a:p>
        </p:txBody>
      </p:sp>
    </p:spTree>
    <p:extLst>
      <p:ext uri="{BB962C8B-B14F-4D97-AF65-F5344CB8AC3E}">
        <p14:creationId xmlns:p14="http://schemas.microsoft.com/office/powerpoint/2010/main" val="2920443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r>
              <a:rPr lang="en-US" sz="1800">
                <a:solidFill>
                  <a:srgbClr val="0D0D0D"/>
                </a:solidFill>
                <a:effectLst/>
                <a:latin typeface="Segoe UI" panose="020B0502040204020203" pitchFamily="34" charset="0"/>
                <a:ea typeface="Calibri" panose="020F0502020204030204" pitchFamily="34" charset="0"/>
              </a:rPr>
              <a:t>The next part of these slides will quantify the burden of STIs in Wisconsin and examine how trends in STI incidence have changed over time.</a:t>
            </a:r>
            <a:endParaRPr lang="en-US" altLang="en-US"/>
          </a:p>
        </p:txBody>
      </p:sp>
    </p:spTree>
    <p:extLst>
      <p:ext uri="{BB962C8B-B14F-4D97-AF65-F5344CB8AC3E}">
        <p14:creationId xmlns:p14="http://schemas.microsoft.com/office/powerpoint/2010/main" val="420406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ahoma" panose="020B0604030504040204" pitchFamily="34" charset="0"/>
                <a:ea typeface="Calibri" panose="020F0502020204030204" pitchFamily="34" charset="0"/>
              </a:rPr>
              <a:t>In 2024, a total of 31,576 cases of reportable STIs (syphilis, gonorrhea, and chlamydia) were reported in Wisconsin, which is 6.6% decrease compared to the total number of reportable STI cases in 2023 (33,791 cases in 2023 to 31,576 cases in 2024). </a:t>
            </a:r>
            <a:endParaRPr lang="en-US"/>
          </a:p>
        </p:txBody>
      </p:sp>
      <p:sp>
        <p:nvSpPr>
          <p:cNvPr id="4" name="Slide Number Placeholder 3"/>
          <p:cNvSpPr>
            <a:spLocks noGrp="1"/>
          </p:cNvSpPr>
          <p:nvPr>
            <p:ph type="sldNum" sz="quarter" idx="5"/>
          </p:nvPr>
        </p:nvSpPr>
        <p:spPr/>
        <p:txBody>
          <a:bodyPr/>
          <a:lstStyle/>
          <a:p>
            <a:fld id="{7B89D311-1CBB-4CB2-A6E8-7AB25D53B5CD}" type="slidenum">
              <a:rPr lang="en-US" smtClean="0"/>
              <a:t>12</a:t>
            </a:fld>
            <a:endParaRPr lang="en-US"/>
          </a:p>
        </p:txBody>
      </p:sp>
    </p:spTree>
    <p:extLst>
      <p:ext uri="{BB962C8B-B14F-4D97-AF65-F5344CB8AC3E}">
        <p14:creationId xmlns:p14="http://schemas.microsoft.com/office/powerpoint/2010/main" val="303090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E9D26-E2A9-2F53-663D-0D66E345A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40CBE-E6A3-5181-784E-006597076EC5}"/>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5FFE3617-DCFA-9844-8EA2-87A77C2337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D0D0D"/>
                </a:solidFill>
                <a:effectLst/>
                <a:latin typeface="Segoe UI" panose="020B0502040204020203" pitchFamily="34" charset="0"/>
                <a:ea typeface="Calibri" panose="020F0502020204030204" pitchFamily="34" charset="0"/>
              </a:rPr>
              <a:t>This slide presents the trend in reported sexually transmitted infections (STIs) case rates from 2020-2024, with a notable decline observed beginning in 2022.</a:t>
            </a:r>
            <a:endParaRPr lang="en-US"/>
          </a:p>
        </p:txBody>
      </p:sp>
      <p:sp>
        <p:nvSpPr>
          <p:cNvPr id="4" name="Slide Number Placeholder 3">
            <a:extLst>
              <a:ext uri="{FF2B5EF4-FFF2-40B4-BE49-F238E27FC236}">
                <a16:creationId xmlns:a16="http://schemas.microsoft.com/office/drawing/2014/main" id="{2A93AE4F-A790-C55B-16EA-C4D2D23B14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D311-1CBB-4CB2-A6E8-7AB25D53B5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538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D0D0D"/>
                </a:solidFill>
                <a:effectLst/>
                <a:latin typeface="Segoe UI" panose="020B0502040204020203" pitchFamily="34" charset="0"/>
                <a:ea typeface="Calibri" panose="020F0502020204030204" pitchFamily="34" charset="0"/>
              </a:rPr>
              <a:t>This slide presents the trend in reported sexually transmitted infections (STIs) case rates from 2020-2024, with a notable decline observed beginning in 2022.</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D311-1CBB-4CB2-A6E8-7AB25D53B5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5870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CAF19-003D-52F6-7D42-5C24C8A89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D4860-BCE2-7A69-1509-BA8310D3A1F8}"/>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DE2F6A68-3337-B349-D926-3EE5D80016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D0D0D"/>
                </a:solidFill>
                <a:effectLst/>
                <a:latin typeface="Segoe UI" panose="020B0502040204020203" pitchFamily="34" charset="0"/>
                <a:ea typeface="Calibri" panose="020F0502020204030204" pitchFamily="34" charset="0"/>
              </a:rPr>
              <a:t>This slide presents the trend in reported sexually transmitted infections (STIs) case rates from 2020-2024, with a notable decline observed beginning in 2022.</a:t>
            </a:r>
            <a:endParaRPr lang="en-US"/>
          </a:p>
        </p:txBody>
      </p:sp>
      <p:sp>
        <p:nvSpPr>
          <p:cNvPr id="4" name="Slide Number Placeholder 3">
            <a:extLst>
              <a:ext uri="{FF2B5EF4-FFF2-40B4-BE49-F238E27FC236}">
                <a16:creationId xmlns:a16="http://schemas.microsoft.com/office/drawing/2014/main" id="{835AD96F-43A1-17CA-AD1B-D08319BFA7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D311-1CBB-4CB2-A6E8-7AB25D53B5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452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The next 16 slides discuss about the trend and burden of syphilis (all stages plus congenital)  by age, sex, racial/ethnic groups and geographic regions.</a:t>
            </a:r>
          </a:p>
        </p:txBody>
      </p:sp>
      <p:sp>
        <p:nvSpPr>
          <p:cNvPr id="4" name="Slide Number Placeholder 3"/>
          <p:cNvSpPr>
            <a:spLocks noGrp="1"/>
          </p:cNvSpPr>
          <p:nvPr>
            <p:ph type="sldNum" sz="quarter" idx="5"/>
          </p:nvPr>
        </p:nvSpPr>
        <p:spPr/>
        <p:txBody>
          <a:bodyPr/>
          <a:lstStyle/>
          <a:p>
            <a:fld id="{7B89D311-1CBB-4CB2-A6E8-7AB25D53B5CD}" type="slidenum">
              <a:rPr lang="en-US" smtClean="0"/>
              <a:t>16</a:t>
            </a:fld>
            <a:endParaRPr lang="en-US"/>
          </a:p>
        </p:txBody>
      </p:sp>
    </p:spTree>
    <p:extLst>
      <p:ext uri="{BB962C8B-B14F-4D97-AF65-F5344CB8AC3E}">
        <p14:creationId xmlns:p14="http://schemas.microsoft.com/office/powerpoint/2010/main" val="1990329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490D8-ABF9-3138-783F-2962A8B96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54D29-C9D9-4F5C-11D2-D697ABDB7320}"/>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0F5C2D56-6798-6F56-47A4-A3A81CE710BB}"/>
              </a:ext>
            </a:extLst>
          </p:cNvPr>
          <p:cNvSpPr>
            <a:spLocks noGrp="1"/>
          </p:cNvSpPr>
          <p:nvPr>
            <p:ph type="body" idx="1"/>
          </p:nvPr>
        </p:nvSpPr>
        <p:spPr/>
        <p:txBody>
          <a:bodyPr/>
          <a:lstStyle/>
          <a:p>
            <a:r>
              <a:rPr lang="en-US"/>
              <a:t>In 2024, congenital syphilis was reported in only 7 out of 72 counties,  indicating that 65 (90% of total counties) counties had no reported cases. Milwaukee County alone accounted for almost three quarter of the total reported cases. Most congenital syphilis cases were concentrated in the southeastern region of Wisconsin.  </a:t>
            </a:r>
          </a:p>
        </p:txBody>
      </p:sp>
      <p:sp>
        <p:nvSpPr>
          <p:cNvPr id="4" name="Slide Number Placeholder 3">
            <a:extLst>
              <a:ext uri="{FF2B5EF4-FFF2-40B4-BE49-F238E27FC236}">
                <a16:creationId xmlns:a16="http://schemas.microsoft.com/office/drawing/2014/main" id="{78EE2B83-6F6A-739D-F733-A898AFCAE153}"/>
              </a:ext>
            </a:extLst>
          </p:cNvPr>
          <p:cNvSpPr>
            <a:spLocks noGrp="1"/>
          </p:cNvSpPr>
          <p:nvPr>
            <p:ph type="sldNum" sz="quarter" idx="5"/>
          </p:nvPr>
        </p:nvSpPr>
        <p:spPr/>
        <p:txBody>
          <a:bodyPr/>
          <a:lstStyle/>
          <a:p>
            <a:fld id="{7B89D311-1CBB-4CB2-A6E8-7AB25D53B5CD}" type="slidenum">
              <a:rPr lang="en-US" smtClean="0"/>
              <a:t>17</a:t>
            </a:fld>
            <a:endParaRPr lang="en-US"/>
          </a:p>
        </p:txBody>
      </p:sp>
    </p:spTree>
    <p:extLst>
      <p:ext uri="{BB962C8B-B14F-4D97-AF65-F5344CB8AC3E}">
        <p14:creationId xmlns:p14="http://schemas.microsoft.com/office/powerpoint/2010/main" val="3055839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8BBEE-0F69-918E-317E-89C5B0B9E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C381D-4653-6AA3-8E6B-E3DB9575D2E8}"/>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1C39F053-749D-DC20-01A7-FC7E42017B28}"/>
              </a:ext>
            </a:extLst>
          </p:cNvPr>
          <p:cNvSpPr>
            <a:spLocks noGrp="1"/>
          </p:cNvSpPr>
          <p:nvPr>
            <p:ph type="body" idx="1"/>
          </p:nvPr>
        </p:nvSpPr>
        <p:spPr/>
        <p:txBody>
          <a:bodyPr/>
          <a:lstStyle/>
          <a:p>
            <a:r>
              <a:rPr lang="en-US"/>
              <a:t>In 2024, congenital syphilis was reported in only 7 out of 72 counties,  indicating that 65 (90% of total counties) counties had no reported cases. Milwaukee County alone accounted for almost three quarter of the total reported cases. Most congenital syphilis cases were concentrated in the southeastern region of Wisconsin.  </a:t>
            </a:r>
          </a:p>
        </p:txBody>
      </p:sp>
      <p:sp>
        <p:nvSpPr>
          <p:cNvPr id="4" name="Slide Number Placeholder 3">
            <a:extLst>
              <a:ext uri="{FF2B5EF4-FFF2-40B4-BE49-F238E27FC236}">
                <a16:creationId xmlns:a16="http://schemas.microsoft.com/office/drawing/2014/main" id="{E646C255-C310-997E-B776-B6750A01E779}"/>
              </a:ext>
            </a:extLst>
          </p:cNvPr>
          <p:cNvSpPr>
            <a:spLocks noGrp="1"/>
          </p:cNvSpPr>
          <p:nvPr>
            <p:ph type="sldNum" sz="quarter" idx="5"/>
          </p:nvPr>
        </p:nvSpPr>
        <p:spPr/>
        <p:txBody>
          <a:bodyPr/>
          <a:lstStyle/>
          <a:p>
            <a:fld id="{7B89D311-1CBB-4CB2-A6E8-7AB25D53B5CD}" type="slidenum">
              <a:rPr lang="en-US" smtClean="0"/>
              <a:t>20</a:t>
            </a:fld>
            <a:endParaRPr lang="en-US"/>
          </a:p>
        </p:txBody>
      </p:sp>
    </p:spTree>
    <p:extLst>
      <p:ext uri="{BB962C8B-B14F-4D97-AF65-F5344CB8AC3E}">
        <p14:creationId xmlns:p14="http://schemas.microsoft.com/office/powerpoint/2010/main" val="4178497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406400" y="696913"/>
            <a:ext cx="6197600" cy="3486150"/>
          </a:xfrm>
          <a:ln/>
        </p:spPr>
      </p:sp>
      <p:sp>
        <p:nvSpPr>
          <p:cNvPr id="5123" name="Rectangle 3"/>
          <p:cNvSpPr>
            <a:spLocks noGrp="1" noChangeArrowheads="1"/>
          </p:cNvSpPr>
          <p:nvPr>
            <p:ph type="body" idx="1"/>
          </p:nvPr>
        </p:nvSpPr>
        <p:spPr>
          <a:noFill/>
        </p:spPr>
        <p:txBody>
          <a:bodyPr/>
          <a:lstStyle/>
          <a:p>
            <a:r>
              <a:rPr lang="en-US" altLang="en-US"/>
              <a:t>Congenital syphilis cases in Wisconsin is on the rise.  </a:t>
            </a:r>
          </a:p>
        </p:txBody>
      </p:sp>
    </p:spTree>
    <p:extLst>
      <p:ext uri="{BB962C8B-B14F-4D97-AF65-F5344CB8AC3E}">
        <p14:creationId xmlns:p14="http://schemas.microsoft.com/office/powerpoint/2010/main" val="420406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B89D311-1CBB-4CB2-A6E8-7AB25D53B5CD}" type="slidenum">
              <a:rPr lang="en-US" smtClean="0"/>
              <a:t>2</a:t>
            </a:fld>
            <a:endParaRPr lang="en-US"/>
          </a:p>
        </p:txBody>
      </p:sp>
    </p:spTree>
    <p:extLst>
      <p:ext uri="{BB962C8B-B14F-4D97-AF65-F5344CB8AC3E}">
        <p14:creationId xmlns:p14="http://schemas.microsoft.com/office/powerpoint/2010/main" val="2619996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02BF8-4DAA-C442-1E9D-5C3A7AA76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9E13E-0FD4-9108-BCBD-AA0A77A28698}"/>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CAA5942B-3668-F142-87C0-EE91A528B60F}"/>
              </a:ext>
            </a:extLst>
          </p:cNvPr>
          <p:cNvSpPr>
            <a:spLocks noGrp="1"/>
          </p:cNvSpPr>
          <p:nvPr>
            <p:ph type="body" idx="1"/>
          </p:nvPr>
        </p:nvSpPr>
        <p:spPr/>
        <p:txBody>
          <a:bodyPr/>
          <a:lstStyle/>
          <a:p>
            <a:r>
              <a:rPr lang="en-US"/>
              <a:t>In 2024, congenital syphilis was reported in only 7 out of 72 counties,  indicating that 65 (90% of total counties) counties had no reported cases. Milwaukee County alone accounted for almost three quarter of the total reported cases. Most congenital syphilis cases were concentrated in the southeastern region of Wisconsin.  </a:t>
            </a:r>
          </a:p>
        </p:txBody>
      </p:sp>
      <p:sp>
        <p:nvSpPr>
          <p:cNvPr id="4" name="Slide Number Placeholder 3">
            <a:extLst>
              <a:ext uri="{FF2B5EF4-FFF2-40B4-BE49-F238E27FC236}">
                <a16:creationId xmlns:a16="http://schemas.microsoft.com/office/drawing/2014/main" id="{2F406704-3554-13DB-23F5-2D2188828E3B}"/>
              </a:ext>
            </a:extLst>
          </p:cNvPr>
          <p:cNvSpPr>
            <a:spLocks noGrp="1"/>
          </p:cNvSpPr>
          <p:nvPr>
            <p:ph type="sldNum" sz="quarter" idx="5"/>
          </p:nvPr>
        </p:nvSpPr>
        <p:spPr/>
        <p:txBody>
          <a:bodyPr/>
          <a:lstStyle/>
          <a:p>
            <a:fld id="{7B89D311-1CBB-4CB2-A6E8-7AB25D53B5CD}" type="slidenum">
              <a:rPr lang="en-US" smtClean="0"/>
              <a:t>29</a:t>
            </a:fld>
            <a:endParaRPr lang="en-US"/>
          </a:p>
        </p:txBody>
      </p:sp>
    </p:spTree>
    <p:extLst>
      <p:ext uri="{BB962C8B-B14F-4D97-AF65-F5344CB8AC3E}">
        <p14:creationId xmlns:p14="http://schemas.microsoft.com/office/powerpoint/2010/main" val="4186709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In 2024, congenital syphilis was reported in only 7 out of 72 counties,  indicating that 65 (90% of total counties) counties had no reported cases. Milwaukee County alone accounted for almost three quarter of the total reported cases. Most congenital syphilis cases were concentrated in the southeastern region of Wisconsin.  </a:t>
            </a:r>
          </a:p>
        </p:txBody>
      </p:sp>
      <p:sp>
        <p:nvSpPr>
          <p:cNvPr id="4" name="Slide Number Placeholder 3"/>
          <p:cNvSpPr>
            <a:spLocks noGrp="1"/>
          </p:cNvSpPr>
          <p:nvPr>
            <p:ph type="sldNum" sz="quarter" idx="5"/>
          </p:nvPr>
        </p:nvSpPr>
        <p:spPr/>
        <p:txBody>
          <a:bodyPr/>
          <a:lstStyle/>
          <a:p>
            <a:fld id="{7B89D311-1CBB-4CB2-A6E8-7AB25D53B5CD}" type="slidenum">
              <a:rPr lang="en-US" smtClean="0"/>
              <a:t>30</a:t>
            </a:fld>
            <a:endParaRPr lang="en-US"/>
          </a:p>
        </p:txBody>
      </p:sp>
    </p:spTree>
    <p:extLst>
      <p:ext uri="{BB962C8B-B14F-4D97-AF65-F5344CB8AC3E}">
        <p14:creationId xmlns:p14="http://schemas.microsoft.com/office/powerpoint/2010/main" val="516550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B54C6-65E7-2B48-5DBF-7FB3CBDA5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A832B-3A05-277F-48CF-E8AF138BA3D5}"/>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76B1E94D-3D56-B6FC-8DE9-BA10B93CDC7C}"/>
              </a:ext>
            </a:extLst>
          </p:cNvPr>
          <p:cNvSpPr>
            <a:spLocks noGrp="1"/>
          </p:cNvSpPr>
          <p:nvPr>
            <p:ph type="body" idx="1"/>
          </p:nvPr>
        </p:nvSpPr>
        <p:spPr/>
        <p:txBody>
          <a:bodyPr/>
          <a:lstStyle/>
          <a:p>
            <a:r>
              <a:rPr lang="en-US"/>
              <a:t>In 2024, congenital syphilis was reported in only 7 out of 72 counties,  indicating that 65 (90% of total counties) counties had no reported cases. Milwaukee County alone accounted for almost three quarter of the total reported cases. Most congenital syphilis cases were concentrated in the southeastern region of Wisconsin.  </a:t>
            </a:r>
          </a:p>
        </p:txBody>
      </p:sp>
      <p:sp>
        <p:nvSpPr>
          <p:cNvPr id="4" name="Slide Number Placeholder 3">
            <a:extLst>
              <a:ext uri="{FF2B5EF4-FFF2-40B4-BE49-F238E27FC236}">
                <a16:creationId xmlns:a16="http://schemas.microsoft.com/office/drawing/2014/main" id="{11C5EA46-DE26-25BA-1A1F-F406A3F3E813}"/>
              </a:ext>
            </a:extLst>
          </p:cNvPr>
          <p:cNvSpPr>
            <a:spLocks noGrp="1"/>
          </p:cNvSpPr>
          <p:nvPr>
            <p:ph type="sldNum" sz="quarter" idx="5"/>
          </p:nvPr>
        </p:nvSpPr>
        <p:spPr/>
        <p:txBody>
          <a:bodyPr/>
          <a:lstStyle/>
          <a:p>
            <a:fld id="{7B89D311-1CBB-4CB2-A6E8-7AB25D53B5CD}" type="slidenum">
              <a:rPr lang="en-US" smtClean="0"/>
              <a:t>31</a:t>
            </a:fld>
            <a:endParaRPr lang="en-US"/>
          </a:p>
        </p:txBody>
      </p:sp>
    </p:spTree>
    <p:extLst>
      <p:ext uri="{BB962C8B-B14F-4D97-AF65-F5344CB8AC3E}">
        <p14:creationId xmlns:p14="http://schemas.microsoft.com/office/powerpoint/2010/main" val="3330158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Gonorrhea is the second most reported sexually transmitted infection in the state.</a:t>
            </a:r>
          </a:p>
        </p:txBody>
      </p:sp>
      <p:sp>
        <p:nvSpPr>
          <p:cNvPr id="4" name="Slide Number Placeholder 3"/>
          <p:cNvSpPr>
            <a:spLocks noGrp="1"/>
          </p:cNvSpPr>
          <p:nvPr>
            <p:ph type="sldNum" sz="quarter" idx="5"/>
          </p:nvPr>
        </p:nvSpPr>
        <p:spPr/>
        <p:txBody>
          <a:bodyPr/>
          <a:lstStyle/>
          <a:p>
            <a:fld id="{7B89D311-1CBB-4CB2-A6E8-7AB25D53B5CD}" type="slidenum">
              <a:rPr lang="en-US" smtClean="0"/>
              <a:t>33</a:t>
            </a:fld>
            <a:endParaRPr lang="en-US"/>
          </a:p>
        </p:txBody>
      </p:sp>
    </p:spTree>
    <p:extLst>
      <p:ext uri="{BB962C8B-B14F-4D97-AF65-F5344CB8AC3E}">
        <p14:creationId xmlns:p14="http://schemas.microsoft.com/office/powerpoint/2010/main" val="2189944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48651-F406-1874-EB85-78C0BFB14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19EA7-8101-094F-7A24-9DE423CB0D6B}"/>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3704F7F9-BA3A-89AF-C919-6A37AF6C8713}"/>
              </a:ext>
            </a:extLst>
          </p:cNvPr>
          <p:cNvSpPr>
            <a:spLocks noGrp="1"/>
          </p:cNvSpPr>
          <p:nvPr>
            <p:ph type="body" idx="1"/>
          </p:nvPr>
        </p:nvSpPr>
        <p:spPr/>
        <p:txBody>
          <a:bodyPr/>
          <a:lstStyle/>
          <a:p>
            <a:r>
              <a:rPr lang="en-US"/>
              <a:t>In 2024, congenital syphilis was reported in only 7 out of 72 counties,  indicating that 65 (90% of total counties) counties had no reported cases. Milwaukee County alone accounted for almost three quarter of the total reported cases. Most congenital syphilis cases were concentrated in the southeastern region of Wisconsin.  </a:t>
            </a:r>
          </a:p>
        </p:txBody>
      </p:sp>
      <p:sp>
        <p:nvSpPr>
          <p:cNvPr id="4" name="Slide Number Placeholder 3">
            <a:extLst>
              <a:ext uri="{FF2B5EF4-FFF2-40B4-BE49-F238E27FC236}">
                <a16:creationId xmlns:a16="http://schemas.microsoft.com/office/drawing/2014/main" id="{A066514A-918F-9A8C-3FA9-97B9CFA059BB}"/>
              </a:ext>
            </a:extLst>
          </p:cNvPr>
          <p:cNvSpPr>
            <a:spLocks noGrp="1"/>
          </p:cNvSpPr>
          <p:nvPr>
            <p:ph type="sldNum" sz="quarter" idx="5"/>
          </p:nvPr>
        </p:nvSpPr>
        <p:spPr/>
        <p:txBody>
          <a:bodyPr/>
          <a:lstStyle/>
          <a:p>
            <a:fld id="{7B89D311-1CBB-4CB2-A6E8-7AB25D53B5CD}" type="slidenum">
              <a:rPr lang="en-US" smtClean="0"/>
              <a:t>34</a:t>
            </a:fld>
            <a:endParaRPr lang="en-US"/>
          </a:p>
        </p:txBody>
      </p:sp>
    </p:spTree>
    <p:extLst>
      <p:ext uri="{BB962C8B-B14F-4D97-AF65-F5344CB8AC3E}">
        <p14:creationId xmlns:p14="http://schemas.microsoft.com/office/powerpoint/2010/main" val="2596223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4EB9B-5880-9BA8-7BBA-D9CB40E76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17F3B-CEC1-4E63-4063-B19DCA24D4AB}"/>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241A6532-3580-5B83-6946-B47B95963070}"/>
              </a:ext>
            </a:extLst>
          </p:cNvPr>
          <p:cNvSpPr>
            <a:spLocks noGrp="1"/>
          </p:cNvSpPr>
          <p:nvPr>
            <p:ph type="body" idx="1"/>
          </p:nvPr>
        </p:nvSpPr>
        <p:spPr/>
        <p:txBody>
          <a:bodyPr/>
          <a:lstStyle/>
          <a:p>
            <a:r>
              <a:rPr lang="en-US"/>
              <a:t>In 2024, congenital syphilis was reported in only 7 out of 72 counties,  indicating that 65 (90% of total counties) counties had no reported cases. Milwaukee County alone accounted for almost three quarter of the total reported cases. Most congenital syphilis cases were concentrated in the southeastern region of Wisconsin.  </a:t>
            </a:r>
          </a:p>
        </p:txBody>
      </p:sp>
      <p:sp>
        <p:nvSpPr>
          <p:cNvPr id="4" name="Slide Number Placeholder 3">
            <a:extLst>
              <a:ext uri="{FF2B5EF4-FFF2-40B4-BE49-F238E27FC236}">
                <a16:creationId xmlns:a16="http://schemas.microsoft.com/office/drawing/2014/main" id="{A4313AC0-0B05-5816-BCB5-90E3D1F0C63B}"/>
              </a:ext>
            </a:extLst>
          </p:cNvPr>
          <p:cNvSpPr>
            <a:spLocks noGrp="1"/>
          </p:cNvSpPr>
          <p:nvPr>
            <p:ph type="sldNum" sz="quarter" idx="5"/>
          </p:nvPr>
        </p:nvSpPr>
        <p:spPr/>
        <p:txBody>
          <a:bodyPr/>
          <a:lstStyle/>
          <a:p>
            <a:fld id="{7B89D311-1CBB-4CB2-A6E8-7AB25D53B5CD}" type="slidenum">
              <a:rPr lang="en-US" smtClean="0"/>
              <a:t>39</a:t>
            </a:fld>
            <a:endParaRPr lang="en-US"/>
          </a:p>
        </p:txBody>
      </p:sp>
    </p:spTree>
    <p:extLst>
      <p:ext uri="{BB962C8B-B14F-4D97-AF65-F5344CB8AC3E}">
        <p14:creationId xmlns:p14="http://schemas.microsoft.com/office/powerpoint/2010/main" val="3763952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Chlamydia is the most reported sexually transmitted infection in the state.</a:t>
            </a:r>
          </a:p>
          <a:p>
            <a:endParaRPr lang="en-US"/>
          </a:p>
        </p:txBody>
      </p:sp>
      <p:sp>
        <p:nvSpPr>
          <p:cNvPr id="4" name="Slide Number Placeholder 3"/>
          <p:cNvSpPr>
            <a:spLocks noGrp="1"/>
          </p:cNvSpPr>
          <p:nvPr>
            <p:ph type="sldNum" sz="quarter" idx="5"/>
          </p:nvPr>
        </p:nvSpPr>
        <p:spPr/>
        <p:txBody>
          <a:bodyPr/>
          <a:lstStyle/>
          <a:p>
            <a:fld id="{7B89D311-1CBB-4CB2-A6E8-7AB25D53B5CD}" type="slidenum">
              <a:rPr lang="en-US" smtClean="0"/>
              <a:t>45</a:t>
            </a:fld>
            <a:endParaRPr lang="en-US"/>
          </a:p>
        </p:txBody>
      </p:sp>
    </p:spTree>
    <p:extLst>
      <p:ext uri="{BB962C8B-B14F-4D97-AF65-F5344CB8AC3E}">
        <p14:creationId xmlns:p14="http://schemas.microsoft.com/office/powerpoint/2010/main" val="1106933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0BCD9-EC02-A5CD-B8B1-434C71F90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58DEE-ECB2-8A6D-E95C-FA24696C922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4CDA2744-E18C-0BC8-6D2F-BFC0D060D7A0}"/>
              </a:ext>
            </a:extLst>
          </p:cNvPr>
          <p:cNvSpPr>
            <a:spLocks noGrp="1"/>
          </p:cNvSpPr>
          <p:nvPr>
            <p:ph type="body" idx="1"/>
          </p:nvPr>
        </p:nvSpPr>
        <p:spPr/>
        <p:txBody>
          <a:bodyPr/>
          <a:lstStyle/>
          <a:p>
            <a:r>
              <a:rPr lang="en-US"/>
              <a:t>In 2024, congenital syphilis was reported in only 7 out of 72 counties,  indicating that 65 (90% of total counties) counties had no reported cases. Milwaukee County alone accounted for almost three quarter of the total reported cases. Most congenital syphilis cases were concentrated in the southeastern region of Wisconsin.  </a:t>
            </a:r>
          </a:p>
        </p:txBody>
      </p:sp>
      <p:sp>
        <p:nvSpPr>
          <p:cNvPr id="4" name="Slide Number Placeholder 3">
            <a:extLst>
              <a:ext uri="{FF2B5EF4-FFF2-40B4-BE49-F238E27FC236}">
                <a16:creationId xmlns:a16="http://schemas.microsoft.com/office/drawing/2014/main" id="{01929E3C-0491-B516-EA8C-07A4E2FADFCE}"/>
              </a:ext>
            </a:extLst>
          </p:cNvPr>
          <p:cNvSpPr>
            <a:spLocks noGrp="1"/>
          </p:cNvSpPr>
          <p:nvPr>
            <p:ph type="sldNum" sz="quarter" idx="5"/>
          </p:nvPr>
        </p:nvSpPr>
        <p:spPr/>
        <p:txBody>
          <a:bodyPr/>
          <a:lstStyle/>
          <a:p>
            <a:fld id="{7B89D311-1CBB-4CB2-A6E8-7AB25D53B5CD}" type="slidenum">
              <a:rPr lang="en-US" smtClean="0"/>
              <a:t>46</a:t>
            </a:fld>
            <a:endParaRPr lang="en-US"/>
          </a:p>
        </p:txBody>
      </p:sp>
    </p:spTree>
    <p:extLst>
      <p:ext uri="{BB962C8B-B14F-4D97-AF65-F5344CB8AC3E}">
        <p14:creationId xmlns:p14="http://schemas.microsoft.com/office/powerpoint/2010/main" val="510650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A23F5-6DD6-D35F-AD8C-78D65F06D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16A42-5887-8D9F-61DE-CD77C0E0A530}"/>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96ED39EE-A0BC-60EA-104B-F391D979BFEF}"/>
              </a:ext>
            </a:extLst>
          </p:cNvPr>
          <p:cNvSpPr>
            <a:spLocks noGrp="1"/>
          </p:cNvSpPr>
          <p:nvPr>
            <p:ph type="body" idx="1"/>
          </p:nvPr>
        </p:nvSpPr>
        <p:spPr/>
        <p:txBody>
          <a:bodyPr/>
          <a:lstStyle/>
          <a:p>
            <a:r>
              <a:rPr lang="en-US"/>
              <a:t>In 2024, congenital syphilis was reported in only 7 out of 72 counties,  indicating that 65 (90% of total counties) counties had no reported cases. Milwaukee County alone accounted for almost three quarter of the total reported cases. Most congenital syphilis cases were concentrated in the southeastern region of Wisconsin.  </a:t>
            </a:r>
          </a:p>
        </p:txBody>
      </p:sp>
      <p:sp>
        <p:nvSpPr>
          <p:cNvPr id="4" name="Slide Number Placeholder 3">
            <a:extLst>
              <a:ext uri="{FF2B5EF4-FFF2-40B4-BE49-F238E27FC236}">
                <a16:creationId xmlns:a16="http://schemas.microsoft.com/office/drawing/2014/main" id="{8E4EAAE1-50FC-DE31-91B4-F51AEAE144C9}"/>
              </a:ext>
            </a:extLst>
          </p:cNvPr>
          <p:cNvSpPr>
            <a:spLocks noGrp="1"/>
          </p:cNvSpPr>
          <p:nvPr>
            <p:ph type="sldNum" sz="quarter" idx="5"/>
          </p:nvPr>
        </p:nvSpPr>
        <p:spPr/>
        <p:txBody>
          <a:bodyPr/>
          <a:lstStyle/>
          <a:p>
            <a:fld id="{7B89D311-1CBB-4CB2-A6E8-7AB25D53B5CD}" type="slidenum">
              <a:rPr lang="en-US" smtClean="0"/>
              <a:t>51</a:t>
            </a:fld>
            <a:endParaRPr lang="en-US"/>
          </a:p>
        </p:txBody>
      </p:sp>
    </p:spTree>
    <p:extLst>
      <p:ext uri="{BB962C8B-B14F-4D97-AF65-F5344CB8AC3E}">
        <p14:creationId xmlns:p14="http://schemas.microsoft.com/office/powerpoint/2010/main" val="1480477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89D311-1CBB-4CB2-A6E8-7AB25D53B5CD}" type="slidenum">
              <a:rPr lang="en-US" smtClean="0"/>
              <a:t>57</a:t>
            </a:fld>
            <a:endParaRPr lang="en-US"/>
          </a:p>
        </p:txBody>
      </p:sp>
    </p:spTree>
    <p:extLst>
      <p:ext uri="{BB962C8B-B14F-4D97-AF65-F5344CB8AC3E}">
        <p14:creationId xmlns:p14="http://schemas.microsoft.com/office/powerpoint/2010/main" val="165235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Mangal" panose="02040503050203030202" pitchFamily="18" charset="0"/>
              </a:rPr>
              <a:t>Our data were sourced from WEDSS and included all reported STIs within Wisconsin. The forthcoming analysis incorporates all cases among Wisconsin residents, excluding those from out-of-state or with unknown states of residence. For analyses, only confirmed cases of gonorrhea and chlamydia were included, while both probable and confirmed cases of syphilis were included.</a:t>
            </a:r>
            <a:endParaRPr lang="en-US"/>
          </a:p>
        </p:txBody>
      </p:sp>
      <p:sp>
        <p:nvSpPr>
          <p:cNvPr id="4" name="Slide Number Placeholder 3"/>
          <p:cNvSpPr>
            <a:spLocks noGrp="1"/>
          </p:cNvSpPr>
          <p:nvPr>
            <p:ph type="sldNum" sz="quarter" idx="5"/>
          </p:nvPr>
        </p:nvSpPr>
        <p:spPr/>
        <p:txBody>
          <a:bodyPr/>
          <a:lstStyle/>
          <a:p>
            <a:fld id="{7B89D311-1CBB-4CB2-A6E8-7AB25D53B5CD}" type="slidenum">
              <a:rPr lang="en-US" smtClean="0"/>
              <a:t>3</a:t>
            </a:fld>
            <a:endParaRPr lang="en-US"/>
          </a:p>
        </p:txBody>
      </p:sp>
    </p:spTree>
    <p:extLst>
      <p:ext uri="{BB962C8B-B14F-4D97-AF65-F5344CB8AC3E}">
        <p14:creationId xmlns:p14="http://schemas.microsoft.com/office/powerpoint/2010/main" val="3409879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43298-F2A9-DA93-D1E4-226AB5927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79FCF-E7C1-5608-B8A6-DDB0C999B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77EF2-85FC-27D3-C7D4-E4B3BDF49495}"/>
              </a:ext>
            </a:extLst>
          </p:cNvPr>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Mangal" panose="02040503050203030202" pitchFamily="18" charset="0"/>
              </a:rPr>
              <a:t>Our data were sourced from WEDSS and included all reported STIs within Wisconsin. The forthcoming analysis incorporates all cases among Wisconsin residents, excluding those from out-of-state or with unknown states of residence. For analyses, only confirmed cases of gonorrhea and chlamydia were included, while both probable and confirmed cases of syphilis were included.</a:t>
            </a:r>
            <a:endParaRPr lang="en-US"/>
          </a:p>
        </p:txBody>
      </p:sp>
      <p:sp>
        <p:nvSpPr>
          <p:cNvPr id="4" name="Slide Number Placeholder 3">
            <a:extLst>
              <a:ext uri="{FF2B5EF4-FFF2-40B4-BE49-F238E27FC236}">
                <a16:creationId xmlns:a16="http://schemas.microsoft.com/office/drawing/2014/main" id="{B2B98931-A614-32E1-F475-7B15463357AF}"/>
              </a:ext>
            </a:extLst>
          </p:cNvPr>
          <p:cNvSpPr>
            <a:spLocks noGrp="1"/>
          </p:cNvSpPr>
          <p:nvPr>
            <p:ph type="sldNum" sz="quarter" idx="5"/>
          </p:nvPr>
        </p:nvSpPr>
        <p:spPr/>
        <p:txBody>
          <a:bodyPr/>
          <a:lstStyle/>
          <a:p>
            <a:fld id="{7B89D311-1CBB-4CB2-A6E8-7AB25D53B5CD}" type="slidenum">
              <a:rPr lang="en-US" smtClean="0"/>
              <a:t>4</a:t>
            </a:fld>
            <a:endParaRPr lang="en-US"/>
          </a:p>
        </p:txBody>
      </p:sp>
    </p:spTree>
    <p:extLst>
      <p:ext uri="{BB962C8B-B14F-4D97-AF65-F5344CB8AC3E}">
        <p14:creationId xmlns:p14="http://schemas.microsoft.com/office/powerpoint/2010/main" val="4056463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ahoma" panose="020B0604030504040204" pitchFamily="34" charset="0"/>
                <a:ea typeface="Calibri" panose="020F0502020204030204" pitchFamily="34" charset="0"/>
                <a:cs typeface="Segoe UI" panose="020B0502040204020203" pitchFamily="34" charset="0"/>
              </a:rPr>
              <a:t>This report recognizes that there are many systemic barriers and social factors driving the inequities seen in the data throughout the report</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Tahoma" panose="020B0604030504040204" pitchFamily="34" charset="0"/>
                <a:ea typeface="Calibri" panose="020F0502020204030204" pitchFamily="34" charset="0"/>
                <a:cs typeface="Times New Roman" panose="02020603050405020304" pitchFamily="18" charset="0"/>
              </a:rPr>
              <a:t>Systemic conditions, for example, racism, discrimination, or oppression, can lead to higher prevalence of STIs in the community. In communities with higher STI rates, it is easier for a person to become infected with an STI because it is more likely that their sexual partner(s) have already been exposed.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B89D311-1CBB-4CB2-A6E8-7AB25D53B5CD}" type="slidenum">
              <a:rPr lang="en-US" smtClean="0"/>
              <a:t>5</a:t>
            </a:fld>
            <a:endParaRPr lang="en-US"/>
          </a:p>
        </p:txBody>
      </p:sp>
    </p:spTree>
    <p:extLst>
      <p:ext uri="{BB962C8B-B14F-4D97-AF65-F5344CB8AC3E}">
        <p14:creationId xmlns:p14="http://schemas.microsoft.com/office/powerpoint/2010/main" val="377517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r>
              <a:rPr lang="en-US" sz="1800">
                <a:effectLst/>
                <a:latin typeface="Calibri" panose="020F0502020204030204" pitchFamily="34" charset="0"/>
                <a:ea typeface="Calibri" panose="020F0502020204030204" pitchFamily="34" charset="0"/>
                <a:cs typeface="Mangal" panose="02040503050203030202" pitchFamily="18" charset="0"/>
              </a:rPr>
              <a:t>The next three slides display the comparison of 2023 STI rates among neighboring states and the total for the US.  2024 STI rates from Centers for Disease Control and Prevention (CDC) are not yet available for all neighboring states, leading us to use 2023 rates instead.</a:t>
            </a:r>
            <a:endParaRPr lang="en-US" altLang="en-US"/>
          </a:p>
        </p:txBody>
      </p:sp>
    </p:spTree>
    <p:extLst>
      <p:ext uri="{BB962C8B-B14F-4D97-AF65-F5344CB8AC3E}">
        <p14:creationId xmlns:p14="http://schemas.microsoft.com/office/powerpoint/2010/main" val="358960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In 2023, Wisconsin had the third highest rate of primary and secondary syphilis among its neighboring states, with a rate of 9.1 cases per 100,000 people, but lower than national rate (15.8 cases per 100.000 people). </a:t>
            </a:r>
            <a:endParaRPr lang="en-US"/>
          </a:p>
        </p:txBody>
      </p:sp>
      <p:sp>
        <p:nvSpPr>
          <p:cNvPr id="4" name="Slide Number Placeholder 3"/>
          <p:cNvSpPr>
            <a:spLocks noGrp="1"/>
          </p:cNvSpPr>
          <p:nvPr>
            <p:ph type="sldNum" sz="quarter" idx="5"/>
          </p:nvPr>
        </p:nvSpPr>
        <p:spPr/>
        <p:txBody>
          <a:bodyPr/>
          <a:lstStyle/>
          <a:p>
            <a:fld id="{7B89D311-1CBB-4CB2-A6E8-7AB25D53B5CD}" type="slidenum">
              <a:rPr lang="en-US" smtClean="0"/>
              <a:t>7</a:t>
            </a:fld>
            <a:endParaRPr lang="en-US"/>
          </a:p>
        </p:txBody>
      </p:sp>
    </p:spTree>
    <p:extLst>
      <p:ext uri="{BB962C8B-B14F-4D97-AF65-F5344CB8AC3E}">
        <p14:creationId xmlns:p14="http://schemas.microsoft.com/office/powerpoint/2010/main" val="10209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In 2023, Wisconsin ranked fourth among its neighboring states for congenital syphilis, with a rate of 41.6 cases per 100,000 people, but lower than national rate (106 cases per 100.000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B89D311-1CBB-4CB2-A6E8-7AB25D53B5CD}" type="slidenum">
              <a:rPr lang="en-US" smtClean="0"/>
              <a:t>8</a:t>
            </a:fld>
            <a:endParaRPr lang="en-US"/>
          </a:p>
        </p:txBody>
      </p:sp>
    </p:spTree>
    <p:extLst>
      <p:ext uri="{BB962C8B-B14F-4D97-AF65-F5344CB8AC3E}">
        <p14:creationId xmlns:p14="http://schemas.microsoft.com/office/powerpoint/2010/main" val="150632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A2B2C-2391-F51D-35B6-58E096DE6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4C02F-D60C-E754-A758-FB82F2761E3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9CCB5AC9-1C02-ACCC-7DDB-3815AB346B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In 2023, Wisconsin ranked fourth among its neighboring states for congenital syphilis, with a rate of 41.6 cases per 100,000 people, but lower than national rate (106 cases per 100.000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FAEEBBB0-2AC1-DB60-5279-FEE4A63E72F8}"/>
              </a:ext>
            </a:extLst>
          </p:cNvPr>
          <p:cNvSpPr>
            <a:spLocks noGrp="1"/>
          </p:cNvSpPr>
          <p:nvPr>
            <p:ph type="sldNum" sz="quarter" idx="5"/>
          </p:nvPr>
        </p:nvSpPr>
        <p:spPr/>
        <p:txBody>
          <a:bodyPr/>
          <a:lstStyle/>
          <a:p>
            <a:fld id="{7B89D311-1CBB-4CB2-A6E8-7AB25D53B5CD}" type="slidenum">
              <a:rPr lang="en-US" smtClean="0"/>
              <a:t>9</a:t>
            </a:fld>
            <a:endParaRPr lang="en-US"/>
          </a:p>
        </p:txBody>
      </p:sp>
    </p:spTree>
    <p:extLst>
      <p:ext uri="{BB962C8B-B14F-4D97-AF65-F5344CB8AC3E}">
        <p14:creationId xmlns:p14="http://schemas.microsoft.com/office/powerpoint/2010/main" val="2609551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grpSp>
        <p:nvGrpSpPr>
          <p:cNvPr id="7" name="Group 92"/>
          <p:cNvGrpSpPr/>
          <p:nvPr/>
        </p:nvGrpSpPr>
        <p:grpSpPr>
          <a:xfrm>
            <a:off x="3" y="-30479"/>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ChangeAspect="1"/>
            </p:cNvCxnSpPr>
            <p:nvPr/>
          </p:nvCxnSpPr>
          <p:spPr>
            <a:xfrm rot="5400000">
              <a:off x="34087" y="2090964"/>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2209800"/>
            <a:ext cx="12192000" cy="4006368"/>
          </a:xfrm>
          <a:prstGeom prst="rect">
            <a:avLst/>
          </a:prstGeom>
          <a:solidFill>
            <a:srgbClr val="003D78"/>
          </a:solidFill>
          <a:ln>
            <a:solidFill>
              <a:srgbClr val="003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kern="1200">
              <a:solidFill>
                <a:prstClr val="white"/>
              </a:solidFill>
              <a:latin typeface="Tw Cen MT"/>
              <a:ea typeface="+mn-ea"/>
              <a:cs typeface="+mn-cs"/>
            </a:endParaRPr>
          </a:p>
        </p:txBody>
      </p:sp>
      <p:cxnSp>
        <p:nvCxnSpPr>
          <p:cNvPr id="96" name="Straight Connector 95"/>
          <p:cNvCxnSpPr/>
          <p:nvPr/>
        </p:nvCxnSpPr>
        <p:spPr>
          <a:xfrm>
            <a:off x="0" y="2311401"/>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1"/>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203200" y="4953001"/>
            <a:ext cx="11759779" cy="1185380"/>
          </a:xfrm>
        </p:spPr>
        <p:txBody>
          <a:bodyPr anchor="ctr">
            <a:noAutofit/>
          </a:bodyPr>
          <a:lstStyle>
            <a:lvl1pPr marL="0" indent="0">
              <a:spcBef>
                <a:spcPts val="0"/>
              </a:spcBef>
              <a:buNone/>
              <a:defRPr sz="2933" spc="-4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Presenter’s Name, Job Title</a:t>
            </a:r>
            <a:br>
              <a:rPr lang="en-US"/>
            </a:br>
            <a:r>
              <a:rPr lang="en-US"/>
              <a:t>Date of Presentation</a:t>
            </a:r>
          </a:p>
        </p:txBody>
      </p:sp>
      <p:sp>
        <p:nvSpPr>
          <p:cNvPr id="95" name="Title 94"/>
          <p:cNvSpPr>
            <a:spLocks noGrp="1"/>
          </p:cNvSpPr>
          <p:nvPr>
            <p:ph type="title" hasCustomPrompt="1"/>
          </p:nvPr>
        </p:nvSpPr>
        <p:spPr>
          <a:xfrm>
            <a:off x="203202" y="4019073"/>
            <a:ext cx="11759777" cy="943848"/>
          </a:xfrm>
        </p:spPr>
        <p:txBody>
          <a:bodyPr anchor="b">
            <a:spAutoFit/>
          </a:bodyPr>
          <a:lstStyle>
            <a:lvl1pPr>
              <a:defRPr sz="5333"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2155" y="6317769"/>
            <a:ext cx="2624218" cy="529041"/>
          </a:xfrm>
          <a:prstGeom prst="rect">
            <a:avLst/>
          </a:prstGeom>
        </p:spPr>
      </p:pic>
    </p:spTree>
    <p:extLst>
      <p:ext uri="{BB962C8B-B14F-4D97-AF65-F5344CB8AC3E}">
        <p14:creationId xmlns:p14="http://schemas.microsoft.com/office/powerpoint/2010/main" val="6933181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1" cy="4110702"/>
          </a:xfrm>
        </p:spPr>
        <p:txBody>
          <a:bodyPr/>
          <a:lstStyle>
            <a:lvl1pPr>
              <a:defRPr>
                <a:solidFill>
                  <a:schemeClr val="tx1"/>
                </a:solidFill>
              </a:defRPr>
            </a:lvl1pPr>
          </a:lstStyle>
          <a:p>
            <a:r>
              <a:rPr lang="en-US"/>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4" y="879065"/>
            <a:ext cx="4941477" cy="610863"/>
          </a:xfrm>
          <a:prstGeom prst="rect">
            <a:avLst/>
          </a:prstGeom>
        </p:spPr>
        <p:txBody>
          <a:bodyPr lIns="0" tIns="0" rIns="0" bIns="0" anchor="b" anchorCtr="0">
            <a:normAutofit/>
          </a:bodyPr>
          <a:lstStyle>
            <a:lvl1pPr>
              <a:defRPr sz="3300" b="1" i="0">
                <a:solidFill>
                  <a:schemeClr val="bg1"/>
                </a:solidFill>
                <a:latin typeface="+mj-lt"/>
              </a:defRPr>
            </a:lvl1pPr>
          </a:lstStyle>
          <a:p>
            <a:r>
              <a:rPr lang="en-US"/>
              <a:t>Click to edit Master title style</a:t>
            </a:r>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lvl1pPr>
              <a:defRPr>
                <a:latin typeface="Tahoma" panose="020B0604030504040204" pitchFamily="34" charset="0"/>
              </a:defRPr>
            </a:lvl1pPr>
          </a:lstStyle>
          <a:p>
            <a:fld id="{6FCA8E82-58CD-E045-8B98-B7A85B79B752}" type="datetime4">
              <a:rPr lang="en-US" smtClean="0"/>
              <a:pPr/>
              <a:t>January 7, 2026</a:t>
            </a:fld>
            <a:endParaRPr lang="en-US"/>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lvl1pPr>
              <a:defRPr>
                <a:latin typeface="Tahoma" panose="020B0604030504040204" pitchFamily="34" charset="0"/>
              </a:defRPr>
            </a:lvl1pPr>
          </a:lstStyle>
          <a:p>
            <a:r>
              <a:rPr lang="en-US"/>
              <a:t>Annual Review</a:t>
            </a:r>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a:latin typeface="Tahoma" panose="020B0604030504040204" pitchFamily="34" charset="0"/>
            </a:endParaRPr>
          </a:p>
        </p:txBody>
      </p:sp>
    </p:spTree>
    <p:extLst>
      <p:ext uri="{BB962C8B-B14F-4D97-AF65-F5344CB8AC3E}">
        <p14:creationId xmlns:p14="http://schemas.microsoft.com/office/powerpoint/2010/main" val="1625833951"/>
      </p:ext>
    </p:extLst>
  </p:cSld>
  <p:clrMapOvr>
    <a:masterClrMapping/>
  </p:clrMapOvr>
  <p:extLst>
    <p:ext uri="{DCECCB84-F9BA-43D5-87BE-67443E8EF086}">
      <p15:sldGuideLst xmlns:p15="http://schemas.microsoft.com/office/powerpoint/2012/main">
        <p15:guide id="1" pos="800">
          <p15:clr>
            <a:srgbClr val="FBAE40"/>
          </p15:clr>
        </p15:guide>
        <p15:guide id="2" pos="9440">
          <p15:clr>
            <a:srgbClr val="FBAE40"/>
          </p15:clr>
        </p15:guide>
        <p15:guide id="3" pos="3840">
          <p15:clr>
            <a:srgbClr val="FBAE40"/>
          </p15:clr>
        </p15:guide>
        <p15:guide id="4" pos="6880">
          <p15:clr>
            <a:srgbClr val="FBAE40"/>
          </p15:clr>
        </p15:guide>
        <p15:guide id="5" pos="3360">
          <p15:clr>
            <a:srgbClr val="FBAE40"/>
          </p15:clr>
        </p15:guide>
        <p15:guide id="6" pos="64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unga" panose="020B0502040204020203" pitchFamily="34" charset="0"/>
                <a:cs typeface="Tunga" panose="020B0502040204020203"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2"/>
          </p:nvPr>
        </p:nvSpPr>
        <p:spPr/>
        <p:txBody>
          <a:bodyPr/>
          <a:lstStyle>
            <a:lvl1pPr>
              <a:defRPr/>
            </a:lvl1pPr>
          </a:lstStyle>
          <a:p>
            <a:pPr>
              <a:defRPr/>
            </a:pPr>
            <a:fld id="{BA05B184-A062-4D13-B25A-EF498B63B003}" type="slidenum">
              <a:rPr lang="en-US"/>
              <a:pPr>
                <a:defRPr/>
              </a:pPr>
              <a:t>‹#›</a:t>
            </a:fld>
            <a:endParaRPr lang="en-US"/>
          </a:p>
        </p:txBody>
      </p:sp>
    </p:spTree>
    <p:extLst>
      <p:ext uri="{BB962C8B-B14F-4D97-AF65-F5344CB8AC3E}">
        <p14:creationId xmlns:p14="http://schemas.microsoft.com/office/powerpoint/2010/main" val="339300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unga" panose="020B0502040204020203" pitchFamily="34" charset="0"/>
                <a:cs typeface="Tunga" panose="020B0502040204020203"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2"/>
          </p:nvPr>
        </p:nvSpPr>
        <p:spPr/>
        <p:txBody>
          <a:bodyPr/>
          <a:lstStyle>
            <a:lvl1pPr>
              <a:defRPr/>
            </a:lvl1pPr>
          </a:lstStyle>
          <a:p>
            <a:pPr>
              <a:defRPr/>
            </a:pPr>
            <a:fld id="{BA05B184-A062-4D13-B25A-EF498B63B003}" type="slidenum">
              <a:rPr lang="en-US"/>
              <a:pPr>
                <a:defRPr/>
              </a:pPr>
              <a:t>‹#›</a:t>
            </a:fld>
            <a:endParaRPr lang="en-US"/>
          </a:p>
        </p:txBody>
      </p:sp>
    </p:spTree>
    <p:extLst>
      <p:ext uri="{BB962C8B-B14F-4D97-AF65-F5344CB8AC3E}">
        <p14:creationId xmlns:p14="http://schemas.microsoft.com/office/powerpoint/2010/main" val="946749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unga" panose="020B0502040204020203" pitchFamily="34" charset="0"/>
                <a:cs typeface="Tunga" panose="020B0502040204020203"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2"/>
          </p:nvPr>
        </p:nvSpPr>
        <p:spPr/>
        <p:txBody>
          <a:bodyPr/>
          <a:lstStyle>
            <a:lvl1pPr>
              <a:defRPr/>
            </a:lvl1pPr>
          </a:lstStyle>
          <a:p>
            <a:pPr>
              <a:defRPr/>
            </a:pPr>
            <a:fld id="{BA05B184-A062-4D13-B25A-EF498B63B003}" type="slidenum">
              <a:rPr lang="en-US"/>
              <a:pPr>
                <a:defRPr/>
              </a:pPr>
              <a:t>‹#›</a:t>
            </a:fld>
            <a:endParaRPr lang="en-US"/>
          </a:p>
        </p:txBody>
      </p:sp>
    </p:spTree>
    <p:extLst>
      <p:ext uri="{BB962C8B-B14F-4D97-AF65-F5344CB8AC3E}">
        <p14:creationId xmlns:p14="http://schemas.microsoft.com/office/powerpoint/2010/main" val="2548220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Calisto M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Title 12"/>
          <p:cNvSpPr>
            <a:spLocks noGrp="1"/>
          </p:cNvSpPr>
          <p:nvPr>
            <p:ph type="title"/>
          </p:nvPr>
        </p:nvSpPr>
        <p:spPr>
          <a:xfrm>
            <a:off x="1524000" y="609600"/>
            <a:ext cx="10058400" cy="1143000"/>
          </a:xfrm>
        </p:spPr>
        <p:txBody>
          <a:bodyPr/>
          <a:lstStyle>
            <a:lvl1pPr>
              <a:defRPr sz="4400">
                <a:latin typeface="Tunga" panose="020B0502040204020203" pitchFamily="34" charset="0"/>
                <a:cs typeface="Tunga" panose="020B0502040204020203" pitchFamily="34" charset="0"/>
              </a:defRPr>
            </a:lvl1p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pPr>
              <a:defRPr/>
            </a:pPr>
            <a:fld id="{ED57BF76-1942-4EFE-AA29-82442E406BAE}" type="slidenum">
              <a:rPr lang="en-US"/>
              <a:pPr>
                <a:defRPr/>
              </a:pPr>
              <a:t>‹#›</a:t>
            </a:fld>
            <a:endParaRPr lang="en-US"/>
          </a:p>
        </p:txBody>
      </p:sp>
    </p:spTree>
    <p:extLst>
      <p:ext uri="{BB962C8B-B14F-4D97-AF65-F5344CB8AC3E}">
        <p14:creationId xmlns:p14="http://schemas.microsoft.com/office/powerpoint/2010/main" val="1264372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12"/>
          </p:nvPr>
        </p:nvSpPr>
        <p:spPr/>
        <p:txBody>
          <a:bodyPr/>
          <a:lstStyle>
            <a:lvl1pPr>
              <a:defRPr/>
            </a:lvl1pPr>
          </a:lstStyle>
          <a:p>
            <a:pPr>
              <a:defRPr/>
            </a:pPr>
            <a:fld id="{185C8A41-98A0-491F-91E6-F99F7C0BFB2F}" type="slidenum">
              <a:rPr lang="en-US"/>
              <a:pPr>
                <a:defRPr/>
              </a:pPr>
              <a:t>‹#›</a:t>
            </a:fld>
            <a:endParaRPr lang="en-US"/>
          </a:p>
        </p:txBody>
      </p:sp>
    </p:spTree>
    <p:extLst>
      <p:ext uri="{BB962C8B-B14F-4D97-AF65-F5344CB8AC3E}">
        <p14:creationId xmlns:p14="http://schemas.microsoft.com/office/powerpoint/2010/main" val="1219559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1"/>
            <a:ext cx="53848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1"/>
            <a:ext cx="53848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B4E5043F-A88E-4919-9C29-BF20CB587C61}" type="slidenum">
              <a:rPr lang="en-US"/>
              <a:pPr>
                <a:defRPr/>
              </a:pPr>
              <a:t>‹#›</a:t>
            </a:fld>
            <a:endParaRPr lang="en-US"/>
          </a:p>
        </p:txBody>
      </p:sp>
    </p:spTree>
    <p:extLst>
      <p:ext uri="{BB962C8B-B14F-4D97-AF65-F5344CB8AC3E}">
        <p14:creationId xmlns:p14="http://schemas.microsoft.com/office/powerpoint/2010/main" val="346118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2"/>
          </p:nvPr>
        </p:nvSpPr>
        <p:spPr/>
        <p:txBody>
          <a:bodyPr/>
          <a:lstStyle>
            <a:lvl1pPr>
              <a:defRPr/>
            </a:lvl1pPr>
          </a:lstStyle>
          <a:p>
            <a:pPr>
              <a:defRPr/>
            </a:pPr>
            <a:fld id="{968B637B-4BBF-4421-A6CE-57761E642D83}" type="slidenum">
              <a:rPr lang="en-US"/>
              <a:pPr>
                <a:defRPr/>
              </a:pPr>
              <a:t>‹#›</a:t>
            </a:fld>
            <a:endParaRPr lang="en-US"/>
          </a:p>
        </p:txBody>
      </p:sp>
    </p:spTree>
    <p:extLst>
      <p:ext uri="{BB962C8B-B14F-4D97-AF65-F5344CB8AC3E}">
        <p14:creationId xmlns:p14="http://schemas.microsoft.com/office/powerpoint/2010/main" val="1248941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317" y="533400"/>
            <a:ext cx="4011084" cy="99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486400" y="533401"/>
            <a:ext cx="6096000" cy="5592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75317" y="1524001"/>
            <a:ext cx="4011084"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248B5B03-9CA8-4AA0-BC83-D95F222CFE9C}" type="slidenum">
              <a:rPr lang="en-US"/>
              <a:pPr>
                <a:defRPr/>
              </a:pPr>
              <a:t>‹#›</a:t>
            </a:fld>
            <a:endParaRPr lang="en-US"/>
          </a:p>
        </p:txBody>
      </p:sp>
    </p:spTree>
    <p:extLst>
      <p:ext uri="{BB962C8B-B14F-4D97-AF65-F5344CB8AC3E}">
        <p14:creationId xmlns:p14="http://schemas.microsoft.com/office/powerpoint/2010/main" val="4162093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24992A6E-78CD-4568-91EB-87CA3A69EEF1}" type="slidenum">
              <a:rPr lang="en-US"/>
              <a:pPr>
                <a:defRPr/>
              </a:pPr>
              <a:t>‹#›</a:t>
            </a:fld>
            <a:endParaRPr lang="en-US"/>
          </a:p>
        </p:txBody>
      </p:sp>
    </p:spTree>
    <p:extLst>
      <p:ext uri="{BB962C8B-B14F-4D97-AF65-F5344CB8AC3E}">
        <p14:creationId xmlns:p14="http://schemas.microsoft.com/office/powerpoint/2010/main" val="424583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Click to Add Slide Title</a:t>
            </a:r>
          </a:p>
        </p:txBody>
      </p:sp>
      <p:sp>
        <p:nvSpPr>
          <p:cNvPr id="5" name="Content Placeholder 4"/>
          <p:cNvSpPr>
            <a:spLocks noGrp="1"/>
          </p:cNvSpPr>
          <p:nvPr>
            <p:ph sz="quarter" idx="10"/>
          </p:nvPr>
        </p:nvSpPr>
        <p:spPr>
          <a:xfrm>
            <a:off x="609600" y="1719072"/>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96038"/>
            <a:ext cx="2844800" cy="365125"/>
          </a:xfrm>
          <a:prstGeom prst="rect">
            <a:avLst/>
          </a:prstGeom>
        </p:spPr>
        <p:txBody>
          <a:bodyPr anchor="ctr"/>
          <a:lstStyle>
            <a:lvl1pPr algn="r">
              <a:defRPr sz="1733">
                <a:solidFill>
                  <a:schemeClr val="tx1"/>
                </a:solidFill>
                <a:latin typeface="Tahoma" panose="020B0604030504040204" pitchFamily="34" charset="0"/>
              </a:defRPr>
            </a:lvl1pPr>
          </a:lstStyle>
          <a:p>
            <a:pPr>
              <a:defRPr/>
            </a:pPr>
            <a:fld id="{43861BFF-92AD-4B19-9909-DA3357BA777B}" type="slidenum">
              <a:rPr lang="en-US" smtClean="0"/>
              <a:pPr>
                <a:defRPr/>
              </a:pPr>
              <a:t>‹#›</a:t>
            </a:fld>
            <a:endParaRPr lang="en-US"/>
          </a:p>
        </p:txBody>
      </p:sp>
    </p:spTree>
    <p:extLst>
      <p:ext uri="{BB962C8B-B14F-4D97-AF65-F5344CB8AC3E}">
        <p14:creationId xmlns:p14="http://schemas.microsoft.com/office/powerpoint/2010/main" val="150156498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Break">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113" name="Rectangle 112"/>
          <p:cNvSpPr/>
          <p:nvPr/>
        </p:nvSpPr>
        <p:spPr>
          <a:xfrm>
            <a:off x="-1" y="1498600"/>
            <a:ext cx="9652001" cy="4165600"/>
          </a:xfrm>
          <a:prstGeom prst="rect">
            <a:avLst/>
          </a:prstGeom>
          <a:solidFill>
            <a:srgbClr val="003D78"/>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kern="1200">
              <a:solidFill>
                <a:prstClr val="white"/>
              </a:solidFill>
              <a:latin typeface="Tw Cen MT"/>
              <a:ea typeface="+mn-ea"/>
              <a:cs typeface="+mn-cs"/>
            </a:endParaRPr>
          </a:p>
        </p:txBody>
      </p:sp>
      <p:grpSp>
        <p:nvGrpSpPr>
          <p:cNvPr id="94" name="Group 93"/>
          <p:cNvGrpSpPr/>
          <p:nvPr/>
        </p:nvGrpSpPr>
        <p:grpSpPr>
          <a:xfrm>
            <a:off x="0" y="1701800"/>
            <a:ext cx="9448800" cy="3759200"/>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304800" y="1905001"/>
            <a:ext cx="8940800" cy="2133599"/>
          </a:xfrm>
        </p:spPr>
        <p:txBody>
          <a:bodyPr anchor="b">
            <a:normAutofit/>
          </a:bodyPr>
          <a:lstStyle>
            <a:lvl1pPr algn="l">
              <a:defRPr sz="5333" b="0" cap="none" spc="53" baseline="0">
                <a:ln w="13335" cmpd="sng">
                  <a:noFill/>
                  <a:prstDash val="solid"/>
                </a:ln>
                <a:solidFill>
                  <a:schemeClr val="accent6">
                    <a:tint val="1000"/>
                  </a:schemeClr>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a:t>Section Title</a:t>
            </a:r>
          </a:p>
        </p:txBody>
      </p:sp>
      <p:sp>
        <p:nvSpPr>
          <p:cNvPr id="3" name="Subtitle 2"/>
          <p:cNvSpPr>
            <a:spLocks noGrp="1"/>
          </p:cNvSpPr>
          <p:nvPr>
            <p:ph type="subTitle" idx="1" hasCustomPrompt="1"/>
          </p:nvPr>
        </p:nvSpPr>
        <p:spPr>
          <a:xfrm>
            <a:off x="304800" y="4038600"/>
            <a:ext cx="8940800" cy="1320800"/>
          </a:xfrm>
        </p:spPr>
        <p:txBody>
          <a:bodyPr anchor="b">
            <a:normAutofit/>
          </a:bodyPr>
          <a:lstStyle>
            <a:lvl1pPr marL="0" indent="0" algn="l">
              <a:buNone/>
              <a:defRPr sz="2933">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363927589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7799"/>
            <a:ext cx="10972800" cy="1524000"/>
          </a:xfrm>
        </p:spPr>
        <p:txBody>
          <a:bodyPr/>
          <a:lstStyle>
            <a:lvl1pPr>
              <a:defRPr/>
            </a:lvl1pPr>
          </a:lstStyle>
          <a:p>
            <a:r>
              <a:rPr lang="en-US"/>
              <a:t>Click to Add Slide Title</a:t>
            </a:r>
          </a:p>
        </p:txBody>
      </p:sp>
      <p:sp>
        <p:nvSpPr>
          <p:cNvPr id="5" name="Content Placeholder 2"/>
          <p:cNvSpPr>
            <a:spLocks noGrp="1"/>
          </p:cNvSpPr>
          <p:nvPr>
            <p:ph sz="half" idx="1" hasCustomPrompt="1"/>
          </p:nvPr>
        </p:nvSpPr>
        <p:spPr>
          <a:xfrm>
            <a:off x="609600" y="1719072"/>
            <a:ext cx="5364480" cy="4572000"/>
          </a:xfrm>
        </p:spPr>
        <p:txBody>
          <a:bodyPr/>
          <a:lstStyle>
            <a:lvl1pPr>
              <a:defRPr sz="3200"/>
            </a:lvl1pPr>
            <a:lvl2pPr>
              <a:defRPr sz="2933"/>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2" hasCustomPrompt="1"/>
          </p:nvPr>
        </p:nvSpPr>
        <p:spPr>
          <a:xfrm>
            <a:off x="6217920" y="1719072"/>
            <a:ext cx="5364480" cy="4572000"/>
          </a:xfrm>
        </p:spPr>
        <p:txBody>
          <a:bodyPr/>
          <a:lstStyle>
            <a:lvl1pPr>
              <a:defRPr sz="3200"/>
            </a:lvl1pPr>
            <a:lvl2pPr>
              <a:defRPr sz="2933"/>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8737600" y="6396038"/>
            <a:ext cx="2844800" cy="365125"/>
          </a:xfrm>
          <a:prstGeom prst="rect">
            <a:avLst/>
          </a:prstGeom>
        </p:spPr>
        <p:txBody>
          <a:bodyPr anchor="ctr"/>
          <a:lstStyle>
            <a:lvl1pPr algn="r">
              <a:defRPr sz="1733">
                <a:solidFill>
                  <a:schemeClr val="tx1"/>
                </a:solidFill>
                <a:latin typeface="Tahoma" panose="020B0604030504040204" pitchFamily="34" charset="0"/>
              </a:defRPr>
            </a:lvl1pPr>
          </a:lstStyle>
          <a:p>
            <a:pPr>
              <a:defRPr/>
            </a:pPr>
            <a:fld id="{43861BFF-92AD-4B19-9909-DA3357BA777B}" type="slidenum">
              <a:rPr lang="en-US" smtClean="0"/>
              <a:pPr>
                <a:defRPr/>
              </a:pPr>
              <a:t>‹#›</a:t>
            </a:fld>
            <a:endParaRPr lang="en-US"/>
          </a:p>
        </p:txBody>
      </p:sp>
    </p:spTree>
    <p:extLst>
      <p:ext uri="{BB962C8B-B14F-4D97-AF65-F5344CB8AC3E}">
        <p14:creationId xmlns:p14="http://schemas.microsoft.com/office/powerpoint/2010/main" val="24245335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7799"/>
            <a:ext cx="10972800" cy="1524000"/>
          </a:xfrm>
        </p:spPr>
        <p:txBody>
          <a:bodyPr/>
          <a:lstStyle>
            <a:lvl1pPr>
              <a:defRPr>
                <a:solidFill>
                  <a:srgbClr val="003D78"/>
                </a:solidFill>
              </a:defRPr>
            </a:lvl1pPr>
          </a:lstStyle>
          <a:p>
            <a:r>
              <a:rPr lang="en-US"/>
              <a:t>Click to Add Slide Title</a:t>
            </a:r>
          </a:p>
        </p:txBody>
      </p:sp>
      <p:sp>
        <p:nvSpPr>
          <p:cNvPr id="3" name="Text Placeholder 2"/>
          <p:cNvSpPr>
            <a:spLocks noGrp="1"/>
          </p:cNvSpPr>
          <p:nvPr>
            <p:ph type="body" idx="1" hasCustomPrompt="1"/>
          </p:nvPr>
        </p:nvSpPr>
        <p:spPr>
          <a:xfrm>
            <a:off x="609600" y="1706880"/>
            <a:ext cx="5364480" cy="975360"/>
          </a:xfrm>
        </p:spPr>
        <p:txBody>
          <a:bodyPr anchor="ctr">
            <a:noAutofit/>
          </a:bodyPr>
          <a:lstStyle>
            <a:lvl1pPr marL="0" indent="0" algn="l">
              <a:spcBef>
                <a:spcPts val="0"/>
              </a:spcBef>
              <a:buNone/>
              <a:defRPr sz="3200" b="1">
                <a:solidFill>
                  <a:srgbClr val="003D78"/>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Add Subtitle</a:t>
            </a:r>
          </a:p>
        </p:txBody>
      </p:sp>
      <p:sp>
        <p:nvSpPr>
          <p:cNvPr id="12" name="Text Placeholder 2"/>
          <p:cNvSpPr>
            <a:spLocks noGrp="1"/>
          </p:cNvSpPr>
          <p:nvPr>
            <p:ph type="body" idx="14" hasCustomPrompt="1"/>
          </p:nvPr>
        </p:nvSpPr>
        <p:spPr>
          <a:xfrm>
            <a:off x="6217920" y="1706880"/>
            <a:ext cx="5364480" cy="975360"/>
          </a:xfrm>
        </p:spPr>
        <p:txBody>
          <a:bodyPr anchor="ctr">
            <a:noAutofit/>
          </a:bodyPr>
          <a:lstStyle>
            <a:lvl1pPr marL="0" indent="0" algn="l">
              <a:spcBef>
                <a:spcPts val="0"/>
              </a:spcBef>
              <a:buNone/>
              <a:defRPr sz="3200" b="1">
                <a:solidFill>
                  <a:srgbClr val="003D78"/>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Add Subtitle</a:t>
            </a:r>
          </a:p>
        </p:txBody>
      </p:sp>
      <p:sp>
        <p:nvSpPr>
          <p:cNvPr id="7" name="Content Placeholder 3"/>
          <p:cNvSpPr>
            <a:spLocks noGrp="1"/>
          </p:cNvSpPr>
          <p:nvPr>
            <p:ph sz="half" idx="2" hasCustomPrompt="1"/>
          </p:nvPr>
        </p:nvSpPr>
        <p:spPr>
          <a:xfrm>
            <a:off x="609600" y="2692400"/>
            <a:ext cx="5364480" cy="3598672"/>
          </a:xfrm>
        </p:spPr>
        <p:txBody>
          <a:bodyPr/>
          <a:lstStyle>
            <a:lvl1pPr>
              <a:defRPr sz="2933"/>
            </a:lvl1pPr>
            <a:lvl2pPr>
              <a:defRPr sz="2667"/>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4" hasCustomPrompt="1"/>
          </p:nvPr>
        </p:nvSpPr>
        <p:spPr>
          <a:xfrm>
            <a:off x="6217920" y="2692400"/>
            <a:ext cx="5364480" cy="3598672"/>
          </a:xfrm>
        </p:spPr>
        <p:txBody>
          <a:bodyPr/>
          <a:lstStyle>
            <a:lvl1pPr>
              <a:defRPr sz="2933"/>
            </a:lvl1pPr>
            <a:lvl2pPr>
              <a:defRPr sz="2667"/>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5"/>
          </p:nvPr>
        </p:nvSpPr>
        <p:spPr>
          <a:xfrm>
            <a:off x="8737600" y="6396038"/>
            <a:ext cx="2844800" cy="365125"/>
          </a:xfrm>
          <a:prstGeom prst="rect">
            <a:avLst/>
          </a:prstGeom>
        </p:spPr>
        <p:txBody>
          <a:bodyPr anchor="ctr"/>
          <a:lstStyle>
            <a:lvl1pPr algn="r">
              <a:defRPr sz="1733">
                <a:solidFill>
                  <a:schemeClr val="tx1"/>
                </a:solidFill>
                <a:latin typeface="Tahoma" panose="020B0604030504040204" pitchFamily="34" charset="0"/>
              </a:defRPr>
            </a:lvl1pPr>
          </a:lstStyle>
          <a:p>
            <a:pPr>
              <a:defRPr/>
            </a:pPr>
            <a:fld id="{43861BFF-92AD-4B19-9909-DA3357BA777B}" type="slidenum">
              <a:rPr lang="en-US" smtClean="0"/>
              <a:pPr>
                <a:defRPr/>
              </a:pPr>
              <a:t>‹#›</a:t>
            </a:fld>
            <a:endParaRPr lang="en-US"/>
          </a:p>
        </p:txBody>
      </p:sp>
    </p:spTree>
    <p:extLst>
      <p:ext uri="{BB962C8B-B14F-4D97-AF65-F5344CB8AC3E}">
        <p14:creationId xmlns:p14="http://schemas.microsoft.com/office/powerpoint/2010/main" val="42328408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48B5B03-9CA8-4AA0-BC83-D95F222CFE9C}" type="slidenum">
              <a:rPr lang="en-US" smtClean="0"/>
              <a:pPr>
                <a:defRPr/>
              </a:pPr>
              <a:t>‹#›</a:t>
            </a:fld>
            <a:endParaRPr lang="en-US"/>
          </a:p>
        </p:txBody>
      </p:sp>
      <p:sp>
        <p:nvSpPr>
          <p:cNvPr id="7" name="Title 1"/>
          <p:cNvSpPr>
            <a:spLocks noGrp="1"/>
          </p:cNvSpPr>
          <p:nvPr>
            <p:ph type="title"/>
          </p:nvPr>
        </p:nvSpPr>
        <p:spPr>
          <a:xfrm>
            <a:off x="609603" y="182881"/>
            <a:ext cx="4011084" cy="1549401"/>
          </a:xfrm>
        </p:spPr>
        <p:txBody>
          <a:bodyPr anchor="b"/>
          <a:lstStyle>
            <a:lvl1pPr algn="l">
              <a:defRPr sz="3200" b="1"/>
            </a:lvl1pPr>
          </a:lstStyle>
          <a:p>
            <a:r>
              <a:rPr lang="en-US"/>
              <a:t>Click to edit Master title style</a:t>
            </a:r>
          </a:p>
        </p:txBody>
      </p:sp>
      <p:sp>
        <p:nvSpPr>
          <p:cNvPr id="8" name="Content Placeholder 2"/>
          <p:cNvSpPr>
            <a:spLocks noGrp="1"/>
          </p:cNvSpPr>
          <p:nvPr>
            <p:ph idx="1" hasCustomPrompt="1"/>
          </p:nvPr>
        </p:nvSpPr>
        <p:spPr>
          <a:xfrm>
            <a:off x="4618181" y="182880"/>
            <a:ext cx="6964219" cy="6090920"/>
          </a:xfrm>
        </p:spPr>
        <p:txBody>
          <a:bodyPr/>
          <a:lstStyle>
            <a:lvl1pPr marL="0" indent="0">
              <a:buNone/>
              <a:defRPr sz="3467"/>
            </a:lvl1pPr>
            <a:lvl2pPr marL="311142" indent="0">
              <a:buNone/>
              <a:defRPr sz="3200"/>
            </a:lvl2pPr>
            <a:lvl3pPr marL="609585" indent="0">
              <a:buNone/>
              <a:defRPr sz="2667"/>
            </a:lvl3pPr>
            <a:lvl4pPr marL="918610" indent="0">
              <a:buNone/>
              <a:defRPr sz="2400"/>
            </a:lvl4pPr>
            <a:lvl5pPr marL="1219170" indent="0">
              <a:buNone/>
              <a:defRPr sz="2400"/>
            </a:lvl5pPr>
            <a:lvl6pPr>
              <a:defRPr sz="2667"/>
            </a:lvl6pPr>
            <a:lvl7pPr>
              <a:defRPr sz="2667"/>
            </a:lvl7pPr>
            <a:lvl8pPr>
              <a:defRPr sz="2667"/>
            </a:lvl8pPr>
            <a:lvl9pPr>
              <a:defRPr sz="2667"/>
            </a:lvl9pPr>
          </a:lstStyle>
          <a:p>
            <a:pPr lvl="0"/>
            <a:r>
              <a:rPr lang="en-US"/>
              <a:t>Click to insert media</a:t>
            </a:r>
          </a:p>
        </p:txBody>
      </p:sp>
      <p:sp>
        <p:nvSpPr>
          <p:cNvPr id="10" name="Text Placeholder 3"/>
          <p:cNvSpPr>
            <a:spLocks noGrp="1"/>
          </p:cNvSpPr>
          <p:nvPr>
            <p:ph type="body" sz="half" idx="2"/>
          </p:nvPr>
        </p:nvSpPr>
        <p:spPr>
          <a:xfrm>
            <a:off x="609603" y="1746251"/>
            <a:ext cx="4011084" cy="4527551"/>
          </a:xfrm>
        </p:spPr>
        <p:txBody>
          <a:bodyPr>
            <a:normAutofit/>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65586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edia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3861BFF-92AD-4B19-9909-DA3357BA777B}" type="slidenum">
              <a:rPr lang="en-US" smtClean="0"/>
              <a:pPr>
                <a:defRPr/>
              </a:pPr>
              <a:t>‹#›</a:t>
            </a:fld>
            <a:endParaRPr lang="en-US"/>
          </a:p>
        </p:txBody>
      </p:sp>
      <p:sp>
        <p:nvSpPr>
          <p:cNvPr id="7" name="Content Placeholder 2"/>
          <p:cNvSpPr>
            <a:spLocks noGrp="1"/>
          </p:cNvSpPr>
          <p:nvPr>
            <p:ph sz="quarter" idx="11" hasCustomPrompt="1"/>
          </p:nvPr>
        </p:nvSpPr>
        <p:spPr>
          <a:xfrm>
            <a:off x="609600" y="182880"/>
            <a:ext cx="10972800" cy="4267200"/>
          </a:xfrm>
        </p:spPr>
        <p:txBody>
          <a:bodyPr/>
          <a:lstStyle>
            <a:lvl1pPr marL="0" indent="0">
              <a:buNone/>
              <a:defRPr/>
            </a:lvl1pPr>
            <a:lvl2pPr marL="311142" indent="0">
              <a:buNone/>
              <a:defRPr/>
            </a:lvl2pPr>
            <a:lvl3pPr marL="609585" indent="0">
              <a:buNone/>
              <a:defRPr/>
            </a:lvl3pPr>
            <a:lvl4pPr marL="918610" indent="0">
              <a:buNone/>
              <a:defRPr/>
            </a:lvl4pPr>
            <a:lvl5pPr marL="1219170" indent="0">
              <a:buNone/>
              <a:defRPr/>
            </a:lvl5pPr>
          </a:lstStyle>
          <a:p>
            <a:pPr lvl="0"/>
            <a:r>
              <a:rPr lang="en-US"/>
              <a:t>Click to insert media</a:t>
            </a:r>
          </a:p>
        </p:txBody>
      </p:sp>
      <p:sp>
        <p:nvSpPr>
          <p:cNvPr id="8" name="Title 1"/>
          <p:cNvSpPr>
            <a:spLocks noGrp="1"/>
          </p:cNvSpPr>
          <p:nvPr>
            <p:ph type="title" hasCustomPrompt="1"/>
          </p:nvPr>
        </p:nvSpPr>
        <p:spPr>
          <a:xfrm>
            <a:off x="609600" y="4705349"/>
            <a:ext cx="10972800" cy="755652"/>
          </a:xfrm>
        </p:spPr>
        <p:txBody>
          <a:bodyPr anchor="b">
            <a:noAutofit/>
          </a:bodyPr>
          <a:lstStyle>
            <a:lvl1pPr algn="l">
              <a:defRPr sz="2933" b="1"/>
            </a:lvl1pPr>
          </a:lstStyle>
          <a:p>
            <a:r>
              <a:rPr lang="en-US"/>
              <a:t>Click to Add Caption</a:t>
            </a:r>
          </a:p>
        </p:txBody>
      </p:sp>
      <p:sp>
        <p:nvSpPr>
          <p:cNvPr id="9" name="Text Placeholder 3"/>
          <p:cNvSpPr>
            <a:spLocks noGrp="1"/>
          </p:cNvSpPr>
          <p:nvPr>
            <p:ph type="body" sz="half" idx="12" hasCustomPrompt="1"/>
          </p:nvPr>
        </p:nvSpPr>
        <p:spPr>
          <a:xfrm>
            <a:off x="609600" y="5461000"/>
            <a:ext cx="10972800" cy="812800"/>
          </a:xfrm>
        </p:spPr>
        <p:txBody>
          <a:bodyP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add description</a:t>
            </a:r>
          </a:p>
        </p:txBody>
      </p:sp>
    </p:spTree>
    <p:extLst>
      <p:ext uri="{BB962C8B-B14F-4D97-AF65-F5344CB8AC3E}">
        <p14:creationId xmlns:p14="http://schemas.microsoft.com/office/powerpoint/2010/main" val="227591007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edia 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3861BFF-92AD-4B19-9909-DA3357BA777B}" type="slidenum">
              <a:rPr lang="en-US" smtClean="0"/>
              <a:pPr>
                <a:defRPr/>
              </a:pPr>
              <a:t>‹#›</a:t>
            </a:fld>
            <a:endParaRPr lang="en-US"/>
          </a:p>
        </p:txBody>
      </p:sp>
      <p:sp>
        <p:nvSpPr>
          <p:cNvPr id="4" name="Content Placeholder 3"/>
          <p:cNvSpPr>
            <a:spLocks noGrp="1"/>
          </p:cNvSpPr>
          <p:nvPr>
            <p:ph sz="quarter" idx="11" hasCustomPrompt="1"/>
          </p:nvPr>
        </p:nvSpPr>
        <p:spPr>
          <a:xfrm>
            <a:off x="609600" y="182880"/>
            <a:ext cx="10972800" cy="6096000"/>
          </a:xfrm>
        </p:spPr>
        <p:txBody>
          <a:bodyPr/>
          <a:lstStyle>
            <a:lvl1pPr marL="0" indent="0">
              <a:buNone/>
              <a:defRPr/>
            </a:lvl1pPr>
            <a:lvl2pPr marL="311142" indent="0">
              <a:buNone/>
              <a:defRPr/>
            </a:lvl2pPr>
            <a:lvl3pPr marL="609585" indent="0">
              <a:buNone/>
              <a:defRPr/>
            </a:lvl3pPr>
            <a:lvl4pPr marL="918610" indent="0">
              <a:buNone/>
              <a:defRPr/>
            </a:lvl4pPr>
            <a:lvl5pPr marL="1219170" indent="0">
              <a:buNone/>
              <a:defRPr/>
            </a:lvl5pPr>
          </a:lstStyle>
          <a:p>
            <a:pPr lvl="0"/>
            <a:r>
              <a:rPr lang="en-US"/>
              <a:t>Click to insert media</a:t>
            </a:r>
          </a:p>
        </p:txBody>
      </p:sp>
    </p:spTree>
    <p:extLst>
      <p:ext uri="{BB962C8B-B14F-4D97-AF65-F5344CB8AC3E}">
        <p14:creationId xmlns:p14="http://schemas.microsoft.com/office/powerpoint/2010/main" val="11820668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unga" panose="020B0502040204020203" pitchFamily="34" charset="0"/>
                <a:cs typeface="Tunga" panose="020B0502040204020203"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2"/>
          </p:nvPr>
        </p:nvSpPr>
        <p:spPr/>
        <p:txBody>
          <a:bodyPr/>
          <a:lstStyle>
            <a:lvl1pPr>
              <a:defRPr/>
            </a:lvl1pPr>
          </a:lstStyle>
          <a:p>
            <a:pPr>
              <a:defRPr/>
            </a:pPr>
            <a:fld id="{BA05B184-A062-4D13-B25A-EF498B63B003}" type="slidenum">
              <a:rPr lang="en-US"/>
              <a:pPr>
                <a:defRPr/>
              </a:pPr>
              <a:t>‹#›</a:t>
            </a:fld>
            <a:endParaRPr lang="en-US"/>
          </a:p>
        </p:txBody>
      </p:sp>
    </p:spTree>
    <p:extLst>
      <p:ext uri="{BB962C8B-B14F-4D97-AF65-F5344CB8AC3E}">
        <p14:creationId xmlns:p14="http://schemas.microsoft.com/office/powerpoint/2010/main" val="286939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799"/>
            <a:ext cx="10972800" cy="1524000"/>
          </a:xfrm>
          <a:prstGeom prst="rect">
            <a:avLst/>
          </a:prstGeom>
        </p:spPr>
        <p:txBody>
          <a:bodyPr vert="horz" lIns="91440" tIns="45720" rIns="91440" bIns="45720" rtlCol="0" anchor="ctr">
            <a:normAutofit/>
          </a:bodyPr>
          <a:lstStyle/>
          <a:p>
            <a:r>
              <a:rPr lang="en-US"/>
              <a:t>Click to Add Slide Title</a:t>
            </a:r>
          </a:p>
        </p:txBody>
      </p:sp>
      <p:sp>
        <p:nvSpPr>
          <p:cNvPr id="3" name="Text Placeholder 2"/>
          <p:cNvSpPr>
            <a:spLocks noGrp="1"/>
          </p:cNvSpPr>
          <p:nvPr>
            <p:ph type="body" idx="1"/>
          </p:nvPr>
        </p:nvSpPr>
        <p:spPr>
          <a:xfrm>
            <a:off x="609600" y="1712976"/>
            <a:ext cx="10972800" cy="4572000"/>
          </a:xfrm>
          <a:prstGeom prst="rect">
            <a:avLst/>
          </a:prstGeom>
        </p:spPr>
        <p:txBody>
          <a:bodyPr vert="horz" lIns="91440" tIns="45720" rIns="91440" bIns="45720" rtlCol="0">
            <a:normAutofit/>
          </a:bodyPr>
          <a:lstStyle/>
          <a:p>
            <a:pPr lvl="0"/>
            <a:r>
              <a:rPr lang="en-US"/>
              <a:t>Click to add first level bullet</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121920" y="6365240"/>
            <a:ext cx="12435840" cy="426720"/>
          </a:xfrm>
          <a:prstGeom prst="rect">
            <a:avLst/>
          </a:prstGeom>
          <a:solidFill>
            <a:srgbClr val="003D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kern="1200">
              <a:solidFill>
                <a:prstClr val="white"/>
              </a:solidFill>
              <a:latin typeface="Tw Cen MT"/>
              <a:ea typeface="+mn-ea"/>
              <a:cs typeface="+mn-cs"/>
            </a:endParaRPr>
          </a:p>
        </p:txBody>
      </p:sp>
      <p:cxnSp>
        <p:nvCxnSpPr>
          <p:cNvPr id="5" name="Straight Connector 4"/>
          <p:cNvCxnSpPr/>
          <p:nvPr/>
        </p:nvCxnSpPr>
        <p:spPr>
          <a:xfrm>
            <a:off x="-121920" y="6400307"/>
            <a:ext cx="12435840" cy="1588"/>
          </a:xfrm>
          <a:prstGeom prst="line">
            <a:avLst/>
          </a:prstGeom>
          <a:ln w="19050">
            <a:solidFill>
              <a:srgbClr val="72AEB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920" y="6758491"/>
            <a:ext cx="12435840" cy="1588"/>
          </a:xfrm>
          <a:prstGeom prst="line">
            <a:avLst/>
          </a:prstGeom>
          <a:ln w="19050">
            <a:solidFill>
              <a:srgbClr val="72AEB6"/>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737600" y="6396038"/>
            <a:ext cx="2844800" cy="365125"/>
          </a:xfrm>
          <a:prstGeom prst="rect">
            <a:avLst/>
          </a:prstGeom>
        </p:spPr>
        <p:txBody>
          <a:bodyPr anchor="ctr"/>
          <a:lstStyle>
            <a:lvl1pPr algn="r">
              <a:defRPr sz="1733">
                <a:solidFill>
                  <a:schemeClr val="tx1"/>
                </a:solidFill>
                <a:latin typeface="Tahoma" panose="020B0604030504040204" pitchFamily="34" charset="0"/>
              </a:defRPr>
            </a:lvl1pPr>
          </a:lstStyle>
          <a:p>
            <a:pPr>
              <a:defRPr/>
            </a:pPr>
            <a:fld id="{43861BFF-92AD-4B19-9909-DA3357BA777B}" type="slidenum">
              <a:rPr lang="en-US" smtClean="0"/>
              <a:pPr>
                <a:defRPr/>
              </a:pPr>
              <a:t>‹#›</a:t>
            </a:fld>
            <a:endParaRPr lang="en-US"/>
          </a:p>
        </p:txBody>
      </p:sp>
    </p:spTree>
    <p:extLst>
      <p:ext uri="{BB962C8B-B14F-4D97-AF65-F5344CB8AC3E}">
        <p14:creationId xmlns:p14="http://schemas.microsoft.com/office/powerpoint/2010/main" val="289127736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9" r:id="rId10"/>
    <p:sldLayoutId id="2147483705" r:id="rId11"/>
    <p:sldLayoutId id="2147483683" r:id="rId12"/>
    <p:sldLayoutId id="2147483691" r:id="rId13"/>
    <p:sldLayoutId id="2147483661" r:id="rId14"/>
    <p:sldLayoutId id="2147483663" r:id="rId15"/>
    <p:sldLayoutId id="2147483664" r:id="rId16"/>
    <p:sldLayoutId id="2147483666" r:id="rId17"/>
    <p:sldLayoutId id="2147483668" r:id="rId18"/>
    <p:sldLayoutId id="2147483669" r:id="rId19"/>
  </p:sldLayoutIdLst>
  <p:hf hdr="0" ftr="0" dt="0"/>
  <p:txStyles>
    <p:titleStyle>
      <a:lvl1pPr algn="ctr" defTabSz="1219170" rtl="0" eaLnBrk="1" latinLnBrk="0" hangingPunct="1">
        <a:spcBef>
          <a:spcPct val="0"/>
        </a:spcBef>
        <a:buNone/>
        <a:tabLst>
          <a:tab pos="5107390" algn="l"/>
        </a:tabLst>
        <a:defRPr sz="5333" b="0" kern="1200" cap="none" spc="67" baseline="0">
          <a:ln w="13335" cmpd="sng">
            <a:noFill/>
            <a:prstDash val="solid"/>
          </a:ln>
          <a:solidFill>
            <a:srgbClr val="013775"/>
          </a:solidFill>
          <a:effectLst/>
          <a:latin typeface="Verdana" panose="020B0604030504040204" pitchFamily="34" charset="0"/>
          <a:ea typeface="Verdana" panose="020B0604030504040204" pitchFamily="34" charset="0"/>
          <a:cs typeface="Verdana" panose="020B0604030504040204" pitchFamily="34" charset="0"/>
        </a:defRPr>
      </a:lvl1pPr>
    </p:titleStyle>
    <p:bodyStyle>
      <a:lvl1pPr marL="304792" indent="-304792" algn="l" defTabSz="1219170" rtl="0" eaLnBrk="1" latinLnBrk="0" hangingPunct="1">
        <a:spcBef>
          <a:spcPts val="0"/>
        </a:spcBef>
        <a:buClr>
          <a:srgbClr val="013775"/>
        </a:buClr>
        <a:buFont typeface="Arial" pitchFamily="34" charset="0"/>
        <a:buChar char="•"/>
        <a:defRPr sz="3467" kern="12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609585" indent="-304792" algn="l" defTabSz="1219170" rtl="0" eaLnBrk="1" latinLnBrk="0" hangingPunct="1">
        <a:spcBef>
          <a:spcPts val="0"/>
        </a:spcBef>
        <a:buClr>
          <a:srgbClr val="013775"/>
        </a:buClr>
        <a:buSzPct val="95000"/>
        <a:buFont typeface="Candara" panose="020E0502030303020204" pitchFamily="34" charset="0"/>
        <a:buChar char="−"/>
        <a:defRPr sz="3200" kern="12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2pPr>
      <a:lvl3pPr marL="918610" indent="-309026" algn="l" defTabSz="1219170" rtl="0" eaLnBrk="1" latinLnBrk="0" hangingPunct="1">
        <a:spcBef>
          <a:spcPts val="0"/>
        </a:spcBef>
        <a:buClr>
          <a:srgbClr val="013775"/>
        </a:buClr>
        <a:buSzPct val="85000"/>
        <a:buFont typeface="Wingdings" panose="05000000000000000000" pitchFamily="2" charset="2"/>
        <a:buChar char="§"/>
        <a:tabLst/>
        <a:defRPr sz="2667" kern="12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3pPr>
      <a:lvl4pPr marL="1219170" indent="-300559" algn="l" defTabSz="1219170" rtl="0" eaLnBrk="1" latinLnBrk="0" hangingPunct="1">
        <a:spcBef>
          <a:spcPts val="0"/>
        </a:spcBef>
        <a:buClr>
          <a:srgbClr val="013775"/>
        </a:buClr>
        <a:buFont typeface="Arial" pitchFamily="34" charset="0"/>
        <a:buChar char="•"/>
        <a:tabLst/>
        <a:defRPr sz="2400" kern="1200" baseline="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4pPr>
      <a:lvl5pPr marL="1526079" indent="-304792" algn="l" defTabSz="1219170" rtl="0" eaLnBrk="1" latinLnBrk="0" hangingPunct="1">
        <a:spcBef>
          <a:spcPts val="0"/>
        </a:spcBef>
        <a:buClr>
          <a:srgbClr val="013775"/>
        </a:buClr>
        <a:buFont typeface="Arial" pitchFamily="34" charset="0"/>
        <a:buChar char="•"/>
        <a:defRPr sz="2400" kern="1200" baseline="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5pPr>
      <a:lvl6pPr marL="2255464" indent="-243834" algn="l" defTabSz="1219170" rtl="0" eaLnBrk="1" latinLnBrk="0" hangingPunct="1">
        <a:spcBef>
          <a:spcPct val="20000"/>
        </a:spcBef>
        <a:buClr>
          <a:schemeClr val="accent5"/>
        </a:buClr>
        <a:buFont typeface="Arial" pitchFamily="34" charset="0"/>
        <a:buChar char="•"/>
        <a:defRPr sz="2133" kern="1200">
          <a:solidFill>
            <a:schemeClr val="tx1"/>
          </a:solidFill>
          <a:latin typeface="+mn-lt"/>
          <a:ea typeface="+mn-ea"/>
          <a:cs typeface="+mn-cs"/>
        </a:defRPr>
      </a:lvl6pPr>
      <a:lvl7pPr marL="2560256" indent="-243834" algn="l" defTabSz="1219170" rtl="0" eaLnBrk="1" latinLnBrk="0" hangingPunct="1">
        <a:spcBef>
          <a:spcPct val="20000"/>
        </a:spcBef>
        <a:buClr>
          <a:schemeClr val="accent6"/>
        </a:buClr>
        <a:buFont typeface="Arial" pitchFamily="34" charset="0"/>
        <a:buChar char="•"/>
        <a:defRPr sz="2133" kern="1200">
          <a:solidFill>
            <a:schemeClr val="tx1"/>
          </a:solidFill>
          <a:latin typeface="+mn-lt"/>
          <a:ea typeface="+mn-ea"/>
          <a:cs typeface="+mn-cs"/>
        </a:defRPr>
      </a:lvl7pPr>
      <a:lvl8pPr marL="2865048" indent="-243834" algn="l" defTabSz="1219170" rtl="0" eaLnBrk="1" latinLnBrk="0" hangingPunct="1">
        <a:spcBef>
          <a:spcPct val="20000"/>
        </a:spcBef>
        <a:buClr>
          <a:schemeClr val="accent3"/>
        </a:buClr>
        <a:buFont typeface="Arial" pitchFamily="34" charset="0"/>
        <a:buChar char="•"/>
        <a:defRPr sz="2133" kern="1200">
          <a:solidFill>
            <a:schemeClr val="tx1"/>
          </a:solidFill>
          <a:latin typeface="+mn-lt"/>
          <a:ea typeface="+mn-ea"/>
          <a:cs typeface="+mn-cs"/>
        </a:defRPr>
      </a:lvl8pPr>
      <a:lvl9pPr marL="3169841" indent="-243834" algn="l" defTabSz="1219170" rtl="0" eaLnBrk="1" latinLnBrk="0" hangingPunct="1">
        <a:spcBef>
          <a:spcPct val="20000"/>
        </a:spcBef>
        <a:buClr>
          <a:schemeClr val="accent6"/>
        </a:buClr>
        <a:buFont typeface="Arial" pitchFamily="34" charset="0"/>
        <a:buChar char="•"/>
        <a:defRPr sz="2133"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D085C01-6174-0F5C-2014-93B1678F535D}"/>
              </a:ext>
            </a:extLst>
          </p:cNvPr>
          <p:cNvSpPr>
            <a:spLocks noGrp="1"/>
          </p:cNvSpPr>
          <p:nvPr>
            <p:ph type="title"/>
          </p:nvPr>
        </p:nvSpPr>
        <p:spPr>
          <a:xfrm>
            <a:off x="216111" y="846418"/>
            <a:ext cx="11759777" cy="6011582"/>
          </a:xfrm>
        </p:spPr>
        <p:txBody>
          <a:bodyPr/>
          <a:lstStyle/>
          <a:p>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br>
              <a:rPr lang="en-US" b="1" dirty="0">
                <a:latin typeface="Leelawadee" panose="020B0502040204020203" pitchFamily="34" charset="-34"/>
                <a:cs typeface="Leelawadee" panose="020B0502040204020203" pitchFamily="34" charset="-34"/>
              </a:rPr>
            </a:br>
            <a:r>
              <a:rPr lang="en-US" sz="5400" b="1" dirty="0">
                <a:latin typeface="Leelawadee" panose="020B0502040204020203" pitchFamily="34" charset="-34"/>
                <a:cs typeface="Leelawadee" panose="020B0502040204020203" pitchFamily="34" charset="-34"/>
              </a:rPr>
              <a:t>Wisconsin Sexually Transmitted Infections (STIs)</a:t>
            </a:r>
            <a:br>
              <a:rPr lang="en-US" sz="5400" b="1" dirty="0">
                <a:latin typeface="Leelawadee" panose="020B0502040204020203" pitchFamily="34" charset="-34"/>
                <a:cs typeface="Leelawadee" panose="020B0502040204020203" pitchFamily="34" charset="-34"/>
              </a:rPr>
            </a:br>
            <a:r>
              <a:rPr lang="en-US" sz="5400" b="1" dirty="0">
                <a:latin typeface="Leelawadee" panose="020B0502040204020203" pitchFamily="34" charset="-34"/>
                <a:cs typeface="Leelawadee" panose="020B0502040204020203" pitchFamily="34" charset="-34"/>
              </a:rPr>
              <a:t>Surveillance Data</a:t>
            </a:r>
            <a:br>
              <a:rPr lang="en-US" sz="5400" b="1" dirty="0">
                <a:latin typeface="Leelawadee" panose="020B0502040204020203" pitchFamily="34" charset="-34"/>
                <a:cs typeface="Leelawadee" panose="020B0502040204020203" pitchFamily="34" charset="-34"/>
              </a:rPr>
            </a:br>
            <a:r>
              <a:rPr lang="en-US" sz="5400" b="1" dirty="0">
                <a:latin typeface="Leelawadee" panose="020B0502040204020203" pitchFamily="34" charset="-34"/>
                <a:cs typeface="Leelawadee" panose="020B0502040204020203" pitchFamily="34" charset="-34"/>
              </a:rPr>
              <a:t>Reported Cases in 2024</a:t>
            </a:r>
            <a:br>
              <a:rPr lang="en-US" b="1" dirty="0">
                <a:latin typeface="Leelawadee" panose="020B0502040204020203" pitchFamily="34" charset="-34"/>
                <a:cs typeface="Leelawadee" panose="020B0502040204020203" pitchFamily="34" charset="-34"/>
              </a:rPr>
            </a:br>
            <a:endParaRPr lang="en-US" dirty="0">
              <a:latin typeface="Leelawadee" panose="020B0502040204020203" pitchFamily="34" charset="-34"/>
              <a:cs typeface="Leelawadee" panose="020B0502040204020203" pitchFamily="34" charset="-34"/>
            </a:endParaRPr>
          </a:p>
        </p:txBody>
      </p:sp>
      <p:sp>
        <p:nvSpPr>
          <p:cNvPr id="2" name="TextBox 1">
            <a:extLst>
              <a:ext uri="{FF2B5EF4-FFF2-40B4-BE49-F238E27FC236}">
                <a16:creationId xmlns:a16="http://schemas.microsoft.com/office/drawing/2014/main" id="{2CD22EBA-65AE-80F9-D809-015DA12951AF}"/>
              </a:ext>
            </a:extLst>
          </p:cNvPr>
          <p:cNvSpPr txBox="1"/>
          <p:nvPr/>
        </p:nvSpPr>
        <p:spPr>
          <a:xfrm>
            <a:off x="9518438" y="6378059"/>
            <a:ext cx="2457450" cy="369332"/>
          </a:xfrm>
          <a:prstGeom prst="rect">
            <a:avLst/>
          </a:prstGeom>
          <a:noFill/>
        </p:spPr>
        <p:txBody>
          <a:bodyPr wrap="square" rtlCol="0">
            <a:spAutoFit/>
          </a:bodyPr>
          <a:lstStyle/>
          <a:p>
            <a:pPr algn="r"/>
            <a:r>
              <a:rPr lang="en-US" dirty="0">
                <a:solidFill>
                  <a:schemeClr val="bg1"/>
                </a:solidFill>
              </a:rPr>
              <a:t>P-00415 (01/2026)</a:t>
            </a:r>
          </a:p>
        </p:txBody>
      </p:sp>
    </p:spTree>
    <p:extLst>
      <p:ext uri="{BB962C8B-B14F-4D97-AF65-F5344CB8AC3E}">
        <p14:creationId xmlns:p14="http://schemas.microsoft.com/office/powerpoint/2010/main" val="320862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A0270-2FE7-6F12-7CA0-C46EA9BD33C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D239A6D-85AB-BD31-764F-3E406D9FBD23}"/>
              </a:ext>
            </a:extLst>
          </p:cNvPr>
          <p:cNvSpPr>
            <a:spLocks noGrp="1"/>
          </p:cNvSpPr>
          <p:nvPr>
            <p:ph type="title"/>
          </p:nvPr>
        </p:nvSpPr>
        <p:spPr>
          <a:xfrm>
            <a:off x="0" y="0"/>
            <a:ext cx="12268200" cy="1905000"/>
          </a:xfrm>
          <a:solidFill>
            <a:srgbClr val="003D78"/>
          </a:solidFill>
        </p:spPr>
        <p:txBody>
          <a:bodyPr>
            <a:normAutofit fontScale="90000"/>
          </a:bodyPr>
          <a:lstStyle/>
          <a:p>
            <a:pPr marL="182880" algn="l"/>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r>
              <a:rPr lang="en-US" sz="4000" b="1" dirty="0">
                <a:solidFill>
                  <a:schemeClr val="tx1"/>
                </a:solidFill>
                <a:latin typeface="Verdana"/>
                <a:ea typeface="Verdana"/>
                <a:cs typeface="Leelawadee"/>
              </a:rPr>
              <a:t>Wisconsin Ranked Third Among Neighboring States for Chlamydia Rates per 100,000 People in 2023</a:t>
            </a: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solidFill>
                <a:schemeClr val="tx1"/>
              </a:solidFill>
              <a:latin typeface="Leelawadee" panose="020B0502040204020203" pitchFamily="34" charset="-34"/>
              <a:cs typeface="Leelawadee" panose="020B0502040204020203" pitchFamily="34" charset="-34"/>
            </a:endParaRPr>
          </a:p>
        </p:txBody>
      </p:sp>
      <p:sp>
        <p:nvSpPr>
          <p:cNvPr id="4" name="Slide Number Placeholder 3">
            <a:extLst>
              <a:ext uri="{FF2B5EF4-FFF2-40B4-BE49-F238E27FC236}">
                <a16:creationId xmlns:a16="http://schemas.microsoft.com/office/drawing/2014/main" id="{B637D41F-AEDC-54CF-919A-5A243C6B235B}"/>
              </a:ext>
            </a:extLst>
          </p:cNvPr>
          <p:cNvSpPr>
            <a:spLocks noGrp="1"/>
          </p:cNvSpPr>
          <p:nvPr>
            <p:ph type="sldNum" sz="quarter" idx="4"/>
          </p:nvPr>
        </p:nvSpPr>
        <p:spPr/>
        <p:txBody>
          <a:bodyPr/>
          <a:lstStyle/>
          <a:p>
            <a:pPr>
              <a:defRPr/>
            </a:pPr>
            <a:fld id="{43861BFF-92AD-4B19-9909-DA3357BA777B}" type="slidenum">
              <a:rPr lang="en-US" smtClean="0"/>
              <a:pPr>
                <a:defRPr/>
              </a:pPr>
              <a:t>10</a:t>
            </a:fld>
            <a:endParaRPr lang="en-US"/>
          </a:p>
        </p:txBody>
      </p:sp>
      <p:sp>
        <p:nvSpPr>
          <p:cNvPr id="6" name="TextBox 5">
            <a:extLst>
              <a:ext uri="{FF2B5EF4-FFF2-40B4-BE49-F238E27FC236}">
                <a16:creationId xmlns:a16="http://schemas.microsoft.com/office/drawing/2014/main" id="{19F2F98B-B517-B2A4-1AA0-E18114CFE205}"/>
              </a:ext>
            </a:extLst>
          </p:cNvPr>
          <p:cNvSpPr txBox="1"/>
          <p:nvPr/>
        </p:nvSpPr>
        <p:spPr>
          <a:xfrm>
            <a:off x="685800" y="6091161"/>
            <a:ext cx="5943600" cy="276999"/>
          </a:xfrm>
          <a:prstGeom prst="rect">
            <a:avLst/>
          </a:prstGeom>
          <a:noFill/>
        </p:spPr>
        <p:txBody>
          <a:bodyPr wrap="square" rtlCol="0">
            <a:spAutoFit/>
          </a:bodyPr>
          <a:lstStyle/>
          <a:p>
            <a:r>
              <a:rPr lang="en-US" sz="1200">
                <a:solidFill>
                  <a:schemeClr val="bg1"/>
                </a:solidFill>
                <a:latin typeface="Tahoma" panose="020B0604030504040204" pitchFamily="34" charset="0"/>
              </a:rPr>
              <a:t>Note: The CDC’s 2024 Sexually Transmitted Infection (STI) data is not yet available.</a:t>
            </a:r>
          </a:p>
        </p:txBody>
      </p:sp>
      <p:graphicFrame>
        <p:nvGraphicFramePr>
          <p:cNvPr id="2" name="Chart 1">
            <a:extLst>
              <a:ext uri="{FF2B5EF4-FFF2-40B4-BE49-F238E27FC236}">
                <a16:creationId xmlns:a16="http://schemas.microsoft.com/office/drawing/2014/main" id="{6F82DDC9-5CFE-8AAA-5B49-D30125319454}"/>
              </a:ext>
            </a:extLst>
          </p:cNvPr>
          <p:cNvGraphicFramePr>
            <a:graphicFrameLocks/>
          </p:cNvGraphicFramePr>
          <p:nvPr>
            <p:extLst>
              <p:ext uri="{D42A27DB-BD31-4B8C-83A1-F6EECF244321}">
                <p14:modId xmlns:p14="http://schemas.microsoft.com/office/powerpoint/2010/main" val="2901070346"/>
              </p:ext>
            </p:extLst>
          </p:nvPr>
        </p:nvGraphicFramePr>
        <p:xfrm>
          <a:off x="990600" y="1977256"/>
          <a:ext cx="10287000" cy="4041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750018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7A11B4-D94B-4BEA-AEC5-82CB9AD093F5}"/>
              </a:ext>
            </a:extLst>
          </p:cNvPr>
          <p:cNvSpPr txBox="1">
            <a:spLocks/>
          </p:cNvSpPr>
          <p:nvPr/>
        </p:nvSpPr>
        <p:spPr>
          <a:xfrm>
            <a:off x="2057400" y="3657600"/>
            <a:ext cx="8077200" cy="2286000"/>
          </a:xfrm>
          <a:prstGeom prst="rect">
            <a:avLst/>
          </a:prstGeom>
        </p:spPr>
        <p:txBody>
          <a:bodyPr vert="horz" lIns="91440" tIns="45720" rIns="91440" bIns="45720" rtlCol="0" anchor="b">
            <a:no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mj-lt"/>
                <a:ea typeface="+mj-ea"/>
                <a:cs typeface="Arial" panose="020B0604020202020204" pitchFamily="34" charset="0"/>
              </a:defRPr>
            </a:lvl1pPr>
          </a:lstStyle>
          <a:p>
            <a:r>
              <a:rPr lang="en-US" sz="5400" b="1">
                <a:solidFill>
                  <a:srgbClr val="FFFFFF"/>
                </a:solidFill>
                <a:latin typeface="Leelawadee" panose="020B0502040204020203" pitchFamily="34" charset="-34"/>
                <a:cs typeface="Leelawadee" panose="020B0502040204020203" pitchFamily="34" charset="-34"/>
              </a:rPr>
              <a:t>Reported Cases of Sexually Transmitted Infections (STIs)</a:t>
            </a:r>
          </a:p>
          <a:p>
            <a:r>
              <a:rPr lang="en-US" sz="5400" b="1">
                <a:solidFill>
                  <a:srgbClr val="FFFFFF"/>
                </a:solidFill>
                <a:latin typeface="Leelawadee" panose="020B0502040204020203" pitchFamily="34" charset="-34"/>
                <a:cs typeface="Leelawadee" panose="020B0502040204020203" pitchFamily="34" charset="-34"/>
              </a:rPr>
              <a:t> 2024</a:t>
            </a:r>
          </a:p>
        </p:txBody>
      </p:sp>
    </p:spTree>
    <p:extLst>
      <p:ext uri="{BB962C8B-B14F-4D97-AF65-F5344CB8AC3E}">
        <p14:creationId xmlns:p14="http://schemas.microsoft.com/office/powerpoint/2010/main" val="252611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ACD45D-97E0-5A50-9D9E-2014BDC41BED}"/>
              </a:ext>
            </a:extLst>
          </p:cNvPr>
          <p:cNvSpPr txBox="1"/>
          <p:nvPr/>
        </p:nvSpPr>
        <p:spPr>
          <a:xfrm>
            <a:off x="609600" y="2331124"/>
            <a:ext cx="5565058" cy="3920096"/>
          </a:xfrm>
          <a:prstGeom prst="rect">
            <a:avLst/>
          </a:prstGeom>
        </p:spPr>
        <p:txBody>
          <a:bodyPr vert="horz" lIns="91440" tIns="45720" rIns="91440" bIns="45720" rtlCol="0">
            <a:normAutofit/>
          </a:bodyPr>
          <a:lstStyle/>
          <a:p>
            <a:pPr defTabSz="1219170">
              <a:spcAft>
                <a:spcPts val="600"/>
              </a:spcAft>
              <a:buClr>
                <a:srgbClr val="013775"/>
              </a:buClr>
            </a:pPr>
            <a:r>
              <a:rPr lang="en-US" sz="2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 total of 31,576 cases of sexually transmitted infections were reported in 2024. Reportable STIs include gonorrhea, chlamydia, and syphilis. </a:t>
            </a:r>
          </a:p>
        </p:txBody>
      </p:sp>
      <p:sp>
        <p:nvSpPr>
          <p:cNvPr id="4" name="Slide Number Placeholder 3">
            <a:extLst>
              <a:ext uri="{FF2B5EF4-FFF2-40B4-BE49-F238E27FC236}">
                <a16:creationId xmlns:a16="http://schemas.microsoft.com/office/drawing/2014/main" id="{C04A7B36-5849-C33A-3CA9-5B952A61AAC8}"/>
              </a:ext>
            </a:extLst>
          </p:cNvPr>
          <p:cNvSpPr>
            <a:spLocks noGrp="1"/>
          </p:cNvSpPr>
          <p:nvPr>
            <p:ph type="sldNum" sz="quarter" idx="12"/>
          </p:nvPr>
        </p:nvSpPr>
        <p:spPr>
          <a:xfrm>
            <a:off x="8737600" y="6396038"/>
            <a:ext cx="2844800" cy="365125"/>
          </a:xfrm>
        </p:spPr>
        <p:txBody>
          <a:bodyPr anchor="ctr">
            <a:normAutofit/>
          </a:bodyPr>
          <a:lstStyle/>
          <a:p>
            <a:pPr>
              <a:spcAft>
                <a:spcPts val="600"/>
              </a:spcAft>
              <a:defRPr/>
            </a:pPr>
            <a:fld id="{43861BFF-92AD-4B19-9909-DA3357BA777B}" type="slidenum">
              <a:rPr lang="en-US" kern="1200">
                <a:latin typeface="Tahoma" panose="020B0604030504040204" pitchFamily="34" charset="0"/>
                <a:ea typeface="+mn-ea"/>
                <a:cs typeface="+mn-cs"/>
              </a:rPr>
              <a:pPr>
                <a:spcAft>
                  <a:spcPts val="600"/>
                </a:spcAft>
                <a:defRPr/>
              </a:pPr>
              <a:t>12</a:t>
            </a:fld>
            <a:endParaRPr lang="en-US" kern="1200">
              <a:latin typeface="Tahoma" panose="020B0604030504040204" pitchFamily="34" charset="0"/>
              <a:ea typeface="+mn-ea"/>
              <a:cs typeface="+mn-cs"/>
            </a:endParaRPr>
          </a:p>
        </p:txBody>
      </p:sp>
      <p:graphicFrame>
        <p:nvGraphicFramePr>
          <p:cNvPr id="3" name="Chart 2">
            <a:extLst>
              <a:ext uri="{FF2B5EF4-FFF2-40B4-BE49-F238E27FC236}">
                <a16:creationId xmlns:a16="http://schemas.microsoft.com/office/drawing/2014/main" id="{58BF0DFC-4665-DD78-3302-A10B083A248C}"/>
              </a:ext>
            </a:extLst>
          </p:cNvPr>
          <p:cNvGraphicFramePr>
            <a:graphicFrameLocks/>
          </p:cNvGraphicFramePr>
          <p:nvPr>
            <p:extLst>
              <p:ext uri="{D42A27DB-BD31-4B8C-83A1-F6EECF244321}">
                <p14:modId xmlns:p14="http://schemas.microsoft.com/office/powerpoint/2010/main" val="1892455636"/>
              </p:ext>
            </p:extLst>
          </p:nvPr>
        </p:nvGraphicFramePr>
        <p:xfrm>
          <a:off x="5801033" y="2141335"/>
          <a:ext cx="6587612" cy="410988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A5FBB001-5DB9-A242-F2DF-8993EE832BAF}"/>
              </a:ext>
            </a:extLst>
          </p:cNvPr>
          <p:cNvSpPr txBox="1">
            <a:spLocks/>
          </p:cNvSpPr>
          <p:nvPr/>
        </p:nvSpPr>
        <p:spPr>
          <a:xfrm>
            <a:off x="0" y="-1"/>
            <a:ext cx="12192000" cy="2041486"/>
          </a:xfrm>
          <a:prstGeom prst="rect">
            <a:avLst/>
          </a:prstGeom>
          <a:solidFill>
            <a:srgbClr val="003D78"/>
          </a:solidFill>
        </p:spPr>
        <p:txBody>
          <a:bodyPr vert="horz" lIns="91440" tIns="45720" rIns="91440" bIns="45720" rtlCol="0" anchor="t">
            <a:normAutofit/>
          </a:bodyPr>
          <a:lstStyle>
            <a:lvl1pPr algn="ctr" defTabSz="1219170" rtl="0" eaLnBrk="1" latinLnBrk="0" hangingPunct="1">
              <a:spcBef>
                <a:spcPct val="0"/>
              </a:spcBef>
              <a:buNone/>
              <a:tabLst>
                <a:tab pos="5107390" algn="l"/>
              </a:tabLst>
              <a:defRPr sz="5333" b="0" kern="1200" cap="none" spc="67" baseline="0">
                <a:ln w="13335" cmpd="sng">
                  <a:noFill/>
                  <a:prstDash val="solid"/>
                </a:ln>
                <a:solidFill>
                  <a:srgbClr val="013775"/>
                </a:solidFill>
                <a:effectLst/>
                <a:latin typeface="Verdana" panose="020B0604030504040204" pitchFamily="34" charset="0"/>
                <a:ea typeface="Verdana" panose="020B0604030504040204" pitchFamily="34" charset="0"/>
                <a:cs typeface="Verdana" panose="020B0604030504040204" pitchFamily="34" charset="0"/>
              </a:defRPr>
            </a:lvl1pPr>
          </a:lstStyle>
          <a:p>
            <a:pPr marL="182880" algn="l"/>
            <a:endParaRPr lang="en-US" sz="4400" b="1" dirty="0">
              <a:solidFill>
                <a:schemeClr val="tx1"/>
              </a:solidFill>
              <a:cs typeface="Leelawadee" panose="020B0502040204020203" pitchFamily="34" charset="-34"/>
            </a:endParaRPr>
          </a:p>
        </p:txBody>
      </p:sp>
      <p:sp>
        <p:nvSpPr>
          <p:cNvPr id="2" name="Title 1">
            <a:extLst>
              <a:ext uri="{FF2B5EF4-FFF2-40B4-BE49-F238E27FC236}">
                <a16:creationId xmlns:a16="http://schemas.microsoft.com/office/drawing/2014/main" id="{F6C1A2B3-369B-77AB-B449-32703ABE4DC3}"/>
              </a:ext>
            </a:extLst>
          </p:cNvPr>
          <p:cNvSpPr>
            <a:spLocks noGrp="1"/>
          </p:cNvSpPr>
          <p:nvPr>
            <p:ph type="title"/>
          </p:nvPr>
        </p:nvSpPr>
        <p:spPr>
          <a:xfrm>
            <a:off x="363793" y="233718"/>
            <a:ext cx="11464413" cy="1524000"/>
          </a:xfrm>
        </p:spPr>
        <p:txBody>
          <a:bodyPr vert="horz" lIns="91440" tIns="45720" rIns="91440" bIns="45720" rtlCol="0" anchor="ctr">
            <a:normAutofit/>
          </a:bodyPr>
          <a:lstStyle/>
          <a:p>
            <a:pPr marL="182880">
              <a:lnSpc>
                <a:spcPct val="90000"/>
              </a:lnSpc>
            </a:pPr>
            <a:r>
              <a:rPr lang="en-US" sz="4400" b="1" kern="1200" cap="none" spc="67" baseline="0" dirty="0">
                <a:ln w="13335" cmpd="sng">
                  <a:noFill/>
                  <a:prstDash val="solid"/>
                </a:ln>
                <a:solidFill>
                  <a:schemeClr val="tx1"/>
                </a:solidFill>
                <a:effectLst/>
                <a:latin typeface="Verdana" panose="020B0604030504040204" pitchFamily="34" charset="0"/>
                <a:ea typeface="Verdana" panose="020B0604030504040204" pitchFamily="34" charset="0"/>
                <a:cs typeface="Verdana" panose="020B0604030504040204" pitchFamily="34" charset="0"/>
              </a:rPr>
              <a:t>STIs are Widespread in Wisconsin</a:t>
            </a:r>
          </a:p>
        </p:txBody>
      </p:sp>
    </p:spTree>
    <p:extLst>
      <p:ext uri="{BB962C8B-B14F-4D97-AF65-F5344CB8AC3E}">
        <p14:creationId xmlns:p14="http://schemas.microsoft.com/office/powerpoint/2010/main" val="1110310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6FA73-9541-C262-DF00-44C2E50B7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53187-62A2-1244-E4AD-7F370B70CEAC}"/>
              </a:ext>
            </a:extLst>
          </p:cNvPr>
          <p:cNvSpPr>
            <a:spLocks noGrp="1"/>
          </p:cNvSpPr>
          <p:nvPr>
            <p:ph type="title"/>
          </p:nvPr>
        </p:nvSpPr>
        <p:spPr>
          <a:xfrm>
            <a:off x="0" y="-1"/>
            <a:ext cx="12192000" cy="2041486"/>
          </a:xfrm>
          <a:solidFill>
            <a:srgbClr val="003D78"/>
          </a:solidFill>
        </p:spPr>
        <p:txBody>
          <a:bodyPr anchor="t">
            <a:normAutofit/>
          </a:bodyPr>
          <a:lstStyle/>
          <a:p>
            <a:pPr marL="182880" algn="l"/>
            <a:r>
              <a:rPr lang="en-US" sz="4400" b="1" dirty="0">
                <a:solidFill>
                  <a:schemeClr val="tx1"/>
                </a:solidFill>
                <a:latin typeface="Verdana" panose="020B0604030504040204" pitchFamily="34" charset="0"/>
              </a:rPr>
              <a:t>The Number of Reported Cases of STIs Continues to Decrease</a:t>
            </a:r>
            <a:endParaRPr lang="en-US" sz="4400" b="1" dirty="0">
              <a:solidFill>
                <a:schemeClr val="tx1"/>
              </a:solidFill>
              <a:latin typeface="Verdana" panose="020B060403050404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5140704F-76BF-3BF6-288D-2CD886BEB0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5B184-A062-4D13-B25A-EF498B63B003}"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BFA8822E-019C-AABE-87E1-4C07218E7A3C}"/>
              </a:ext>
            </a:extLst>
          </p:cNvPr>
          <p:cNvSpPr txBox="1"/>
          <p:nvPr/>
        </p:nvSpPr>
        <p:spPr>
          <a:xfrm>
            <a:off x="190500" y="1441321"/>
            <a:ext cx="11811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effectLst/>
                <a:uLnTx/>
                <a:uFillTx/>
                <a:latin typeface="Tahoma" panose="020B0604030504040204" pitchFamily="34" charset="0"/>
                <a:ea typeface="+mn-ea"/>
                <a:cs typeface="Leelawadee" panose="020B0502040204020203" pitchFamily="34" charset="-34"/>
              </a:rPr>
              <a:t>Trend of reported STI cases, 2020–2024</a:t>
            </a:r>
            <a:endParaRPr kumimoji="0" lang="en-US" sz="2400" b="0" i="0" u="none" strike="noStrike" kern="1200" cap="none" spc="0" normalizeH="0" baseline="0" noProof="0" dirty="0">
              <a:ln>
                <a:noFill/>
              </a:ln>
              <a:effectLst/>
              <a:uLnTx/>
              <a:uFillTx/>
              <a:latin typeface="Tahoma" panose="020B0604030504040204" pitchFamily="34" charset="0"/>
              <a:ea typeface="+mn-ea"/>
              <a:cs typeface="+mn-cs"/>
            </a:endParaRPr>
          </a:p>
        </p:txBody>
      </p:sp>
      <p:graphicFrame>
        <p:nvGraphicFramePr>
          <p:cNvPr id="5" name="Chart 4">
            <a:extLst>
              <a:ext uri="{FF2B5EF4-FFF2-40B4-BE49-F238E27FC236}">
                <a16:creationId xmlns:a16="http://schemas.microsoft.com/office/drawing/2014/main" id="{C4C93093-F8EF-D6D3-EE6A-50E2A131B3A2}"/>
              </a:ext>
            </a:extLst>
          </p:cNvPr>
          <p:cNvGraphicFramePr>
            <a:graphicFrameLocks/>
          </p:cNvGraphicFramePr>
          <p:nvPr>
            <p:extLst>
              <p:ext uri="{D42A27DB-BD31-4B8C-83A1-F6EECF244321}">
                <p14:modId xmlns:p14="http://schemas.microsoft.com/office/powerpoint/2010/main" val="1494099158"/>
              </p:ext>
            </p:extLst>
          </p:nvPr>
        </p:nvGraphicFramePr>
        <p:xfrm>
          <a:off x="426720" y="2138570"/>
          <a:ext cx="11338560" cy="41189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908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041486"/>
          </a:xfrm>
          <a:solidFill>
            <a:srgbClr val="003D78"/>
          </a:solidFill>
        </p:spPr>
        <p:txBody>
          <a:bodyPr anchor="t">
            <a:normAutofit/>
          </a:bodyPr>
          <a:lstStyle/>
          <a:p>
            <a:pPr marL="182880" algn="l"/>
            <a:r>
              <a:rPr lang="en-US" sz="4400" b="1">
                <a:solidFill>
                  <a:schemeClr val="tx1"/>
                </a:solidFill>
                <a:latin typeface="Verdana" panose="020B0604030504040204" pitchFamily="34" charset="0"/>
                <a:cs typeface="Leelawadee" panose="020B0502040204020203" pitchFamily="34" charset="-34"/>
              </a:rPr>
              <a:t>The Rate of STIs Has Decreased Since 2021</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5B184-A062-4D13-B25A-EF498B63B003}"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FC117D37-00F4-70AD-0973-B81BE30A2271}"/>
              </a:ext>
            </a:extLst>
          </p:cNvPr>
          <p:cNvSpPr txBox="1"/>
          <p:nvPr/>
        </p:nvSpPr>
        <p:spPr>
          <a:xfrm>
            <a:off x="17929" y="6104761"/>
            <a:ext cx="28003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A0A0A"/>
                </a:solidFill>
                <a:effectLst/>
                <a:uLnTx/>
                <a:uFillTx/>
                <a:latin typeface="Tahoma" panose="020B0604030504040204" pitchFamily="34" charset="0"/>
                <a:ea typeface="+mn-ea"/>
                <a:cs typeface="+mn-cs"/>
              </a:rPr>
              <a:t>Note: Excludes out of states cases.</a:t>
            </a:r>
          </a:p>
        </p:txBody>
      </p:sp>
      <p:sp>
        <p:nvSpPr>
          <p:cNvPr id="8" name="TextBox 7">
            <a:extLst>
              <a:ext uri="{FF2B5EF4-FFF2-40B4-BE49-F238E27FC236}">
                <a16:creationId xmlns:a16="http://schemas.microsoft.com/office/drawing/2014/main" id="{ED23D33A-F4AC-658E-BAF5-CBB2D62AB0E5}"/>
              </a:ext>
            </a:extLst>
          </p:cNvPr>
          <p:cNvSpPr txBox="1"/>
          <p:nvPr/>
        </p:nvSpPr>
        <p:spPr>
          <a:xfrm>
            <a:off x="190500" y="1441321"/>
            <a:ext cx="11811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effectLst/>
                <a:uLnTx/>
                <a:uFillTx/>
                <a:latin typeface="Tahoma" panose="020B0604030504040204" pitchFamily="34" charset="0"/>
                <a:ea typeface="+mn-ea"/>
                <a:cs typeface="Leelawadee" panose="020B0502040204020203" pitchFamily="34" charset="-34"/>
              </a:rPr>
              <a:t>Trend of STI rates per 100,000 people in Wisconsin, 2020–2024</a:t>
            </a:r>
            <a:endParaRPr kumimoji="0" lang="en-US" sz="2400" b="0" i="0" u="none" strike="noStrike" kern="1200" cap="none" spc="0" normalizeH="0" baseline="0" noProof="0" dirty="0">
              <a:ln>
                <a:noFill/>
              </a:ln>
              <a:effectLst/>
              <a:uLnTx/>
              <a:uFillTx/>
              <a:latin typeface="Tahoma" panose="020B0604030504040204" pitchFamily="34" charset="0"/>
              <a:ea typeface="+mn-ea"/>
              <a:cs typeface="+mn-cs"/>
            </a:endParaRPr>
          </a:p>
        </p:txBody>
      </p:sp>
      <p:graphicFrame>
        <p:nvGraphicFramePr>
          <p:cNvPr id="9" name="Chart 8">
            <a:extLst>
              <a:ext uri="{FF2B5EF4-FFF2-40B4-BE49-F238E27FC236}">
                <a16:creationId xmlns:a16="http://schemas.microsoft.com/office/drawing/2014/main" id="{61531E87-46BF-5834-B04D-FC3FD53FDDA4}"/>
              </a:ext>
            </a:extLst>
          </p:cNvPr>
          <p:cNvGraphicFramePr>
            <a:graphicFrameLocks/>
          </p:cNvGraphicFramePr>
          <p:nvPr>
            <p:extLst>
              <p:ext uri="{D42A27DB-BD31-4B8C-83A1-F6EECF244321}">
                <p14:modId xmlns:p14="http://schemas.microsoft.com/office/powerpoint/2010/main" val="897334500"/>
              </p:ext>
            </p:extLst>
          </p:nvPr>
        </p:nvGraphicFramePr>
        <p:xfrm>
          <a:off x="780627" y="2041485"/>
          <a:ext cx="10241280" cy="4201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1290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90A6D-14E7-C050-F1A5-C64D322B4B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DF48D9-9C73-5153-1A90-30A39203CF5F}"/>
              </a:ext>
            </a:extLst>
          </p:cNvPr>
          <p:cNvSpPr>
            <a:spLocks noGrp="1"/>
          </p:cNvSpPr>
          <p:nvPr>
            <p:ph type="title"/>
          </p:nvPr>
        </p:nvSpPr>
        <p:spPr>
          <a:xfrm>
            <a:off x="0" y="-1"/>
            <a:ext cx="12192000" cy="2041486"/>
          </a:xfrm>
          <a:solidFill>
            <a:srgbClr val="003D78"/>
          </a:solidFill>
        </p:spPr>
        <p:txBody>
          <a:bodyPr anchor="ctr">
            <a:normAutofit/>
          </a:bodyPr>
          <a:lstStyle/>
          <a:p>
            <a:pPr marL="182880" algn="l"/>
            <a:r>
              <a:rPr lang="en-US" sz="4400" b="1" dirty="0">
                <a:solidFill>
                  <a:schemeClr val="tx1"/>
                </a:solidFill>
                <a:latin typeface="Verdana" panose="020B0604030504040204" pitchFamily="34" charset="0"/>
                <a:cs typeface="Leelawadee" panose="020B0502040204020203" pitchFamily="34" charset="-34"/>
              </a:rPr>
              <a:t>Reported Sexually Transmitted Infections in 2024</a:t>
            </a:r>
          </a:p>
        </p:txBody>
      </p:sp>
      <p:sp>
        <p:nvSpPr>
          <p:cNvPr id="4" name="Slide Number Placeholder 3">
            <a:extLst>
              <a:ext uri="{FF2B5EF4-FFF2-40B4-BE49-F238E27FC236}">
                <a16:creationId xmlns:a16="http://schemas.microsoft.com/office/drawing/2014/main" id="{F21836B4-EC00-CAF7-D589-91F9820F68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5B184-A062-4D13-B25A-EF498B63B003}"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85CA1B82-4E27-2A22-04D8-B8C396CA0DCF}"/>
              </a:ext>
            </a:extLst>
          </p:cNvPr>
          <p:cNvSpPr txBox="1">
            <a:spLocks/>
          </p:cNvSpPr>
          <p:nvPr/>
        </p:nvSpPr>
        <p:spPr>
          <a:xfrm>
            <a:off x="251012" y="1940282"/>
            <a:ext cx="5692587" cy="4038599"/>
          </a:xfrm>
          <a:prstGeom prst="rect">
            <a:avLst/>
          </a:prstGeom>
          <a:noFill/>
        </p:spPr>
        <p:txBody>
          <a:bodyPr vert="horz" lIns="91440" tIns="45720" rIns="91440" bIns="45720" rtlCol="0" anchor="ctr">
            <a:normAutofit/>
          </a:bodyPr>
          <a:lstStyle>
            <a:lvl1pPr algn="ctr" defTabSz="1219170" rtl="0" eaLnBrk="1" latinLnBrk="0" hangingPunct="1">
              <a:spcBef>
                <a:spcPct val="0"/>
              </a:spcBef>
              <a:buNone/>
              <a:tabLst>
                <a:tab pos="5107390" algn="l"/>
              </a:tabLst>
              <a:defRPr sz="5333" b="0" kern="1200" cap="none" spc="67" baseline="0">
                <a:ln w="13335" cmpd="sng">
                  <a:noFill/>
                  <a:prstDash val="solid"/>
                </a:ln>
                <a:solidFill>
                  <a:srgbClr val="013775"/>
                </a:solidFill>
                <a:effectLst/>
                <a:latin typeface="Tunga" panose="020B0502040204020203" pitchFamily="34" charset="0"/>
                <a:ea typeface="Verdana" panose="020B0604030504040204" pitchFamily="34" charset="0"/>
                <a:cs typeface="Tunga" panose="020B0502040204020203" pitchFamily="34" charset="0"/>
              </a:defRPr>
            </a:lvl1pPr>
          </a:lstStyle>
          <a:p>
            <a:pPr algn="l"/>
            <a:r>
              <a:rPr lang="en-US" sz="3200" b="1">
                <a:solidFill>
                  <a:srgbClr val="000000"/>
                </a:solidFill>
                <a:latin typeface="Tahoma" panose="020B0604030504040204" pitchFamily="34" charset="0"/>
                <a:cs typeface="Leelawadee"/>
              </a:rPr>
              <a:t>Of the 31,576 STI cases reported in 2024, chlamydia accounted for 73.8%, followed by gonorrhea at 21.7% and syphilis at 4.5%. </a:t>
            </a:r>
            <a:br>
              <a:rPr lang="en-US" sz="3200" b="1">
                <a:solidFill>
                  <a:srgbClr val="000000"/>
                </a:solidFill>
                <a:latin typeface="Tahoma" panose="020B0604030504040204" pitchFamily="34" charset="0"/>
                <a:cs typeface="Leelawadee"/>
              </a:rPr>
            </a:br>
            <a:endParaRPr lang="en-US" sz="2700" dirty="0">
              <a:solidFill>
                <a:srgbClr val="000000"/>
              </a:solidFill>
              <a:latin typeface="Tahoma" panose="020B0604030504040204" pitchFamily="34" charset="0"/>
              <a:cs typeface="Leelawadee"/>
            </a:endParaRPr>
          </a:p>
        </p:txBody>
      </p:sp>
      <p:graphicFrame>
        <p:nvGraphicFramePr>
          <p:cNvPr id="6" name="Chart 5">
            <a:extLst>
              <a:ext uri="{FF2B5EF4-FFF2-40B4-BE49-F238E27FC236}">
                <a16:creationId xmlns:a16="http://schemas.microsoft.com/office/drawing/2014/main" id="{EF9724DE-3202-41DD-A6AF-3828DA8CAC33}"/>
              </a:ext>
            </a:extLst>
          </p:cNvPr>
          <p:cNvGraphicFramePr>
            <a:graphicFrameLocks/>
          </p:cNvGraphicFramePr>
          <p:nvPr>
            <p:extLst>
              <p:ext uri="{D42A27DB-BD31-4B8C-83A1-F6EECF244321}">
                <p14:modId xmlns:p14="http://schemas.microsoft.com/office/powerpoint/2010/main" val="3003598642"/>
              </p:ext>
            </p:extLst>
          </p:nvPr>
        </p:nvGraphicFramePr>
        <p:xfrm>
          <a:off x="5788860" y="1724297"/>
          <a:ext cx="6463652" cy="45332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2F0FCD9-29C0-EE65-6249-EF05AFD4B80E}"/>
              </a:ext>
            </a:extLst>
          </p:cNvPr>
          <p:cNvSpPr txBox="1"/>
          <p:nvPr/>
        </p:nvSpPr>
        <p:spPr>
          <a:xfrm>
            <a:off x="108381" y="5978881"/>
            <a:ext cx="9739013" cy="369332"/>
          </a:xfrm>
          <a:prstGeom prst="rect">
            <a:avLst/>
          </a:prstGeom>
          <a:noFill/>
        </p:spPr>
        <p:txBody>
          <a:bodyPr wrap="none" rtlCol="0">
            <a:spAutoFit/>
          </a:bodyPr>
          <a:lstStyle/>
          <a:p>
            <a:r>
              <a:rPr lang="en-US" dirty="0">
                <a:solidFill>
                  <a:schemeClr val="accent4"/>
                </a:solidFill>
                <a:latin typeface="Tahoma" panose="020B0604030504040204" pitchFamily="34" charset="0"/>
              </a:rPr>
              <a:t>Note: Includes all (Wisconsin, out of jurisdiction cases and correctional cases) reported cases.</a:t>
            </a:r>
          </a:p>
        </p:txBody>
      </p:sp>
    </p:spTree>
    <p:extLst>
      <p:ext uri="{BB962C8B-B14F-4D97-AF65-F5344CB8AC3E}">
        <p14:creationId xmlns:p14="http://schemas.microsoft.com/office/powerpoint/2010/main" val="286151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3200400"/>
            <a:ext cx="9265920" cy="685800"/>
          </a:xfrm>
          <a:noFill/>
        </p:spPr>
        <p:txBody>
          <a:bodyPr>
            <a:normAutofit lnSpcReduction="10000"/>
          </a:bodyPr>
          <a:lstStyle/>
          <a:p>
            <a:r>
              <a:rPr lang="en-US" sz="4000" b="1">
                <a:latin typeface="Verdana" panose="020B0604030504040204" pitchFamily="34" charset="0"/>
                <a:ea typeface="Verdana" panose="020B0604030504040204" pitchFamily="34" charset="0"/>
                <a:cs typeface="Leelawadee" panose="020B0502040204020203" pitchFamily="34" charset="-34"/>
              </a:rPr>
              <a:t>Syphilis </a:t>
            </a:r>
          </a:p>
        </p:txBody>
      </p:sp>
    </p:spTree>
    <p:extLst>
      <p:ext uri="{BB962C8B-B14F-4D97-AF65-F5344CB8AC3E}">
        <p14:creationId xmlns:p14="http://schemas.microsoft.com/office/powerpoint/2010/main" val="106258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A56E0-C325-571E-80B2-AE34728EB39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1FD8EC-9F95-BF45-512B-FACCEC6462EA}"/>
              </a:ext>
            </a:extLst>
          </p:cNvPr>
          <p:cNvSpPr>
            <a:spLocks noGrp="1"/>
          </p:cNvSpPr>
          <p:nvPr>
            <p:ph type="title"/>
          </p:nvPr>
        </p:nvSpPr>
        <p:spPr>
          <a:xfrm>
            <a:off x="-1" y="-108952"/>
            <a:ext cx="5225453" cy="6572165"/>
          </a:xfrm>
          <a:solidFill>
            <a:srgbClr val="003D78"/>
          </a:solidFill>
        </p:spPr>
        <p:txBody>
          <a:bodyPr>
            <a:noAutofit/>
          </a:bodyPr>
          <a:lstStyle/>
          <a:p>
            <a:br>
              <a:rPr lang="en-US" sz="1350">
                <a:solidFill>
                  <a:srgbClr val="0D0D0D"/>
                </a:solidFill>
                <a:latin typeface="Tahoma" panose="020B0604030504040204" pitchFamily="34" charset="0"/>
                <a:cs typeface="Leelawadee" panose="020B0502040204020203" pitchFamily="34" charset="-34"/>
              </a:rPr>
            </a:br>
            <a:endParaRPr lang="en-US" sz="1350">
              <a:solidFill>
                <a:srgbClr val="0D0D0D"/>
              </a:solidFill>
              <a:latin typeface="Tahoma" panose="020B060403050404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68416AB7-96F2-3466-FF40-46FA0AE185E2}"/>
              </a:ext>
            </a:extLst>
          </p:cNvPr>
          <p:cNvSpPr>
            <a:spLocks noGrp="1"/>
          </p:cNvSpPr>
          <p:nvPr>
            <p:ph type="sldNum" sz="quarter" idx="13"/>
          </p:nvPr>
        </p:nvSpPr>
        <p:spPr/>
        <p:txBody>
          <a:bodyPr/>
          <a:lstStyle/>
          <a:p>
            <a:fld id="{294A09A9-5501-47C1-A89A-A340965A2BE2}" type="slidenum">
              <a:rPr lang="en-US" smtClean="0"/>
              <a:pPr/>
              <a:t>17</a:t>
            </a:fld>
            <a:endParaRPr lang="en-US">
              <a:latin typeface="Tahoma" panose="020B0604030504040204" pitchFamily="34" charset="0"/>
            </a:endParaRPr>
          </a:p>
        </p:txBody>
      </p:sp>
      <p:sp>
        <p:nvSpPr>
          <p:cNvPr id="8" name="TextBox 7">
            <a:extLst>
              <a:ext uri="{FF2B5EF4-FFF2-40B4-BE49-F238E27FC236}">
                <a16:creationId xmlns:a16="http://schemas.microsoft.com/office/drawing/2014/main" id="{D68D945E-3C77-A607-545D-6CCAAB10D497}"/>
              </a:ext>
            </a:extLst>
          </p:cNvPr>
          <p:cNvSpPr txBox="1"/>
          <p:nvPr/>
        </p:nvSpPr>
        <p:spPr>
          <a:xfrm>
            <a:off x="258887" y="1899857"/>
            <a:ext cx="4707676" cy="2554545"/>
          </a:xfrm>
          <a:prstGeom prst="rect">
            <a:avLst/>
          </a:prstGeom>
          <a:noFill/>
        </p:spPr>
        <p:txBody>
          <a:bodyPr wrap="square">
            <a:spAutoFit/>
          </a:bodyPr>
          <a:lstStyle/>
          <a:p>
            <a:r>
              <a:rPr lang="en-US" sz="4000" b="1" dirty="0">
                <a:latin typeface="Verdana" panose="020B0604030504040204" pitchFamily="34" charset="0"/>
                <a:ea typeface="Verdana" panose="020B0604030504040204" pitchFamily="34" charset="0"/>
                <a:cs typeface="Leelawadee" panose="020B0502040204020203" pitchFamily="34" charset="-34"/>
              </a:rPr>
              <a:t>Syphilis was the Least Reported STI in 2024</a:t>
            </a:r>
          </a:p>
        </p:txBody>
      </p:sp>
      <p:pic>
        <p:nvPicPr>
          <p:cNvPr id="5" name="Picture 4">
            <a:extLst>
              <a:ext uri="{FF2B5EF4-FFF2-40B4-BE49-F238E27FC236}">
                <a16:creationId xmlns:a16="http://schemas.microsoft.com/office/drawing/2014/main" id="{264F7503-B37D-3F3B-CBA0-341855C415F9}"/>
              </a:ext>
            </a:extLst>
          </p:cNvPr>
          <p:cNvPicPr>
            <a:picLocks noChangeAspect="1"/>
          </p:cNvPicPr>
          <p:nvPr/>
        </p:nvPicPr>
        <p:blipFill>
          <a:blip r:embed="rId3"/>
          <a:stretch>
            <a:fillRect/>
          </a:stretch>
        </p:blipFill>
        <p:spPr>
          <a:xfrm>
            <a:off x="6060366" y="427191"/>
            <a:ext cx="5354465" cy="5511334"/>
          </a:xfrm>
          <a:prstGeom prst="rect">
            <a:avLst/>
          </a:prstGeom>
        </p:spPr>
      </p:pic>
      <p:sp>
        <p:nvSpPr>
          <p:cNvPr id="6" name="TextBox 5">
            <a:extLst>
              <a:ext uri="{FF2B5EF4-FFF2-40B4-BE49-F238E27FC236}">
                <a16:creationId xmlns:a16="http://schemas.microsoft.com/office/drawing/2014/main" id="{BFD5F3DC-3D1B-60FB-CCF9-CFCA2EFFEAEA}"/>
              </a:ext>
            </a:extLst>
          </p:cNvPr>
          <p:cNvSpPr txBox="1"/>
          <p:nvPr/>
        </p:nvSpPr>
        <p:spPr>
          <a:xfrm>
            <a:off x="5312049" y="4752171"/>
            <a:ext cx="2369573" cy="1569660"/>
          </a:xfrm>
          <a:prstGeom prst="rect">
            <a:avLst/>
          </a:prstGeom>
          <a:noFill/>
        </p:spPr>
        <p:txBody>
          <a:bodyPr wrap="square" lIns="91440" tIns="45720" rIns="91440" bIns="45720" anchor="t">
            <a:spAutoFit/>
          </a:bodyPr>
          <a:lstStyle/>
          <a:p>
            <a:r>
              <a:rPr lang="en-US" sz="2400" dirty="0">
                <a:solidFill>
                  <a:srgbClr val="0F1113"/>
                </a:solidFill>
                <a:latin typeface="Tahoma"/>
                <a:ea typeface="Tahoma"/>
                <a:cs typeface="Leelawadee"/>
              </a:rPr>
              <a:t>A total of 1,416 cases of syphilis were reported in Wisconsin.</a:t>
            </a:r>
          </a:p>
        </p:txBody>
      </p:sp>
    </p:spTree>
    <p:extLst>
      <p:ext uri="{BB962C8B-B14F-4D97-AF65-F5344CB8AC3E}">
        <p14:creationId xmlns:p14="http://schemas.microsoft.com/office/powerpoint/2010/main" val="1695353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1340ED-389A-511D-4943-4C8BB02D6DAF}"/>
              </a:ext>
            </a:extLst>
          </p:cNvPr>
          <p:cNvSpPr>
            <a:spLocks noGrp="1"/>
          </p:cNvSpPr>
          <p:nvPr>
            <p:ph type="sldNum" sz="quarter" idx="4"/>
          </p:nvPr>
        </p:nvSpPr>
        <p:spPr/>
        <p:txBody>
          <a:bodyPr/>
          <a:lstStyle/>
          <a:p>
            <a:pPr>
              <a:defRPr/>
            </a:pPr>
            <a:fld id="{43861BFF-92AD-4B19-9909-DA3357BA777B}" type="slidenum">
              <a:rPr lang="en-US" smtClean="0"/>
              <a:pPr>
                <a:defRPr/>
              </a:pPr>
              <a:t>18</a:t>
            </a:fld>
            <a:endParaRPr lang="en-US"/>
          </a:p>
        </p:txBody>
      </p:sp>
      <p:sp>
        <p:nvSpPr>
          <p:cNvPr id="5" name="Title 1">
            <a:extLst>
              <a:ext uri="{FF2B5EF4-FFF2-40B4-BE49-F238E27FC236}">
                <a16:creationId xmlns:a16="http://schemas.microsoft.com/office/drawing/2014/main" id="{016B04D5-D07C-632E-8F3B-9483AC858EC7}"/>
              </a:ext>
            </a:extLst>
          </p:cNvPr>
          <p:cNvSpPr>
            <a:spLocks noGrp="1"/>
          </p:cNvSpPr>
          <p:nvPr>
            <p:ph type="title"/>
          </p:nvPr>
        </p:nvSpPr>
        <p:spPr>
          <a:xfrm>
            <a:off x="0" y="1"/>
            <a:ext cx="12192000" cy="1822768"/>
          </a:xfrm>
          <a:solidFill>
            <a:srgbClr val="003D78"/>
          </a:solidFill>
        </p:spPr>
        <p:txBody>
          <a:bodyPr>
            <a:noAutofit/>
          </a:bodyPr>
          <a:lstStyle/>
          <a:p>
            <a:pPr marL="182880" algn="l"/>
            <a:r>
              <a:rPr sz="3600" b="1">
                <a:solidFill>
                  <a:schemeClr val="tx1"/>
                </a:solidFill>
                <a:latin typeface="Verdana" panose="020B0604030504040204" pitchFamily="34" charset="0"/>
                <a:cs typeface="Leelawadee" panose="020B0502040204020203" pitchFamily="34" charset="-34"/>
              </a:rPr>
              <a:t>Primary and Secondary Syphilis—Rates of Reported Cases by Jurisdiction, United States and Territories, 201</a:t>
            </a:r>
            <a:r>
              <a:rPr lang="en-US" sz="3600" b="1">
                <a:solidFill>
                  <a:schemeClr val="tx1"/>
                </a:solidFill>
                <a:latin typeface="Verdana" panose="020B0604030504040204" pitchFamily="34" charset="0"/>
                <a:cs typeface="Leelawadee" panose="020B0502040204020203" pitchFamily="34" charset="-34"/>
              </a:rPr>
              <a:t>4</a:t>
            </a:r>
            <a:r>
              <a:rPr sz="3600" b="1">
                <a:solidFill>
                  <a:schemeClr val="tx1"/>
                </a:solidFill>
                <a:latin typeface="Verdana" panose="020B0604030504040204" pitchFamily="34" charset="0"/>
                <a:cs typeface="Leelawadee" panose="020B0502040204020203" pitchFamily="34" charset="-34"/>
              </a:rPr>
              <a:t> and 202</a:t>
            </a:r>
            <a:r>
              <a:rPr lang="en-US" sz="3600" b="1">
                <a:solidFill>
                  <a:schemeClr val="tx1"/>
                </a:solidFill>
                <a:latin typeface="Verdana" panose="020B0604030504040204" pitchFamily="34" charset="0"/>
                <a:cs typeface="Leelawadee" panose="020B0502040204020203" pitchFamily="34" charset="-34"/>
              </a:rPr>
              <a:t>3</a:t>
            </a:r>
            <a:endParaRPr sz="3600" b="1">
              <a:solidFill>
                <a:schemeClr val="tx1"/>
              </a:solidFill>
              <a:latin typeface="Verdana" panose="020B0604030504040204" pitchFamily="34" charset="0"/>
              <a:cs typeface="Leelawadee" panose="020B0502040204020203" pitchFamily="34" charset="-34"/>
            </a:endParaRPr>
          </a:p>
        </p:txBody>
      </p:sp>
      <p:pic>
        <p:nvPicPr>
          <p:cNvPr id="7" name="Picture 6">
            <a:extLst>
              <a:ext uri="{FF2B5EF4-FFF2-40B4-BE49-F238E27FC236}">
                <a16:creationId xmlns:a16="http://schemas.microsoft.com/office/drawing/2014/main" id="{674EBD15-C30A-E86A-DAF5-66FA69BAC901}"/>
              </a:ext>
            </a:extLst>
          </p:cNvPr>
          <p:cNvPicPr>
            <a:picLocks noChangeAspect="1"/>
          </p:cNvPicPr>
          <p:nvPr/>
        </p:nvPicPr>
        <p:blipFill>
          <a:blip r:embed="rId2"/>
          <a:stretch>
            <a:fillRect/>
          </a:stretch>
        </p:blipFill>
        <p:spPr>
          <a:xfrm>
            <a:off x="1134409" y="1917842"/>
            <a:ext cx="9923182" cy="4372426"/>
          </a:xfrm>
          <a:prstGeom prst="rect">
            <a:avLst/>
          </a:prstGeom>
        </p:spPr>
      </p:pic>
    </p:spTree>
    <p:extLst>
      <p:ext uri="{BB962C8B-B14F-4D97-AF65-F5344CB8AC3E}">
        <p14:creationId xmlns:p14="http://schemas.microsoft.com/office/powerpoint/2010/main" val="2245489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2780B-6AE1-5359-91C4-4D7A9A8958B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F80244-ED75-2014-5E71-9CD3A79C8F64}"/>
              </a:ext>
            </a:extLst>
          </p:cNvPr>
          <p:cNvSpPr>
            <a:spLocks noGrp="1"/>
          </p:cNvSpPr>
          <p:nvPr>
            <p:ph type="sldNum" sz="quarter" idx="4"/>
          </p:nvPr>
        </p:nvSpPr>
        <p:spPr/>
        <p:txBody>
          <a:bodyPr/>
          <a:lstStyle/>
          <a:p>
            <a:pPr>
              <a:defRPr/>
            </a:pPr>
            <a:fld id="{43861BFF-92AD-4B19-9909-DA3357BA777B}" type="slidenum">
              <a:rPr lang="en-US" smtClean="0"/>
              <a:pPr>
                <a:defRPr/>
              </a:pPr>
              <a:t>19</a:t>
            </a:fld>
            <a:endParaRPr lang="en-US"/>
          </a:p>
        </p:txBody>
      </p:sp>
      <p:sp>
        <p:nvSpPr>
          <p:cNvPr id="5" name="Title 1">
            <a:extLst>
              <a:ext uri="{FF2B5EF4-FFF2-40B4-BE49-F238E27FC236}">
                <a16:creationId xmlns:a16="http://schemas.microsoft.com/office/drawing/2014/main" id="{F6EC0505-94DE-36E0-9E93-89B3E7EEDC2E}"/>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panose="020B0604030504040204" pitchFamily="34" charset="0"/>
                <a:cs typeface="Leelawadee" panose="020B0502040204020203" pitchFamily="34" charset="-34"/>
              </a:rPr>
              <a:t>Syphilis Rates Increased in More Wisconsin Counties in 2024 Compared to 2014</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Syphilis rates of reported cases by County, 2014–2024</a:t>
            </a:r>
            <a:endParaRP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A9A5D923-5BA8-5D9C-EFE9-F0C7D68998EA}"/>
              </a:ext>
            </a:extLst>
          </p:cNvPr>
          <p:cNvPicPr>
            <a:picLocks noChangeAspect="1"/>
          </p:cNvPicPr>
          <p:nvPr/>
        </p:nvPicPr>
        <p:blipFill>
          <a:blip r:embed="rId2"/>
          <a:stretch>
            <a:fillRect/>
          </a:stretch>
        </p:blipFill>
        <p:spPr>
          <a:xfrm>
            <a:off x="7053262" y="1822769"/>
            <a:ext cx="4200525" cy="4468416"/>
          </a:xfrm>
          <a:prstGeom prst="rect">
            <a:avLst/>
          </a:prstGeom>
        </p:spPr>
      </p:pic>
      <p:pic>
        <p:nvPicPr>
          <p:cNvPr id="3" name="Picture 2">
            <a:extLst>
              <a:ext uri="{FF2B5EF4-FFF2-40B4-BE49-F238E27FC236}">
                <a16:creationId xmlns:a16="http://schemas.microsoft.com/office/drawing/2014/main" id="{39195DB4-FFEB-B5EE-BF86-0C199513D6B9}"/>
              </a:ext>
            </a:extLst>
          </p:cNvPr>
          <p:cNvPicPr>
            <a:picLocks noChangeAspect="1"/>
          </p:cNvPicPr>
          <p:nvPr/>
        </p:nvPicPr>
        <p:blipFill>
          <a:blip r:embed="rId3"/>
          <a:stretch>
            <a:fillRect/>
          </a:stretch>
        </p:blipFill>
        <p:spPr>
          <a:xfrm>
            <a:off x="1122289" y="1875195"/>
            <a:ext cx="4200525" cy="4333875"/>
          </a:xfrm>
          <a:prstGeom prst="rect">
            <a:avLst/>
          </a:prstGeom>
        </p:spPr>
      </p:pic>
      <p:grpSp>
        <p:nvGrpSpPr>
          <p:cNvPr id="6" name="Group 5">
            <a:extLst>
              <a:ext uri="{FF2B5EF4-FFF2-40B4-BE49-F238E27FC236}">
                <a16:creationId xmlns:a16="http://schemas.microsoft.com/office/drawing/2014/main" id="{E62B0598-2974-9AC8-3895-0D4BD827CAE5}"/>
              </a:ext>
            </a:extLst>
          </p:cNvPr>
          <p:cNvGrpSpPr/>
          <p:nvPr/>
        </p:nvGrpSpPr>
        <p:grpSpPr>
          <a:xfrm>
            <a:off x="3675321" y="2059002"/>
            <a:ext cx="7458075" cy="568063"/>
            <a:chOff x="4001619" y="2387607"/>
            <a:chExt cx="6742142" cy="566785"/>
          </a:xfrm>
        </p:grpSpPr>
        <p:sp>
          <p:nvSpPr>
            <p:cNvPr id="8" name="TextBox 7">
              <a:extLst>
                <a:ext uri="{FF2B5EF4-FFF2-40B4-BE49-F238E27FC236}">
                  <a16:creationId xmlns:a16="http://schemas.microsoft.com/office/drawing/2014/main" id="{26E8F6CC-B81A-09BD-7638-5B569BB251DF}"/>
                </a:ext>
              </a:extLst>
            </p:cNvPr>
            <p:cNvSpPr txBox="1"/>
            <p:nvPr/>
          </p:nvSpPr>
          <p:spPr>
            <a:xfrm>
              <a:off x="4001619" y="2387607"/>
              <a:ext cx="1374069" cy="566785"/>
            </a:xfrm>
            <a:prstGeom prst="rect">
              <a:avLst/>
            </a:prstGeom>
            <a:noFill/>
          </p:spPr>
          <p:txBody>
            <a:bodyPr wrap="square" rtlCol="0">
              <a:spAutoFit/>
            </a:bodyPr>
            <a:lstStyle/>
            <a:p>
              <a:pPr algn="ctr"/>
              <a:r>
                <a:rPr lang="en-US" sz="3000" b="1">
                  <a:solidFill>
                    <a:schemeClr val="bg1">
                      <a:lumMod val="95000"/>
                      <a:lumOff val="5000"/>
                    </a:schemeClr>
                  </a:solidFill>
                  <a:latin typeface="Leelawadee" panose="020B0502040204020203" pitchFamily="34" charset="-34"/>
                  <a:cs typeface="Leelawadee" panose="020B0502040204020203" pitchFamily="34" charset="-34"/>
                </a:rPr>
                <a:t>2014</a:t>
              </a:r>
            </a:p>
          </p:txBody>
        </p:sp>
        <p:sp>
          <p:nvSpPr>
            <p:cNvPr id="9" name="TextBox 8">
              <a:extLst>
                <a:ext uri="{FF2B5EF4-FFF2-40B4-BE49-F238E27FC236}">
                  <a16:creationId xmlns:a16="http://schemas.microsoft.com/office/drawing/2014/main" id="{01DE5E4C-4AF2-D768-D929-B49655DEE701}"/>
                </a:ext>
              </a:extLst>
            </p:cNvPr>
            <p:cNvSpPr txBox="1"/>
            <p:nvPr/>
          </p:nvSpPr>
          <p:spPr>
            <a:xfrm>
              <a:off x="9369692" y="2387607"/>
              <a:ext cx="1374069" cy="566785"/>
            </a:xfrm>
            <a:prstGeom prst="rect">
              <a:avLst/>
            </a:prstGeom>
            <a:noFill/>
          </p:spPr>
          <p:txBody>
            <a:bodyPr wrap="square" rtlCol="0">
              <a:spAutoFit/>
            </a:bodyPr>
            <a:lstStyle/>
            <a:p>
              <a:pPr algn="ctr"/>
              <a:r>
                <a:rPr lang="en-US" sz="3000" b="1">
                  <a:solidFill>
                    <a:schemeClr val="bg1">
                      <a:lumMod val="95000"/>
                      <a:lumOff val="5000"/>
                    </a:schemeClr>
                  </a:solidFill>
                  <a:latin typeface="Leelawadee" panose="020B0502040204020203" pitchFamily="34" charset="-34"/>
                  <a:cs typeface="Leelawadee" panose="020B0502040204020203" pitchFamily="34" charset="-34"/>
                </a:rPr>
                <a:t>2024</a:t>
              </a:r>
            </a:p>
          </p:txBody>
        </p:sp>
      </p:grpSp>
      <p:pic>
        <p:nvPicPr>
          <p:cNvPr id="10" name="Picture 9">
            <a:extLst>
              <a:ext uri="{FF2B5EF4-FFF2-40B4-BE49-F238E27FC236}">
                <a16:creationId xmlns:a16="http://schemas.microsoft.com/office/drawing/2014/main" id="{4CCB2215-0AE3-4D7D-1DB1-E1DB1342F4D2}"/>
              </a:ext>
            </a:extLst>
          </p:cNvPr>
          <p:cNvPicPr>
            <a:picLocks noChangeAspect="1"/>
          </p:cNvPicPr>
          <p:nvPr/>
        </p:nvPicPr>
        <p:blipFill>
          <a:blip r:embed="rId4"/>
          <a:stretch>
            <a:fillRect/>
          </a:stretch>
        </p:blipFill>
        <p:spPr>
          <a:xfrm>
            <a:off x="152400" y="5267978"/>
            <a:ext cx="2114550" cy="1000125"/>
          </a:xfrm>
          <a:prstGeom prst="rect">
            <a:avLst/>
          </a:prstGeom>
        </p:spPr>
      </p:pic>
      <p:pic>
        <p:nvPicPr>
          <p:cNvPr id="11" name="Picture 10">
            <a:extLst>
              <a:ext uri="{FF2B5EF4-FFF2-40B4-BE49-F238E27FC236}">
                <a16:creationId xmlns:a16="http://schemas.microsoft.com/office/drawing/2014/main" id="{5F409045-F721-2EF4-23BE-65D8A7EE7E30}"/>
              </a:ext>
            </a:extLst>
          </p:cNvPr>
          <p:cNvPicPr>
            <a:picLocks noChangeAspect="1"/>
          </p:cNvPicPr>
          <p:nvPr/>
        </p:nvPicPr>
        <p:blipFill>
          <a:blip r:embed="rId5"/>
          <a:stretch>
            <a:fillRect/>
          </a:stretch>
        </p:blipFill>
        <p:spPr>
          <a:xfrm>
            <a:off x="5835445" y="5058428"/>
            <a:ext cx="2219325" cy="1209675"/>
          </a:xfrm>
          <a:prstGeom prst="rect">
            <a:avLst/>
          </a:prstGeom>
        </p:spPr>
      </p:pic>
    </p:spTree>
    <p:extLst>
      <p:ext uri="{BB962C8B-B14F-4D97-AF65-F5344CB8AC3E}">
        <p14:creationId xmlns:p14="http://schemas.microsoft.com/office/powerpoint/2010/main" val="267883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A05B184-A062-4D13-B25A-EF498B63B003}" type="slidenum">
              <a:rPr lang="en-US" smtClean="0">
                <a:latin typeface="Tahoma" panose="020B0604030504040204" pitchFamily="34" charset="0"/>
                <a:ea typeface="Tahoma" panose="020B0604030504040204" pitchFamily="34" charset="0"/>
                <a:cs typeface="Tahoma" panose="020B0604030504040204" pitchFamily="34" charset="0"/>
              </a:rPr>
              <a:pPr>
                <a:defRPr/>
              </a:pPr>
              <a:t>2</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152400" y="1690286"/>
            <a:ext cx="11887200" cy="43034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9875" anchor="ctr">
            <a:spAutoFit/>
          </a:bodyPr>
          <a:lstStyle>
            <a:lvl1pPr marL="457200" indent="-457200" eaLnBrk="0" hangingPunct="0">
              <a:defRPr sz="2800">
                <a:solidFill>
                  <a:schemeClr val="tx1"/>
                </a:solidFill>
                <a:latin typeface="Arial Black" pitchFamily="34" charset="0"/>
                <a:cs typeface="Arial" charset="0"/>
              </a:defRPr>
            </a:lvl1pPr>
            <a:lvl2pPr marL="742950" indent="-285750" eaLnBrk="0" hangingPunct="0">
              <a:defRPr sz="2800">
                <a:solidFill>
                  <a:schemeClr val="tx1"/>
                </a:solidFill>
                <a:latin typeface="Arial Black" pitchFamily="34" charset="0"/>
                <a:cs typeface="Arial" charset="0"/>
              </a:defRPr>
            </a:lvl2pPr>
            <a:lvl3pPr marL="1143000" indent="-228600" eaLnBrk="0" hangingPunct="0">
              <a:defRPr sz="2800">
                <a:solidFill>
                  <a:schemeClr val="tx1"/>
                </a:solidFill>
                <a:latin typeface="Arial Black" pitchFamily="34" charset="0"/>
                <a:cs typeface="Arial" charset="0"/>
              </a:defRPr>
            </a:lvl3pPr>
            <a:lvl4pPr marL="1600200" indent="-228600" eaLnBrk="0" hangingPunct="0">
              <a:defRPr sz="2800">
                <a:solidFill>
                  <a:schemeClr val="tx1"/>
                </a:solidFill>
                <a:latin typeface="Arial Black" pitchFamily="34" charset="0"/>
                <a:cs typeface="Arial" charset="0"/>
              </a:defRPr>
            </a:lvl4pPr>
            <a:lvl5pPr marL="2057400" indent="-228600" eaLnBrk="0" hangingPunct="0">
              <a:defRPr sz="2800">
                <a:solidFill>
                  <a:schemeClr val="tx1"/>
                </a:solidFill>
                <a:latin typeface="Arial Black" pitchFamily="34" charset="0"/>
                <a:cs typeface="Arial" charset="0"/>
              </a:defRPr>
            </a:lvl5pPr>
            <a:lvl6pPr marL="2514600" indent="-228600" eaLnBrk="0" fontAlgn="base" hangingPunct="0">
              <a:spcBef>
                <a:spcPct val="0"/>
              </a:spcBef>
              <a:spcAft>
                <a:spcPct val="0"/>
              </a:spcAft>
              <a:defRPr sz="2800">
                <a:solidFill>
                  <a:schemeClr val="tx1"/>
                </a:solidFill>
                <a:latin typeface="Arial Black" pitchFamily="34" charset="0"/>
                <a:cs typeface="Arial" charset="0"/>
              </a:defRPr>
            </a:lvl6pPr>
            <a:lvl7pPr marL="2971800" indent="-228600" eaLnBrk="0" fontAlgn="base" hangingPunct="0">
              <a:spcBef>
                <a:spcPct val="0"/>
              </a:spcBef>
              <a:spcAft>
                <a:spcPct val="0"/>
              </a:spcAft>
              <a:defRPr sz="2800">
                <a:solidFill>
                  <a:schemeClr val="tx1"/>
                </a:solidFill>
                <a:latin typeface="Arial Black" pitchFamily="34" charset="0"/>
                <a:cs typeface="Arial" charset="0"/>
              </a:defRPr>
            </a:lvl7pPr>
            <a:lvl8pPr marL="3429000" indent="-228600" eaLnBrk="0" fontAlgn="base" hangingPunct="0">
              <a:spcBef>
                <a:spcPct val="0"/>
              </a:spcBef>
              <a:spcAft>
                <a:spcPct val="0"/>
              </a:spcAft>
              <a:defRPr sz="2800">
                <a:solidFill>
                  <a:schemeClr val="tx1"/>
                </a:solidFill>
                <a:latin typeface="Arial Black" pitchFamily="34" charset="0"/>
                <a:cs typeface="Arial" charset="0"/>
              </a:defRPr>
            </a:lvl8pPr>
            <a:lvl9pPr marL="3886200" indent="-228600" eaLnBrk="0" fontAlgn="base" hangingPunct="0">
              <a:spcBef>
                <a:spcPct val="0"/>
              </a:spcBef>
              <a:spcAft>
                <a:spcPct val="0"/>
              </a:spcAft>
              <a:defRPr sz="2800">
                <a:solidFill>
                  <a:schemeClr val="tx1"/>
                </a:solidFill>
                <a:latin typeface="Arial Black" pitchFamily="34" charset="0"/>
                <a:cs typeface="Arial" charset="0"/>
              </a:defRPr>
            </a:lvl9pPr>
          </a:lstStyle>
          <a:p>
            <a:pPr marL="0" indent="0">
              <a:defRPr/>
            </a:pPr>
            <a:r>
              <a:rPr lang="en-US" altLang="en-US" b="1">
                <a:solidFill>
                  <a:schemeClr val="bg1"/>
                </a:solidFill>
                <a:latin typeface="Tahoma"/>
                <a:ea typeface="Tahoma"/>
                <a:cs typeface="Tahoma"/>
              </a:rPr>
              <a:t> Reportable STIs in Wisconsin:</a:t>
            </a:r>
          </a:p>
          <a:p>
            <a:pPr marL="914400" lvl="1" indent="-457200">
              <a:buFont typeface="Arial" panose="020B0604020202020204" pitchFamily="34" charset="0"/>
              <a:buChar char="•"/>
              <a:defRPr/>
            </a:pPr>
            <a:r>
              <a:rPr lang="en-US" altLang="en-US" b="1" i="1">
                <a:solidFill>
                  <a:srgbClr val="003D78"/>
                </a:solidFill>
                <a:latin typeface="Tahoma"/>
                <a:ea typeface="Tahoma"/>
                <a:cs typeface="Tahoma"/>
              </a:rPr>
              <a:t>Chlamydia trachomatis </a:t>
            </a:r>
            <a:r>
              <a:rPr lang="en-US" altLang="en-US" b="1">
                <a:solidFill>
                  <a:srgbClr val="003D78"/>
                </a:solidFill>
                <a:latin typeface="Tahoma"/>
                <a:ea typeface="Tahoma"/>
                <a:cs typeface="Tahoma"/>
              </a:rPr>
              <a:t>(Chlamydia) </a:t>
            </a:r>
            <a:r>
              <a:rPr lang="en-US" altLang="en-US">
                <a:solidFill>
                  <a:schemeClr val="bg1"/>
                </a:solidFill>
                <a:latin typeface="Tahoma"/>
                <a:ea typeface="Tahoma"/>
                <a:cs typeface="Tahoma"/>
              </a:rPr>
              <a:t>— Includes d</a:t>
            </a:r>
            <a:r>
              <a:rPr lang="en-US">
                <a:solidFill>
                  <a:schemeClr val="bg1"/>
                </a:solidFill>
                <a:latin typeface="Tahoma"/>
                <a:ea typeface="Tahoma"/>
                <a:cs typeface="Tahoma"/>
              </a:rPr>
              <a:t>isease classifications</a:t>
            </a:r>
            <a:r>
              <a:rPr lang="en-US" altLang="en-US">
                <a:solidFill>
                  <a:schemeClr val="bg1"/>
                </a:solidFill>
                <a:latin typeface="Tahoma"/>
                <a:ea typeface="Tahoma"/>
                <a:cs typeface="Tahoma"/>
              </a:rPr>
              <a:t> such as urethritis, cervicitis, and conjunctivitis.</a:t>
            </a:r>
          </a:p>
          <a:p>
            <a:pPr marL="571500" lvl="1">
              <a:buFont typeface="Arial" panose="020B0604020202020204" pitchFamily="34" charset="0"/>
              <a:buChar char="•"/>
              <a:defRPr/>
            </a:pPr>
            <a:endParaRPr lang="en-US" alt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a:p>
            <a:pPr marL="914400" lvl="1" indent="-457200">
              <a:buFont typeface="Arial" panose="020B0604020202020204" pitchFamily="34" charset="0"/>
              <a:buChar char="•"/>
              <a:defRPr/>
            </a:pPr>
            <a:r>
              <a:rPr lang="en-US" altLang="en-US" b="1" i="1">
                <a:solidFill>
                  <a:srgbClr val="003D78"/>
                </a:solidFill>
                <a:latin typeface="Tahoma"/>
                <a:ea typeface="Tahoma"/>
                <a:cs typeface="Tahoma"/>
              </a:rPr>
              <a:t>Neisseria gonorrhoeae </a:t>
            </a:r>
            <a:r>
              <a:rPr lang="en-US" altLang="en-US" b="1">
                <a:solidFill>
                  <a:srgbClr val="003D78"/>
                </a:solidFill>
                <a:latin typeface="Tahoma"/>
                <a:ea typeface="Tahoma"/>
                <a:cs typeface="Tahoma"/>
              </a:rPr>
              <a:t>(Gonorrhea) </a:t>
            </a:r>
            <a:r>
              <a:rPr lang="en-US" altLang="en-US">
                <a:solidFill>
                  <a:schemeClr val="bg1"/>
                </a:solidFill>
                <a:latin typeface="Tahoma"/>
                <a:ea typeface="Tahoma"/>
                <a:cs typeface="Tahoma"/>
              </a:rPr>
              <a:t>— Includes d</a:t>
            </a:r>
            <a:r>
              <a:rPr lang="en-US">
                <a:solidFill>
                  <a:schemeClr val="bg1"/>
                </a:solidFill>
                <a:latin typeface="Tahoma"/>
                <a:ea typeface="Tahoma"/>
                <a:cs typeface="Tahoma"/>
              </a:rPr>
              <a:t>isease classifications</a:t>
            </a:r>
            <a:r>
              <a:rPr lang="en-US" altLang="en-US">
                <a:solidFill>
                  <a:schemeClr val="bg1"/>
                </a:solidFill>
                <a:latin typeface="Tahoma"/>
                <a:ea typeface="Tahoma"/>
                <a:cs typeface="Tahoma"/>
              </a:rPr>
              <a:t> such as urethritis, cervicitis, and resistant strains. </a:t>
            </a:r>
          </a:p>
          <a:p>
            <a:pPr marL="914400" lvl="1" indent="-457200">
              <a:buFont typeface="Arial" panose="020B0604020202020204" pitchFamily="34" charset="0"/>
              <a:buChar char="•"/>
              <a:defRPr/>
            </a:pPr>
            <a:endParaRPr lang="en-US" alt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a:p>
            <a:pPr marL="914400" lvl="1" indent="-457200">
              <a:buFont typeface="Arial" panose="020B0604020202020204" pitchFamily="34" charset="0"/>
              <a:buChar char="•"/>
              <a:defRPr/>
            </a:pPr>
            <a:r>
              <a:rPr lang="en-US" altLang="en-US" b="1" i="1">
                <a:solidFill>
                  <a:srgbClr val="003D78"/>
                </a:solidFill>
                <a:latin typeface="Tahoma"/>
                <a:ea typeface="Tahoma"/>
                <a:cs typeface="Tahoma"/>
              </a:rPr>
              <a:t>Treponema pallidum </a:t>
            </a:r>
            <a:r>
              <a:rPr lang="en-US" altLang="en-US" b="1">
                <a:solidFill>
                  <a:srgbClr val="003D78"/>
                </a:solidFill>
                <a:latin typeface="Tahoma"/>
                <a:ea typeface="Tahoma"/>
                <a:cs typeface="Tahoma"/>
              </a:rPr>
              <a:t>(Syphilis) </a:t>
            </a:r>
            <a:r>
              <a:rPr lang="en-US" altLang="en-US">
                <a:solidFill>
                  <a:schemeClr val="bg1"/>
                </a:solidFill>
                <a:latin typeface="Tahoma"/>
                <a:ea typeface="Tahoma"/>
                <a:cs typeface="Tahoma"/>
              </a:rPr>
              <a:t>— Wisconsin data includes all stages and CDC data includes primary and secondary stages of syphilis.</a:t>
            </a:r>
          </a:p>
          <a:p>
            <a:pPr marL="171450" indent="0">
              <a:defRPr/>
            </a:pPr>
            <a:endParaRPr lang="en-US" altLang="en-US" sz="2400">
              <a:solidFill>
                <a:schemeClr val="bg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A45D9FB-7FCB-D7BB-DD01-D4ECCA630BF0}"/>
              </a:ext>
            </a:extLst>
          </p:cNvPr>
          <p:cNvSpPr txBox="1">
            <a:spLocks/>
          </p:cNvSpPr>
          <p:nvPr/>
        </p:nvSpPr>
        <p:spPr>
          <a:xfrm>
            <a:off x="0" y="0"/>
            <a:ext cx="12192000" cy="1143000"/>
          </a:xfrm>
          <a:prstGeom prst="rect">
            <a:avLst/>
          </a:prstGeom>
          <a:solidFill>
            <a:srgbClr val="003D78"/>
          </a:solidFill>
        </p:spPr>
        <p:txBody>
          <a:bodyPr vert="horz" lIns="91440" tIns="45720" rIns="91440" bIns="45720" rtlCol="0" anchor="ctr">
            <a:normAutofit/>
          </a:bodyPr>
          <a:lstStyle>
            <a:lvl1pPr algn="ctr" defTabSz="1219170" rtl="0" eaLnBrk="1" latinLnBrk="0" hangingPunct="1">
              <a:spcBef>
                <a:spcPct val="0"/>
              </a:spcBef>
              <a:buNone/>
              <a:tabLst>
                <a:tab pos="5107390" algn="l"/>
              </a:tabLst>
              <a:defRPr sz="5333" b="0" kern="1200" cap="none" spc="67" baseline="0">
                <a:ln w="13335" cmpd="sng">
                  <a:noFill/>
                  <a:prstDash val="solid"/>
                </a:ln>
                <a:solidFill>
                  <a:srgbClr val="013775"/>
                </a:solidFill>
                <a:effectLst/>
                <a:latin typeface="Tunga" panose="020B0502040204020203" pitchFamily="34" charset="0"/>
                <a:ea typeface="Verdana" panose="020B0604030504040204" pitchFamily="34" charset="0"/>
                <a:cs typeface="Tunga" panose="020B0502040204020203" pitchFamily="34" charset="0"/>
              </a:defRPr>
            </a:lvl1pPr>
          </a:lstStyle>
          <a:p>
            <a:pPr marL="182880" algn="l">
              <a:defRPr/>
            </a:pPr>
            <a:r>
              <a:rPr lang="en-US" altLang="en-US" sz="4400" b="1" dirty="0">
                <a:solidFill>
                  <a:schemeClr val="tx1"/>
                </a:solidFill>
                <a:latin typeface="Verdana"/>
                <a:ea typeface="Verdana"/>
                <a:cs typeface="Leelawadee"/>
              </a:rPr>
              <a:t>Introduction</a:t>
            </a:r>
          </a:p>
        </p:txBody>
      </p:sp>
    </p:spTree>
    <p:extLst>
      <p:ext uri="{BB962C8B-B14F-4D97-AF65-F5344CB8AC3E}">
        <p14:creationId xmlns:p14="http://schemas.microsoft.com/office/powerpoint/2010/main" val="169885729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2D498-32AB-7550-2061-9E295EE600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BA3FD6-0B82-DDAB-6FB2-72DB20CD16BE}"/>
              </a:ext>
            </a:extLst>
          </p:cNvPr>
          <p:cNvSpPr>
            <a:spLocks noGrp="1"/>
          </p:cNvSpPr>
          <p:nvPr>
            <p:ph type="title"/>
          </p:nvPr>
        </p:nvSpPr>
        <p:spPr>
          <a:xfrm>
            <a:off x="-1" y="-108951"/>
            <a:ext cx="5225453" cy="6504990"/>
          </a:xfrm>
          <a:solidFill>
            <a:srgbClr val="003D78"/>
          </a:solidFill>
        </p:spPr>
        <p:txBody>
          <a:bodyPr>
            <a:noAutofit/>
          </a:bodyPr>
          <a:lstStyle/>
          <a:p>
            <a:br>
              <a:rPr lang="en-US" sz="1350" dirty="0">
                <a:solidFill>
                  <a:srgbClr val="0D0D0D"/>
                </a:solidFill>
                <a:latin typeface="Tahoma" panose="020B0604030504040204" pitchFamily="34" charset="0"/>
                <a:cs typeface="Leelawadee" panose="020B0502040204020203" pitchFamily="34" charset="-34"/>
              </a:rPr>
            </a:br>
            <a:endParaRPr lang="en-US" sz="1350" dirty="0">
              <a:solidFill>
                <a:srgbClr val="0D0D0D"/>
              </a:solidFill>
              <a:latin typeface="Tahoma" panose="020B060403050404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6AAE554E-38BD-A6AB-F171-9DF014260DB7}"/>
              </a:ext>
            </a:extLst>
          </p:cNvPr>
          <p:cNvSpPr>
            <a:spLocks noGrp="1"/>
          </p:cNvSpPr>
          <p:nvPr>
            <p:ph type="sldNum" sz="quarter" idx="13"/>
          </p:nvPr>
        </p:nvSpPr>
        <p:spPr/>
        <p:txBody>
          <a:bodyPr/>
          <a:lstStyle/>
          <a:p>
            <a:fld id="{294A09A9-5501-47C1-A89A-A340965A2BE2}" type="slidenum">
              <a:rPr lang="en-US" smtClean="0"/>
              <a:pPr/>
              <a:t>20</a:t>
            </a:fld>
            <a:endParaRPr lang="en-US">
              <a:latin typeface="Tahoma" panose="020B0604030504040204" pitchFamily="34" charset="0"/>
            </a:endParaRPr>
          </a:p>
        </p:txBody>
      </p:sp>
      <p:sp>
        <p:nvSpPr>
          <p:cNvPr id="8" name="TextBox 7">
            <a:extLst>
              <a:ext uri="{FF2B5EF4-FFF2-40B4-BE49-F238E27FC236}">
                <a16:creationId xmlns:a16="http://schemas.microsoft.com/office/drawing/2014/main" id="{574520F7-86D4-7BFD-7C58-802E8739F448}"/>
              </a:ext>
            </a:extLst>
          </p:cNvPr>
          <p:cNvSpPr txBox="1"/>
          <p:nvPr/>
        </p:nvSpPr>
        <p:spPr>
          <a:xfrm>
            <a:off x="300703" y="422530"/>
            <a:ext cx="4707676" cy="5509200"/>
          </a:xfrm>
          <a:prstGeom prst="rect">
            <a:avLst/>
          </a:prstGeom>
          <a:noFill/>
        </p:spPr>
        <p:txBody>
          <a:bodyPr wrap="square">
            <a:spAutoFit/>
          </a:bodyPr>
          <a:lstStyle/>
          <a:p>
            <a:r>
              <a:rPr lang="en-US" sz="3200" b="1" dirty="0">
                <a:latin typeface="Verdana" panose="020B0604030504040204" pitchFamily="34" charset="0"/>
                <a:ea typeface="Verdana" panose="020B0604030504040204" pitchFamily="34" charset="0"/>
                <a:cs typeface="Leelawadee" panose="020B0502040204020203" pitchFamily="34" charset="-34"/>
              </a:rPr>
              <a:t>Compared to 2023, the number of syphilis cases in 54 counties decreased, increased in 14 counties, and remained unchanged in four Wisconsin counties in 2024.</a:t>
            </a:r>
            <a:endParaRPr lang="en-US" sz="3200" b="1"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BB84DC51-EA52-B30A-367E-801FC7CB6460}"/>
              </a:ext>
            </a:extLst>
          </p:cNvPr>
          <p:cNvPicPr>
            <a:picLocks noChangeAspect="1"/>
          </p:cNvPicPr>
          <p:nvPr/>
        </p:nvPicPr>
        <p:blipFill>
          <a:blip r:embed="rId3"/>
          <a:stretch>
            <a:fillRect/>
          </a:stretch>
        </p:blipFill>
        <p:spPr>
          <a:xfrm>
            <a:off x="5768258" y="265218"/>
            <a:ext cx="5938683" cy="5908840"/>
          </a:xfrm>
          <a:prstGeom prst="rect">
            <a:avLst/>
          </a:prstGeom>
        </p:spPr>
      </p:pic>
      <p:pic>
        <p:nvPicPr>
          <p:cNvPr id="6" name="Picture 5">
            <a:extLst>
              <a:ext uri="{FF2B5EF4-FFF2-40B4-BE49-F238E27FC236}">
                <a16:creationId xmlns:a16="http://schemas.microsoft.com/office/drawing/2014/main" id="{5F8CFE3A-5349-5E74-0DDE-4661D7DB55E5}"/>
              </a:ext>
            </a:extLst>
          </p:cNvPr>
          <p:cNvPicPr>
            <a:picLocks noChangeAspect="1"/>
          </p:cNvPicPr>
          <p:nvPr/>
        </p:nvPicPr>
        <p:blipFill>
          <a:blip r:embed="rId4"/>
          <a:stretch>
            <a:fillRect/>
          </a:stretch>
        </p:blipFill>
        <p:spPr>
          <a:xfrm>
            <a:off x="5309083" y="5057820"/>
            <a:ext cx="2124104" cy="1116238"/>
          </a:xfrm>
          <a:prstGeom prst="rect">
            <a:avLst/>
          </a:prstGeom>
        </p:spPr>
      </p:pic>
    </p:spTree>
    <p:extLst>
      <p:ext uri="{BB962C8B-B14F-4D97-AF65-F5344CB8AC3E}">
        <p14:creationId xmlns:p14="http://schemas.microsoft.com/office/powerpoint/2010/main" val="2122799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D02D8-6D91-08B2-2665-6BD23F3B4AF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0CFC37-AEC2-6041-3395-97415954F063}"/>
              </a:ext>
            </a:extLst>
          </p:cNvPr>
          <p:cNvSpPr>
            <a:spLocks noGrp="1"/>
          </p:cNvSpPr>
          <p:nvPr>
            <p:ph type="sldNum" sz="quarter" idx="4"/>
          </p:nvPr>
        </p:nvSpPr>
        <p:spPr/>
        <p:txBody>
          <a:bodyPr/>
          <a:lstStyle/>
          <a:p>
            <a:pPr>
              <a:defRPr/>
            </a:pPr>
            <a:fld id="{43861BFF-92AD-4B19-9909-DA3357BA777B}" type="slidenum">
              <a:rPr lang="en-US" smtClean="0"/>
              <a:pPr>
                <a:defRPr/>
              </a:pPr>
              <a:t>21</a:t>
            </a:fld>
            <a:endParaRPr lang="en-US"/>
          </a:p>
        </p:txBody>
      </p:sp>
      <p:sp>
        <p:nvSpPr>
          <p:cNvPr id="5" name="Title 1">
            <a:extLst>
              <a:ext uri="{FF2B5EF4-FFF2-40B4-BE49-F238E27FC236}">
                <a16:creationId xmlns:a16="http://schemas.microsoft.com/office/drawing/2014/main" id="{3F1F2E03-DD3D-E3CD-5A10-B9793F1A643D}"/>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panose="020B0604030504040204" pitchFamily="34" charset="0"/>
                <a:cs typeface="Leelawadee" panose="020B0502040204020203" pitchFamily="34" charset="-34"/>
              </a:rPr>
              <a:t>Rate of Syphilis Cases has Decreased for the Last Two Years</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Syphilis cases and rates per 100,000 people, Wisconsin, </a:t>
            </a:r>
            <a:r>
              <a:rPr lang="en-US" sz="2400" dirty="0">
                <a:solidFill>
                  <a:schemeClr val="tx1"/>
                </a:solidFill>
                <a:latin typeface="Tahoma" panose="020B0604030504040204" pitchFamily="34" charset="0"/>
                <a:cs typeface="Leelawadee" panose="020B0502040204020203" pitchFamily="34" charset="-34"/>
              </a:rPr>
              <a:t>2014–2024</a:t>
            </a:r>
            <a:endParaRPr sz="2400" b="1" dirty="0">
              <a:solidFill>
                <a:schemeClr val="tx1"/>
              </a:solidFill>
              <a:latin typeface="Verdana" panose="020B0604030504040204" pitchFamily="34" charset="0"/>
              <a:cs typeface="Leelawadee" panose="020B0502040204020203" pitchFamily="34" charset="-34"/>
            </a:endParaRPr>
          </a:p>
        </p:txBody>
      </p:sp>
      <p:graphicFrame>
        <p:nvGraphicFramePr>
          <p:cNvPr id="7" name="Chart 6">
            <a:extLst>
              <a:ext uri="{FF2B5EF4-FFF2-40B4-BE49-F238E27FC236}">
                <a16:creationId xmlns:a16="http://schemas.microsoft.com/office/drawing/2014/main" id="{4F83C5A2-69A0-255B-7B45-D678A23D4662}"/>
              </a:ext>
            </a:extLst>
          </p:cNvPr>
          <p:cNvGraphicFramePr>
            <a:graphicFrameLocks/>
          </p:cNvGraphicFramePr>
          <p:nvPr>
            <p:extLst>
              <p:ext uri="{D42A27DB-BD31-4B8C-83A1-F6EECF244321}">
                <p14:modId xmlns:p14="http://schemas.microsoft.com/office/powerpoint/2010/main" val="1908550349"/>
              </p:ext>
            </p:extLst>
          </p:nvPr>
        </p:nvGraphicFramePr>
        <p:xfrm>
          <a:off x="152400" y="1909604"/>
          <a:ext cx="11887200" cy="43995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7851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A4FB1-3A7D-F599-C935-E776E498716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458009-675A-8FC6-0B68-39488BBD8BDE}"/>
              </a:ext>
            </a:extLst>
          </p:cNvPr>
          <p:cNvSpPr>
            <a:spLocks noGrp="1"/>
          </p:cNvSpPr>
          <p:nvPr>
            <p:ph type="sldNum" sz="quarter" idx="4"/>
          </p:nvPr>
        </p:nvSpPr>
        <p:spPr/>
        <p:txBody>
          <a:bodyPr/>
          <a:lstStyle/>
          <a:p>
            <a:pPr>
              <a:defRPr/>
            </a:pPr>
            <a:fld id="{43861BFF-92AD-4B19-9909-DA3357BA777B}" type="slidenum">
              <a:rPr lang="en-US" smtClean="0"/>
              <a:pPr>
                <a:defRPr/>
              </a:pPr>
              <a:t>22</a:t>
            </a:fld>
            <a:endParaRPr lang="en-US"/>
          </a:p>
        </p:txBody>
      </p:sp>
      <p:sp>
        <p:nvSpPr>
          <p:cNvPr id="5" name="Title 1">
            <a:extLst>
              <a:ext uri="{FF2B5EF4-FFF2-40B4-BE49-F238E27FC236}">
                <a16:creationId xmlns:a16="http://schemas.microsoft.com/office/drawing/2014/main" id="{AC0C0FC1-F893-0076-0F37-85C27323186D}"/>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panose="020B0604030504040204" pitchFamily="34" charset="0"/>
                <a:cs typeface="Leelawadee" panose="020B0502040204020203" pitchFamily="34" charset="-34"/>
              </a:rPr>
              <a:t>Rates of Syphilis Decreased Significantly among Males from 2023 to 2024</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Rate of primary and secondary syphilis diagnoses per 100,000 people, Wisconsin, 2020–2024</a:t>
            </a:r>
            <a:endParaRPr sz="2400" b="1" dirty="0">
              <a:solidFill>
                <a:schemeClr val="tx1"/>
              </a:solidFill>
              <a:latin typeface="Verdana" panose="020B0604030504040204" pitchFamily="34" charset="0"/>
              <a:cs typeface="Leelawadee" panose="020B0502040204020203" pitchFamily="34" charset="-34"/>
            </a:endParaRPr>
          </a:p>
        </p:txBody>
      </p:sp>
      <p:graphicFrame>
        <p:nvGraphicFramePr>
          <p:cNvPr id="2" name="Chart 1">
            <a:extLst>
              <a:ext uri="{FF2B5EF4-FFF2-40B4-BE49-F238E27FC236}">
                <a16:creationId xmlns:a16="http://schemas.microsoft.com/office/drawing/2014/main" id="{0CC7CDD6-E234-A807-3744-BD9C164424EA}"/>
              </a:ext>
            </a:extLst>
          </p:cNvPr>
          <p:cNvGraphicFramePr>
            <a:graphicFrameLocks/>
          </p:cNvGraphicFramePr>
          <p:nvPr>
            <p:extLst>
              <p:ext uri="{D42A27DB-BD31-4B8C-83A1-F6EECF244321}">
                <p14:modId xmlns:p14="http://schemas.microsoft.com/office/powerpoint/2010/main" val="1509116046"/>
              </p:ext>
            </p:extLst>
          </p:nvPr>
        </p:nvGraphicFramePr>
        <p:xfrm>
          <a:off x="533400" y="1935480"/>
          <a:ext cx="11049000" cy="438912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8B46371-1077-3DC0-13E2-AA39B48B30FC}"/>
              </a:ext>
            </a:extLst>
          </p:cNvPr>
          <p:cNvSpPr txBox="1"/>
          <p:nvPr/>
        </p:nvSpPr>
        <p:spPr>
          <a:xfrm>
            <a:off x="10564628" y="4850556"/>
            <a:ext cx="1627372" cy="473166"/>
          </a:xfrm>
          <a:prstGeom prst="rect">
            <a:avLst/>
          </a:prstGeom>
          <a:noFill/>
        </p:spPr>
        <p:txBody>
          <a:bodyPr wrap="square">
            <a:spAutoFit/>
          </a:bodyPr>
          <a:lstStyle/>
          <a:p>
            <a:r>
              <a:rPr lang="en-US" sz="2400" b="1" dirty="0">
                <a:solidFill>
                  <a:srgbClr val="800080"/>
                </a:solidFill>
                <a:latin typeface="Tahoma" panose="020B0604030504040204" pitchFamily="34" charset="0"/>
                <a:cs typeface="Times New Roman" panose="02020603050405020304" pitchFamily="18" charset="0"/>
              </a:rPr>
              <a:t>Female</a:t>
            </a:r>
          </a:p>
        </p:txBody>
      </p:sp>
      <p:sp>
        <p:nvSpPr>
          <p:cNvPr id="6" name="TextBox 5">
            <a:extLst>
              <a:ext uri="{FF2B5EF4-FFF2-40B4-BE49-F238E27FC236}">
                <a16:creationId xmlns:a16="http://schemas.microsoft.com/office/drawing/2014/main" id="{828FF0EA-C12E-2251-5421-AB108975CC0C}"/>
              </a:ext>
            </a:extLst>
          </p:cNvPr>
          <p:cNvSpPr txBox="1"/>
          <p:nvPr/>
        </p:nvSpPr>
        <p:spPr>
          <a:xfrm>
            <a:off x="10317983" y="4339239"/>
            <a:ext cx="1376345" cy="473166"/>
          </a:xfrm>
          <a:prstGeom prst="rect">
            <a:avLst/>
          </a:prstGeom>
          <a:noFill/>
        </p:spPr>
        <p:txBody>
          <a:bodyPr wrap="square">
            <a:spAutoFit/>
          </a:bodyPr>
          <a:lstStyle/>
          <a:p>
            <a:pPr algn="ctr"/>
            <a:r>
              <a:rPr lang="en-US" sz="2400" b="1" dirty="0">
                <a:solidFill>
                  <a:srgbClr val="0033A1"/>
                </a:solidFill>
                <a:latin typeface="Tahoma" panose="020B0604030504040204" pitchFamily="34" charset="0"/>
                <a:cs typeface="Times New Roman" panose="02020603050405020304" pitchFamily="18" charset="0"/>
              </a:rPr>
              <a:t>Male </a:t>
            </a:r>
          </a:p>
        </p:txBody>
      </p:sp>
    </p:spTree>
    <p:extLst>
      <p:ext uri="{BB962C8B-B14F-4D97-AF65-F5344CB8AC3E}">
        <p14:creationId xmlns:p14="http://schemas.microsoft.com/office/powerpoint/2010/main" val="262051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F20E0-BAED-32B3-DED0-B050592D234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A8E81A-0F4D-C51B-8159-29A1390F6EC8}"/>
              </a:ext>
            </a:extLst>
          </p:cNvPr>
          <p:cNvSpPr>
            <a:spLocks noGrp="1"/>
          </p:cNvSpPr>
          <p:nvPr>
            <p:ph type="sldNum" sz="quarter" idx="4"/>
          </p:nvPr>
        </p:nvSpPr>
        <p:spPr/>
        <p:txBody>
          <a:bodyPr/>
          <a:lstStyle/>
          <a:p>
            <a:pPr>
              <a:defRPr/>
            </a:pPr>
            <a:fld id="{43861BFF-92AD-4B19-9909-DA3357BA777B}" type="slidenum">
              <a:rPr lang="en-US" smtClean="0"/>
              <a:pPr>
                <a:defRPr/>
              </a:pPr>
              <a:t>23</a:t>
            </a:fld>
            <a:endParaRPr lang="en-US"/>
          </a:p>
        </p:txBody>
      </p:sp>
      <p:sp>
        <p:nvSpPr>
          <p:cNvPr id="5" name="Title 1">
            <a:extLst>
              <a:ext uri="{FF2B5EF4-FFF2-40B4-BE49-F238E27FC236}">
                <a16:creationId xmlns:a16="http://schemas.microsoft.com/office/drawing/2014/main" id="{2BAFC877-B291-8966-7A6E-A7D9718B1236}"/>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panose="020B0604030504040204" pitchFamily="34" charset="0"/>
                <a:cs typeface="Leelawadee" panose="020B0502040204020203" pitchFamily="34" charset="-34"/>
              </a:rPr>
              <a:t>The Rate of Primary and Secondary Syphilis Continues to Decrease in 2024</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Rate of primary and secondary syphilis diagnoses per 100,000 people, Wisconsin, 2020–2024</a:t>
            </a:r>
            <a:endParaRP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a:extLst>
              <a:ext uri="{FF2B5EF4-FFF2-40B4-BE49-F238E27FC236}">
                <a16:creationId xmlns:a16="http://schemas.microsoft.com/office/drawing/2014/main" id="{325C0052-AFF6-0AE6-7962-FA58C8B5BACF}"/>
              </a:ext>
            </a:extLst>
          </p:cNvPr>
          <p:cNvGraphicFramePr>
            <a:graphicFrameLocks/>
          </p:cNvGraphicFramePr>
          <p:nvPr>
            <p:extLst>
              <p:ext uri="{D42A27DB-BD31-4B8C-83A1-F6EECF244321}">
                <p14:modId xmlns:p14="http://schemas.microsoft.com/office/powerpoint/2010/main" val="1624237369"/>
              </p:ext>
            </p:extLst>
          </p:nvPr>
        </p:nvGraphicFramePr>
        <p:xfrm>
          <a:off x="914400" y="1905000"/>
          <a:ext cx="9525000" cy="435392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5B790D5-CB76-C096-44AF-D86E63812FEC}"/>
              </a:ext>
            </a:extLst>
          </p:cNvPr>
          <p:cNvSpPr txBox="1"/>
          <p:nvPr/>
        </p:nvSpPr>
        <p:spPr>
          <a:xfrm>
            <a:off x="9670701" y="4407458"/>
            <a:ext cx="1911699" cy="830997"/>
          </a:xfrm>
          <a:prstGeom prst="rect">
            <a:avLst/>
          </a:prstGeom>
          <a:noFill/>
        </p:spPr>
        <p:txBody>
          <a:bodyPr wrap="square" rtlCol="0">
            <a:spAutoFit/>
          </a:bodyPr>
          <a:lstStyle/>
          <a:p>
            <a:pPr algn="ctr"/>
            <a:r>
              <a:rPr lang="en-US" sz="2400" dirty="0">
                <a:solidFill>
                  <a:srgbClr val="DC6D12"/>
                </a:solidFill>
                <a:latin typeface="Tahoma" panose="020B0604030504040204" pitchFamily="34" charset="0"/>
              </a:rPr>
              <a:t>Primary &amp; secondary</a:t>
            </a:r>
          </a:p>
        </p:txBody>
      </p:sp>
      <p:sp>
        <p:nvSpPr>
          <p:cNvPr id="9" name="TextBox 8">
            <a:extLst>
              <a:ext uri="{FF2B5EF4-FFF2-40B4-BE49-F238E27FC236}">
                <a16:creationId xmlns:a16="http://schemas.microsoft.com/office/drawing/2014/main" id="{08349D95-58BC-5CB6-0008-51AD2E4F42D4}"/>
              </a:ext>
            </a:extLst>
          </p:cNvPr>
          <p:cNvSpPr txBox="1"/>
          <p:nvPr/>
        </p:nvSpPr>
        <p:spPr>
          <a:xfrm>
            <a:off x="9670701" y="2582171"/>
            <a:ext cx="1911699" cy="830997"/>
          </a:xfrm>
          <a:prstGeom prst="rect">
            <a:avLst/>
          </a:prstGeom>
          <a:noFill/>
        </p:spPr>
        <p:txBody>
          <a:bodyPr wrap="square" rtlCol="0">
            <a:spAutoFit/>
          </a:bodyPr>
          <a:lstStyle/>
          <a:p>
            <a:pPr algn="ctr"/>
            <a:r>
              <a:rPr lang="en-US" sz="2400">
                <a:solidFill>
                  <a:srgbClr val="000000"/>
                </a:solidFill>
                <a:latin typeface="Tahoma" panose="020B0604030504040204" pitchFamily="34" charset="0"/>
              </a:rPr>
              <a:t>Unknown Duration</a:t>
            </a:r>
          </a:p>
        </p:txBody>
      </p:sp>
    </p:spTree>
    <p:extLst>
      <p:ext uri="{BB962C8B-B14F-4D97-AF65-F5344CB8AC3E}">
        <p14:creationId xmlns:p14="http://schemas.microsoft.com/office/powerpoint/2010/main" val="956164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4B4BE-524C-0818-72BE-1BB63F2069E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25D2A0-B6B3-F545-6772-692A83D99E29}"/>
              </a:ext>
            </a:extLst>
          </p:cNvPr>
          <p:cNvSpPr>
            <a:spLocks noGrp="1"/>
          </p:cNvSpPr>
          <p:nvPr>
            <p:ph type="sldNum" sz="quarter" idx="4"/>
          </p:nvPr>
        </p:nvSpPr>
        <p:spPr/>
        <p:txBody>
          <a:bodyPr/>
          <a:lstStyle/>
          <a:p>
            <a:pPr>
              <a:defRPr/>
            </a:pPr>
            <a:fld id="{43861BFF-92AD-4B19-9909-DA3357BA777B}" type="slidenum">
              <a:rPr lang="en-US" smtClean="0"/>
              <a:pPr>
                <a:defRPr/>
              </a:pPr>
              <a:t>24</a:t>
            </a:fld>
            <a:endParaRPr lang="en-US"/>
          </a:p>
        </p:txBody>
      </p:sp>
      <p:sp>
        <p:nvSpPr>
          <p:cNvPr id="5" name="Title 1">
            <a:extLst>
              <a:ext uri="{FF2B5EF4-FFF2-40B4-BE49-F238E27FC236}">
                <a16:creationId xmlns:a16="http://schemas.microsoft.com/office/drawing/2014/main" id="{14CC10EE-639A-F91D-126C-71A496ADDDA6}"/>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400" b="1" dirty="0">
                <a:solidFill>
                  <a:schemeClr val="tx1"/>
                </a:solidFill>
                <a:latin typeface="Verdana" panose="020B0604030504040204" pitchFamily="34" charset="0"/>
                <a:cs typeface="Leelawadee" panose="020B0502040204020203" pitchFamily="34" charset="-34"/>
              </a:rPr>
              <a:t>All Age Groups Experienced a Decline in Primary and Secondary Syphilis Rates in 2024</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Rates of syphilis per 100,000 people by age in Wisconsin, 2020–2024</a:t>
            </a:r>
            <a:endParaRPr sz="2400" b="1" dirty="0">
              <a:solidFill>
                <a:schemeClr val="tx1"/>
              </a:solidFill>
              <a:latin typeface="Verdana" panose="020B0604030504040204" pitchFamily="34" charset="0"/>
              <a:cs typeface="Leelawadee" panose="020B0502040204020203" pitchFamily="34" charset="-34"/>
            </a:endParaRPr>
          </a:p>
        </p:txBody>
      </p:sp>
      <p:graphicFrame>
        <p:nvGraphicFramePr>
          <p:cNvPr id="2" name="Chart 1">
            <a:extLst>
              <a:ext uri="{FF2B5EF4-FFF2-40B4-BE49-F238E27FC236}">
                <a16:creationId xmlns:a16="http://schemas.microsoft.com/office/drawing/2014/main" id="{F927942F-B0EF-05F6-51D1-794FFE5EE731}"/>
              </a:ext>
            </a:extLst>
          </p:cNvPr>
          <p:cNvGraphicFramePr>
            <a:graphicFrameLocks/>
          </p:cNvGraphicFramePr>
          <p:nvPr>
            <p:extLst>
              <p:ext uri="{D42A27DB-BD31-4B8C-83A1-F6EECF244321}">
                <p14:modId xmlns:p14="http://schemas.microsoft.com/office/powerpoint/2010/main" val="194640734"/>
              </p:ext>
            </p:extLst>
          </p:nvPr>
        </p:nvGraphicFramePr>
        <p:xfrm>
          <a:off x="818103" y="2530370"/>
          <a:ext cx="10287000" cy="385572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9B307F5-4CC3-74C3-F6B9-AB6CFFF258E4}"/>
              </a:ext>
            </a:extLst>
          </p:cNvPr>
          <p:cNvSpPr txBox="1"/>
          <p:nvPr/>
        </p:nvSpPr>
        <p:spPr>
          <a:xfrm>
            <a:off x="1962269" y="1822770"/>
            <a:ext cx="1438507" cy="830997"/>
          </a:xfrm>
          <a:prstGeom prst="rect">
            <a:avLst/>
          </a:prstGeom>
          <a:noFill/>
        </p:spPr>
        <p:txBody>
          <a:bodyPr wrap="square" rtlCol="0">
            <a:spAutoFit/>
          </a:bodyPr>
          <a:lstStyle/>
          <a:p>
            <a:pPr algn="ctr"/>
            <a:r>
              <a:rPr lang="en-US" sz="2400" b="1" dirty="0">
                <a:solidFill>
                  <a:srgbClr val="800080"/>
                </a:solidFill>
                <a:latin typeface="Tahoma" panose="020B0604030504040204" pitchFamily="34" charset="0"/>
              </a:rPr>
              <a:t>15–19</a:t>
            </a:r>
          </a:p>
          <a:p>
            <a:pPr algn="ctr"/>
            <a:r>
              <a:rPr lang="en-US" sz="2400" b="1" dirty="0">
                <a:solidFill>
                  <a:srgbClr val="800080"/>
                </a:solidFill>
                <a:latin typeface="Tahoma" panose="020B0604030504040204" pitchFamily="34" charset="0"/>
              </a:rPr>
              <a:t>years</a:t>
            </a:r>
          </a:p>
        </p:txBody>
      </p:sp>
      <p:sp>
        <p:nvSpPr>
          <p:cNvPr id="6" name="TextBox 5">
            <a:extLst>
              <a:ext uri="{FF2B5EF4-FFF2-40B4-BE49-F238E27FC236}">
                <a16:creationId xmlns:a16="http://schemas.microsoft.com/office/drawing/2014/main" id="{BE310057-9C2D-3364-6B27-796BA749E000}"/>
              </a:ext>
            </a:extLst>
          </p:cNvPr>
          <p:cNvSpPr txBox="1"/>
          <p:nvPr/>
        </p:nvSpPr>
        <p:spPr>
          <a:xfrm>
            <a:off x="4102648" y="1822771"/>
            <a:ext cx="1248937" cy="830997"/>
          </a:xfrm>
          <a:prstGeom prst="rect">
            <a:avLst/>
          </a:prstGeom>
          <a:noFill/>
        </p:spPr>
        <p:txBody>
          <a:bodyPr wrap="square" rtlCol="0">
            <a:spAutoFit/>
          </a:bodyPr>
          <a:lstStyle/>
          <a:p>
            <a:pPr algn="ctr"/>
            <a:r>
              <a:rPr lang="en-US" sz="2400" b="1">
                <a:solidFill>
                  <a:srgbClr val="0033A1"/>
                </a:solidFill>
                <a:latin typeface="Tahoma" panose="020B0604030504040204" pitchFamily="34" charset="0"/>
              </a:rPr>
              <a:t>20–29</a:t>
            </a:r>
          </a:p>
          <a:p>
            <a:pPr algn="ctr"/>
            <a:r>
              <a:rPr lang="en-US" sz="2400" b="1">
                <a:solidFill>
                  <a:srgbClr val="0033A1"/>
                </a:solidFill>
                <a:latin typeface="Tahoma" panose="020B0604030504040204" pitchFamily="34" charset="0"/>
              </a:rPr>
              <a:t>years</a:t>
            </a:r>
          </a:p>
        </p:txBody>
      </p:sp>
      <p:sp>
        <p:nvSpPr>
          <p:cNvPr id="8" name="TextBox 7">
            <a:extLst>
              <a:ext uri="{FF2B5EF4-FFF2-40B4-BE49-F238E27FC236}">
                <a16:creationId xmlns:a16="http://schemas.microsoft.com/office/drawing/2014/main" id="{F642E609-8989-1369-8298-62D2E0EAD2EF}"/>
              </a:ext>
            </a:extLst>
          </p:cNvPr>
          <p:cNvSpPr txBox="1"/>
          <p:nvPr/>
        </p:nvSpPr>
        <p:spPr>
          <a:xfrm>
            <a:off x="6840417" y="1822769"/>
            <a:ext cx="1248937" cy="830997"/>
          </a:xfrm>
          <a:prstGeom prst="rect">
            <a:avLst/>
          </a:prstGeom>
          <a:noFill/>
        </p:spPr>
        <p:txBody>
          <a:bodyPr wrap="square" rtlCol="0">
            <a:spAutoFit/>
          </a:bodyPr>
          <a:lstStyle/>
          <a:p>
            <a:pPr algn="ctr"/>
            <a:r>
              <a:rPr lang="en-US" sz="2400" b="1" dirty="0">
                <a:solidFill>
                  <a:srgbClr val="2A5934"/>
                </a:solidFill>
                <a:latin typeface="Tahoma" panose="020B0604030504040204" pitchFamily="34" charset="0"/>
              </a:rPr>
              <a:t>30–39</a:t>
            </a:r>
          </a:p>
          <a:p>
            <a:pPr algn="ctr"/>
            <a:r>
              <a:rPr lang="en-US" sz="2400" b="1" dirty="0">
                <a:solidFill>
                  <a:srgbClr val="2A5934"/>
                </a:solidFill>
                <a:latin typeface="Tahoma" panose="020B0604030504040204" pitchFamily="34" charset="0"/>
              </a:rPr>
              <a:t>years</a:t>
            </a:r>
            <a:endParaRPr lang="en-US" sz="2400" b="1" dirty="0">
              <a:solidFill>
                <a:srgbClr val="FF0000"/>
              </a:solidFill>
              <a:latin typeface="Tahoma" panose="020B0604030504040204" pitchFamily="34" charset="0"/>
            </a:endParaRPr>
          </a:p>
        </p:txBody>
      </p:sp>
      <p:sp>
        <p:nvSpPr>
          <p:cNvPr id="9" name="TextBox 8">
            <a:extLst>
              <a:ext uri="{FF2B5EF4-FFF2-40B4-BE49-F238E27FC236}">
                <a16:creationId xmlns:a16="http://schemas.microsoft.com/office/drawing/2014/main" id="{AEBF452F-4ED7-3E9D-979E-EF64A6707FCE}"/>
              </a:ext>
            </a:extLst>
          </p:cNvPr>
          <p:cNvSpPr txBox="1"/>
          <p:nvPr/>
        </p:nvSpPr>
        <p:spPr>
          <a:xfrm>
            <a:off x="8980794" y="1856370"/>
            <a:ext cx="1248937" cy="830997"/>
          </a:xfrm>
          <a:prstGeom prst="rect">
            <a:avLst/>
          </a:prstGeom>
          <a:noFill/>
        </p:spPr>
        <p:txBody>
          <a:bodyPr wrap="square" rtlCol="0">
            <a:spAutoFit/>
          </a:bodyPr>
          <a:lstStyle/>
          <a:p>
            <a:pPr algn="ctr"/>
            <a:r>
              <a:rPr lang="en-US" sz="2400" b="1">
                <a:solidFill>
                  <a:srgbClr val="DC6D12"/>
                </a:solidFill>
                <a:latin typeface="Tahoma" panose="020B0604030504040204" pitchFamily="34" charset="0"/>
              </a:rPr>
              <a:t>40–49</a:t>
            </a:r>
          </a:p>
          <a:p>
            <a:pPr algn="ctr"/>
            <a:r>
              <a:rPr lang="en-US" sz="2400" b="1">
                <a:solidFill>
                  <a:srgbClr val="DC6D12"/>
                </a:solidFill>
                <a:latin typeface="Tahoma" panose="020B0604030504040204" pitchFamily="34" charset="0"/>
              </a:rPr>
              <a:t>years</a:t>
            </a:r>
            <a:endParaRPr lang="en-US" sz="2400" b="1">
              <a:solidFill>
                <a:srgbClr val="FF0000"/>
              </a:solidFill>
              <a:latin typeface="Tahoma" panose="020B0604030504040204" pitchFamily="34" charset="0"/>
            </a:endParaRPr>
          </a:p>
        </p:txBody>
      </p:sp>
    </p:spTree>
    <p:extLst>
      <p:ext uri="{BB962C8B-B14F-4D97-AF65-F5344CB8AC3E}">
        <p14:creationId xmlns:p14="http://schemas.microsoft.com/office/powerpoint/2010/main" val="1440363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45A85-3EE5-CF1C-1CAE-84CE037D766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13041D-92D4-71C6-EF2F-DD99A00CF0A8}"/>
              </a:ext>
            </a:extLst>
          </p:cNvPr>
          <p:cNvSpPr>
            <a:spLocks noGrp="1"/>
          </p:cNvSpPr>
          <p:nvPr>
            <p:ph type="sldNum" sz="quarter" idx="4"/>
          </p:nvPr>
        </p:nvSpPr>
        <p:spPr/>
        <p:txBody>
          <a:bodyPr/>
          <a:lstStyle/>
          <a:p>
            <a:pPr>
              <a:defRPr/>
            </a:pPr>
            <a:fld id="{43861BFF-92AD-4B19-9909-DA3357BA777B}" type="slidenum">
              <a:rPr lang="en-US" smtClean="0"/>
              <a:pPr>
                <a:defRPr/>
              </a:pPr>
              <a:t>25</a:t>
            </a:fld>
            <a:endParaRPr lang="en-US"/>
          </a:p>
        </p:txBody>
      </p:sp>
      <p:sp>
        <p:nvSpPr>
          <p:cNvPr id="5" name="Title 1">
            <a:extLst>
              <a:ext uri="{FF2B5EF4-FFF2-40B4-BE49-F238E27FC236}">
                <a16:creationId xmlns:a16="http://schemas.microsoft.com/office/drawing/2014/main" id="{042C181E-9430-9CC9-FB84-A5A26379E320}"/>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panose="020B0604030504040204" pitchFamily="34" charset="0"/>
                <a:cs typeface="Leelawadee" panose="020B0502040204020203" pitchFamily="34" charset="-34"/>
              </a:rPr>
              <a:t>The Syphilis Rate Has Been Higher Among Black People</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Rate of syphilis diagnoses per 100,000 people by race, Wisconsin, 2020–2024</a:t>
            </a:r>
            <a:endParaRPr sz="2400" b="1" dirty="0">
              <a:solidFill>
                <a:schemeClr val="tx1"/>
              </a:solidFill>
              <a:latin typeface="Verdana" panose="020B0604030504040204" pitchFamily="34" charset="0"/>
              <a:cs typeface="Leelawadee" panose="020B0502040204020203" pitchFamily="34" charset="-34"/>
            </a:endParaRPr>
          </a:p>
        </p:txBody>
      </p:sp>
      <p:sp>
        <p:nvSpPr>
          <p:cNvPr id="2" name="Rectangle 1">
            <a:extLst>
              <a:ext uri="{FF2B5EF4-FFF2-40B4-BE49-F238E27FC236}">
                <a16:creationId xmlns:a16="http://schemas.microsoft.com/office/drawing/2014/main" id="{14BB2579-1C3A-3405-BCD3-97B286101F70}"/>
              </a:ext>
            </a:extLst>
          </p:cNvPr>
          <p:cNvSpPr/>
          <p:nvPr/>
        </p:nvSpPr>
        <p:spPr>
          <a:xfrm>
            <a:off x="8922840" y="4276213"/>
            <a:ext cx="1893185" cy="461665"/>
          </a:xfrm>
          <a:prstGeom prst="rect">
            <a:avLst/>
          </a:prstGeom>
        </p:spPr>
        <p:txBody>
          <a:bodyPr wrap="square">
            <a:spAutoFit/>
          </a:bodyPr>
          <a:lstStyle/>
          <a:p>
            <a:pPr lvl="0"/>
            <a:r>
              <a:rPr lang="en-US" sz="2400" b="1">
                <a:solidFill>
                  <a:srgbClr val="800080"/>
                </a:solidFill>
                <a:latin typeface="Tahoma" panose="020B0604030504040204" pitchFamily="34" charset="0"/>
                <a:cs typeface="Times New Roman" panose="02020603050405020304" pitchFamily="18" charset="0"/>
              </a:rPr>
              <a:t>Black</a:t>
            </a:r>
          </a:p>
        </p:txBody>
      </p:sp>
      <p:sp>
        <p:nvSpPr>
          <p:cNvPr id="3" name="Rectangle 2">
            <a:extLst>
              <a:ext uri="{FF2B5EF4-FFF2-40B4-BE49-F238E27FC236}">
                <a16:creationId xmlns:a16="http://schemas.microsoft.com/office/drawing/2014/main" id="{F391D697-C5D5-A24B-6F3D-ED0C106C4C68}"/>
              </a:ext>
            </a:extLst>
          </p:cNvPr>
          <p:cNvSpPr/>
          <p:nvPr/>
        </p:nvSpPr>
        <p:spPr>
          <a:xfrm>
            <a:off x="8915400" y="4606102"/>
            <a:ext cx="3276600" cy="461665"/>
          </a:xfrm>
          <a:prstGeom prst="rect">
            <a:avLst/>
          </a:prstGeom>
        </p:spPr>
        <p:txBody>
          <a:bodyPr wrap="square">
            <a:spAutoFit/>
          </a:bodyPr>
          <a:lstStyle/>
          <a:p>
            <a:r>
              <a:rPr lang="en-US" sz="2400" b="1">
                <a:solidFill>
                  <a:srgbClr val="2A5934"/>
                </a:solidFill>
                <a:latin typeface="Tahoma" panose="020B0604030504040204" pitchFamily="34" charset="0"/>
                <a:cs typeface="Times New Roman" panose="02020603050405020304" pitchFamily="18" charset="0"/>
              </a:rPr>
              <a:t>Native American</a:t>
            </a:r>
          </a:p>
        </p:txBody>
      </p:sp>
      <p:sp>
        <p:nvSpPr>
          <p:cNvPr id="6" name="Rectangle 5">
            <a:extLst>
              <a:ext uri="{FF2B5EF4-FFF2-40B4-BE49-F238E27FC236}">
                <a16:creationId xmlns:a16="http://schemas.microsoft.com/office/drawing/2014/main" id="{D39EB4C3-105C-DCAD-A6B6-E0C6873B932F}"/>
              </a:ext>
            </a:extLst>
          </p:cNvPr>
          <p:cNvSpPr/>
          <p:nvPr/>
        </p:nvSpPr>
        <p:spPr>
          <a:xfrm>
            <a:off x="9974120" y="5276984"/>
            <a:ext cx="1996674" cy="461665"/>
          </a:xfrm>
          <a:prstGeom prst="rect">
            <a:avLst/>
          </a:prstGeom>
        </p:spPr>
        <p:txBody>
          <a:bodyPr wrap="square">
            <a:spAutoFit/>
          </a:bodyPr>
          <a:lstStyle/>
          <a:p>
            <a:r>
              <a:rPr lang="en-US" sz="2400" b="1">
                <a:solidFill>
                  <a:srgbClr val="CD7603"/>
                </a:solidFill>
                <a:latin typeface="Tahoma" panose="020B0604030504040204" pitchFamily="34" charset="0"/>
                <a:cs typeface="Times New Roman" panose="02020603050405020304" pitchFamily="18" charset="0"/>
              </a:rPr>
              <a:t>Asian</a:t>
            </a:r>
            <a:endParaRPr lang="en-US" sz="2400" b="1">
              <a:solidFill>
                <a:srgbClr val="CD7603"/>
              </a:solidFill>
              <a:latin typeface="Tahoma" panose="020B0604030504040204" pitchFamily="34" charset="0"/>
            </a:endParaRPr>
          </a:p>
        </p:txBody>
      </p:sp>
      <p:sp>
        <p:nvSpPr>
          <p:cNvPr id="8" name="Rectangle 7">
            <a:extLst>
              <a:ext uri="{FF2B5EF4-FFF2-40B4-BE49-F238E27FC236}">
                <a16:creationId xmlns:a16="http://schemas.microsoft.com/office/drawing/2014/main" id="{B4CF7686-CF2E-11EA-844A-4914747E8357}"/>
              </a:ext>
            </a:extLst>
          </p:cNvPr>
          <p:cNvSpPr/>
          <p:nvPr/>
        </p:nvSpPr>
        <p:spPr>
          <a:xfrm>
            <a:off x="8922840" y="4947095"/>
            <a:ext cx="2667000" cy="461665"/>
          </a:xfrm>
          <a:prstGeom prst="rect">
            <a:avLst/>
          </a:prstGeom>
        </p:spPr>
        <p:txBody>
          <a:bodyPr wrap="square">
            <a:spAutoFit/>
          </a:bodyPr>
          <a:lstStyle/>
          <a:p>
            <a:r>
              <a:rPr lang="en-US" sz="2400" b="1">
                <a:solidFill>
                  <a:srgbClr val="003D78"/>
                </a:solidFill>
                <a:latin typeface="Tahoma" panose="020B0604030504040204" pitchFamily="34" charset="0"/>
                <a:cs typeface="Times New Roman" panose="02020603050405020304" pitchFamily="18" charset="0"/>
              </a:rPr>
              <a:t>Hispanic</a:t>
            </a:r>
          </a:p>
        </p:txBody>
      </p:sp>
      <p:sp>
        <p:nvSpPr>
          <p:cNvPr id="9" name="Rectangle 8">
            <a:extLst>
              <a:ext uri="{FF2B5EF4-FFF2-40B4-BE49-F238E27FC236}">
                <a16:creationId xmlns:a16="http://schemas.microsoft.com/office/drawing/2014/main" id="{13157050-4293-FF7B-B218-6F10B5AB502E}"/>
              </a:ext>
            </a:extLst>
          </p:cNvPr>
          <p:cNvSpPr/>
          <p:nvPr/>
        </p:nvSpPr>
        <p:spPr>
          <a:xfrm>
            <a:off x="8912178" y="5276984"/>
            <a:ext cx="1679621" cy="461665"/>
          </a:xfrm>
          <a:prstGeom prst="rect">
            <a:avLst/>
          </a:prstGeom>
        </p:spPr>
        <p:txBody>
          <a:bodyPr wrap="square">
            <a:spAutoFit/>
          </a:bodyPr>
          <a:lstStyle/>
          <a:p>
            <a:r>
              <a:rPr lang="en-US" sz="2400" b="1">
                <a:solidFill>
                  <a:srgbClr val="376C6B"/>
                </a:solidFill>
                <a:latin typeface="Tahoma" panose="020B0604030504040204" pitchFamily="34" charset="0"/>
                <a:cs typeface="Times New Roman" panose="02020603050405020304" pitchFamily="18" charset="0"/>
              </a:rPr>
              <a:t>White</a:t>
            </a:r>
            <a:r>
              <a:rPr lang="en-US" sz="2400" b="1">
                <a:solidFill>
                  <a:schemeClr val="bg1">
                    <a:lumMod val="50000"/>
                  </a:schemeClr>
                </a:solidFill>
                <a:latin typeface="Tahoma" panose="020B0604030504040204" pitchFamily="34" charset="0"/>
                <a:cs typeface="Times New Roman" panose="02020603050405020304" pitchFamily="18" charset="0"/>
              </a:rPr>
              <a:t>,</a:t>
            </a:r>
          </a:p>
        </p:txBody>
      </p:sp>
      <p:graphicFrame>
        <p:nvGraphicFramePr>
          <p:cNvPr id="10" name="Chart 9">
            <a:extLst>
              <a:ext uri="{FF2B5EF4-FFF2-40B4-BE49-F238E27FC236}">
                <a16:creationId xmlns:a16="http://schemas.microsoft.com/office/drawing/2014/main" id="{55AD3F14-FC51-1672-4C18-9834CECACB1A}"/>
              </a:ext>
            </a:extLst>
          </p:cNvPr>
          <p:cNvGraphicFramePr>
            <a:graphicFrameLocks/>
          </p:cNvGraphicFramePr>
          <p:nvPr>
            <p:extLst>
              <p:ext uri="{D42A27DB-BD31-4B8C-83A1-F6EECF244321}">
                <p14:modId xmlns:p14="http://schemas.microsoft.com/office/powerpoint/2010/main" val="3463587998"/>
              </p:ext>
            </p:extLst>
          </p:nvPr>
        </p:nvGraphicFramePr>
        <p:xfrm>
          <a:off x="434285" y="1910905"/>
          <a:ext cx="9158881" cy="44549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8644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4EE05-C8F5-6BA0-17E7-30071CB6461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21301E-1BB4-87B5-F141-E705C75488F9}"/>
              </a:ext>
            </a:extLst>
          </p:cNvPr>
          <p:cNvSpPr>
            <a:spLocks noGrp="1"/>
          </p:cNvSpPr>
          <p:nvPr>
            <p:ph type="sldNum" sz="quarter" idx="4"/>
          </p:nvPr>
        </p:nvSpPr>
        <p:spPr/>
        <p:txBody>
          <a:bodyPr/>
          <a:lstStyle/>
          <a:p>
            <a:pPr>
              <a:defRPr/>
            </a:pPr>
            <a:fld id="{43861BFF-92AD-4B19-9909-DA3357BA777B}" type="slidenum">
              <a:rPr lang="en-US" smtClean="0"/>
              <a:pPr>
                <a:defRPr/>
              </a:pPr>
              <a:t>26</a:t>
            </a:fld>
            <a:endParaRPr lang="en-US"/>
          </a:p>
        </p:txBody>
      </p:sp>
      <p:sp>
        <p:nvSpPr>
          <p:cNvPr id="5" name="Title 1">
            <a:extLst>
              <a:ext uri="{FF2B5EF4-FFF2-40B4-BE49-F238E27FC236}">
                <a16:creationId xmlns:a16="http://schemas.microsoft.com/office/drawing/2014/main" id="{4B88FDF3-1FA2-E15B-48F6-6A772D24D272}"/>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panose="020B0604030504040204" pitchFamily="34" charset="0"/>
                <a:cs typeface="Leelawadee" panose="020B0502040204020203" pitchFamily="34" charset="-34"/>
              </a:rPr>
              <a:t>Black and Hispanic People are Disproportionately Impacted by Syphilis</a:t>
            </a:r>
          </a:p>
        </p:txBody>
      </p:sp>
      <p:graphicFrame>
        <p:nvGraphicFramePr>
          <p:cNvPr id="2" name="Chart 1">
            <a:extLst>
              <a:ext uri="{FF2B5EF4-FFF2-40B4-BE49-F238E27FC236}">
                <a16:creationId xmlns:a16="http://schemas.microsoft.com/office/drawing/2014/main" id="{7B586CC2-3338-8B74-73E9-6D8304F726D0}"/>
              </a:ext>
            </a:extLst>
          </p:cNvPr>
          <p:cNvGraphicFramePr>
            <a:graphicFrameLocks/>
          </p:cNvGraphicFramePr>
          <p:nvPr>
            <p:extLst>
              <p:ext uri="{D42A27DB-BD31-4B8C-83A1-F6EECF244321}">
                <p14:modId xmlns:p14="http://schemas.microsoft.com/office/powerpoint/2010/main" val="2012871225"/>
              </p:ext>
            </p:extLst>
          </p:nvPr>
        </p:nvGraphicFramePr>
        <p:xfrm>
          <a:off x="106680" y="1822769"/>
          <a:ext cx="12085320" cy="44408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5844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2DEDA-722B-24AA-D459-6480145DB9E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99DA16-1BAC-4299-1EED-62802487B91E}"/>
              </a:ext>
            </a:extLst>
          </p:cNvPr>
          <p:cNvSpPr>
            <a:spLocks noGrp="1"/>
          </p:cNvSpPr>
          <p:nvPr>
            <p:ph type="sldNum" sz="quarter" idx="4"/>
          </p:nvPr>
        </p:nvSpPr>
        <p:spPr/>
        <p:txBody>
          <a:bodyPr/>
          <a:lstStyle/>
          <a:p>
            <a:pPr>
              <a:defRPr/>
            </a:pPr>
            <a:fld id="{43861BFF-92AD-4B19-9909-DA3357BA777B}" type="slidenum">
              <a:rPr lang="en-US" smtClean="0"/>
              <a:pPr>
                <a:defRPr/>
              </a:pPr>
              <a:t>27</a:t>
            </a:fld>
            <a:endParaRPr lang="en-US"/>
          </a:p>
        </p:txBody>
      </p:sp>
      <p:sp>
        <p:nvSpPr>
          <p:cNvPr id="5" name="Title 1">
            <a:extLst>
              <a:ext uri="{FF2B5EF4-FFF2-40B4-BE49-F238E27FC236}">
                <a16:creationId xmlns:a16="http://schemas.microsoft.com/office/drawing/2014/main" id="{83908AC7-27B0-6B43-7DF5-79E7A41C5131}"/>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cs typeface="Leelawadee" panose="020B0502040204020203" pitchFamily="34" charset="-34"/>
              </a:rPr>
              <a:t>Southeastern Region Continues to Have Higher Rates of Syphilis in Wisconsin</a:t>
            </a:r>
            <a:br>
              <a:rPr lang="en-US" sz="3600" b="1" dirty="0">
                <a:solidFill>
                  <a:schemeClr val="tx1"/>
                </a:solidFill>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Rates of reported cases of syphilis by regions, 2020–2024</a:t>
            </a:r>
            <a:endParaRPr sz="2400" b="1" dirty="0">
              <a:solidFill>
                <a:schemeClr val="tx1"/>
              </a:solidFill>
              <a:latin typeface="Verdana" panose="020B0604030504040204" pitchFamily="34" charset="0"/>
              <a:cs typeface="Leelawadee" panose="020B0502040204020203" pitchFamily="34" charset="-34"/>
            </a:endParaRPr>
          </a:p>
        </p:txBody>
      </p:sp>
      <p:sp>
        <p:nvSpPr>
          <p:cNvPr id="2" name="TextBox 1">
            <a:extLst>
              <a:ext uri="{FF2B5EF4-FFF2-40B4-BE49-F238E27FC236}">
                <a16:creationId xmlns:a16="http://schemas.microsoft.com/office/drawing/2014/main" id="{3A229FA1-698C-67F2-C8F8-B7DB81763621}"/>
              </a:ext>
            </a:extLst>
          </p:cNvPr>
          <p:cNvSpPr txBox="1"/>
          <p:nvPr/>
        </p:nvSpPr>
        <p:spPr>
          <a:xfrm>
            <a:off x="9669318" y="3239244"/>
            <a:ext cx="2771474" cy="463314"/>
          </a:xfrm>
          <a:prstGeom prst="rect">
            <a:avLst/>
          </a:prstGeom>
          <a:noFill/>
        </p:spPr>
        <p:txBody>
          <a:bodyPr wrap="square" rtlCol="0">
            <a:spAutoFit/>
          </a:bodyPr>
          <a:lstStyle/>
          <a:p>
            <a:r>
              <a:rPr lang="en-US" sz="2400" b="1" dirty="0">
                <a:solidFill>
                  <a:srgbClr val="DC6D12"/>
                </a:solidFill>
                <a:latin typeface="Tahoma" panose="020B0604030504040204" pitchFamily="34" charset="0"/>
              </a:rPr>
              <a:t>Southeastern</a:t>
            </a:r>
          </a:p>
        </p:txBody>
      </p:sp>
      <p:sp>
        <p:nvSpPr>
          <p:cNvPr id="3" name="TextBox 2">
            <a:extLst>
              <a:ext uri="{FF2B5EF4-FFF2-40B4-BE49-F238E27FC236}">
                <a16:creationId xmlns:a16="http://schemas.microsoft.com/office/drawing/2014/main" id="{0CB6024E-87F2-BE45-4073-A09EAF1567EC}"/>
              </a:ext>
            </a:extLst>
          </p:cNvPr>
          <p:cNvSpPr txBox="1"/>
          <p:nvPr/>
        </p:nvSpPr>
        <p:spPr>
          <a:xfrm>
            <a:off x="9669318" y="4245936"/>
            <a:ext cx="2467505" cy="463314"/>
          </a:xfrm>
          <a:prstGeom prst="rect">
            <a:avLst/>
          </a:prstGeom>
          <a:noFill/>
        </p:spPr>
        <p:txBody>
          <a:bodyPr wrap="square" rtlCol="0">
            <a:spAutoFit/>
          </a:bodyPr>
          <a:lstStyle/>
          <a:p>
            <a:r>
              <a:rPr lang="en-US" sz="2400" b="1" dirty="0">
                <a:solidFill>
                  <a:srgbClr val="0033A1"/>
                </a:solidFill>
                <a:latin typeface="Tahoma" panose="020B0604030504040204" pitchFamily="34" charset="0"/>
              </a:rPr>
              <a:t>Southern</a:t>
            </a:r>
          </a:p>
        </p:txBody>
      </p:sp>
      <p:sp>
        <p:nvSpPr>
          <p:cNvPr id="6" name="TextBox 5">
            <a:extLst>
              <a:ext uri="{FF2B5EF4-FFF2-40B4-BE49-F238E27FC236}">
                <a16:creationId xmlns:a16="http://schemas.microsoft.com/office/drawing/2014/main" id="{802D986F-7D05-B3AF-DF09-62F0FD6F8CA4}"/>
              </a:ext>
            </a:extLst>
          </p:cNvPr>
          <p:cNvSpPr txBox="1"/>
          <p:nvPr/>
        </p:nvSpPr>
        <p:spPr>
          <a:xfrm>
            <a:off x="9669318" y="4594751"/>
            <a:ext cx="2974980" cy="463314"/>
          </a:xfrm>
          <a:prstGeom prst="rect">
            <a:avLst/>
          </a:prstGeom>
          <a:noFill/>
        </p:spPr>
        <p:txBody>
          <a:bodyPr wrap="square" rtlCol="0">
            <a:spAutoFit/>
          </a:bodyPr>
          <a:lstStyle/>
          <a:p>
            <a:r>
              <a:rPr lang="en-US" sz="2400" b="1" dirty="0">
                <a:solidFill>
                  <a:srgbClr val="2A5934"/>
                </a:solidFill>
                <a:latin typeface="Tahoma" panose="020B0604030504040204" pitchFamily="34" charset="0"/>
              </a:rPr>
              <a:t>Northeastern</a:t>
            </a:r>
          </a:p>
        </p:txBody>
      </p:sp>
      <p:sp>
        <p:nvSpPr>
          <p:cNvPr id="8" name="TextBox 7">
            <a:extLst>
              <a:ext uri="{FF2B5EF4-FFF2-40B4-BE49-F238E27FC236}">
                <a16:creationId xmlns:a16="http://schemas.microsoft.com/office/drawing/2014/main" id="{CA6E7C6B-C1A5-8032-31A1-6EB04D51FCED}"/>
              </a:ext>
            </a:extLst>
          </p:cNvPr>
          <p:cNvSpPr txBox="1"/>
          <p:nvPr/>
        </p:nvSpPr>
        <p:spPr>
          <a:xfrm>
            <a:off x="9669318" y="5192093"/>
            <a:ext cx="2682441" cy="463314"/>
          </a:xfrm>
          <a:prstGeom prst="rect">
            <a:avLst/>
          </a:prstGeom>
          <a:noFill/>
        </p:spPr>
        <p:txBody>
          <a:bodyPr wrap="square" rtlCol="0">
            <a:spAutoFit/>
          </a:bodyPr>
          <a:lstStyle/>
          <a:p>
            <a:r>
              <a:rPr lang="en-US" sz="2400" b="1" dirty="0">
                <a:solidFill>
                  <a:srgbClr val="434343"/>
                </a:solidFill>
                <a:latin typeface="Tahoma" panose="020B0604030504040204" pitchFamily="34" charset="0"/>
              </a:rPr>
              <a:t>Western</a:t>
            </a:r>
          </a:p>
        </p:txBody>
      </p:sp>
      <p:sp>
        <p:nvSpPr>
          <p:cNvPr id="9" name="TextBox 8">
            <a:extLst>
              <a:ext uri="{FF2B5EF4-FFF2-40B4-BE49-F238E27FC236}">
                <a16:creationId xmlns:a16="http://schemas.microsoft.com/office/drawing/2014/main" id="{C05DF0FF-C52E-CCFF-CC09-5FBB9C4F86D3}"/>
              </a:ext>
            </a:extLst>
          </p:cNvPr>
          <p:cNvSpPr txBox="1"/>
          <p:nvPr/>
        </p:nvSpPr>
        <p:spPr>
          <a:xfrm>
            <a:off x="9669318" y="4890958"/>
            <a:ext cx="2934950" cy="463314"/>
          </a:xfrm>
          <a:prstGeom prst="rect">
            <a:avLst/>
          </a:prstGeom>
          <a:noFill/>
        </p:spPr>
        <p:txBody>
          <a:bodyPr wrap="square" rtlCol="0">
            <a:spAutoFit/>
          </a:bodyPr>
          <a:lstStyle/>
          <a:p>
            <a:r>
              <a:rPr lang="en-US" sz="2400" b="1" dirty="0">
                <a:solidFill>
                  <a:srgbClr val="800280"/>
                </a:solidFill>
                <a:latin typeface="Tahoma" panose="020B0604030504040204" pitchFamily="34" charset="0"/>
              </a:rPr>
              <a:t>Northern</a:t>
            </a:r>
          </a:p>
        </p:txBody>
      </p:sp>
      <p:graphicFrame>
        <p:nvGraphicFramePr>
          <p:cNvPr id="10" name="Chart 9">
            <a:extLst>
              <a:ext uri="{FF2B5EF4-FFF2-40B4-BE49-F238E27FC236}">
                <a16:creationId xmlns:a16="http://schemas.microsoft.com/office/drawing/2014/main" id="{293D56A9-A66A-0BB5-31E3-F2EE0430645F}"/>
              </a:ext>
            </a:extLst>
          </p:cNvPr>
          <p:cNvGraphicFramePr>
            <a:graphicFrameLocks/>
          </p:cNvGraphicFramePr>
          <p:nvPr>
            <p:extLst>
              <p:ext uri="{D42A27DB-BD31-4B8C-83A1-F6EECF244321}">
                <p14:modId xmlns:p14="http://schemas.microsoft.com/office/powerpoint/2010/main" val="2200685487"/>
              </p:ext>
            </p:extLst>
          </p:nvPr>
        </p:nvGraphicFramePr>
        <p:xfrm>
          <a:off x="350520" y="1996440"/>
          <a:ext cx="10149840" cy="4282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9056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7A11B4-D94B-4BEA-AEC5-82CB9AD093F5}"/>
              </a:ext>
            </a:extLst>
          </p:cNvPr>
          <p:cNvSpPr txBox="1">
            <a:spLocks/>
          </p:cNvSpPr>
          <p:nvPr/>
        </p:nvSpPr>
        <p:spPr>
          <a:xfrm>
            <a:off x="5116493" y="3980968"/>
            <a:ext cx="6057900" cy="1714500"/>
          </a:xfrm>
          <a:prstGeom prst="rect">
            <a:avLst/>
          </a:prstGeom>
        </p:spPr>
        <p:txBody>
          <a:bodyPr vert="horz" lIns="68580" tIns="34290" rIns="68580" bIns="34290" rtlCol="0" anchor="b">
            <a:no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mj-lt"/>
                <a:ea typeface="+mj-ea"/>
                <a:cs typeface="Arial" panose="020B0604020202020204" pitchFamily="34" charset="0"/>
              </a:defRPr>
            </a:lvl1pPr>
          </a:lstStyle>
          <a:p>
            <a:endParaRPr lang="en-US" sz="2400" b="1">
              <a:solidFill>
                <a:srgbClr val="FFFFFF"/>
              </a:solidFill>
              <a:latin typeface="Leelawadee" panose="020B0502040204020203" pitchFamily="34" charset="-34"/>
              <a:cs typeface="Leelawadee" panose="020B0502040204020203" pitchFamily="34" charset="-34"/>
            </a:endParaRPr>
          </a:p>
        </p:txBody>
      </p:sp>
      <p:sp>
        <p:nvSpPr>
          <p:cNvPr id="2" name="Title 1">
            <a:extLst>
              <a:ext uri="{FF2B5EF4-FFF2-40B4-BE49-F238E27FC236}">
                <a16:creationId xmlns:a16="http://schemas.microsoft.com/office/drawing/2014/main" id="{6DE0B18D-000C-C9B7-1AF5-E5751F8FAB69}"/>
              </a:ext>
            </a:extLst>
          </p:cNvPr>
          <p:cNvSpPr>
            <a:spLocks noGrp="1"/>
          </p:cNvSpPr>
          <p:nvPr>
            <p:ph type="ctrTitle"/>
          </p:nvPr>
        </p:nvSpPr>
        <p:spPr>
          <a:xfrm>
            <a:off x="152400" y="3113952"/>
            <a:ext cx="9265920" cy="838200"/>
          </a:xfrm>
        </p:spPr>
        <p:txBody>
          <a:bodyPr>
            <a:normAutofit fontScale="90000"/>
          </a:bodyPr>
          <a:lstStyle/>
          <a:p>
            <a:r>
              <a:rPr lang="en-US" b="1">
                <a:solidFill>
                  <a:srgbClr val="FFFFFF"/>
                </a:solidFill>
                <a:cs typeface="Leelawadee" panose="020B0502040204020203" pitchFamily="34" charset="-34"/>
              </a:rPr>
              <a:t>Congenital Syphilis</a:t>
            </a:r>
            <a:endParaRPr lang="en-US"/>
          </a:p>
        </p:txBody>
      </p:sp>
      <p:sp>
        <p:nvSpPr>
          <p:cNvPr id="3" name="Subtitle 2">
            <a:extLst>
              <a:ext uri="{FF2B5EF4-FFF2-40B4-BE49-F238E27FC236}">
                <a16:creationId xmlns:a16="http://schemas.microsoft.com/office/drawing/2014/main" id="{767E75EF-D5C4-02FD-0794-161487FE83D4}"/>
              </a:ext>
            </a:extLst>
          </p:cNvPr>
          <p:cNvSpPr>
            <a:spLocks noGrp="1"/>
          </p:cNvSpPr>
          <p:nvPr>
            <p:ph type="subTitle" idx="1"/>
          </p:nvPr>
        </p:nvSpPr>
        <p:spPr/>
        <p:txBody>
          <a:bodyPr/>
          <a:lstStyle/>
          <a:p>
            <a:r>
              <a:rPr lang="en-US" sz="1800" b="1">
                <a:latin typeface="Leelawadee" panose="020B0502040204020203" pitchFamily="34" charset="-34"/>
                <a:cs typeface="Leelawadee" panose="020B0502040204020203" pitchFamily="34" charset="-34"/>
              </a:rPr>
              <a:t> </a:t>
            </a:r>
            <a:endParaRPr lang="en-US"/>
          </a:p>
        </p:txBody>
      </p:sp>
    </p:spTree>
    <p:extLst>
      <p:ext uri="{BB962C8B-B14F-4D97-AF65-F5344CB8AC3E}">
        <p14:creationId xmlns:p14="http://schemas.microsoft.com/office/powerpoint/2010/main" val="945627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EF81B-E514-77C9-6665-D030681E25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0A8E96-A48A-CA1F-2B6D-041F905C75F1}"/>
              </a:ext>
            </a:extLst>
          </p:cNvPr>
          <p:cNvSpPr>
            <a:spLocks noGrp="1"/>
          </p:cNvSpPr>
          <p:nvPr>
            <p:ph type="title"/>
          </p:nvPr>
        </p:nvSpPr>
        <p:spPr>
          <a:xfrm>
            <a:off x="-1" y="-108952"/>
            <a:ext cx="5225453" cy="6572165"/>
          </a:xfrm>
          <a:solidFill>
            <a:srgbClr val="003D78"/>
          </a:solidFill>
        </p:spPr>
        <p:txBody>
          <a:bodyPr>
            <a:noAutofit/>
          </a:bodyPr>
          <a:lstStyle/>
          <a:p>
            <a:br>
              <a:rPr lang="en-US" sz="1350">
                <a:solidFill>
                  <a:srgbClr val="0D0D0D"/>
                </a:solidFill>
                <a:latin typeface="Tahoma" panose="020B0604030504040204" pitchFamily="34" charset="0"/>
                <a:cs typeface="Leelawadee" panose="020B0502040204020203" pitchFamily="34" charset="-34"/>
              </a:rPr>
            </a:br>
            <a:endParaRPr lang="en-US" sz="1350">
              <a:solidFill>
                <a:srgbClr val="0D0D0D"/>
              </a:solidFill>
              <a:latin typeface="Tahoma" panose="020B060403050404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3D08E244-481F-7EDF-3FB8-A50C2286D1A9}"/>
              </a:ext>
            </a:extLst>
          </p:cNvPr>
          <p:cNvSpPr>
            <a:spLocks noGrp="1"/>
          </p:cNvSpPr>
          <p:nvPr>
            <p:ph type="sldNum" sz="quarter" idx="13"/>
          </p:nvPr>
        </p:nvSpPr>
        <p:spPr/>
        <p:txBody>
          <a:bodyPr/>
          <a:lstStyle/>
          <a:p>
            <a:fld id="{294A09A9-5501-47C1-A89A-A340965A2BE2}" type="slidenum">
              <a:rPr lang="en-US" smtClean="0"/>
              <a:pPr/>
              <a:t>29</a:t>
            </a:fld>
            <a:endParaRPr lang="en-US">
              <a:latin typeface="Tahoma" panose="020B0604030504040204" pitchFamily="34" charset="0"/>
            </a:endParaRPr>
          </a:p>
        </p:txBody>
      </p:sp>
      <p:sp>
        <p:nvSpPr>
          <p:cNvPr id="8" name="TextBox 7">
            <a:extLst>
              <a:ext uri="{FF2B5EF4-FFF2-40B4-BE49-F238E27FC236}">
                <a16:creationId xmlns:a16="http://schemas.microsoft.com/office/drawing/2014/main" id="{A2500CBC-789D-0411-BB56-EE25C47AADCC}"/>
              </a:ext>
            </a:extLst>
          </p:cNvPr>
          <p:cNvSpPr txBox="1"/>
          <p:nvPr/>
        </p:nvSpPr>
        <p:spPr>
          <a:xfrm>
            <a:off x="258887" y="1536174"/>
            <a:ext cx="4707676" cy="3785652"/>
          </a:xfrm>
          <a:prstGeom prst="rect">
            <a:avLst/>
          </a:prstGeom>
          <a:noFill/>
        </p:spPr>
        <p:txBody>
          <a:bodyPr wrap="square">
            <a:spAutoFit/>
          </a:bodyPr>
          <a:lstStyle/>
          <a:p>
            <a:r>
              <a:rPr lang="en-US" sz="4000" b="1" dirty="0">
                <a:latin typeface="Verdana" panose="020B0604030504040204" pitchFamily="34" charset="0"/>
                <a:ea typeface="Verdana" panose="020B0604030504040204" pitchFamily="34" charset="0"/>
                <a:cs typeface="Leelawadee" panose="020B0502040204020203" pitchFamily="34" charset="-34"/>
              </a:rPr>
              <a:t>In 2024, </a:t>
            </a:r>
            <a:br>
              <a:rPr lang="en-US" sz="4000" b="1" dirty="0">
                <a:latin typeface="Verdana" panose="020B0604030504040204" pitchFamily="34" charset="0"/>
                <a:ea typeface="Verdana" panose="020B0604030504040204" pitchFamily="34" charset="0"/>
                <a:cs typeface="Leelawadee" panose="020B0502040204020203" pitchFamily="34" charset="-34"/>
              </a:rPr>
            </a:br>
            <a:r>
              <a:rPr lang="en-US" sz="4000" b="1" dirty="0">
                <a:latin typeface="Verdana" panose="020B0604030504040204" pitchFamily="34" charset="0"/>
                <a:ea typeface="Verdana" panose="020B0604030504040204" pitchFamily="34" charset="0"/>
                <a:cs typeface="Leelawadee" panose="020B0502040204020203" pitchFamily="34" charset="-34"/>
              </a:rPr>
              <a:t>31 cases of congenital syphilis were reported in Wisconsin.</a:t>
            </a:r>
            <a:endParaRPr lang="en-US" sz="4000" b="1" dirty="0">
              <a:latin typeface="Verdana" panose="020B0604030504040204" pitchFamily="34" charset="0"/>
              <a:ea typeface="Verdana" panose="020B0604030504040204" pitchFamily="34" charset="0"/>
            </a:endParaRPr>
          </a:p>
        </p:txBody>
      </p:sp>
      <p:graphicFrame>
        <p:nvGraphicFramePr>
          <p:cNvPr id="2" name="Chart 1">
            <a:extLst>
              <a:ext uri="{FF2B5EF4-FFF2-40B4-BE49-F238E27FC236}">
                <a16:creationId xmlns:a16="http://schemas.microsoft.com/office/drawing/2014/main" id="{60ABB730-250A-1F34-8054-19F46E23E280}"/>
              </a:ext>
            </a:extLst>
          </p:cNvPr>
          <p:cNvGraphicFramePr>
            <a:graphicFrameLocks/>
          </p:cNvGraphicFramePr>
          <p:nvPr>
            <p:extLst>
              <p:ext uri="{D42A27DB-BD31-4B8C-83A1-F6EECF244321}">
                <p14:modId xmlns:p14="http://schemas.microsoft.com/office/powerpoint/2010/main" val="4003372536"/>
              </p:ext>
            </p:extLst>
          </p:nvPr>
        </p:nvGraphicFramePr>
        <p:xfrm>
          <a:off x="5583903" y="772088"/>
          <a:ext cx="6307394" cy="48100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720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3D78"/>
          </a:solidFill>
        </p:spPr>
        <p:txBody>
          <a:bodyPr>
            <a:normAutofit/>
          </a:bodyPr>
          <a:lstStyle/>
          <a:p>
            <a:pPr marL="182880" algn="l">
              <a:defRPr/>
            </a:pPr>
            <a:r>
              <a:rPr lang="en-US" altLang="en-US" sz="4400" b="1" dirty="0">
                <a:solidFill>
                  <a:schemeClr val="tx1"/>
                </a:solidFill>
                <a:latin typeface="Verdana"/>
                <a:ea typeface="Verdana"/>
                <a:cs typeface="Leelawadee"/>
              </a:rPr>
              <a:t>Introduction</a:t>
            </a: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3</a:t>
            </a:fld>
            <a:endParaRPr lang="en-US"/>
          </a:p>
        </p:txBody>
      </p:sp>
      <p:sp>
        <p:nvSpPr>
          <p:cNvPr id="5" name="Rectangle 2"/>
          <p:cNvSpPr>
            <a:spLocks noChangeArrowheads="1"/>
          </p:cNvSpPr>
          <p:nvPr/>
        </p:nvSpPr>
        <p:spPr bwMode="auto">
          <a:xfrm>
            <a:off x="440240" y="1265564"/>
            <a:ext cx="11308521" cy="485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9875" anchor="ctr">
            <a:spAutoFit/>
          </a:bodyPr>
          <a:lstStyle>
            <a:lvl1pPr marL="457200" indent="-457200">
              <a:defRPr sz="2800">
                <a:solidFill>
                  <a:schemeClr val="tx1"/>
                </a:solidFill>
                <a:latin typeface="Arial Black" panose="020B0A04020102020204" pitchFamily="34" charset="0"/>
                <a:cs typeface="Arial" panose="020B0604020202020204" pitchFamily="34" charset="0"/>
              </a:defRPr>
            </a:lvl1pPr>
            <a:lvl2pPr marL="742950" indent="-285750">
              <a:defRPr sz="2800">
                <a:solidFill>
                  <a:schemeClr val="tx1"/>
                </a:solidFill>
                <a:latin typeface="Arial Black" panose="020B0A04020102020204" pitchFamily="34" charset="0"/>
                <a:cs typeface="Arial" panose="020B0604020202020204" pitchFamily="34" charset="0"/>
              </a:defRPr>
            </a:lvl2pPr>
            <a:lvl3pPr marL="1143000" indent="-228600">
              <a:defRPr sz="2800">
                <a:solidFill>
                  <a:schemeClr val="tx1"/>
                </a:solidFill>
                <a:latin typeface="Arial Black" panose="020B0A04020102020204" pitchFamily="34" charset="0"/>
                <a:cs typeface="Arial" panose="020B0604020202020204" pitchFamily="34" charset="0"/>
              </a:defRPr>
            </a:lvl3pPr>
            <a:lvl4pPr marL="1600200" indent="-228600">
              <a:defRPr sz="2800">
                <a:solidFill>
                  <a:schemeClr val="tx1"/>
                </a:solidFill>
                <a:latin typeface="Arial Black" panose="020B0A04020102020204" pitchFamily="34" charset="0"/>
                <a:cs typeface="Arial" panose="020B0604020202020204" pitchFamily="34" charset="0"/>
              </a:defRPr>
            </a:lvl4pPr>
            <a:lvl5pPr marL="2057400" indent="-228600">
              <a:defRPr sz="28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9pPr>
          </a:lstStyle>
          <a:p>
            <a:pPr>
              <a:buFont typeface="Arial" panose="020B0604020202020204" pitchFamily="34" charset="0"/>
              <a:buChar char="•"/>
            </a:pPr>
            <a:r>
              <a:rPr lang="en-US" sz="2400">
                <a:solidFill>
                  <a:srgbClr val="000000"/>
                </a:solidFill>
                <a:latin typeface="Tahoma"/>
                <a:ea typeface="Tahoma"/>
                <a:cs typeface="Times New Roman"/>
              </a:rPr>
              <a:t>Sexually transmitted infections (STIs) surveillance data are collected systematically through Wisconsin Electronic Disease Surveillance System (WEDSS) for the purpose of monitoring the frequency and distribution of STIs in the Wisconsin population.</a:t>
            </a:r>
            <a:endParaRPr lang="en-US" sz="2400">
              <a:solidFill>
                <a:srgbClr val="000000"/>
              </a:solidFill>
              <a:latin typeface="Tahoma"/>
              <a:ea typeface="Tahoma"/>
            </a:endParaRPr>
          </a:p>
          <a:p>
            <a:pPr marL="0" indent="0"/>
            <a:endParaRPr lang="en-US" sz="2400">
              <a:solidFill>
                <a:srgbClr val="000000"/>
              </a:solidFill>
              <a:latin typeface="Tahoma"/>
              <a:ea typeface="Tahoma"/>
              <a:cs typeface="Times New Roman"/>
            </a:endParaRPr>
          </a:p>
          <a:p>
            <a:pPr>
              <a:buFont typeface="Arial" panose="020B0604020202020204" pitchFamily="34" charset="0"/>
              <a:buChar char="•"/>
            </a:pPr>
            <a:r>
              <a:rPr lang="en-US" sz="2400">
                <a:solidFill>
                  <a:srgbClr val="000000"/>
                </a:solidFill>
                <a:latin typeface="Tahoma"/>
                <a:ea typeface="Tahoma"/>
                <a:cs typeface="Times New Roman"/>
              </a:rPr>
              <a:t>This analysis examines trends in reportable STIs in Wisconsin excluding those from out-of-state or with unknown states of residence to identify problem areas and allocate resources for effective  STI interventions.</a:t>
            </a:r>
            <a:endParaRPr lang="en-US" sz="2400">
              <a:solidFill>
                <a:srgbClr val="000000"/>
              </a:solidFill>
              <a:latin typeface="Tahoma"/>
              <a:ea typeface="Tahoma"/>
            </a:endParaRPr>
          </a:p>
          <a:p>
            <a:pPr marL="0" indent="0"/>
            <a:endParaRPr lang="en-US" sz="2400">
              <a:solidFill>
                <a:srgbClr val="000000"/>
              </a:solidFill>
              <a:latin typeface="Tahoma"/>
              <a:ea typeface="Tahoma"/>
              <a:cs typeface="Times New Roman"/>
            </a:endParaRPr>
          </a:p>
          <a:p>
            <a:pPr>
              <a:buFont typeface="Arial" panose="020B0604020202020204" pitchFamily="34" charset="0"/>
              <a:buChar char="•"/>
            </a:pPr>
            <a:r>
              <a:rPr lang="en-US" sz="2400">
                <a:solidFill>
                  <a:srgbClr val="000000"/>
                </a:solidFill>
                <a:latin typeface="Tahoma"/>
                <a:ea typeface="Tahoma"/>
                <a:cs typeface="Times New Roman"/>
              </a:rPr>
              <a:t>Rates are calculated based on 2023 population data available in Wisconsin Interactive Statistics on Health (WISH) population module. For analyses, only confirmed cases of gonorrhea and chlamydia were included, while both probable and confirmed cases of syphilis were included.</a:t>
            </a:r>
            <a:endParaRPr lang="en-US" sz="2400">
              <a:solidFill>
                <a:srgbClr val="000000"/>
              </a:solidFill>
              <a:latin typeface="Tahoma"/>
              <a:ea typeface="Tahoma"/>
            </a:endParaRPr>
          </a:p>
        </p:txBody>
      </p:sp>
    </p:spTree>
    <p:extLst>
      <p:ext uri="{BB962C8B-B14F-4D97-AF65-F5344CB8AC3E}">
        <p14:creationId xmlns:p14="http://schemas.microsoft.com/office/powerpoint/2010/main" val="3471205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332C97-5221-EE3B-A526-36284EE81C95}"/>
              </a:ext>
            </a:extLst>
          </p:cNvPr>
          <p:cNvPicPr>
            <a:picLocks noChangeAspect="1"/>
          </p:cNvPicPr>
          <p:nvPr/>
        </p:nvPicPr>
        <p:blipFill>
          <a:blip r:embed="rId3"/>
          <a:stretch>
            <a:fillRect/>
          </a:stretch>
        </p:blipFill>
        <p:spPr>
          <a:xfrm>
            <a:off x="6485860" y="676330"/>
            <a:ext cx="4748993" cy="5001600"/>
          </a:xfrm>
          <a:prstGeom prst="rect">
            <a:avLst/>
          </a:prstGeom>
        </p:spPr>
      </p:pic>
      <p:sp>
        <p:nvSpPr>
          <p:cNvPr id="3" name="Title 2">
            <a:extLst>
              <a:ext uri="{FF2B5EF4-FFF2-40B4-BE49-F238E27FC236}">
                <a16:creationId xmlns:a16="http://schemas.microsoft.com/office/drawing/2014/main" id="{E349FF09-1EA7-48B3-A647-EB4786A29171}"/>
              </a:ext>
            </a:extLst>
          </p:cNvPr>
          <p:cNvSpPr>
            <a:spLocks noGrp="1"/>
          </p:cNvSpPr>
          <p:nvPr>
            <p:ph type="title"/>
          </p:nvPr>
        </p:nvSpPr>
        <p:spPr>
          <a:xfrm>
            <a:off x="-1" y="-108952"/>
            <a:ext cx="5225453" cy="6572165"/>
          </a:xfrm>
          <a:solidFill>
            <a:srgbClr val="003D78"/>
          </a:solidFill>
        </p:spPr>
        <p:txBody>
          <a:bodyPr>
            <a:noAutofit/>
          </a:bodyPr>
          <a:lstStyle/>
          <a:p>
            <a:br>
              <a:rPr lang="en-US" sz="1350">
                <a:solidFill>
                  <a:srgbClr val="0D0D0D"/>
                </a:solidFill>
                <a:latin typeface="Tahoma" panose="020B0604030504040204" pitchFamily="34" charset="0"/>
                <a:cs typeface="Leelawadee" panose="020B0502040204020203" pitchFamily="34" charset="-34"/>
              </a:rPr>
            </a:br>
            <a:endParaRPr lang="en-US" sz="1350">
              <a:solidFill>
                <a:srgbClr val="0D0D0D"/>
              </a:solidFill>
              <a:latin typeface="Tahoma" panose="020B060403050404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EBB482B1-5C6E-410F-B9A1-03A1D913B452}"/>
              </a:ext>
            </a:extLst>
          </p:cNvPr>
          <p:cNvSpPr>
            <a:spLocks noGrp="1"/>
          </p:cNvSpPr>
          <p:nvPr>
            <p:ph type="sldNum" sz="quarter" idx="13"/>
          </p:nvPr>
        </p:nvSpPr>
        <p:spPr/>
        <p:txBody>
          <a:bodyPr/>
          <a:lstStyle/>
          <a:p>
            <a:fld id="{294A09A9-5501-47C1-A89A-A340965A2BE2}" type="slidenum">
              <a:rPr lang="en-US" smtClean="0"/>
              <a:pPr/>
              <a:t>30</a:t>
            </a:fld>
            <a:endParaRPr lang="en-US">
              <a:latin typeface="Tahoma" panose="020B0604030504040204" pitchFamily="34" charset="0"/>
            </a:endParaRPr>
          </a:p>
        </p:txBody>
      </p:sp>
      <p:sp>
        <p:nvSpPr>
          <p:cNvPr id="8" name="TextBox 7">
            <a:extLst>
              <a:ext uri="{FF2B5EF4-FFF2-40B4-BE49-F238E27FC236}">
                <a16:creationId xmlns:a16="http://schemas.microsoft.com/office/drawing/2014/main" id="{5A0D6369-1A7F-6E04-3248-07B8E240FA80}"/>
              </a:ext>
            </a:extLst>
          </p:cNvPr>
          <p:cNvSpPr txBox="1"/>
          <p:nvPr/>
        </p:nvSpPr>
        <p:spPr>
          <a:xfrm>
            <a:off x="258887" y="612844"/>
            <a:ext cx="4707676" cy="5632311"/>
          </a:xfrm>
          <a:prstGeom prst="rect">
            <a:avLst/>
          </a:prstGeom>
          <a:noFill/>
        </p:spPr>
        <p:txBody>
          <a:bodyPr wrap="square">
            <a:spAutoFit/>
          </a:bodyPr>
          <a:lstStyle/>
          <a:p>
            <a:r>
              <a:rPr lang="en-US" sz="4000" b="1">
                <a:latin typeface="Verdana" panose="020B0604030504040204" pitchFamily="34" charset="0"/>
                <a:ea typeface="Verdana" panose="020B0604030504040204" pitchFamily="34" charset="0"/>
                <a:cs typeface="Leelawadee" panose="020B0502040204020203" pitchFamily="34" charset="-34"/>
              </a:rPr>
              <a:t>Milwaukee County accounted for 74% of reported congenital syphilis cases in Wisconsin in 2024.</a:t>
            </a:r>
            <a:endParaRPr lang="en-US" sz="4000" b="1">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72C0F3D7-BA5C-632E-FBAB-142891491402}"/>
              </a:ext>
            </a:extLst>
          </p:cNvPr>
          <p:cNvSpPr txBox="1"/>
          <p:nvPr/>
        </p:nvSpPr>
        <p:spPr>
          <a:xfrm>
            <a:off x="9677400" y="838200"/>
            <a:ext cx="1371599" cy="461665"/>
          </a:xfrm>
          <a:prstGeom prst="rect">
            <a:avLst/>
          </a:prstGeom>
          <a:noFill/>
        </p:spPr>
        <p:txBody>
          <a:bodyPr wrap="square">
            <a:spAutoFit/>
          </a:bodyPr>
          <a:lstStyle/>
          <a:p>
            <a:r>
              <a:rPr lang="en-US" sz="2400" b="1">
                <a:solidFill>
                  <a:schemeClr val="accent4"/>
                </a:solidFill>
                <a:latin typeface="Tahoma" panose="020B0604030504040204" pitchFamily="34" charset="0"/>
                <a:cs typeface="Leelawadee" panose="020B0502040204020203" pitchFamily="34" charset="-34"/>
              </a:rPr>
              <a:t>n=31</a:t>
            </a:r>
            <a:endParaRPr lang="en-US" sz="2400" b="1">
              <a:solidFill>
                <a:schemeClr val="accent4"/>
              </a:solidFill>
              <a:latin typeface="Tahoma" panose="020B0604030504040204" pitchFamily="34" charset="0"/>
            </a:endParaRPr>
          </a:p>
        </p:txBody>
      </p:sp>
      <p:pic>
        <p:nvPicPr>
          <p:cNvPr id="10" name="Picture 9">
            <a:extLst>
              <a:ext uri="{FF2B5EF4-FFF2-40B4-BE49-F238E27FC236}">
                <a16:creationId xmlns:a16="http://schemas.microsoft.com/office/drawing/2014/main" id="{39866200-D62F-8C23-7863-A7FE1B081BE5}"/>
              </a:ext>
            </a:extLst>
          </p:cNvPr>
          <p:cNvPicPr>
            <a:picLocks noChangeAspect="1"/>
          </p:cNvPicPr>
          <p:nvPr/>
        </p:nvPicPr>
        <p:blipFill>
          <a:blip r:embed="rId4"/>
          <a:stretch>
            <a:fillRect/>
          </a:stretch>
        </p:blipFill>
        <p:spPr>
          <a:xfrm>
            <a:off x="5537301" y="4901610"/>
            <a:ext cx="1746048" cy="887494"/>
          </a:xfrm>
          <a:prstGeom prst="rect">
            <a:avLst/>
          </a:prstGeom>
        </p:spPr>
      </p:pic>
    </p:spTree>
    <p:extLst>
      <p:ext uri="{BB962C8B-B14F-4D97-AF65-F5344CB8AC3E}">
        <p14:creationId xmlns:p14="http://schemas.microsoft.com/office/powerpoint/2010/main" val="3182184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6959A-0E4F-3A56-7842-99482D777B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5AC60-0459-65EF-53FE-CEC2EE946A7D}"/>
              </a:ext>
            </a:extLst>
          </p:cNvPr>
          <p:cNvSpPr>
            <a:spLocks noGrp="1"/>
          </p:cNvSpPr>
          <p:nvPr>
            <p:ph type="title"/>
          </p:nvPr>
        </p:nvSpPr>
        <p:spPr>
          <a:xfrm>
            <a:off x="-1" y="-108952"/>
            <a:ext cx="5225453" cy="6572165"/>
          </a:xfrm>
          <a:solidFill>
            <a:srgbClr val="003D78"/>
          </a:solidFill>
        </p:spPr>
        <p:txBody>
          <a:bodyPr>
            <a:noAutofit/>
          </a:bodyPr>
          <a:lstStyle/>
          <a:p>
            <a:br>
              <a:rPr lang="en-US" sz="1350" dirty="0">
                <a:solidFill>
                  <a:srgbClr val="0D0D0D"/>
                </a:solidFill>
                <a:latin typeface="Tahoma" panose="020B0604030504040204" pitchFamily="34" charset="0"/>
                <a:cs typeface="Leelawadee" panose="020B0502040204020203" pitchFamily="34" charset="-34"/>
              </a:rPr>
            </a:br>
            <a:endParaRPr lang="en-US" sz="1350" dirty="0">
              <a:solidFill>
                <a:srgbClr val="0D0D0D"/>
              </a:solidFill>
              <a:latin typeface="Tahoma" panose="020B060403050404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3416A4F1-7BA9-9936-9840-C10806107D6D}"/>
              </a:ext>
            </a:extLst>
          </p:cNvPr>
          <p:cNvSpPr>
            <a:spLocks noGrp="1"/>
          </p:cNvSpPr>
          <p:nvPr>
            <p:ph type="sldNum" sz="quarter" idx="13"/>
          </p:nvPr>
        </p:nvSpPr>
        <p:spPr/>
        <p:txBody>
          <a:bodyPr/>
          <a:lstStyle/>
          <a:p>
            <a:fld id="{294A09A9-5501-47C1-A89A-A340965A2BE2}" type="slidenum">
              <a:rPr lang="en-US" smtClean="0"/>
              <a:pPr/>
              <a:t>31</a:t>
            </a:fld>
            <a:endParaRPr lang="en-US">
              <a:latin typeface="Tahoma" panose="020B0604030504040204" pitchFamily="34" charset="0"/>
            </a:endParaRPr>
          </a:p>
        </p:txBody>
      </p:sp>
      <p:sp>
        <p:nvSpPr>
          <p:cNvPr id="8" name="TextBox 7">
            <a:extLst>
              <a:ext uri="{FF2B5EF4-FFF2-40B4-BE49-F238E27FC236}">
                <a16:creationId xmlns:a16="http://schemas.microsoft.com/office/drawing/2014/main" id="{0CEE92F6-0190-06A4-C1C5-FD97782A3185}"/>
              </a:ext>
            </a:extLst>
          </p:cNvPr>
          <p:cNvSpPr txBox="1"/>
          <p:nvPr/>
        </p:nvSpPr>
        <p:spPr>
          <a:xfrm>
            <a:off x="258887" y="612844"/>
            <a:ext cx="4707676" cy="3170099"/>
          </a:xfrm>
          <a:prstGeom prst="rect">
            <a:avLst/>
          </a:prstGeom>
          <a:noFill/>
        </p:spPr>
        <p:txBody>
          <a:bodyPr wrap="square">
            <a:spAutoFit/>
          </a:bodyPr>
          <a:lstStyle/>
          <a:p>
            <a:r>
              <a:rPr lang="en-US" sz="4000" b="1" dirty="0">
                <a:latin typeface="Verdana" panose="020B0604030504040204" pitchFamily="34" charset="0"/>
                <a:ea typeface="Verdana" panose="020B0604030504040204" pitchFamily="34" charset="0"/>
                <a:cs typeface="Leelawadee" panose="020B0502040204020203" pitchFamily="34" charset="-34"/>
              </a:rPr>
              <a:t>More than half of the reported congenital syphilis cases </a:t>
            </a:r>
            <a:br>
              <a:rPr lang="en-US" sz="4000" b="1" dirty="0">
                <a:latin typeface="Verdana" panose="020B0604030504040204" pitchFamily="34" charset="0"/>
                <a:ea typeface="Verdana" panose="020B0604030504040204" pitchFamily="34" charset="0"/>
                <a:cs typeface="Leelawadee" panose="020B0502040204020203" pitchFamily="34" charset="-34"/>
              </a:rPr>
            </a:br>
            <a:r>
              <a:rPr lang="en-US" sz="4000" b="1" dirty="0">
                <a:latin typeface="Verdana" panose="020B0604030504040204" pitchFamily="34" charset="0"/>
                <a:ea typeface="Verdana" panose="020B0604030504040204" pitchFamily="34" charset="0"/>
                <a:cs typeface="Leelawadee" panose="020B0502040204020203" pitchFamily="34" charset="-34"/>
              </a:rPr>
              <a:t>were Black.</a:t>
            </a:r>
            <a:endParaRPr lang="en-US" sz="4000" b="1"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E41C276B-6833-6443-31AB-854452FE2DB4}"/>
              </a:ext>
            </a:extLst>
          </p:cNvPr>
          <p:cNvSpPr txBox="1"/>
          <p:nvPr/>
        </p:nvSpPr>
        <p:spPr>
          <a:xfrm>
            <a:off x="258887" y="4477601"/>
            <a:ext cx="4084118" cy="1200329"/>
          </a:xfrm>
          <a:prstGeom prst="rect">
            <a:avLst/>
          </a:prstGeom>
          <a:noFill/>
        </p:spPr>
        <p:txBody>
          <a:bodyPr wrap="square">
            <a:spAutoFit/>
          </a:bodyPr>
          <a:lstStyle/>
          <a:p>
            <a:r>
              <a:rPr kumimoji="0" lang="en-US" sz="2400" i="0" u="none" strike="noStrike" kern="1200" cap="none" spc="67" normalizeH="0" baseline="0" noProof="0" dirty="0">
                <a:ln w="13335" cmpd="sng">
                  <a:noFill/>
                  <a:prstDash val="solid"/>
                </a:ln>
                <a:solidFill>
                  <a:srgbClr val="FFFFFF"/>
                </a:solidFill>
                <a:effectLst/>
                <a:uLnTx/>
                <a:uFillTx/>
                <a:latin typeface="Tahoma"/>
                <a:ea typeface="Tahoma"/>
                <a:cs typeface="Tahoma"/>
              </a:rPr>
              <a:t>Reported cases of congenital syphilis in Wisconsin, 2024 (n=31)</a:t>
            </a:r>
            <a:endParaRPr lang="en-US" dirty="0"/>
          </a:p>
        </p:txBody>
      </p:sp>
      <p:graphicFrame>
        <p:nvGraphicFramePr>
          <p:cNvPr id="12" name="Chart 11">
            <a:extLst>
              <a:ext uri="{FF2B5EF4-FFF2-40B4-BE49-F238E27FC236}">
                <a16:creationId xmlns:a16="http://schemas.microsoft.com/office/drawing/2014/main" id="{5C7DDB6A-798E-D39B-D0D4-8D00DC3A43A6}"/>
              </a:ext>
            </a:extLst>
          </p:cNvPr>
          <p:cNvGraphicFramePr/>
          <p:nvPr>
            <p:extLst>
              <p:ext uri="{D42A27DB-BD31-4B8C-83A1-F6EECF244321}">
                <p14:modId xmlns:p14="http://schemas.microsoft.com/office/powerpoint/2010/main" val="3398588267"/>
              </p:ext>
            </p:extLst>
          </p:nvPr>
        </p:nvGraphicFramePr>
        <p:xfrm>
          <a:off x="5225450" y="275303"/>
          <a:ext cx="6966550" cy="59976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451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E50D6-89C6-906E-68F6-83496F34A25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A42922-D654-4AFC-1ACB-060F7C71E6FC}"/>
              </a:ext>
            </a:extLst>
          </p:cNvPr>
          <p:cNvSpPr>
            <a:spLocks noGrp="1"/>
          </p:cNvSpPr>
          <p:nvPr>
            <p:ph type="sldNum" sz="quarter" idx="4"/>
          </p:nvPr>
        </p:nvSpPr>
        <p:spPr/>
        <p:txBody>
          <a:bodyPr/>
          <a:lstStyle/>
          <a:p>
            <a:pPr>
              <a:defRPr/>
            </a:pPr>
            <a:fld id="{43861BFF-92AD-4B19-9909-DA3357BA777B}" type="slidenum">
              <a:rPr lang="en-US" smtClean="0"/>
              <a:pPr>
                <a:defRPr/>
              </a:pPr>
              <a:t>32</a:t>
            </a:fld>
            <a:endParaRPr lang="en-US"/>
          </a:p>
        </p:txBody>
      </p:sp>
      <p:sp>
        <p:nvSpPr>
          <p:cNvPr id="5" name="Title 1">
            <a:extLst>
              <a:ext uri="{FF2B5EF4-FFF2-40B4-BE49-F238E27FC236}">
                <a16:creationId xmlns:a16="http://schemas.microsoft.com/office/drawing/2014/main" id="{84C53CC6-F293-9810-D853-D3A1034D860B}"/>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panose="020B0604030504040204" pitchFamily="34" charset="0"/>
                <a:cs typeface="Leelawadee" panose="020B0502040204020203" pitchFamily="34" charset="-34"/>
              </a:rPr>
              <a:t>Congenital Syphilis Cases Reached All-Time High in 2024 Since last 20 Years</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Reported cases of congenital syphilis in Wisconsin, 2020–2024</a:t>
            </a:r>
            <a:endParaRPr sz="2400" b="1" dirty="0">
              <a:solidFill>
                <a:schemeClr val="tx1"/>
              </a:solidFill>
              <a:latin typeface="Verdana" panose="020B0604030504040204" pitchFamily="34" charset="0"/>
              <a:cs typeface="Leelawadee" panose="020B0502040204020203" pitchFamily="34" charset="-34"/>
            </a:endParaRPr>
          </a:p>
        </p:txBody>
      </p:sp>
      <p:graphicFrame>
        <p:nvGraphicFramePr>
          <p:cNvPr id="2" name="Chart 1">
            <a:extLst>
              <a:ext uri="{FF2B5EF4-FFF2-40B4-BE49-F238E27FC236}">
                <a16:creationId xmlns:a16="http://schemas.microsoft.com/office/drawing/2014/main" id="{AEEBAFC1-BCB7-E6E0-E92B-8510BD7C24FD}"/>
              </a:ext>
            </a:extLst>
          </p:cNvPr>
          <p:cNvGraphicFramePr/>
          <p:nvPr>
            <p:extLst>
              <p:ext uri="{D42A27DB-BD31-4B8C-83A1-F6EECF244321}">
                <p14:modId xmlns:p14="http://schemas.microsoft.com/office/powerpoint/2010/main" val="3480860439"/>
              </p:ext>
            </p:extLst>
          </p:nvPr>
        </p:nvGraphicFramePr>
        <p:xfrm>
          <a:off x="850490" y="1926642"/>
          <a:ext cx="9881419" cy="436552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F76880F-33D8-A620-8402-699739587F2A}"/>
              </a:ext>
            </a:extLst>
          </p:cNvPr>
          <p:cNvSpPr txBox="1"/>
          <p:nvPr/>
        </p:nvSpPr>
        <p:spPr>
          <a:xfrm>
            <a:off x="10404988" y="3324573"/>
            <a:ext cx="1676400" cy="1569660"/>
          </a:xfrm>
          <a:prstGeom prst="rect">
            <a:avLst/>
          </a:prstGeom>
          <a:noFill/>
        </p:spPr>
        <p:txBody>
          <a:bodyPr wrap="square" rtlCol="0">
            <a:spAutoFit/>
          </a:bodyPr>
          <a:lstStyle/>
          <a:p>
            <a:pPr algn="ctr"/>
            <a:r>
              <a:rPr lang="en-US" sz="2400" b="1" dirty="0">
                <a:solidFill>
                  <a:srgbClr val="507757"/>
                </a:solidFill>
                <a:latin typeface="Tahoma" panose="020B0604030504040204" pitchFamily="34" charset="0"/>
              </a:rPr>
              <a:t>520% increase from 2020</a:t>
            </a:r>
          </a:p>
        </p:txBody>
      </p:sp>
    </p:spTree>
    <p:extLst>
      <p:ext uri="{BB962C8B-B14F-4D97-AF65-F5344CB8AC3E}">
        <p14:creationId xmlns:p14="http://schemas.microsoft.com/office/powerpoint/2010/main" val="3144102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200" y="3200400"/>
            <a:ext cx="9265920" cy="685800"/>
          </a:xfrm>
          <a:noFill/>
        </p:spPr>
        <p:txBody>
          <a:bodyPr>
            <a:normAutofit lnSpcReduction="10000"/>
          </a:bodyPr>
          <a:lstStyle/>
          <a:p>
            <a:r>
              <a:rPr lang="en-US" sz="4000" b="1">
                <a:latin typeface="Verdana" panose="020B0604030504040204" pitchFamily="34" charset="0"/>
                <a:ea typeface="Verdana" panose="020B0604030504040204" pitchFamily="34" charset="0"/>
                <a:cs typeface="Leelawadee" panose="020B0502040204020203" pitchFamily="34" charset="-34"/>
              </a:rPr>
              <a:t>Gonorrhea</a:t>
            </a:r>
          </a:p>
        </p:txBody>
      </p:sp>
    </p:spTree>
    <p:extLst>
      <p:ext uri="{BB962C8B-B14F-4D97-AF65-F5344CB8AC3E}">
        <p14:creationId xmlns:p14="http://schemas.microsoft.com/office/powerpoint/2010/main" val="2058659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C842D-D655-577C-0043-7B422F28D2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32ACBA-5CBE-88EA-80E9-953B6699F393}"/>
              </a:ext>
            </a:extLst>
          </p:cNvPr>
          <p:cNvSpPr>
            <a:spLocks noGrp="1"/>
          </p:cNvSpPr>
          <p:nvPr>
            <p:ph type="title"/>
          </p:nvPr>
        </p:nvSpPr>
        <p:spPr>
          <a:xfrm>
            <a:off x="-1" y="-108952"/>
            <a:ext cx="5225453" cy="6572165"/>
          </a:xfrm>
          <a:solidFill>
            <a:srgbClr val="003D78"/>
          </a:solidFill>
        </p:spPr>
        <p:txBody>
          <a:bodyPr>
            <a:noAutofit/>
          </a:bodyPr>
          <a:lstStyle/>
          <a:p>
            <a:br>
              <a:rPr lang="en-US" sz="1350">
                <a:solidFill>
                  <a:srgbClr val="0D0D0D"/>
                </a:solidFill>
                <a:latin typeface="Tahoma" panose="020B0604030504040204" pitchFamily="34" charset="0"/>
                <a:cs typeface="Leelawadee" panose="020B0502040204020203" pitchFamily="34" charset="-34"/>
              </a:rPr>
            </a:br>
            <a:endParaRPr lang="en-US" sz="1350">
              <a:solidFill>
                <a:srgbClr val="0D0D0D"/>
              </a:solidFill>
              <a:latin typeface="Tahoma" panose="020B060403050404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1F9A54AD-CA64-0CC9-42A8-30F3922E7B2F}"/>
              </a:ext>
            </a:extLst>
          </p:cNvPr>
          <p:cNvSpPr>
            <a:spLocks noGrp="1"/>
          </p:cNvSpPr>
          <p:nvPr>
            <p:ph type="sldNum" sz="quarter" idx="13"/>
          </p:nvPr>
        </p:nvSpPr>
        <p:spPr/>
        <p:txBody>
          <a:bodyPr/>
          <a:lstStyle/>
          <a:p>
            <a:fld id="{294A09A9-5501-47C1-A89A-A340965A2BE2}" type="slidenum">
              <a:rPr lang="en-US" smtClean="0"/>
              <a:pPr/>
              <a:t>34</a:t>
            </a:fld>
            <a:endParaRPr lang="en-US">
              <a:latin typeface="Tahoma" panose="020B0604030504040204" pitchFamily="34" charset="0"/>
            </a:endParaRPr>
          </a:p>
        </p:txBody>
      </p:sp>
      <p:sp>
        <p:nvSpPr>
          <p:cNvPr id="8" name="TextBox 7">
            <a:extLst>
              <a:ext uri="{FF2B5EF4-FFF2-40B4-BE49-F238E27FC236}">
                <a16:creationId xmlns:a16="http://schemas.microsoft.com/office/drawing/2014/main" id="{E6C1D325-7637-FBC1-71B4-6312BDBE1907}"/>
              </a:ext>
            </a:extLst>
          </p:cNvPr>
          <p:cNvSpPr txBox="1"/>
          <p:nvPr/>
        </p:nvSpPr>
        <p:spPr>
          <a:xfrm>
            <a:off x="258887" y="1899857"/>
            <a:ext cx="4707676" cy="2554545"/>
          </a:xfrm>
          <a:prstGeom prst="rect">
            <a:avLst/>
          </a:prstGeom>
          <a:noFill/>
        </p:spPr>
        <p:txBody>
          <a:bodyPr wrap="square">
            <a:spAutoFit/>
          </a:bodyPr>
          <a:lstStyle/>
          <a:p>
            <a:r>
              <a:rPr lang="en-US" sz="4000" b="1" dirty="0">
                <a:latin typeface="Verdana" panose="020B0604030504040204" pitchFamily="34" charset="0"/>
                <a:ea typeface="Verdana" panose="020B0604030504040204" pitchFamily="34" charset="0"/>
                <a:cs typeface="Leelawadee" panose="020B0502040204020203" pitchFamily="34" charset="-34"/>
              </a:rPr>
              <a:t>Gonorrhea is the Second Most Common Reported STI</a:t>
            </a:r>
          </a:p>
        </p:txBody>
      </p:sp>
      <p:pic>
        <p:nvPicPr>
          <p:cNvPr id="5" name="Picture 4">
            <a:extLst>
              <a:ext uri="{FF2B5EF4-FFF2-40B4-BE49-F238E27FC236}">
                <a16:creationId xmlns:a16="http://schemas.microsoft.com/office/drawing/2014/main" id="{25777148-BF18-C2B7-EA08-E432C2BE42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57618" y="427191"/>
            <a:ext cx="5159961" cy="5511334"/>
          </a:xfrm>
          <a:prstGeom prst="rect">
            <a:avLst/>
          </a:prstGeom>
        </p:spPr>
      </p:pic>
      <p:sp>
        <p:nvSpPr>
          <p:cNvPr id="6" name="TextBox 5">
            <a:extLst>
              <a:ext uri="{FF2B5EF4-FFF2-40B4-BE49-F238E27FC236}">
                <a16:creationId xmlns:a16="http://schemas.microsoft.com/office/drawing/2014/main" id="{C8A3C5FE-F8A7-6B65-AEBE-D45A084B74CE}"/>
              </a:ext>
            </a:extLst>
          </p:cNvPr>
          <p:cNvSpPr txBox="1"/>
          <p:nvPr/>
        </p:nvSpPr>
        <p:spPr>
          <a:xfrm>
            <a:off x="5312049" y="4454402"/>
            <a:ext cx="2369573" cy="1938992"/>
          </a:xfrm>
          <a:prstGeom prst="rect">
            <a:avLst/>
          </a:prstGeom>
          <a:noFill/>
        </p:spPr>
        <p:txBody>
          <a:bodyPr wrap="square" lIns="91440" tIns="45720" rIns="91440" bIns="45720" anchor="t">
            <a:spAutoFit/>
          </a:bodyPr>
          <a:lstStyle/>
          <a:p>
            <a:r>
              <a:rPr lang="en-US" sz="2400" dirty="0">
                <a:solidFill>
                  <a:srgbClr val="0F1113"/>
                </a:solidFill>
                <a:latin typeface="Tahoma"/>
                <a:ea typeface="Tahoma"/>
                <a:cs typeface="Leelawadee"/>
              </a:rPr>
              <a:t>A total of 6,852 cases of gonorrhea were reported in Wisconsin.</a:t>
            </a:r>
          </a:p>
        </p:txBody>
      </p:sp>
    </p:spTree>
    <p:extLst>
      <p:ext uri="{BB962C8B-B14F-4D97-AF65-F5344CB8AC3E}">
        <p14:creationId xmlns:p14="http://schemas.microsoft.com/office/powerpoint/2010/main" val="879324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85027-4B30-1055-38AC-F9720DC3168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397525-2AD8-AA12-8123-19CC928A61B3}"/>
              </a:ext>
            </a:extLst>
          </p:cNvPr>
          <p:cNvSpPr>
            <a:spLocks noGrp="1"/>
          </p:cNvSpPr>
          <p:nvPr>
            <p:ph type="sldNum" sz="quarter" idx="4"/>
          </p:nvPr>
        </p:nvSpPr>
        <p:spPr/>
        <p:txBody>
          <a:bodyPr/>
          <a:lstStyle/>
          <a:p>
            <a:pPr>
              <a:defRPr/>
            </a:pPr>
            <a:fld id="{43861BFF-92AD-4B19-9909-DA3357BA777B}" type="slidenum">
              <a:rPr lang="en-US" smtClean="0"/>
              <a:pPr>
                <a:defRPr/>
              </a:pPr>
              <a:t>35</a:t>
            </a:fld>
            <a:endParaRPr lang="en-US"/>
          </a:p>
        </p:txBody>
      </p:sp>
      <p:sp>
        <p:nvSpPr>
          <p:cNvPr id="5" name="Title 1">
            <a:extLst>
              <a:ext uri="{FF2B5EF4-FFF2-40B4-BE49-F238E27FC236}">
                <a16:creationId xmlns:a16="http://schemas.microsoft.com/office/drawing/2014/main" id="{16B5917D-163D-3A62-DB14-B9E3CF646F32}"/>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cs typeface="Leelawadee" panose="020B0502040204020203" pitchFamily="34" charset="-34"/>
              </a:rPr>
              <a:t>Reported Cases of Gonorrhea Decreased for the Third Consecutive Year in Wisconsin</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Five-year trend of reported cases of gonorrhea infection in Wisconsin.</a:t>
            </a:r>
            <a:endParaRPr sz="2400" b="1" dirty="0">
              <a:solidFill>
                <a:schemeClr val="tx1"/>
              </a:solidFill>
              <a:latin typeface="Verdana" panose="020B0604030504040204" pitchFamily="34" charset="0"/>
              <a:cs typeface="Leelawadee" panose="020B0502040204020203" pitchFamily="34" charset="-34"/>
            </a:endParaRPr>
          </a:p>
        </p:txBody>
      </p:sp>
      <p:graphicFrame>
        <p:nvGraphicFramePr>
          <p:cNvPr id="6" name="Chart 5">
            <a:extLst>
              <a:ext uri="{FF2B5EF4-FFF2-40B4-BE49-F238E27FC236}">
                <a16:creationId xmlns:a16="http://schemas.microsoft.com/office/drawing/2014/main" id="{0D014FAA-EFD0-E48C-6BEC-D61ADF08BC13}"/>
              </a:ext>
            </a:extLst>
          </p:cNvPr>
          <p:cNvGraphicFramePr/>
          <p:nvPr>
            <p:extLst>
              <p:ext uri="{D42A27DB-BD31-4B8C-83A1-F6EECF244321}">
                <p14:modId xmlns:p14="http://schemas.microsoft.com/office/powerpoint/2010/main" val="3126622975"/>
              </p:ext>
            </p:extLst>
          </p:nvPr>
        </p:nvGraphicFramePr>
        <p:xfrm>
          <a:off x="977080" y="1822769"/>
          <a:ext cx="10237840" cy="45173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3653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EDF35-19A7-8423-5A80-E29F3F9E3BF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E27A03-52FF-AC4A-9942-371BC22019D9}"/>
              </a:ext>
            </a:extLst>
          </p:cNvPr>
          <p:cNvSpPr>
            <a:spLocks noGrp="1"/>
          </p:cNvSpPr>
          <p:nvPr>
            <p:ph type="sldNum" sz="quarter" idx="4"/>
          </p:nvPr>
        </p:nvSpPr>
        <p:spPr/>
        <p:txBody>
          <a:bodyPr/>
          <a:lstStyle/>
          <a:p>
            <a:pPr>
              <a:defRPr/>
            </a:pPr>
            <a:fld id="{43861BFF-92AD-4B19-9909-DA3357BA777B}" type="slidenum">
              <a:rPr lang="en-US" smtClean="0"/>
              <a:pPr>
                <a:defRPr/>
              </a:pPr>
              <a:t>36</a:t>
            </a:fld>
            <a:endParaRPr lang="en-US"/>
          </a:p>
        </p:txBody>
      </p:sp>
      <p:sp>
        <p:nvSpPr>
          <p:cNvPr id="5" name="Title 1">
            <a:extLst>
              <a:ext uri="{FF2B5EF4-FFF2-40B4-BE49-F238E27FC236}">
                <a16:creationId xmlns:a16="http://schemas.microsoft.com/office/drawing/2014/main" id="{59CAC47E-53DA-598F-48B5-467CA78311AC}"/>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cs typeface="Leelawadee" panose="020B0502040204020203" pitchFamily="34" charset="-34"/>
              </a:rPr>
              <a:t>The Gonorrhea Rate has also Decreased for the Third Consecutive Year in Wisconsin</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Five-year rate trend of gonorrhea cases per 100,000 people in Wisconsin, 2020–2024</a:t>
            </a:r>
            <a:endParaRPr sz="2400" b="1" dirty="0">
              <a:solidFill>
                <a:schemeClr val="tx1"/>
              </a:solidFill>
              <a:latin typeface="Verdana" panose="020B0604030504040204" pitchFamily="34" charset="0"/>
              <a:cs typeface="Leelawadee" panose="020B0502040204020203" pitchFamily="34" charset="-34"/>
            </a:endParaRPr>
          </a:p>
        </p:txBody>
      </p:sp>
      <p:graphicFrame>
        <p:nvGraphicFramePr>
          <p:cNvPr id="2" name="Chart 1">
            <a:extLst>
              <a:ext uri="{FF2B5EF4-FFF2-40B4-BE49-F238E27FC236}">
                <a16:creationId xmlns:a16="http://schemas.microsoft.com/office/drawing/2014/main" id="{ACF425DB-9ED4-06A9-CD2B-80B1368E7C99}"/>
              </a:ext>
            </a:extLst>
          </p:cNvPr>
          <p:cNvGraphicFramePr/>
          <p:nvPr>
            <p:extLst>
              <p:ext uri="{D42A27DB-BD31-4B8C-83A1-F6EECF244321}">
                <p14:modId xmlns:p14="http://schemas.microsoft.com/office/powerpoint/2010/main" val="3955076697"/>
              </p:ext>
            </p:extLst>
          </p:nvPr>
        </p:nvGraphicFramePr>
        <p:xfrm>
          <a:off x="738009" y="1963178"/>
          <a:ext cx="10715981" cy="42924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0218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7C8F2-AD90-76C8-106E-BB7FED21745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0AF376-747F-49F5-8693-AD6910F1E100}"/>
              </a:ext>
            </a:extLst>
          </p:cNvPr>
          <p:cNvSpPr>
            <a:spLocks noGrp="1"/>
          </p:cNvSpPr>
          <p:nvPr>
            <p:ph type="sldNum" sz="quarter" idx="4"/>
          </p:nvPr>
        </p:nvSpPr>
        <p:spPr/>
        <p:txBody>
          <a:bodyPr/>
          <a:lstStyle/>
          <a:p>
            <a:pPr>
              <a:defRPr/>
            </a:pPr>
            <a:fld id="{43861BFF-92AD-4B19-9909-DA3357BA777B}" type="slidenum">
              <a:rPr lang="en-US" smtClean="0"/>
              <a:pPr>
                <a:defRPr/>
              </a:pPr>
              <a:t>37</a:t>
            </a:fld>
            <a:endParaRPr lang="en-US"/>
          </a:p>
        </p:txBody>
      </p:sp>
      <p:sp>
        <p:nvSpPr>
          <p:cNvPr id="5" name="Title 1">
            <a:extLst>
              <a:ext uri="{FF2B5EF4-FFF2-40B4-BE49-F238E27FC236}">
                <a16:creationId xmlns:a16="http://schemas.microsoft.com/office/drawing/2014/main" id="{5A5BF6C4-67F0-64B3-4662-077DE8DEA527}"/>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a:ea typeface="Verdana"/>
                <a:cs typeface="Leelawadee"/>
              </a:rPr>
              <a:t>Rates of Reported Gonorrhea Cases by Jurisdiction, United States and Territories, 2014 and 2023</a:t>
            </a:r>
            <a:endParaRPr sz="3600" b="1" dirty="0">
              <a:solidFill>
                <a:schemeClr val="tx1"/>
              </a:solidFill>
              <a:latin typeface="Verdana" panose="020B0604030504040204" pitchFamily="34" charset="0"/>
              <a:cs typeface="Leelawadee" panose="020B0502040204020203" pitchFamily="34" charset="-34"/>
            </a:endParaRPr>
          </a:p>
        </p:txBody>
      </p:sp>
      <p:pic>
        <p:nvPicPr>
          <p:cNvPr id="7" name="Picture 6">
            <a:extLst>
              <a:ext uri="{FF2B5EF4-FFF2-40B4-BE49-F238E27FC236}">
                <a16:creationId xmlns:a16="http://schemas.microsoft.com/office/drawing/2014/main" id="{5978AC81-6A4C-34CC-B387-AFFCAEC4D32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4409" y="2008653"/>
            <a:ext cx="9923182" cy="4190803"/>
          </a:xfrm>
          <a:prstGeom prst="rect">
            <a:avLst/>
          </a:prstGeom>
        </p:spPr>
      </p:pic>
    </p:spTree>
    <p:extLst>
      <p:ext uri="{BB962C8B-B14F-4D97-AF65-F5344CB8AC3E}">
        <p14:creationId xmlns:p14="http://schemas.microsoft.com/office/powerpoint/2010/main" val="2782829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773CF-A56F-6ACC-D136-6F5CA00E94F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1F937E-9936-623F-14E0-2B5B243B5465}"/>
              </a:ext>
            </a:extLst>
          </p:cNvPr>
          <p:cNvSpPr>
            <a:spLocks noGrp="1"/>
          </p:cNvSpPr>
          <p:nvPr>
            <p:ph type="sldNum" sz="quarter" idx="4"/>
          </p:nvPr>
        </p:nvSpPr>
        <p:spPr/>
        <p:txBody>
          <a:bodyPr/>
          <a:lstStyle/>
          <a:p>
            <a:pPr>
              <a:defRPr/>
            </a:pPr>
            <a:fld id="{43861BFF-92AD-4B19-9909-DA3357BA777B}" type="slidenum">
              <a:rPr lang="en-US" smtClean="0"/>
              <a:pPr>
                <a:defRPr/>
              </a:pPr>
              <a:t>38</a:t>
            </a:fld>
            <a:endParaRPr lang="en-US"/>
          </a:p>
        </p:txBody>
      </p:sp>
      <p:sp>
        <p:nvSpPr>
          <p:cNvPr id="5" name="Title 1">
            <a:extLst>
              <a:ext uri="{FF2B5EF4-FFF2-40B4-BE49-F238E27FC236}">
                <a16:creationId xmlns:a16="http://schemas.microsoft.com/office/drawing/2014/main" id="{4FA2E9F8-418D-10FE-DB89-C0C6C812E5FD}"/>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panose="020B0604030504040204" pitchFamily="34" charset="0"/>
                <a:cs typeface="Leelawadee" panose="020B0502040204020203" pitchFamily="34" charset="-34"/>
              </a:rPr>
              <a:t>Gonorrhea Rates Increased in more Wisconsin Counties in 2024 from 2014</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Gonorrhea rates of reported cases by County, 2014–2024</a:t>
            </a:r>
          </a:p>
        </p:txBody>
      </p:sp>
      <p:pic>
        <p:nvPicPr>
          <p:cNvPr id="2" name="Picture 1">
            <a:extLst>
              <a:ext uri="{FF2B5EF4-FFF2-40B4-BE49-F238E27FC236}">
                <a16:creationId xmlns:a16="http://schemas.microsoft.com/office/drawing/2014/main" id="{C45CF6A2-F080-DCCE-8F64-9E70A75020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53262" y="1897420"/>
            <a:ext cx="4200525" cy="4319113"/>
          </a:xfrm>
          <a:prstGeom prst="rect">
            <a:avLst/>
          </a:prstGeom>
        </p:spPr>
      </p:pic>
      <p:pic>
        <p:nvPicPr>
          <p:cNvPr id="3" name="Picture 2">
            <a:extLst>
              <a:ext uri="{FF2B5EF4-FFF2-40B4-BE49-F238E27FC236}">
                <a16:creationId xmlns:a16="http://schemas.microsoft.com/office/drawing/2014/main" id="{7BED02BF-C5AD-CAD9-A4BA-D338A34221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57045" y="1875195"/>
            <a:ext cx="4131012" cy="4333875"/>
          </a:xfrm>
          <a:prstGeom prst="rect">
            <a:avLst/>
          </a:prstGeom>
        </p:spPr>
      </p:pic>
      <p:grpSp>
        <p:nvGrpSpPr>
          <p:cNvPr id="6" name="Group 5">
            <a:extLst>
              <a:ext uri="{FF2B5EF4-FFF2-40B4-BE49-F238E27FC236}">
                <a16:creationId xmlns:a16="http://schemas.microsoft.com/office/drawing/2014/main" id="{1C87B741-1684-FD95-B4AD-06F903106BCD}"/>
              </a:ext>
            </a:extLst>
          </p:cNvPr>
          <p:cNvGrpSpPr/>
          <p:nvPr/>
        </p:nvGrpSpPr>
        <p:grpSpPr>
          <a:xfrm>
            <a:off x="3675321" y="2059002"/>
            <a:ext cx="7458075" cy="568063"/>
            <a:chOff x="4001619" y="2387607"/>
            <a:chExt cx="6742142" cy="566785"/>
          </a:xfrm>
        </p:grpSpPr>
        <p:sp>
          <p:nvSpPr>
            <p:cNvPr id="8" name="TextBox 7">
              <a:extLst>
                <a:ext uri="{FF2B5EF4-FFF2-40B4-BE49-F238E27FC236}">
                  <a16:creationId xmlns:a16="http://schemas.microsoft.com/office/drawing/2014/main" id="{6ADC9738-4202-CA8E-563C-99D928FFCF45}"/>
                </a:ext>
              </a:extLst>
            </p:cNvPr>
            <p:cNvSpPr txBox="1"/>
            <p:nvPr/>
          </p:nvSpPr>
          <p:spPr>
            <a:xfrm>
              <a:off x="4001619" y="2387607"/>
              <a:ext cx="1374069" cy="566785"/>
            </a:xfrm>
            <a:prstGeom prst="rect">
              <a:avLst/>
            </a:prstGeom>
            <a:noFill/>
          </p:spPr>
          <p:txBody>
            <a:bodyPr wrap="square" rtlCol="0">
              <a:spAutoFit/>
            </a:bodyPr>
            <a:lstStyle/>
            <a:p>
              <a:pPr algn="ctr"/>
              <a:r>
                <a:rPr lang="en-US" sz="3000" b="1">
                  <a:solidFill>
                    <a:schemeClr val="bg1">
                      <a:lumMod val="95000"/>
                      <a:lumOff val="5000"/>
                    </a:schemeClr>
                  </a:solidFill>
                  <a:latin typeface="Leelawadee" panose="020B0502040204020203" pitchFamily="34" charset="-34"/>
                  <a:cs typeface="Leelawadee" panose="020B0502040204020203" pitchFamily="34" charset="-34"/>
                </a:rPr>
                <a:t>2014</a:t>
              </a:r>
            </a:p>
          </p:txBody>
        </p:sp>
        <p:sp>
          <p:nvSpPr>
            <p:cNvPr id="9" name="TextBox 8">
              <a:extLst>
                <a:ext uri="{FF2B5EF4-FFF2-40B4-BE49-F238E27FC236}">
                  <a16:creationId xmlns:a16="http://schemas.microsoft.com/office/drawing/2014/main" id="{FA7C1E77-DFFB-48BF-1AC6-3830E5AAF437}"/>
                </a:ext>
              </a:extLst>
            </p:cNvPr>
            <p:cNvSpPr txBox="1"/>
            <p:nvPr/>
          </p:nvSpPr>
          <p:spPr>
            <a:xfrm>
              <a:off x="9369692" y="2387607"/>
              <a:ext cx="1374069" cy="566785"/>
            </a:xfrm>
            <a:prstGeom prst="rect">
              <a:avLst/>
            </a:prstGeom>
            <a:noFill/>
          </p:spPr>
          <p:txBody>
            <a:bodyPr wrap="square" rtlCol="0">
              <a:spAutoFit/>
            </a:bodyPr>
            <a:lstStyle/>
            <a:p>
              <a:pPr algn="ctr"/>
              <a:r>
                <a:rPr lang="en-US" sz="3000" b="1">
                  <a:solidFill>
                    <a:schemeClr val="bg1">
                      <a:lumMod val="95000"/>
                      <a:lumOff val="5000"/>
                    </a:schemeClr>
                  </a:solidFill>
                  <a:latin typeface="Leelawadee" panose="020B0502040204020203" pitchFamily="34" charset="-34"/>
                  <a:cs typeface="Leelawadee" panose="020B0502040204020203" pitchFamily="34" charset="-34"/>
                </a:rPr>
                <a:t>2024</a:t>
              </a:r>
            </a:p>
          </p:txBody>
        </p:sp>
      </p:grpSp>
      <p:pic>
        <p:nvPicPr>
          <p:cNvPr id="7" name="Picture 6">
            <a:extLst>
              <a:ext uri="{FF2B5EF4-FFF2-40B4-BE49-F238E27FC236}">
                <a16:creationId xmlns:a16="http://schemas.microsoft.com/office/drawing/2014/main" id="{3BED631F-D116-FF77-F9DA-278C1306C268}"/>
              </a:ext>
            </a:extLst>
          </p:cNvPr>
          <p:cNvPicPr>
            <a:picLocks noChangeAspect="1"/>
          </p:cNvPicPr>
          <p:nvPr/>
        </p:nvPicPr>
        <p:blipFill>
          <a:blip r:embed="rId4"/>
          <a:stretch>
            <a:fillRect/>
          </a:stretch>
        </p:blipFill>
        <p:spPr>
          <a:xfrm>
            <a:off x="5195299" y="5180331"/>
            <a:ext cx="2162175" cy="1009650"/>
          </a:xfrm>
          <a:prstGeom prst="rect">
            <a:avLst/>
          </a:prstGeom>
        </p:spPr>
      </p:pic>
    </p:spTree>
    <p:extLst>
      <p:ext uri="{BB962C8B-B14F-4D97-AF65-F5344CB8AC3E}">
        <p14:creationId xmlns:p14="http://schemas.microsoft.com/office/powerpoint/2010/main" val="2045172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C9646-D450-67DA-C0DF-945C6AB05D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1B2A2A-BA74-0D4E-741F-D34690C605FF}"/>
              </a:ext>
            </a:extLst>
          </p:cNvPr>
          <p:cNvSpPr>
            <a:spLocks noGrp="1"/>
          </p:cNvSpPr>
          <p:nvPr>
            <p:ph type="title"/>
          </p:nvPr>
        </p:nvSpPr>
        <p:spPr>
          <a:xfrm>
            <a:off x="-1" y="-108951"/>
            <a:ext cx="5225453" cy="6504990"/>
          </a:xfrm>
          <a:solidFill>
            <a:srgbClr val="003D78"/>
          </a:solidFill>
        </p:spPr>
        <p:txBody>
          <a:bodyPr>
            <a:noAutofit/>
          </a:bodyPr>
          <a:lstStyle/>
          <a:p>
            <a:br>
              <a:rPr lang="en-US" sz="1350" dirty="0">
                <a:solidFill>
                  <a:srgbClr val="0D0D0D"/>
                </a:solidFill>
                <a:latin typeface="Tahoma" panose="020B0604030504040204" pitchFamily="34" charset="0"/>
                <a:cs typeface="Leelawadee" panose="020B0502040204020203" pitchFamily="34" charset="-34"/>
              </a:rPr>
            </a:br>
            <a:endParaRPr lang="en-US" sz="1350" dirty="0">
              <a:solidFill>
                <a:srgbClr val="0D0D0D"/>
              </a:solidFill>
              <a:latin typeface="Tahoma" panose="020B060403050404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4664FD06-8EAD-5BE6-87B5-8296C2AA7E01}"/>
              </a:ext>
            </a:extLst>
          </p:cNvPr>
          <p:cNvSpPr>
            <a:spLocks noGrp="1"/>
          </p:cNvSpPr>
          <p:nvPr>
            <p:ph type="sldNum" sz="quarter" idx="13"/>
          </p:nvPr>
        </p:nvSpPr>
        <p:spPr/>
        <p:txBody>
          <a:bodyPr/>
          <a:lstStyle/>
          <a:p>
            <a:fld id="{294A09A9-5501-47C1-A89A-A340965A2BE2}" type="slidenum">
              <a:rPr lang="en-US" smtClean="0"/>
              <a:pPr/>
              <a:t>39</a:t>
            </a:fld>
            <a:endParaRPr lang="en-US">
              <a:latin typeface="Tahoma" panose="020B0604030504040204" pitchFamily="34" charset="0"/>
            </a:endParaRPr>
          </a:p>
        </p:txBody>
      </p:sp>
      <p:sp>
        <p:nvSpPr>
          <p:cNvPr id="8" name="TextBox 7">
            <a:extLst>
              <a:ext uri="{FF2B5EF4-FFF2-40B4-BE49-F238E27FC236}">
                <a16:creationId xmlns:a16="http://schemas.microsoft.com/office/drawing/2014/main" id="{9FBDD698-77D2-E58E-F9DF-CA5A14DE0BD0}"/>
              </a:ext>
            </a:extLst>
          </p:cNvPr>
          <p:cNvSpPr txBox="1"/>
          <p:nvPr/>
        </p:nvSpPr>
        <p:spPr>
          <a:xfrm>
            <a:off x="300815" y="711259"/>
            <a:ext cx="4707676" cy="5016758"/>
          </a:xfrm>
          <a:prstGeom prst="rect">
            <a:avLst/>
          </a:prstGeom>
          <a:noFill/>
        </p:spPr>
        <p:txBody>
          <a:bodyPr wrap="square">
            <a:spAutoFit/>
          </a:bodyPr>
          <a:lstStyle/>
          <a:p>
            <a:r>
              <a:rPr lang="en-US" sz="3200" b="1" dirty="0">
                <a:latin typeface="Verdana" panose="020B0604030504040204" pitchFamily="34" charset="0"/>
                <a:ea typeface="Verdana" panose="020B0604030504040204" pitchFamily="34" charset="0"/>
                <a:cs typeface="Leelawadee" panose="020B0502040204020203" pitchFamily="34" charset="-34"/>
              </a:rPr>
              <a:t>Compared to 2023, the number of gonorrhea cases decreased in 39 counties, increased in 29 counties, and remained </a:t>
            </a:r>
            <a:br>
              <a:rPr lang="en-US" sz="3200" b="1" dirty="0">
                <a:latin typeface="Verdana" panose="020B0604030504040204" pitchFamily="34" charset="0"/>
                <a:ea typeface="Verdana" panose="020B0604030504040204" pitchFamily="34" charset="0"/>
                <a:cs typeface="Leelawadee" panose="020B0502040204020203" pitchFamily="34" charset="-34"/>
              </a:rPr>
            </a:br>
            <a:r>
              <a:rPr lang="en-US" sz="3200" b="1" dirty="0">
                <a:latin typeface="Verdana" panose="020B0604030504040204" pitchFamily="34" charset="0"/>
                <a:ea typeface="Verdana" panose="020B0604030504040204" pitchFamily="34" charset="0"/>
                <a:cs typeface="Leelawadee" panose="020B0502040204020203" pitchFamily="34" charset="-34"/>
              </a:rPr>
              <a:t>unchanged in four Wisconsin counties.</a:t>
            </a:r>
            <a:endParaRPr lang="en-US" sz="3200" b="1"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38D7F673-788E-1A64-7520-F7AE309348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69154" y="265218"/>
            <a:ext cx="5736890" cy="5908840"/>
          </a:xfrm>
          <a:prstGeom prst="rect">
            <a:avLst/>
          </a:prstGeom>
        </p:spPr>
      </p:pic>
      <p:pic>
        <p:nvPicPr>
          <p:cNvPr id="6" name="Picture 5">
            <a:extLst>
              <a:ext uri="{FF2B5EF4-FFF2-40B4-BE49-F238E27FC236}">
                <a16:creationId xmlns:a16="http://schemas.microsoft.com/office/drawing/2014/main" id="{C9CFCF80-D415-248D-69B9-E2FAECBBA4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09083" y="5078275"/>
            <a:ext cx="2124104" cy="1075328"/>
          </a:xfrm>
          <a:prstGeom prst="rect">
            <a:avLst/>
          </a:prstGeom>
        </p:spPr>
      </p:pic>
    </p:spTree>
    <p:extLst>
      <p:ext uri="{BB962C8B-B14F-4D97-AF65-F5344CB8AC3E}">
        <p14:creationId xmlns:p14="http://schemas.microsoft.com/office/powerpoint/2010/main" val="257652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76E7D-75F6-B6BC-CBBB-B22275EC4E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1553F-23A9-9F3F-6EA5-40F11ACE3F1B}"/>
              </a:ext>
            </a:extLst>
          </p:cNvPr>
          <p:cNvSpPr>
            <a:spLocks noGrp="1"/>
          </p:cNvSpPr>
          <p:nvPr>
            <p:ph type="title"/>
          </p:nvPr>
        </p:nvSpPr>
        <p:spPr>
          <a:xfrm>
            <a:off x="0" y="0"/>
            <a:ext cx="12192000" cy="1143000"/>
          </a:xfrm>
          <a:solidFill>
            <a:srgbClr val="003D78"/>
          </a:solidFill>
        </p:spPr>
        <p:txBody>
          <a:bodyPr>
            <a:normAutofit fontScale="90000"/>
          </a:bodyPr>
          <a:lstStyle/>
          <a:p>
            <a:pPr marL="182880" algn="l">
              <a:defRPr/>
            </a:pPr>
            <a:r>
              <a:rPr lang="en-US" altLang="en-US" sz="4400" b="1" dirty="0">
                <a:solidFill>
                  <a:schemeClr val="tx1"/>
                </a:solidFill>
                <a:latin typeface="Verdana"/>
                <a:ea typeface="Verdana"/>
                <a:cs typeface="Leelawadee"/>
              </a:rPr>
              <a:t>STIs Surveillance Data </a:t>
            </a:r>
            <a:r>
              <a:rPr lang="en-US" sz="4400" b="1" dirty="0">
                <a:solidFill>
                  <a:schemeClr val="tx1"/>
                </a:solidFill>
                <a:latin typeface="Verdana"/>
                <a:ea typeface="Verdana"/>
                <a:cs typeface="Leelawadee"/>
              </a:rPr>
              <a:t>Interpretat</a:t>
            </a:r>
            <a:r>
              <a:rPr lang="en-US" altLang="en-US" sz="4400" b="1" dirty="0">
                <a:solidFill>
                  <a:schemeClr val="tx1"/>
                </a:solidFill>
                <a:latin typeface="Verdana"/>
                <a:ea typeface="Verdana"/>
                <a:cs typeface="Leelawadee"/>
              </a:rPr>
              <a:t>ion</a:t>
            </a:r>
          </a:p>
        </p:txBody>
      </p:sp>
      <p:sp>
        <p:nvSpPr>
          <p:cNvPr id="4" name="Slide Number Placeholder 3">
            <a:extLst>
              <a:ext uri="{FF2B5EF4-FFF2-40B4-BE49-F238E27FC236}">
                <a16:creationId xmlns:a16="http://schemas.microsoft.com/office/drawing/2014/main" id="{E5413E03-505C-74B5-135A-64770D60C67F}"/>
              </a:ext>
            </a:extLst>
          </p:cNvPr>
          <p:cNvSpPr>
            <a:spLocks noGrp="1"/>
          </p:cNvSpPr>
          <p:nvPr>
            <p:ph type="sldNum" sz="quarter" idx="12"/>
          </p:nvPr>
        </p:nvSpPr>
        <p:spPr/>
        <p:txBody>
          <a:bodyPr/>
          <a:lstStyle/>
          <a:p>
            <a:pPr>
              <a:defRPr/>
            </a:pPr>
            <a:fld id="{BA05B184-A062-4D13-B25A-EF498B63B003}" type="slidenum">
              <a:rPr lang="en-US" smtClean="0"/>
              <a:pPr>
                <a:defRPr/>
              </a:pPr>
              <a:t>4</a:t>
            </a:fld>
            <a:endParaRPr lang="en-US"/>
          </a:p>
        </p:txBody>
      </p:sp>
      <p:sp>
        <p:nvSpPr>
          <p:cNvPr id="5" name="Rectangle 2">
            <a:extLst>
              <a:ext uri="{FF2B5EF4-FFF2-40B4-BE49-F238E27FC236}">
                <a16:creationId xmlns:a16="http://schemas.microsoft.com/office/drawing/2014/main" id="{AFB10567-6AEF-3867-C3F4-ADF0099A2E2F}"/>
              </a:ext>
            </a:extLst>
          </p:cNvPr>
          <p:cNvSpPr>
            <a:spLocks noChangeArrowheads="1"/>
          </p:cNvSpPr>
          <p:nvPr/>
        </p:nvSpPr>
        <p:spPr bwMode="auto">
          <a:xfrm>
            <a:off x="441739" y="1396775"/>
            <a:ext cx="11308521" cy="374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9875" anchor="ctr">
            <a:spAutoFit/>
          </a:bodyPr>
          <a:lstStyle>
            <a:lvl1pPr marL="457200" indent="-457200">
              <a:defRPr sz="2800">
                <a:solidFill>
                  <a:schemeClr val="tx1"/>
                </a:solidFill>
                <a:latin typeface="Arial Black" panose="020B0A04020102020204" pitchFamily="34" charset="0"/>
                <a:cs typeface="Arial" panose="020B0604020202020204" pitchFamily="34" charset="0"/>
              </a:defRPr>
            </a:lvl1pPr>
            <a:lvl2pPr marL="742950" indent="-285750">
              <a:defRPr sz="2800">
                <a:solidFill>
                  <a:schemeClr val="tx1"/>
                </a:solidFill>
                <a:latin typeface="Arial Black" panose="020B0A04020102020204" pitchFamily="34" charset="0"/>
                <a:cs typeface="Arial" panose="020B0604020202020204" pitchFamily="34" charset="0"/>
              </a:defRPr>
            </a:lvl2pPr>
            <a:lvl3pPr marL="1143000" indent="-228600">
              <a:defRPr sz="2800">
                <a:solidFill>
                  <a:schemeClr val="tx1"/>
                </a:solidFill>
                <a:latin typeface="Arial Black" panose="020B0A04020102020204" pitchFamily="34" charset="0"/>
                <a:cs typeface="Arial" panose="020B0604020202020204" pitchFamily="34" charset="0"/>
              </a:defRPr>
            </a:lvl3pPr>
            <a:lvl4pPr marL="1600200" indent="-228600">
              <a:defRPr sz="2800">
                <a:solidFill>
                  <a:schemeClr val="tx1"/>
                </a:solidFill>
                <a:latin typeface="Arial Black" panose="020B0A04020102020204" pitchFamily="34" charset="0"/>
                <a:cs typeface="Arial" panose="020B0604020202020204" pitchFamily="34" charset="0"/>
              </a:defRPr>
            </a:lvl4pPr>
            <a:lvl5pPr marL="2057400" indent="-228600">
              <a:defRPr sz="28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9pPr>
          </a:lstStyle>
          <a:p>
            <a:pPr>
              <a:buFont typeface="Arial" panose="020B0604020202020204" pitchFamily="34" charset="0"/>
              <a:buChar char="•"/>
            </a:pPr>
            <a:r>
              <a:rPr lang="en-US" altLang="en-US" sz="2400" dirty="0">
                <a:solidFill>
                  <a:srgbClr val="000000"/>
                </a:solidFill>
                <a:latin typeface="Tahoma"/>
                <a:ea typeface="Tahoma"/>
                <a:cs typeface="Tahoma"/>
              </a:rPr>
              <a:t>STI data may be underreported, unevenly reported, and incomplete.</a:t>
            </a:r>
          </a:p>
          <a:p>
            <a:pPr>
              <a:buFont typeface="Arial" panose="020B0604020202020204" pitchFamily="34" charset="0"/>
              <a:buChar char="•"/>
            </a:pPr>
            <a:endParaRPr lang="en-US" altLang="en-US" sz="2400" dirty="0">
              <a:solidFill>
                <a:srgbClr val="000000"/>
              </a:solidFill>
              <a:latin typeface="Tahoma"/>
              <a:ea typeface="Tahoma"/>
              <a:cs typeface="Tahoma"/>
            </a:endParaRPr>
          </a:p>
          <a:p>
            <a:pPr>
              <a:buFont typeface="Arial" panose="020B0604020202020204" pitchFamily="34" charset="0"/>
              <a:buChar char="•"/>
            </a:pPr>
            <a:r>
              <a:rPr lang="en-US" sz="2400" dirty="0">
                <a:solidFill>
                  <a:srgbClr val="000000"/>
                </a:solidFill>
                <a:latin typeface="Tahoma"/>
                <a:ea typeface="Tahoma"/>
                <a:cs typeface="Tahoma"/>
              </a:rPr>
              <a:t>Elements that impact the completeness and accuracy of STI data include:</a:t>
            </a:r>
          </a:p>
          <a:p>
            <a:pPr marL="1314450" lvl="2" indent="-457200">
              <a:buFont typeface="Courier New" panose="02070309020205020404" pitchFamily="49" charset="0"/>
              <a:buChar char="o"/>
            </a:pPr>
            <a:r>
              <a:rPr lang="en-US" sz="2400" dirty="0">
                <a:solidFill>
                  <a:srgbClr val="000000"/>
                </a:solidFill>
                <a:latin typeface="Tahoma"/>
                <a:ea typeface="Tahoma"/>
                <a:cs typeface="Tahoma"/>
              </a:rPr>
              <a:t>Practices and capacity of STI screening by health care providers.</a:t>
            </a:r>
          </a:p>
          <a:p>
            <a:pPr marL="1314450" lvl="2" indent="-457200">
              <a:buFont typeface="Courier New" panose="02070309020205020404" pitchFamily="49" charset="0"/>
              <a:buChar char="o"/>
            </a:pPr>
            <a:r>
              <a:rPr lang="en-US" sz="2400" dirty="0">
                <a:solidFill>
                  <a:srgbClr val="000000"/>
                </a:solidFill>
                <a:latin typeface="Tahoma"/>
                <a:ea typeface="Tahoma"/>
                <a:cs typeface="Tahoma"/>
              </a:rPr>
              <a:t>Health care providers’ compliance with case reporting.</a:t>
            </a:r>
          </a:p>
          <a:p>
            <a:pPr marL="1314450" lvl="2" indent="-457200">
              <a:buFont typeface="Courier New" panose="02070309020205020404" pitchFamily="49" charset="0"/>
              <a:buChar char="o"/>
            </a:pPr>
            <a:r>
              <a:rPr lang="en-US" sz="2400" dirty="0">
                <a:solidFill>
                  <a:srgbClr val="000000"/>
                </a:solidFill>
                <a:latin typeface="Tahoma"/>
                <a:ea typeface="Tahoma"/>
                <a:cs typeface="Tahoma"/>
              </a:rPr>
              <a:t>Completeness and promptness of case reporting.</a:t>
            </a:r>
          </a:p>
          <a:p>
            <a:pPr marL="914400" lvl="1" indent="-457200">
              <a:buFont typeface="Arial" panose="020B0604020202020204" pitchFamily="34" charset="0"/>
              <a:buChar char="•"/>
            </a:pPr>
            <a:endParaRPr lang="en-US" sz="2400" dirty="0">
              <a:solidFill>
                <a:srgbClr val="000000"/>
              </a:solidFill>
              <a:latin typeface="Tahoma"/>
              <a:ea typeface="Tahoma"/>
              <a:cs typeface="Tahoma"/>
            </a:endParaRPr>
          </a:p>
          <a:p>
            <a:pPr>
              <a:buFont typeface="Arial" panose="020B0604020202020204" pitchFamily="34" charset="0"/>
              <a:buChar char="•"/>
            </a:pPr>
            <a:r>
              <a:rPr lang="en-US" sz="2400" dirty="0">
                <a:solidFill>
                  <a:srgbClr val="000000"/>
                </a:solidFill>
                <a:latin typeface="Tahoma"/>
                <a:ea typeface="Tahoma"/>
                <a:cs typeface="Tahoma"/>
              </a:rPr>
              <a:t>COVID-19 may have influenced the number of cases diagnosed and reported in 2020 and 2021. </a:t>
            </a:r>
          </a:p>
          <a:p>
            <a:pPr>
              <a:buFont typeface="Arial" panose="020B0604020202020204" pitchFamily="34" charset="0"/>
              <a:buChar char="•"/>
            </a:pPr>
            <a:endParaRPr lang="en-US" sz="2400" dirty="0">
              <a:solidFill>
                <a:srgbClr val="000000"/>
              </a:solidFill>
              <a:latin typeface="Tahoma"/>
              <a:ea typeface="Tahoma"/>
            </a:endParaRPr>
          </a:p>
        </p:txBody>
      </p:sp>
    </p:spTree>
    <p:extLst>
      <p:ext uri="{BB962C8B-B14F-4D97-AF65-F5344CB8AC3E}">
        <p14:creationId xmlns:p14="http://schemas.microsoft.com/office/powerpoint/2010/main" val="2971037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CDD0-65C2-C4CC-47E1-84C7D847712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BDA965-044D-DF71-9473-3907301543D6}"/>
              </a:ext>
            </a:extLst>
          </p:cNvPr>
          <p:cNvSpPr>
            <a:spLocks noGrp="1"/>
          </p:cNvSpPr>
          <p:nvPr>
            <p:ph type="sldNum" sz="quarter" idx="4"/>
          </p:nvPr>
        </p:nvSpPr>
        <p:spPr/>
        <p:txBody>
          <a:bodyPr/>
          <a:lstStyle/>
          <a:p>
            <a:pPr>
              <a:defRPr/>
            </a:pPr>
            <a:fld id="{43861BFF-92AD-4B19-9909-DA3357BA777B}" type="slidenum">
              <a:rPr lang="en-US" smtClean="0"/>
              <a:pPr>
                <a:defRPr/>
              </a:pPr>
              <a:t>40</a:t>
            </a:fld>
            <a:endParaRPr lang="en-US"/>
          </a:p>
        </p:txBody>
      </p:sp>
      <p:sp>
        <p:nvSpPr>
          <p:cNvPr id="5" name="Title 1">
            <a:extLst>
              <a:ext uri="{FF2B5EF4-FFF2-40B4-BE49-F238E27FC236}">
                <a16:creationId xmlns:a16="http://schemas.microsoft.com/office/drawing/2014/main" id="{EA060428-52F3-4E6D-C5EA-5E24A6AD9875}"/>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panose="020B0604030504040204" pitchFamily="34" charset="0"/>
                <a:cs typeface="Leelawadee" panose="020B0502040204020203" pitchFamily="34" charset="-34"/>
              </a:rPr>
              <a:t>Gonorrhea Rate Among Both Males and Females has Been Decreasing Since 2021</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Number of gonorrhea diagnoses per 100,000 people by sex at birth, Wisconsin 2020–2024</a:t>
            </a:r>
            <a:endParaRPr sz="2400" b="1" dirty="0">
              <a:solidFill>
                <a:schemeClr val="tx1"/>
              </a:solidFill>
              <a:latin typeface="Verdana" panose="020B0604030504040204" pitchFamily="34" charset="0"/>
              <a:cs typeface="Leelawadee" panose="020B0502040204020203" pitchFamily="34" charset="-34"/>
            </a:endParaRPr>
          </a:p>
        </p:txBody>
      </p:sp>
      <p:graphicFrame>
        <p:nvGraphicFramePr>
          <p:cNvPr id="9" name="Chart 8">
            <a:extLst>
              <a:ext uri="{FF2B5EF4-FFF2-40B4-BE49-F238E27FC236}">
                <a16:creationId xmlns:a16="http://schemas.microsoft.com/office/drawing/2014/main" id="{E8FD9F62-0A88-1A33-6931-F407E5BA6501}"/>
              </a:ext>
            </a:extLst>
          </p:cNvPr>
          <p:cNvGraphicFramePr/>
          <p:nvPr>
            <p:extLst>
              <p:ext uri="{D42A27DB-BD31-4B8C-83A1-F6EECF244321}">
                <p14:modId xmlns:p14="http://schemas.microsoft.com/office/powerpoint/2010/main" val="1504958427"/>
              </p:ext>
            </p:extLst>
          </p:nvPr>
        </p:nvGraphicFramePr>
        <p:xfrm>
          <a:off x="1632857" y="1822769"/>
          <a:ext cx="8926286" cy="451652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22">
            <a:extLst>
              <a:ext uri="{FF2B5EF4-FFF2-40B4-BE49-F238E27FC236}">
                <a16:creationId xmlns:a16="http://schemas.microsoft.com/office/drawing/2014/main" id="{E1D24A08-F256-62C2-4DB0-AE3F5D4EF920}"/>
              </a:ext>
            </a:extLst>
          </p:cNvPr>
          <p:cNvSpPr txBox="1"/>
          <p:nvPr/>
        </p:nvSpPr>
        <p:spPr>
          <a:xfrm>
            <a:off x="805543" y="1982710"/>
            <a:ext cx="1359867" cy="463486"/>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15000"/>
              </a:lnSpc>
              <a:spcAft>
                <a:spcPts val="1000"/>
              </a:spcAft>
            </a:pPr>
            <a:r>
              <a:rPr lang="en-US" sz="2400" b="1" dirty="0">
                <a:solidFill>
                  <a:srgbClr val="0033A1"/>
                </a:solidFill>
                <a:latin typeface="Tahoma" panose="020B0604030504040204" pitchFamily="34" charset="0"/>
                <a:ea typeface="Calibri" panose="020F0502020204030204" pitchFamily="34" charset="0"/>
                <a:cs typeface="Times New Roman" panose="02020603050405020304" pitchFamily="18" charset="0"/>
              </a:rPr>
              <a:t>Male</a:t>
            </a:r>
            <a:endParaRPr lang="en-US" sz="2000" dirty="0">
              <a:latin typeface="Tahoma" panose="020B0604030504040204" pitchFamily="34" charset="0"/>
              <a:ea typeface="Calibri" panose="020F0502020204030204" pitchFamily="34" charset="0"/>
              <a:cs typeface="Times New Roman" panose="02020603050405020304" pitchFamily="18" charset="0"/>
            </a:endParaRPr>
          </a:p>
        </p:txBody>
      </p:sp>
      <p:sp>
        <p:nvSpPr>
          <p:cNvPr id="7" name="Text Box 28">
            <a:extLst>
              <a:ext uri="{FF2B5EF4-FFF2-40B4-BE49-F238E27FC236}">
                <a16:creationId xmlns:a16="http://schemas.microsoft.com/office/drawing/2014/main" id="{B1A6FDF4-65FF-EC5C-9FB6-4567B96CBF64}"/>
              </a:ext>
            </a:extLst>
          </p:cNvPr>
          <p:cNvSpPr txBox="1"/>
          <p:nvPr/>
        </p:nvSpPr>
        <p:spPr>
          <a:xfrm>
            <a:off x="611533" y="2374394"/>
            <a:ext cx="1747885" cy="463486"/>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15000"/>
              </a:lnSpc>
              <a:spcAft>
                <a:spcPts val="1000"/>
              </a:spcAft>
            </a:pPr>
            <a:r>
              <a:rPr lang="en-US" sz="2400" b="1" dirty="0">
                <a:solidFill>
                  <a:srgbClr val="800280"/>
                </a:solidFill>
                <a:latin typeface="Tahoma" panose="020B0604030504040204" pitchFamily="34" charset="0"/>
                <a:ea typeface="Calibri" panose="020F0502020204030204" pitchFamily="34" charset="0"/>
                <a:cs typeface="Times New Roman" panose="02020603050405020304" pitchFamily="18" charset="0"/>
              </a:rPr>
              <a:t>Female</a:t>
            </a:r>
            <a:endParaRPr lang="en-US" sz="2000" dirty="0">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6865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561BE-4BAF-8182-A1EB-291A8A59CC0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EDD7C2-E949-4D79-C613-217B8D7E8789}"/>
              </a:ext>
            </a:extLst>
          </p:cNvPr>
          <p:cNvSpPr>
            <a:spLocks noGrp="1"/>
          </p:cNvSpPr>
          <p:nvPr>
            <p:ph type="sldNum" sz="quarter" idx="4"/>
          </p:nvPr>
        </p:nvSpPr>
        <p:spPr/>
        <p:txBody>
          <a:bodyPr/>
          <a:lstStyle/>
          <a:p>
            <a:pPr>
              <a:defRPr/>
            </a:pPr>
            <a:fld id="{43861BFF-92AD-4B19-9909-DA3357BA777B}" type="slidenum">
              <a:rPr lang="en-US" smtClean="0"/>
              <a:pPr>
                <a:defRPr/>
              </a:pPr>
              <a:t>41</a:t>
            </a:fld>
            <a:endParaRPr lang="en-US"/>
          </a:p>
        </p:txBody>
      </p:sp>
      <p:sp>
        <p:nvSpPr>
          <p:cNvPr id="5" name="Title 1">
            <a:extLst>
              <a:ext uri="{FF2B5EF4-FFF2-40B4-BE49-F238E27FC236}">
                <a16:creationId xmlns:a16="http://schemas.microsoft.com/office/drawing/2014/main" id="{0B807E35-A455-1587-4C15-7450E9635C2F}"/>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panose="020B0604030504040204" pitchFamily="34" charset="0"/>
                <a:cs typeface="Leelawadee" panose="020B0502040204020203" pitchFamily="34" charset="-34"/>
              </a:rPr>
              <a:t>Overall Trend of Gonorrhea by Age Groups</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Trend of gonorrhea diagnoses per 100,000 people by age at diagnosis in Wisconsin, 2020–2024</a:t>
            </a:r>
            <a:endParaRPr sz="2400" b="1" dirty="0">
              <a:solidFill>
                <a:schemeClr val="tx1"/>
              </a:solidFill>
              <a:latin typeface="Verdana" panose="020B0604030504040204" pitchFamily="34" charset="0"/>
              <a:cs typeface="Leelawadee" panose="020B0502040204020203" pitchFamily="34" charset="-34"/>
            </a:endParaRPr>
          </a:p>
        </p:txBody>
      </p:sp>
      <p:sp>
        <p:nvSpPr>
          <p:cNvPr id="7" name="TextBox 6">
            <a:extLst>
              <a:ext uri="{FF2B5EF4-FFF2-40B4-BE49-F238E27FC236}">
                <a16:creationId xmlns:a16="http://schemas.microsoft.com/office/drawing/2014/main" id="{0A0E3605-C4EC-1008-0274-CD837EFF05DB}"/>
              </a:ext>
            </a:extLst>
          </p:cNvPr>
          <p:cNvSpPr txBox="1"/>
          <p:nvPr/>
        </p:nvSpPr>
        <p:spPr>
          <a:xfrm>
            <a:off x="2037273" y="1881450"/>
            <a:ext cx="1438507" cy="830997"/>
          </a:xfrm>
          <a:prstGeom prst="rect">
            <a:avLst/>
          </a:prstGeom>
          <a:noFill/>
        </p:spPr>
        <p:txBody>
          <a:bodyPr wrap="square" rtlCol="0">
            <a:spAutoFit/>
          </a:bodyPr>
          <a:lstStyle/>
          <a:p>
            <a:pPr algn="ctr"/>
            <a:r>
              <a:rPr lang="en-US" sz="2400" b="1">
                <a:solidFill>
                  <a:srgbClr val="800080"/>
                </a:solidFill>
                <a:latin typeface="Tahoma" panose="020B0604030504040204" pitchFamily="34" charset="0"/>
              </a:rPr>
              <a:t>15–19</a:t>
            </a:r>
          </a:p>
          <a:p>
            <a:pPr algn="ctr"/>
            <a:r>
              <a:rPr lang="en-US" sz="2400" b="1">
                <a:solidFill>
                  <a:srgbClr val="800080"/>
                </a:solidFill>
                <a:latin typeface="Tahoma" panose="020B0604030504040204" pitchFamily="34" charset="0"/>
              </a:rPr>
              <a:t>years </a:t>
            </a:r>
          </a:p>
        </p:txBody>
      </p:sp>
      <p:sp>
        <p:nvSpPr>
          <p:cNvPr id="10" name="TextBox 9">
            <a:extLst>
              <a:ext uri="{FF2B5EF4-FFF2-40B4-BE49-F238E27FC236}">
                <a16:creationId xmlns:a16="http://schemas.microsoft.com/office/drawing/2014/main" id="{024FE7C3-C75E-BE85-DA86-DBD7CD800B50}"/>
              </a:ext>
            </a:extLst>
          </p:cNvPr>
          <p:cNvSpPr txBox="1"/>
          <p:nvPr/>
        </p:nvSpPr>
        <p:spPr>
          <a:xfrm>
            <a:off x="4218296" y="1883282"/>
            <a:ext cx="1248937" cy="830997"/>
          </a:xfrm>
          <a:prstGeom prst="rect">
            <a:avLst/>
          </a:prstGeom>
          <a:noFill/>
        </p:spPr>
        <p:txBody>
          <a:bodyPr wrap="square" rtlCol="0">
            <a:spAutoFit/>
          </a:bodyPr>
          <a:lstStyle/>
          <a:p>
            <a:pPr algn="ctr"/>
            <a:r>
              <a:rPr lang="en-US" sz="2400" b="1">
                <a:solidFill>
                  <a:srgbClr val="0033A1"/>
                </a:solidFill>
                <a:latin typeface="Tahoma" panose="020B0604030504040204" pitchFamily="34" charset="0"/>
              </a:rPr>
              <a:t>20–24</a:t>
            </a:r>
          </a:p>
          <a:p>
            <a:pPr algn="ctr"/>
            <a:r>
              <a:rPr lang="en-US" sz="2400" b="1">
                <a:solidFill>
                  <a:srgbClr val="0033A1"/>
                </a:solidFill>
                <a:latin typeface="Tahoma" panose="020B0604030504040204" pitchFamily="34" charset="0"/>
              </a:rPr>
              <a:t>years</a:t>
            </a:r>
          </a:p>
        </p:txBody>
      </p:sp>
      <p:sp>
        <p:nvSpPr>
          <p:cNvPr id="11" name="TextBox 10">
            <a:extLst>
              <a:ext uri="{FF2B5EF4-FFF2-40B4-BE49-F238E27FC236}">
                <a16:creationId xmlns:a16="http://schemas.microsoft.com/office/drawing/2014/main" id="{FB5190EE-D1A0-E14B-6A1B-D7D56043422D}"/>
              </a:ext>
            </a:extLst>
          </p:cNvPr>
          <p:cNvSpPr txBox="1"/>
          <p:nvPr/>
        </p:nvSpPr>
        <p:spPr>
          <a:xfrm>
            <a:off x="6744698" y="1878202"/>
            <a:ext cx="1248937" cy="830997"/>
          </a:xfrm>
          <a:prstGeom prst="rect">
            <a:avLst/>
          </a:prstGeom>
          <a:noFill/>
        </p:spPr>
        <p:txBody>
          <a:bodyPr wrap="square" rtlCol="0">
            <a:spAutoFit/>
          </a:bodyPr>
          <a:lstStyle/>
          <a:p>
            <a:pPr algn="ctr"/>
            <a:r>
              <a:rPr lang="en-US" sz="2400" b="1">
                <a:solidFill>
                  <a:srgbClr val="2A5934"/>
                </a:solidFill>
                <a:latin typeface="Tahoma" panose="020B0604030504040204" pitchFamily="34" charset="0"/>
              </a:rPr>
              <a:t>25–29</a:t>
            </a:r>
          </a:p>
          <a:p>
            <a:pPr algn="ctr"/>
            <a:r>
              <a:rPr lang="en-US" sz="2400" b="1">
                <a:solidFill>
                  <a:srgbClr val="2A5934"/>
                </a:solidFill>
                <a:latin typeface="Tahoma" panose="020B0604030504040204" pitchFamily="34" charset="0"/>
              </a:rPr>
              <a:t>years</a:t>
            </a:r>
            <a:endParaRPr lang="en-US" sz="2400" b="1">
              <a:solidFill>
                <a:srgbClr val="FF0000"/>
              </a:solidFill>
              <a:latin typeface="Tahoma" panose="020B0604030504040204" pitchFamily="34" charset="0"/>
            </a:endParaRPr>
          </a:p>
        </p:txBody>
      </p:sp>
      <p:sp>
        <p:nvSpPr>
          <p:cNvPr id="12" name="TextBox 11">
            <a:extLst>
              <a:ext uri="{FF2B5EF4-FFF2-40B4-BE49-F238E27FC236}">
                <a16:creationId xmlns:a16="http://schemas.microsoft.com/office/drawing/2014/main" id="{9712B9B5-28BD-E378-CE68-645CC3034334}"/>
              </a:ext>
            </a:extLst>
          </p:cNvPr>
          <p:cNvSpPr txBox="1"/>
          <p:nvPr/>
        </p:nvSpPr>
        <p:spPr>
          <a:xfrm>
            <a:off x="9232596" y="1878202"/>
            <a:ext cx="1248937" cy="830997"/>
          </a:xfrm>
          <a:prstGeom prst="rect">
            <a:avLst/>
          </a:prstGeom>
          <a:noFill/>
        </p:spPr>
        <p:txBody>
          <a:bodyPr wrap="square" rtlCol="0">
            <a:spAutoFit/>
          </a:bodyPr>
          <a:lstStyle/>
          <a:p>
            <a:pPr algn="ctr"/>
            <a:r>
              <a:rPr lang="en-US" sz="2400" b="1">
                <a:solidFill>
                  <a:srgbClr val="C96411"/>
                </a:solidFill>
                <a:latin typeface="Tahoma" panose="020B0604030504040204" pitchFamily="34" charset="0"/>
              </a:rPr>
              <a:t>30–39</a:t>
            </a:r>
          </a:p>
          <a:p>
            <a:pPr algn="ctr"/>
            <a:r>
              <a:rPr lang="en-US" sz="2400" b="1">
                <a:solidFill>
                  <a:srgbClr val="C96411"/>
                </a:solidFill>
                <a:latin typeface="Tahoma" panose="020B0604030504040204" pitchFamily="34" charset="0"/>
              </a:rPr>
              <a:t>years</a:t>
            </a:r>
          </a:p>
        </p:txBody>
      </p:sp>
      <p:graphicFrame>
        <p:nvGraphicFramePr>
          <p:cNvPr id="13" name="Chart 12">
            <a:extLst>
              <a:ext uri="{FF2B5EF4-FFF2-40B4-BE49-F238E27FC236}">
                <a16:creationId xmlns:a16="http://schemas.microsoft.com/office/drawing/2014/main" id="{5D54606B-2989-4394-1D5C-94F0955DBDC2}"/>
              </a:ext>
            </a:extLst>
          </p:cNvPr>
          <p:cNvGraphicFramePr>
            <a:graphicFrameLocks/>
          </p:cNvGraphicFramePr>
          <p:nvPr>
            <p:extLst>
              <p:ext uri="{D42A27DB-BD31-4B8C-83A1-F6EECF244321}">
                <p14:modId xmlns:p14="http://schemas.microsoft.com/office/powerpoint/2010/main" val="1838878583"/>
              </p:ext>
            </p:extLst>
          </p:nvPr>
        </p:nvGraphicFramePr>
        <p:xfrm>
          <a:off x="1104900" y="2293700"/>
          <a:ext cx="9982199" cy="4046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2196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E5607-AB7C-80AB-FA07-B3D5D378F1E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820969-6D58-2727-2291-7B2C62CFFAAE}"/>
              </a:ext>
            </a:extLst>
          </p:cNvPr>
          <p:cNvSpPr>
            <a:spLocks noGrp="1"/>
          </p:cNvSpPr>
          <p:nvPr>
            <p:ph type="sldNum" sz="quarter" idx="4"/>
          </p:nvPr>
        </p:nvSpPr>
        <p:spPr/>
        <p:txBody>
          <a:bodyPr/>
          <a:lstStyle/>
          <a:p>
            <a:pPr>
              <a:defRPr/>
            </a:pPr>
            <a:fld id="{43861BFF-92AD-4B19-9909-DA3357BA777B}" type="slidenum">
              <a:rPr lang="en-US" smtClean="0"/>
              <a:pPr>
                <a:defRPr/>
              </a:pPr>
              <a:t>42</a:t>
            </a:fld>
            <a:endParaRPr lang="en-US"/>
          </a:p>
        </p:txBody>
      </p:sp>
      <p:sp>
        <p:nvSpPr>
          <p:cNvPr id="5" name="Title 1">
            <a:extLst>
              <a:ext uri="{FF2B5EF4-FFF2-40B4-BE49-F238E27FC236}">
                <a16:creationId xmlns:a16="http://schemas.microsoft.com/office/drawing/2014/main" id="{6ECA7804-E2FF-CE20-B196-A006F2405B2A}"/>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panose="020B0604030504040204" pitchFamily="34" charset="0"/>
                <a:cs typeface="Leelawadee" panose="020B0502040204020203" pitchFamily="34" charset="-34"/>
              </a:rPr>
              <a:t>Rate of gonorrhea by sex and age in 2024 </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Rates of gonorrhea are slightly higher among males ages 15–19 years than same aged females</a:t>
            </a:r>
            <a:endParaRPr sz="2400" b="1" dirty="0">
              <a:solidFill>
                <a:schemeClr val="tx1"/>
              </a:solidFill>
              <a:latin typeface="Verdana" panose="020B0604030504040204" pitchFamily="34" charset="0"/>
              <a:cs typeface="Leelawadee" panose="020B0502040204020203" pitchFamily="34" charset="-34"/>
            </a:endParaRPr>
          </a:p>
        </p:txBody>
      </p:sp>
      <p:sp>
        <p:nvSpPr>
          <p:cNvPr id="2" name="TextBox 1">
            <a:extLst>
              <a:ext uri="{FF2B5EF4-FFF2-40B4-BE49-F238E27FC236}">
                <a16:creationId xmlns:a16="http://schemas.microsoft.com/office/drawing/2014/main" id="{85A0FD47-B926-0E72-2E63-47A32BE3CCCB}"/>
              </a:ext>
            </a:extLst>
          </p:cNvPr>
          <p:cNvSpPr txBox="1"/>
          <p:nvPr/>
        </p:nvSpPr>
        <p:spPr>
          <a:xfrm>
            <a:off x="3248893" y="1815036"/>
            <a:ext cx="1757025" cy="35845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rgbClr val="0033A1"/>
                </a:solidFill>
                <a:latin typeface="Tahoma" panose="020B0604030504040204" pitchFamily="34" charset="0"/>
                <a:cs typeface="Times New Roman" panose="02020603050405020304" pitchFamily="18" charset="0"/>
              </a:rPr>
              <a:t>Male</a:t>
            </a:r>
          </a:p>
        </p:txBody>
      </p:sp>
      <p:sp>
        <p:nvSpPr>
          <p:cNvPr id="3" name="TextBox 2">
            <a:extLst>
              <a:ext uri="{FF2B5EF4-FFF2-40B4-BE49-F238E27FC236}">
                <a16:creationId xmlns:a16="http://schemas.microsoft.com/office/drawing/2014/main" id="{6CF9430E-6146-578B-0C6A-678B64A8FF55}"/>
              </a:ext>
            </a:extLst>
          </p:cNvPr>
          <p:cNvSpPr txBox="1"/>
          <p:nvPr/>
        </p:nvSpPr>
        <p:spPr>
          <a:xfrm>
            <a:off x="6980575" y="1815036"/>
            <a:ext cx="1757025" cy="35845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a:solidFill>
                  <a:srgbClr val="800280"/>
                </a:solidFill>
                <a:latin typeface="Tahoma" panose="020B0604030504040204" pitchFamily="34" charset="0"/>
                <a:cs typeface="Times New Roman" panose="02020603050405020304" pitchFamily="18" charset="0"/>
              </a:rPr>
              <a:t>Female</a:t>
            </a:r>
          </a:p>
        </p:txBody>
      </p:sp>
      <p:sp>
        <p:nvSpPr>
          <p:cNvPr id="6" name="TextBox 5">
            <a:extLst>
              <a:ext uri="{FF2B5EF4-FFF2-40B4-BE49-F238E27FC236}">
                <a16:creationId xmlns:a16="http://schemas.microsoft.com/office/drawing/2014/main" id="{07DFA18A-B3B0-B555-CFFB-8CA021D50846}"/>
              </a:ext>
            </a:extLst>
          </p:cNvPr>
          <p:cNvSpPr txBox="1"/>
          <p:nvPr/>
        </p:nvSpPr>
        <p:spPr>
          <a:xfrm>
            <a:off x="5315040" y="1834582"/>
            <a:ext cx="1117117" cy="35845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a:solidFill>
                  <a:srgbClr val="000000"/>
                </a:solidFill>
                <a:latin typeface="Tahoma" panose="020B0604030504040204" pitchFamily="34" charset="0"/>
                <a:cs typeface="Times New Roman" panose="02020603050405020304" pitchFamily="18" charset="0"/>
              </a:rPr>
              <a:t>Age</a:t>
            </a:r>
          </a:p>
        </p:txBody>
      </p:sp>
      <p:graphicFrame>
        <p:nvGraphicFramePr>
          <p:cNvPr id="8" name="Chart 7">
            <a:extLst>
              <a:ext uri="{FF2B5EF4-FFF2-40B4-BE49-F238E27FC236}">
                <a16:creationId xmlns:a16="http://schemas.microsoft.com/office/drawing/2014/main" id="{8AAEEDB7-CC79-07B9-7E87-C3F7FEFCDC83}"/>
              </a:ext>
            </a:extLst>
          </p:cNvPr>
          <p:cNvGraphicFramePr>
            <a:graphicFrameLocks/>
          </p:cNvGraphicFramePr>
          <p:nvPr>
            <p:extLst>
              <p:ext uri="{D42A27DB-BD31-4B8C-83A1-F6EECF244321}">
                <p14:modId xmlns:p14="http://schemas.microsoft.com/office/powerpoint/2010/main" val="4211418888"/>
              </p:ext>
            </p:extLst>
          </p:nvPr>
        </p:nvGraphicFramePr>
        <p:xfrm>
          <a:off x="971341" y="2185299"/>
          <a:ext cx="10249318" cy="4210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3468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68813-D37A-093E-FE86-61503A145EF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6DD389-4D58-4C7E-3126-96B3B3FAA534}"/>
              </a:ext>
            </a:extLst>
          </p:cNvPr>
          <p:cNvSpPr>
            <a:spLocks noGrp="1"/>
          </p:cNvSpPr>
          <p:nvPr>
            <p:ph type="sldNum" sz="quarter" idx="4"/>
          </p:nvPr>
        </p:nvSpPr>
        <p:spPr/>
        <p:txBody>
          <a:bodyPr/>
          <a:lstStyle/>
          <a:p>
            <a:pPr>
              <a:defRPr/>
            </a:pPr>
            <a:fld id="{43861BFF-92AD-4B19-9909-DA3357BA777B}" type="slidenum">
              <a:rPr lang="en-US" smtClean="0"/>
              <a:pPr>
                <a:defRPr/>
              </a:pPr>
              <a:t>43</a:t>
            </a:fld>
            <a:endParaRPr lang="en-US"/>
          </a:p>
        </p:txBody>
      </p:sp>
      <p:sp>
        <p:nvSpPr>
          <p:cNvPr id="5" name="Title 1">
            <a:extLst>
              <a:ext uri="{FF2B5EF4-FFF2-40B4-BE49-F238E27FC236}">
                <a16:creationId xmlns:a16="http://schemas.microsoft.com/office/drawing/2014/main" id="{02155B3C-43BC-8B6A-3A22-B76C9C1BA96A}"/>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panose="020B0604030504040204" pitchFamily="34" charset="0"/>
                <a:cs typeface="Leelawadee" panose="020B0502040204020203" pitchFamily="34" charset="-34"/>
              </a:rPr>
              <a:t>Gonorrhea Rates Have Been Declining Across all Races and Ethnicities since 2019  </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Rates of gonorrhea diagnoses per 100,000 people by race/ethnicity, 2020–2024</a:t>
            </a:r>
            <a:endParaRPr sz="2400" b="1" dirty="0">
              <a:solidFill>
                <a:schemeClr val="tx1"/>
              </a:solidFill>
              <a:latin typeface="Verdana" panose="020B0604030504040204" pitchFamily="34" charset="0"/>
              <a:cs typeface="Leelawadee" panose="020B0502040204020203" pitchFamily="34" charset="-34"/>
            </a:endParaRPr>
          </a:p>
        </p:txBody>
      </p:sp>
      <p:sp>
        <p:nvSpPr>
          <p:cNvPr id="7" name="Rectangle 6">
            <a:extLst>
              <a:ext uri="{FF2B5EF4-FFF2-40B4-BE49-F238E27FC236}">
                <a16:creationId xmlns:a16="http://schemas.microsoft.com/office/drawing/2014/main" id="{72DFAFC1-4FBD-2C8A-699F-E019E248CC3C}"/>
              </a:ext>
            </a:extLst>
          </p:cNvPr>
          <p:cNvSpPr/>
          <p:nvPr/>
        </p:nvSpPr>
        <p:spPr>
          <a:xfrm>
            <a:off x="1440443" y="2588905"/>
            <a:ext cx="1112256" cy="461665"/>
          </a:xfrm>
          <a:prstGeom prst="rect">
            <a:avLst/>
          </a:prstGeom>
        </p:spPr>
        <p:txBody>
          <a:bodyPr wrap="square">
            <a:spAutoFit/>
          </a:bodyPr>
          <a:lstStyle/>
          <a:p>
            <a:pPr algn="r"/>
            <a:r>
              <a:rPr lang="en-US" sz="2400" b="1" dirty="0">
                <a:solidFill>
                  <a:srgbClr val="800080"/>
                </a:solidFill>
                <a:latin typeface="Tahoma" panose="020B0604030504040204" pitchFamily="34" charset="0"/>
                <a:cs typeface="Times New Roman" panose="02020603050405020304" pitchFamily="18" charset="0"/>
              </a:rPr>
              <a:t>Black</a:t>
            </a:r>
          </a:p>
        </p:txBody>
      </p:sp>
      <p:sp>
        <p:nvSpPr>
          <p:cNvPr id="9" name="Text Box 211">
            <a:extLst>
              <a:ext uri="{FF2B5EF4-FFF2-40B4-BE49-F238E27FC236}">
                <a16:creationId xmlns:a16="http://schemas.microsoft.com/office/drawing/2014/main" id="{44763847-804B-AB8B-497A-07164FEB00A6}"/>
              </a:ext>
            </a:extLst>
          </p:cNvPr>
          <p:cNvSpPr txBox="1"/>
          <p:nvPr/>
        </p:nvSpPr>
        <p:spPr>
          <a:xfrm>
            <a:off x="1409699" y="4933521"/>
            <a:ext cx="1741829" cy="4947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2400" b="1">
                <a:solidFill>
                  <a:srgbClr val="2A5934"/>
                </a:solidFill>
                <a:latin typeface="Tahoma" panose="020B0604030504040204" pitchFamily="34" charset="0"/>
                <a:ea typeface="Calibri" panose="020F0502020204030204" pitchFamily="34" charset="0"/>
                <a:cs typeface="Times New Roman" panose="02020603050405020304" pitchFamily="18" charset="0"/>
              </a:rPr>
              <a:t>Hispanic</a:t>
            </a:r>
            <a:endParaRPr lang="en-US" sz="2000">
              <a:latin typeface="Tahoma" panose="020B0604030504040204" pitchFamily="34" charset="0"/>
              <a:ea typeface="Calibri" panose="020F0502020204030204" pitchFamily="34" charset="0"/>
              <a:cs typeface="Times New Roman" panose="02020603050405020304" pitchFamily="18" charset="0"/>
            </a:endParaRPr>
          </a:p>
        </p:txBody>
      </p:sp>
      <p:sp>
        <p:nvSpPr>
          <p:cNvPr id="10" name="Text Box 212">
            <a:extLst>
              <a:ext uri="{FF2B5EF4-FFF2-40B4-BE49-F238E27FC236}">
                <a16:creationId xmlns:a16="http://schemas.microsoft.com/office/drawing/2014/main" id="{D09310DA-D7F7-794C-2E7F-73D4E0AF94E2}"/>
              </a:ext>
            </a:extLst>
          </p:cNvPr>
          <p:cNvSpPr txBox="1"/>
          <p:nvPr/>
        </p:nvSpPr>
        <p:spPr>
          <a:xfrm>
            <a:off x="1198192" y="5363473"/>
            <a:ext cx="1778404" cy="4947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2400" b="1" dirty="0">
                <a:solidFill>
                  <a:srgbClr val="0033A1"/>
                </a:solidFill>
                <a:latin typeface="Tahoma" panose="020B0604030504040204" pitchFamily="34" charset="0"/>
                <a:ea typeface="Calibri" panose="020F0502020204030204" pitchFamily="34" charset="0"/>
                <a:cs typeface="Times New Roman" panose="02020603050405020304" pitchFamily="18" charset="0"/>
              </a:rPr>
              <a:t>White</a:t>
            </a:r>
            <a:endParaRPr lang="en-US" sz="2000" dirty="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11" name="Chart 10">
            <a:extLst>
              <a:ext uri="{FF2B5EF4-FFF2-40B4-BE49-F238E27FC236}">
                <a16:creationId xmlns:a16="http://schemas.microsoft.com/office/drawing/2014/main" id="{0325EFDC-F91C-0A9E-0A78-93631BE65982}"/>
              </a:ext>
            </a:extLst>
          </p:cNvPr>
          <p:cNvGraphicFramePr>
            <a:graphicFrameLocks/>
          </p:cNvGraphicFramePr>
          <p:nvPr>
            <p:extLst>
              <p:ext uri="{D42A27DB-BD31-4B8C-83A1-F6EECF244321}">
                <p14:modId xmlns:p14="http://schemas.microsoft.com/office/powerpoint/2010/main" val="2890303361"/>
              </p:ext>
            </p:extLst>
          </p:nvPr>
        </p:nvGraphicFramePr>
        <p:xfrm>
          <a:off x="2552699" y="1822769"/>
          <a:ext cx="7716715" cy="45732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5578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B6090-311C-961B-CCDE-80CDC07DCC3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58C55E-BEF7-9492-EB98-721CAE747240}"/>
              </a:ext>
            </a:extLst>
          </p:cNvPr>
          <p:cNvSpPr>
            <a:spLocks noGrp="1"/>
          </p:cNvSpPr>
          <p:nvPr>
            <p:ph type="sldNum" sz="quarter" idx="4"/>
          </p:nvPr>
        </p:nvSpPr>
        <p:spPr/>
        <p:txBody>
          <a:bodyPr/>
          <a:lstStyle/>
          <a:p>
            <a:pPr>
              <a:defRPr/>
            </a:pPr>
            <a:fld id="{43861BFF-92AD-4B19-9909-DA3357BA777B}" type="slidenum">
              <a:rPr lang="en-US" smtClean="0"/>
              <a:pPr>
                <a:defRPr/>
              </a:pPr>
              <a:t>44</a:t>
            </a:fld>
            <a:endParaRPr lang="en-US"/>
          </a:p>
        </p:txBody>
      </p:sp>
      <p:sp>
        <p:nvSpPr>
          <p:cNvPr id="5" name="Title 1">
            <a:extLst>
              <a:ext uri="{FF2B5EF4-FFF2-40B4-BE49-F238E27FC236}">
                <a16:creationId xmlns:a16="http://schemas.microsoft.com/office/drawing/2014/main" id="{A84ED31D-0FA5-78BA-D0F6-20A4E9CF5371}"/>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cs typeface="Leelawadee" panose="020B0502040204020203" pitchFamily="34" charset="-34"/>
              </a:rPr>
              <a:t>Gonorrhea Does Not Impact People of All Races and Ethnicities Equally</a:t>
            </a:r>
            <a:endParaRPr sz="2400" b="1" dirty="0">
              <a:solidFill>
                <a:schemeClr val="tx1"/>
              </a:solidFill>
              <a:latin typeface="Verdana" panose="020B0604030504040204" pitchFamily="34" charset="0"/>
              <a:cs typeface="Leelawadee" panose="020B0502040204020203" pitchFamily="34" charset="-34"/>
            </a:endParaRPr>
          </a:p>
        </p:txBody>
      </p:sp>
      <p:graphicFrame>
        <p:nvGraphicFramePr>
          <p:cNvPr id="2" name="Chart 1">
            <a:extLst>
              <a:ext uri="{FF2B5EF4-FFF2-40B4-BE49-F238E27FC236}">
                <a16:creationId xmlns:a16="http://schemas.microsoft.com/office/drawing/2014/main" id="{CF86BF25-CAE4-7891-C384-F8B4F9C89109}"/>
              </a:ext>
            </a:extLst>
          </p:cNvPr>
          <p:cNvGraphicFramePr>
            <a:graphicFrameLocks/>
          </p:cNvGraphicFramePr>
          <p:nvPr>
            <p:extLst>
              <p:ext uri="{D42A27DB-BD31-4B8C-83A1-F6EECF244321}">
                <p14:modId xmlns:p14="http://schemas.microsoft.com/office/powerpoint/2010/main" val="1601661150"/>
              </p:ext>
            </p:extLst>
          </p:nvPr>
        </p:nvGraphicFramePr>
        <p:xfrm>
          <a:off x="90436" y="1822769"/>
          <a:ext cx="11987684" cy="4476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4206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 y="3276600"/>
            <a:ext cx="9265920" cy="762000"/>
          </a:xfrm>
          <a:noFill/>
        </p:spPr>
        <p:txBody>
          <a:bodyPr>
            <a:normAutofit/>
          </a:bodyPr>
          <a:lstStyle/>
          <a:p>
            <a:r>
              <a:rPr lang="en-US" sz="4000" b="1">
                <a:latin typeface="Verdana" panose="020B0604030504040204" pitchFamily="34" charset="0"/>
                <a:ea typeface="Verdana" panose="020B0604030504040204" pitchFamily="34" charset="0"/>
                <a:cs typeface="Leelawadee" panose="020B0502040204020203" pitchFamily="34" charset="-34"/>
              </a:rPr>
              <a:t>Chlamydia </a:t>
            </a:r>
          </a:p>
        </p:txBody>
      </p:sp>
    </p:spTree>
    <p:extLst>
      <p:ext uri="{BB962C8B-B14F-4D97-AF65-F5344CB8AC3E}">
        <p14:creationId xmlns:p14="http://schemas.microsoft.com/office/powerpoint/2010/main" val="3317472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C9726-4F50-80C1-2BF8-67839AB3F1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E87EF7-D1A3-4954-0009-72B26685C1F7}"/>
              </a:ext>
            </a:extLst>
          </p:cNvPr>
          <p:cNvSpPr>
            <a:spLocks noGrp="1"/>
          </p:cNvSpPr>
          <p:nvPr>
            <p:ph type="title"/>
          </p:nvPr>
        </p:nvSpPr>
        <p:spPr>
          <a:xfrm>
            <a:off x="-1" y="-108952"/>
            <a:ext cx="5225453" cy="6572165"/>
          </a:xfrm>
          <a:solidFill>
            <a:srgbClr val="003D78"/>
          </a:solidFill>
        </p:spPr>
        <p:txBody>
          <a:bodyPr>
            <a:noAutofit/>
          </a:bodyPr>
          <a:lstStyle/>
          <a:p>
            <a:br>
              <a:rPr lang="en-US" sz="1350">
                <a:solidFill>
                  <a:srgbClr val="0D0D0D"/>
                </a:solidFill>
                <a:latin typeface="Tahoma" panose="020B0604030504040204" pitchFamily="34" charset="0"/>
                <a:cs typeface="Leelawadee" panose="020B0502040204020203" pitchFamily="34" charset="-34"/>
              </a:rPr>
            </a:br>
            <a:endParaRPr lang="en-US" sz="1350">
              <a:solidFill>
                <a:srgbClr val="0D0D0D"/>
              </a:solidFill>
              <a:latin typeface="Tahoma" panose="020B060403050404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5CDBD9B2-5DE1-FD6A-2CBA-02B45F46E961}"/>
              </a:ext>
            </a:extLst>
          </p:cNvPr>
          <p:cNvSpPr>
            <a:spLocks noGrp="1"/>
          </p:cNvSpPr>
          <p:nvPr>
            <p:ph type="sldNum" sz="quarter" idx="13"/>
          </p:nvPr>
        </p:nvSpPr>
        <p:spPr/>
        <p:txBody>
          <a:bodyPr/>
          <a:lstStyle/>
          <a:p>
            <a:fld id="{294A09A9-5501-47C1-A89A-A340965A2BE2}" type="slidenum">
              <a:rPr lang="en-US" smtClean="0"/>
              <a:pPr/>
              <a:t>46</a:t>
            </a:fld>
            <a:endParaRPr lang="en-US">
              <a:latin typeface="Tahoma" panose="020B0604030504040204" pitchFamily="34" charset="0"/>
            </a:endParaRPr>
          </a:p>
        </p:txBody>
      </p:sp>
      <p:sp>
        <p:nvSpPr>
          <p:cNvPr id="8" name="TextBox 7">
            <a:extLst>
              <a:ext uri="{FF2B5EF4-FFF2-40B4-BE49-F238E27FC236}">
                <a16:creationId xmlns:a16="http://schemas.microsoft.com/office/drawing/2014/main" id="{C232ECEE-A39D-6015-5BA7-829701182000}"/>
              </a:ext>
            </a:extLst>
          </p:cNvPr>
          <p:cNvSpPr txBox="1"/>
          <p:nvPr/>
        </p:nvSpPr>
        <p:spPr>
          <a:xfrm>
            <a:off x="258887" y="1899857"/>
            <a:ext cx="4707676" cy="2554545"/>
          </a:xfrm>
          <a:prstGeom prst="rect">
            <a:avLst/>
          </a:prstGeom>
          <a:noFill/>
        </p:spPr>
        <p:txBody>
          <a:bodyPr wrap="square">
            <a:spAutoFit/>
          </a:bodyPr>
          <a:lstStyle/>
          <a:p>
            <a:r>
              <a:rPr lang="en-US" sz="4000" b="1" dirty="0">
                <a:latin typeface="Verdana" panose="020B0604030504040204" pitchFamily="34" charset="0"/>
                <a:ea typeface="Verdana" panose="020B0604030504040204" pitchFamily="34" charset="0"/>
                <a:cs typeface="Leelawadee" panose="020B0502040204020203" pitchFamily="34" charset="-34"/>
              </a:rPr>
              <a:t>Chlamydia is the Most Common Reported STI</a:t>
            </a:r>
          </a:p>
        </p:txBody>
      </p:sp>
      <p:pic>
        <p:nvPicPr>
          <p:cNvPr id="5" name="Picture 4">
            <a:extLst>
              <a:ext uri="{FF2B5EF4-FFF2-40B4-BE49-F238E27FC236}">
                <a16:creationId xmlns:a16="http://schemas.microsoft.com/office/drawing/2014/main" id="{4B7FC2F4-3276-F327-6774-23D3980751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57618" y="413399"/>
            <a:ext cx="5355956" cy="5343383"/>
          </a:xfrm>
          <a:prstGeom prst="rect">
            <a:avLst/>
          </a:prstGeom>
        </p:spPr>
      </p:pic>
      <p:sp>
        <p:nvSpPr>
          <p:cNvPr id="6" name="TextBox 5">
            <a:extLst>
              <a:ext uri="{FF2B5EF4-FFF2-40B4-BE49-F238E27FC236}">
                <a16:creationId xmlns:a16="http://schemas.microsoft.com/office/drawing/2014/main" id="{3BE2F63D-B6A4-986A-9342-D313428D8B9D}"/>
              </a:ext>
            </a:extLst>
          </p:cNvPr>
          <p:cNvSpPr txBox="1"/>
          <p:nvPr/>
        </p:nvSpPr>
        <p:spPr>
          <a:xfrm>
            <a:off x="5312049" y="4454402"/>
            <a:ext cx="2369573" cy="1938992"/>
          </a:xfrm>
          <a:prstGeom prst="rect">
            <a:avLst/>
          </a:prstGeom>
          <a:noFill/>
        </p:spPr>
        <p:txBody>
          <a:bodyPr wrap="square" lIns="91440" tIns="45720" rIns="91440" bIns="45720" anchor="t">
            <a:spAutoFit/>
          </a:bodyPr>
          <a:lstStyle/>
          <a:p>
            <a:r>
              <a:rPr lang="en-US" sz="2400" dirty="0">
                <a:solidFill>
                  <a:srgbClr val="0F1113"/>
                </a:solidFill>
                <a:latin typeface="Tahoma"/>
                <a:ea typeface="Tahoma"/>
                <a:cs typeface="Leelawadee"/>
              </a:rPr>
              <a:t>A total of 23,308 cases of chlamydia were reported in Wisconsin.</a:t>
            </a:r>
          </a:p>
        </p:txBody>
      </p:sp>
    </p:spTree>
    <p:extLst>
      <p:ext uri="{BB962C8B-B14F-4D97-AF65-F5344CB8AC3E}">
        <p14:creationId xmlns:p14="http://schemas.microsoft.com/office/powerpoint/2010/main" val="2881235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F814C-1E8B-CA9A-461B-6B5C2295A15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B80FDB-A6A3-A835-200A-A1C406854096}"/>
              </a:ext>
            </a:extLst>
          </p:cNvPr>
          <p:cNvSpPr>
            <a:spLocks noGrp="1"/>
          </p:cNvSpPr>
          <p:nvPr>
            <p:ph type="sldNum" sz="quarter" idx="4"/>
          </p:nvPr>
        </p:nvSpPr>
        <p:spPr/>
        <p:txBody>
          <a:bodyPr/>
          <a:lstStyle/>
          <a:p>
            <a:pPr>
              <a:defRPr/>
            </a:pPr>
            <a:fld id="{43861BFF-92AD-4B19-9909-DA3357BA777B}" type="slidenum">
              <a:rPr lang="en-US" smtClean="0"/>
              <a:pPr>
                <a:defRPr/>
              </a:pPr>
              <a:t>47</a:t>
            </a:fld>
            <a:endParaRPr lang="en-US"/>
          </a:p>
        </p:txBody>
      </p:sp>
      <p:sp>
        <p:nvSpPr>
          <p:cNvPr id="5" name="Title 1">
            <a:extLst>
              <a:ext uri="{FF2B5EF4-FFF2-40B4-BE49-F238E27FC236}">
                <a16:creationId xmlns:a16="http://schemas.microsoft.com/office/drawing/2014/main" id="{F9257211-FC37-3C27-FB53-22D9F1FB0B94}"/>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cs typeface="Leelawadee" panose="020B0502040204020203" pitchFamily="34" charset="-34"/>
              </a:rPr>
              <a:t>The Reported Number of Chlamydia Cases Decreased for the Third Consecutive Year</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Calibri" panose="020F0502020204030204" pitchFamily="34" charset="0"/>
              </a:rPr>
              <a:t>Five-year trend of reported cases </a:t>
            </a:r>
            <a:r>
              <a:rPr lang="en-US" sz="2400" dirty="0">
                <a:solidFill>
                  <a:schemeClr val="tx1"/>
                </a:solidFill>
                <a:latin typeface="Tahoma" panose="020B0604030504040204" pitchFamily="34" charset="0"/>
                <a:ea typeface="Calibri" panose="020F0502020204030204" pitchFamily="34" charset="0"/>
                <a:cs typeface="Times New Roman" panose="02020603050405020304" pitchFamily="18" charset="0"/>
              </a:rPr>
              <a:t>of chlamydia infection in Wisconsin, 2020–2024</a:t>
            </a:r>
            <a:endParaRPr sz="2400" b="1" dirty="0">
              <a:solidFill>
                <a:schemeClr val="tx1"/>
              </a:solidFill>
              <a:latin typeface="Verdana" panose="020B0604030504040204" pitchFamily="34" charset="0"/>
              <a:cs typeface="Leelawadee" panose="020B0502040204020203" pitchFamily="34" charset="-34"/>
            </a:endParaRPr>
          </a:p>
        </p:txBody>
      </p:sp>
      <p:graphicFrame>
        <p:nvGraphicFramePr>
          <p:cNvPr id="2" name="Chart 1">
            <a:extLst>
              <a:ext uri="{FF2B5EF4-FFF2-40B4-BE49-F238E27FC236}">
                <a16:creationId xmlns:a16="http://schemas.microsoft.com/office/drawing/2014/main" id="{333DF917-0F0F-64EA-46CD-6BB9410B43F8}"/>
              </a:ext>
            </a:extLst>
          </p:cNvPr>
          <p:cNvGraphicFramePr/>
          <p:nvPr>
            <p:extLst>
              <p:ext uri="{D42A27DB-BD31-4B8C-83A1-F6EECF244321}">
                <p14:modId xmlns:p14="http://schemas.microsoft.com/office/powerpoint/2010/main" val="2395898176"/>
              </p:ext>
            </p:extLst>
          </p:nvPr>
        </p:nvGraphicFramePr>
        <p:xfrm>
          <a:off x="1333500" y="1922939"/>
          <a:ext cx="9525000" cy="4372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5648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0B880-7C33-71A9-7E65-5259C38EB9E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F0710-BB34-55A7-C664-152F7B8271CD}"/>
              </a:ext>
            </a:extLst>
          </p:cNvPr>
          <p:cNvSpPr>
            <a:spLocks noGrp="1"/>
          </p:cNvSpPr>
          <p:nvPr>
            <p:ph type="sldNum" sz="quarter" idx="4"/>
          </p:nvPr>
        </p:nvSpPr>
        <p:spPr/>
        <p:txBody>
          <a:bodyPr/>
          <a:lstStyle/>
          <a:p>
            <a:pPr>
              <a:defRPr/>
            </a:pPr>
            <a:fld id="{43861BFF-92AD-4B19-9909-DA3357BA777B}" type="slidenum">
              <a:rPr lang="en-US" smtClean="0"/>
              <a:pPr>
                <a:defRPr/>
              </a:pPr>
              <a:t>48</a:t>
            </a:fld>
            <a:endParaRPr lang="en-US"/>
          </a:p>
        </p:txBody>
      </p:sp>
      <p:sp>
        <p:nvSpPr>
          <p:cNvPr id="5" name="Title 1">
            <a:extLst>
              <a:ext uri="{FF2B5EF4-FFF2-40B4-BE49-F238E27FC236}">
                <a16:creationId xmlns:a16="http://schemas.microsoft.com/office/drawing/2014/main" id="{C37EFF65-9238-1937-98C6-387A902CED4C}"/>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cs typeface="Leelawadee" panose="020B0502040204020203" pitchFamily="34" charset="-34"/>
              </a:rPr>
              <a:t>Rate of Reported Chlamydia Cases Have Been Decreasing for the Last Three Years</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Calibri" panose="020F0502020204030204" pitchFamily="34" charset="0"/>
              </a:rPr>
              <a:t>Five-year rate (per 100,000 people) trends of reported cases of chlamydia in Wisconsin, 2020–2024</a:t>
            </a:r>
            <a:endParaRPr sz="2400" b="1" dirty="0">
              <a:solidFill>
                <a:schemeClr val="tx1"/>
              </a:solidFill>
              <a:latin typeface="Verdana" panose="020B0604030504040204" pitchFamily="34" charset="0"/>
              <a:cs typeface="Leelawadee" panose="020B0502040204020203" pitchFamily="34" charset="-34"/>
            </a:endParaRPr>
          </a:p>
        </p:txBody>
      </p:sp>
      <p:graphicFrame>
        <p:nvGraphicFramePr>
          <p:cNvPr id="3" name="Chart 2">
            <a:extLst>
              <a:ext uri="{FF2B5EF4-FFF2-40B4-BE49-F238E27FC236}">
                <a16:creationId xmlns:a16="http://schemas.microsoft.com/office/drawing/2014/main" id="{64144DF9-8B28-5B0F-9E27-78463C441BBD}"/>
              </a:ext>
            </a:extLst>
          </p:cNvPr>
          <p:cNvGraphicFramePr/>
          <p:nvPr>
            <p:extLst>
              <p:ext uri="{D42A27DB-BD31-4B8C-83A1-F6EECF244321}">
                <p14:modId xmlns:p14="http://schemas.microsoft.com/office/powerpoint/2010/main" val="2635758318"/>
              </p:ext>
            </p:extLst>
          </p:nvPr>
        </p:nvGraphicFramePr>
        <p:xfrm>
          <a:off x="1069258" y="1970080"/>
          <a:ext cx="10053484" cy="4278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8374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E27F6-8AA5-5855-8296-2AEC6A58506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01466A-91BE-79E5-A0BB-1DDCD994EAF0}"/>
              </a:ext>
            </a:extLst>
          </p:cNvPr>
          <p:cNvSpPr>
            <a:spLocks noGrp="1"/>
          </p:cNvSpPr>
          <p:nvPr>
            <p:ph type="sldNum" sz="quarter" idx="4"/>
          </p:nvPr>
        </p:nvSpPr>
        <p:spPr/>
        <p:txBody>
          <a:bodyPr/>
          <a:lstStyle/>
          <a:p>
            <a:pPr>
              <a:defRPr/>
            </a:pPr>
            <a:fld id="{43861BFF-92AD-4B19-9909-DA3357BA777B}" type="slidenum">
              <a:rPr lang="en-US" smtClean="0"/>
              <a:pPr>
                <a:defRPr/>
              </a:pPr>
              <a:t>49</a:t>
            </a:fld>
            <a:endParaRPr lang="en-US"/>
          </a:p>
        </p:txBody>
      </p:sp>
      <p:sp>
        <p:nvSpPr>
          <p:cNvPr id="5" name="Title 1">
            <a:extLst>
              <a:ext uri="{FF2B5EF4-FFF2-40B4-BE49-F238E27FC236}">
                <a16:creationId xmlns:a16="http://schemas.microsoft.com/office/drawing/2014/main" id="{5D8BDABD-A9E7-43D1-4B96-71733716671B}"/>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a:ea typeface="Verdana"/>
                <a:cs typeface="Leelawadee"/>
              </a:rPr>
              <a:t>Rates of Reported Chlamydia Cases by Jurisdiction, United States and Territories, 2014 and 2023</a:t>
            </a:r>
            <a:endParaRPr sz="3600" b="1" dirty="0">
              <a:solidFill>
                <a:schemeClr val="tx1"/>
              </a:solidFill>
              <a:latin typeface="Verdana" panose="020B0604030504040204" pitchFamily="34" charset="0"/>
              <a:cs typeface="Leelawadee" panose="020B0502040204020203" pitchFamily="34" charset="-34"/>
            </a:endParaRPr>
          </a:p>
        </p:txBody>
      </p:sp>
      <p:pic>
        <p:nvPicPr>
          <p:cNvPr id="7" name="Picture 6">
            <a:extLst>
              <a:ext uri="{FF2B5EF4-FFF2-40B4-BE49-F238E27FC236}">
                <a16:creationId xmlns:a16="http://schemas.microsoft.com/office/drawing/2014/main" id="{88F4A813-8055-CC5D-A221-1FB833F630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65053" y="1917842"/>
            <a:ext cx="9861894" cy="4372426"/>
          </a:xfrm>
          <a:prstGeom prst="rect">
            <a:avLst/>
          </a:prstGeom>
        </p:spPr>
      </p:pic>
    </p:spTree>
    <p:extLst>
      <p:ext uri="{BB962C8B-B14F-4D97-AF65-F5344CB8AC3E}">
        <p14:creationId xmlns:p14="http://schemas.microsoft.com/office/powerpoint/2010/main" val="89530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003D78"/>
          </a:solidFill>
        </p:spPr>
        <p:txBody>
          <a:bodyPr>
            <a:normAutofit/>
          </a:bodyPr>
          <a:lstStyle/>
          <a:p>
            <a:pPr marL="182880" algn="l"/>
            <a:r>
              <a:rPr lang="en-US" altLang="en-US" sz="4400" b="1">
                <a:solidFill>
                  <a:schemeClr val="tx1"/>
                </a:solidFill>
                <a:latin typeface="Verdana" panose="020B0604030504040204" pitchFamily="34" charset="0"/>
                <a:cs typeface="Leelawadee" panose="020B0502040204020203" pitchFamily="34" charset="-34"/>
              </a:rPr>
              <a:t>Health Equity Considerations</a:t>
            </a: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5</a:t>
            </a:fld>
            <a:endParaRPr lang="en-US"/>
          </a:p>
        </p:txBody>
      </p:sp>
      <p:sp>
        <p:nvSpPr>
          <p:cNvPr id="3" name="Text Box 2">
            <a:extLst>
              <a:ext uri="{FF2B5EF4-FFF2-40B4-BE49-F238E27FC236}">
                <a16:creationId xmlns:a16="http://schemas.microsoft.com/office/drawing/2014/main" id="{B8F1D8A7-487B-EA1A-6C93-163BEBE5A1DC}"/>
              </a:ext>
            </a:extLst>
          </p:cNvPr>
          <p:cNvSpPr txBox="1">
            <a:spLocks noChangeArrowheads="1"/>
          </p:cNvSpPr>
          <p:nvPr/>
        </p:nvSpPr>
        <p:spPr bwMode="auto">
          <a:xfrm>
            <a:off x="1295400" y="3785237"/>
            <a:ext cx="2924175" cy="1815882"/>
          </a:xfrm>
          <a:prstGeom prst="rect">
            <a:avLst/>
          </a:prstGeom>
          <a:solidFill>
            <a:schemeClr val="tx1"/>
          </a:solidFill>
          <a:ln w="19050">
            <a:noFill/>
          </a:ln>
        </p:spPr>
        <p:txBody>
          <a:bodyPr vert="horz" wrap="square" lIns="91440" tIns="45720" rIns="91440" bIns="45720" numCol="1" anchor="t"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Tahoma" panose="020B0604030504040204" pitchFamily="34" charset="0"/>
                <a:ea typeface="Calibri" panose="020F0502020204030204" pitchFamily="34" charset="0"/>
                <a:cs typeface="Tahoma" panose="020B0604030504040204" pitchFamily="34" charset="0"/>
              </a:rPr>
              <a:t>Racism</a:t>
            </a:r>
            <a:endParaRPr kumimoji="0" lang="en-US" altLang="en-US" sz="2800" b="0" i="0" u="none" strike="noStrike" cap="none" normalizeH="0" baseline="0">
              <a:ln>
                <a:noFill/>
              </a:ln>
              <a:solidFill>
                <a:srgbClr val="000000"/>
              </a:solidFill>
              <a:effectLst/>
              <a:latin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Tahoma" panose="020B0604030504040204" pitchFamily="34" charset="0"/>
                <a:ea typeface="Calibri" panose="020F0502020204030204" pitchFamily="34" charset="0"/>
                <a:cs typeface="Tahoma" panose="020B0604030504040204" pitchFamily="34" charset="0"/>
              </a:rPr>
              <a:t>Discrimination</a:t>
            </a:r>
            <a:endParaRPr kumimoji="0" lang="en-US" altLang="en-US" sz="2800" b="0" i="0" u="none" strike="noStrike" cap="none" normalizeH="0" baseline="0">
              <a:ln>
                <a:noFill/>
              </a:ln>
              <a:solidFill>
                <a:srgbClr val="000000"/>
              </a:solidFill>
              <a:effectLst/>
              <a:latin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Tahoma" panose="020B0604030504040204" pitchFamily="34" charset="0"/>
                <a:ea typeface="Calibri" panose="020F0502020204030204" pitchFamily="34" charset="0"/>
                <a:cs typeface="Tahoma" panose="020B0604030504040204" pitchFamily="34" charset="0"/>
              </a:rPr>
              <a:t>Oppression</a:t>
            </a:r>
            <a:endParaRPr kumimoji="0" lang="en-US" altLang="en-US" sz="2800" b="0" i="0" u="none" strike="noStrike" cap="none" normalizeH="0" baseline="0">
              <a:ln>
                <a:noFill/>
              </a:ln>
              <a:solidFill>
                <a:srgbClr val="000000"/>
              </a:solidFill>
              <a:effectLst/>
              <a:latin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Tahoma" panose="020B0604030504040204" pitchFamily="34" charset="0"/>
                <a:ea typeface="Calibri" panose="020F0502020204030204" pitchFamily="34" charset="0"/>
                <a:cs typeface="Tahoma" panose="020B0604030504040204" pitchFamily="34" charset="0"/>
              </a:rPr>
              <a:t>Poverty</a:t>
            </a:r>
            <a:endParaRPr kumimoji="0" lang="en-US" altLang="en-US" sz="2800" b="0" i="0" u="none" strike="noStrike" cap="none" normalizeH="0" baseline="0">
              <a:ln>
                <a:noFill/>
              </a:ln>
              <a:solidFill>
                <a:srgbClr val="000000"/>
              </a:solidFill>
              <a:effectLst/>
              <a:latin typeface="Tahoma" panose="020B0604030504040204" pitchFamily="34" charset="0"/>
            </a:endParaRPr>
          </a:p>
        </p:txBody>
      </p:sp>
      <p:sp>
        <p:nvSpPr>
          <p:cNvPr id="5" name="Text Box 2">
            <a:extLst>
              <a:ext uri="{FF2B5EF4-FFF2-40B4-BE49-F238E27FC236}">
                <a16:creationId xmlns:a16="http://schemas.microsoft.com/office/drawing/2014/main" id="{F38FC532-D55D-1B61-AE89-700F069D26A2}"/>
              </a:ext>
            </a:extLst>
          </p:cNvPr>
          <p:cNvSpPr txBox="1">
            <a:spLocks noChangeArrowheads="1"/>
          </p:cNvSpPr>
          <p:nvPr/>
        </p:nvSpPr>
        <p:spPr bwMode="auto">
          <a:xfrm>
            <a:off x="5305427" y="3785237"/>
            <a:ext cx="5334000" cy="1815882"/>
          </a:xfrm>
          <a:prstGeom prst="rect">
            <a:avLst/>
          </a:prstGeom>
          <a:solidFill>
            <a:srgbClr val="FFFFFF"/>
          </a:solidFill>
          <a:ln w="19050">
            <a:noFill/>
            <a:miter lim="800000"/>
            <a:headEnd/>
            <a:tailEnd/>
          </a:ln>
        </p:spPr>
        <p:txBody>
          <a:bodyPr vert="horz" wrap="square" lIns="91440" tIns="45720" rIns="91440" bIns="45720" numCol="1" anchor="t"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Tahoma" panose="020B0604030504040204" pitchFamily="34" charset="0"/>
                <a:ea typeface="Calibri" panose="020F0502020204030204" pitchFamily="34" charset="0"/>
                <a:cs typeface="Tahoma" panose="020B0604030504040204" pitchFamily="34" charset="0"/>
              </a:rPr>
              <a:t>Lack of access to sexual health education</a:t>
            </a:r>
            <a:endParaRPr kumimoji="0" lang="en-US" altLang="en-US" sz="2800" b="0" i="0" u="none" strike="noStrike" cap="none" normalizeH="0" baseline="0">
              <a:ln>
                <a:noFill/>
              </a:ln>
              <a:solidFill>
                <a:srgbClr val="000000"/>
              </a:solidFill>
              <a:effectLst/>
              <a:latin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Tahoma" panose="020B0604030504040204" pitchFamily="34" charset="0"/>
                <a:ea typeface="Calibri" panose="020F0502020204030204" pitchFamily="34" charset="0"/>
                <a:cs typeface="Tahoma" panose="020B0604030504040204" pitchFamily="34" charset="0"/>
              </a:rPr>
              <a:t>Lack of access to health care</a:t>
            </a:r>
            <a:endParaRPr kumimoji="0" lang="en-US" altLang="en-US" sz="2800" b="0" i="0" u="none" strike="noStrike" cap="none" normalizeH="0" baseline="0">
              <a:ln>
                <a:noFill/>
              </a:ln>
              <a:solidFill>
                <a:srgbClr val="000000"/>
              </a:solidFill>
              <a:effectLst/>
              <a:latin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Tahoma" panose="020B0604030504040204" pitchFamily="34" charset="0"/>
                <a:ea typeface="Calibri" panose="020F0502020204030204" pitchFamily="34" charset="0"/>
                <a:cs typeface="Tahoma" panose="020B0604030504040204" pitchFamily="34" charset="0"/>
              </a:rPr>
              <a:t>Stigma</a:t>
            </a:r>
            <a:endParaRPr kumimoji="0" lang="en-US" altLang="en-US" sz="2800" b="0" i="0" u="none" strike="noStrike" cap="none" normalizeH="0" baseline="0">
              <a:ln>
                <a:noFill/>
              </a:ln>
              <a:solidFill>
                <a:srgbClr val="000000"/>
              </a:solidFill>
              <a:effectLst/>
              <a:latin typeface="Tahoma" panose="020B0604030504040204" pitchFamily="34" charset="0"/>
            </a:endParaRPr>
          </a:p>
        </p:txBody>
      </p:sp>
      <p:sp>
        <p:nvSpPr>
          <p:cNvPr id="7" name="Rectangle 3">
            <a:extLst>
              <a:ext uri="{FF2B5EF4-FFF2-40B4-BE49-F238E27FC236}">
                <a16:creationId xmlns:a16="http://schemas.microsoft.com/office/drawing/2014/main" id="{A8068519-AE44-1CF8-DE7D-699E52DBEAC8}"/>
              </a:ext>
            </a:extLst>
          </p:cNvPr>
          <p:cNvSpPr>
            <a:spLocks noChangeArrowheads="1"/>
          </p:cNvSpPr>
          <p:nvPr/>
        </p:nvSpPr>
        <p:spPr bwMode="auto">
          <a:xfrm>
            <a:off x="533400" y="1202235"/>
            <a:ext cx="111252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bmk="_Hlk173245700">
                <a:ln>
                  <a:noFill/>
                </a:ln>
                <a:solidFill>
                  <a:srgbClr val="000000"/>
                </a:solidFill>
                <a:effectLst/>
                <a:latin typeface="Tahoma" panose="020B0604030504040204" pitchFamily="34" charset="0"/>
                <a:ea typeface="Calibri" panose="020F0502020204030204" pitchFamily="34" charset="0"/>
                <a:cs typeface="Tahoma" panose="020B0604030504040204" pitchFamily="34" charset="0"/>
              </a:rPr>
              <a:t>STIs can affect anyone; however, some communities have much higher rates of infection than others. These disparities are not due to behavioral practices alone. There are many different social conditions, policies, and systemic practices that put some people at higher risk for STIs, such as:</a:t>
            </a:r>
            <a:endParaRPr kumimoji="0" lang="en-US" altLang="en-US" sz="2800" b="0" i="0" u="none" strike="noStrike" cap="none" normalizeH="0" baseline="0">
              <a:ln>
                <a:noFill/>
              </a:ln>
              <a:solidFill>
                <a:srgbClr val="000000"/>
              </a:solidFill>
              <a:effectLst/>
              <a:latin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panose="020B0604020202020204" pitchFamily="34" charset="0"/>
            </a:endParaRPr>
          </a:p>
        </p:txBody>
      </p:sp>
      <p:sp>
        <p:nvSpPr>
          <p:cNvPr id="8" name="Rectangle 5">
            <a:extLst>
              <a:ext uri="{FF2B5EF4-FFF2-40B4-BE49-F238E27FC236}">
                <a16:creationId xmlns:a16="http://schemas.microsoft.com/office/drawing/2014/main" id="{43925DBD-4C2D-569E-2DD8-98CB96CFFC0C}"/>
              </a:ext>
            </a:extLst>
          </p:cNvPr>
          <p:cNvSpPr>
            <a:spLocks noChangeArrowheads="1"/>
          </p:cNvSpPr>
          <p:nvPr/>
        </p:nvSpPr>
        <p:spPr bwMode="auto">
          <a:xfrm>
            <a:off x="152400"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ahoma" panose="020B0604030504040204" pitchFamily="34" charset="0"/>
            </a:endParaRPr>
          </a:p>
        </p:txBody>
      </p:sp>
    </p:spTree>
    <p:extLst>
      <p:ext uri="{BB962C8B-B14F-4D97-AF65-F5344CB8AC3E}">
        <p14:creationId xmlns:p14="http://schemas.microsoft.com/office/powerpoint/2010/main" val="3257444688"/>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A14BF-B21B-CE5F-BD27-DB0C893E2E9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B662FA-A5B6-FA81-876C-2A2509867382}"/>
              </a:ext>
            </a:extLst>
          </p:cNvPr>
          <p:cNvSpPr>
            <a:spLocks noGrp="1"/>
          </p:cNvSpPr>
          <p:nvPr>
            <p:ph type="sldNum" sz="quarter" idx="4"/>
          </p:nvPr>
        </p:nvSpPr>
        <p:spPr/>
        <p:txBody>
          <a:bodyPr/>
          <a:lstStyle/>
          <a:p>
            <a:pPr>
              <a:defRPr/>
            </a:pPr>
            <a:fld id="{43861BFF-92AD-4B19-9909-DA3357BA777B}" type="slidenum">
              <a:rPr lang="en-US" smtClean="0"/>
              <a:pPr>
                <a:defRPr/>
              </a:pPr>
              <a:t>50</a:t>
            </a:fld>
            <a:endParaRPr lang="en-US"/>
          </a:p>
        </p:txBody>
      </p:sp>
      <p:sp>
        <p:nvSpPr>
          <p:cNvPr id="5" name="Title 1">
            <a:extLst>
              <a:ext uri="{FF2B5EF4-FFF2-40B4-BE49-F238E27FC236}">
                <a16:creationId xmlns:a16="http://schemas.microsoft.com/office/drawing/2014/main" id="{4FB556EB-49B7-02F1-D86D-F7EE8DBFAF07}"/>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panose="020B0604030504040204" pitchFamily="34" charset="0"/>
                <a:cs typeface="Leelawadee" panose="020B0502040204020203" pitchFamily="34" charset="-34"/>
              </a:rPr>
              <a:t>Chlamydia Rates Decreased in Several Counties in Wisconsin Since 2014</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Chlamydia rates of reported cases by County, 2014–2024</a:t>
            </a:r>
            <a:endParaRP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750FE92C-2D45-0EE0-F431-BA9760D64C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20878" y="1822769"/>
            <a:ext cx="4065292" cy="4468416"/>
          </a:xfrm>
          <a:prstGeom prst="rect">
            <a:avLst/>
          </a:prstGeom>
        </p:spPr>
      </p:pic>
      <p:pic>
        <p:nvPicPr>
          <p:cNvPr id="3" name="Picture 2">
            <a:extLst>
              <a:ext uri="{FF2B5EF4-FFF2-40B4-BE49-F238E27FC236}">
                <a16:creationId xmlns:a16="http://schemas.microsoft.com/office/drawing/2014/main" id="{FA968DEF-1C7C-9255-D212-BFA81C4333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0068" y="1890039"/>
            <a:ext cx="4160743" cy="4333875"/>
          </a:xfrm>
          <a:prstGeom prst="rect">
            <a:avLst/>
          </a:prstGeom>
        </p:spPr>
      </p:pic>
      <p:grpSp>
        <p:nvGrpSpPr>
          <p:cNvPr id="6" name="Group 5">
            <a:extLst>
              <a:ext uri="{FF2B5EF4-FFF2-40B4-BE49-F238E27FC236}">
                <a16:creationId xmlns:a16="http://schemas.microsoft.com/office/drawing/2014/main" id="{28484375-F760-E316-4876-90EA114F2D7F}"/>
              </a:ext>
            </a:extLst>
          </p:cNvPr>
          <p:cNvGrpSpPr/>
          <p:nvPr/>
        </p:nvGrpSpPr>
        <p:grpSpPr>
          <a:xfrm>
            <a:off x="3675321" y="2059002"/>
            <a:ext cx="7458075" cy="568063"/>
            <a:chOff x="4001619" y="2387607"/>
            <a:chExt cx="6742142" cy="566785"/>
          </a:xfrm>
        </p:grpSpPr>
        <p:sp>
          <p:nvSpPr>
            <p:cNvPr id="8" name="TextBox 7">
              <a:extLst>
                <a:ext uri="{FF2B5EF4-FFF2-40B4-BE49-F238E27FC236}">
                  <a16:creationId xmlns:a16="http://schemas.microsoft.com/office/drawing/2014/main" id="{36E45FE6-0481-E3B7-664B-091FF4D784BE}"/>
                </a:ext>
              </a:extLst>
            </p:cNvPr>
            <p:cNvSpPr txBox="1"/>
            <p:nvPr/>
          </p:nvSpPr>
          <p:spPr>
            <a:xfrm>
              <a:off x="4001619" y="2387607"/>
              <a:ext cx="1374069" cy="566785"/>
            </a:xfrm>
            <a:prstGeom prst="rect">
              <a:avLst/>
            </a:prstGeom>
            <a:noFill/>
          </p:spPr>
          <p:txBody>
            <a:bodyPr wrap="square" rtlCol="0">
              <a:spAutoFit/>
            </a:bodyPr>
            <a:lstStyle/>
            <a:p>
              <a:pPr algn="ctr"/>
              <a:r>
                <a:rPr lang="en-US" sz="3000" b="1">
                  <a:solidFill>
                    <a:schemeClr val="bg1">
                      <a:lumMod val="95000"/>
                      <a:lumOff val="5000"/>
                    </a:schemeClr>
                  </a:solidFill>
                  <a:latin typeface="Leelawadee" panose="020B0502040204020203" pitchFamily="34" charset="-34"/>
                  <a:cs typeface="Leelawadee" panose="020B0502040204020203" pitchFamily="34" charset="-34"/>
                </a:rPr>
                <a:t>2014</a:t>
              </a:r>
            </a:p>
          </p:txBody>
        </p:sp>
        <p:sp>
          <p:nvSpPr>
            <p:cNvPr id="9" name="TextBox 8">
              <a:extLst>
                <a:ext uri="{FF2B5EF4-FFF2-40B4-BE49-F238E27FC236}">
                  <a16:creationId xmlns:a16="http://schemas.microsoft.com/office/drawing/2014/main" id="{880C497D-8487-5B02-7D78-A0A36416DC6F}"/>
                </a:ext>
              </a:extLst>
            </p:cNvPr>
            <p:cNvSpPr txBox="1"/>
            <p:nvPr/>
          </p:nvSpPr>
          <p:spPr>
            <a:xfrm>
              <a:off x="9369692" y="2387607"/>
              <a:ext cx="1374069" cy="566785"/>
            </a:xfrm>
            <a:prstGeom prst="rect">
              <a:avLst/>
            </a:prstGeom>
            <a:noFill/>
          </p:spPr>
          <p:txBody>
            <a:bodyPr wrap="square" rtlCol="0">
              <a:spAutoFit/>
            </a:bodyPr>
            <a:lstStyle/>
            <a:p>
              <a:pPr algn="ctr"/>
              <a:r>
                <a:rPr lang="en-US" sz="3000" b="1">
                  <a:solidFill>
                    <a:schemeClr val="bg1">
                      <a:lumMod val="95000"/>
                      <a:lumOff val="5000"/>
                    </a:schemeClr>
                  </a:solidFill>
                  <a:latin typeface="Leelawadee" panose="020B0502040204020203" pitchFamily="34" charset="-34"/>
                  <a:cs typeface="Leelawadee" panose="020B0502040204020203" pitchFamily="34" charset="-34"/>
                </a:rPr>
                <a:t>2024</a:t>
              </a:r>
            </a:p>
          </p:txBody>
        </p:sp>
      </p:grpSp>
      <p:pic>
        <p:nvPicPr>
          <p:cNvPr id="10" name="Picture 9">
            <a:extLst>
              <a:ext uri="{FF2B5EF4-FFF2-40B4-BE49-F238E27FC236}">
                <a16:creationId xmlns:a16="http://schemas.microsoft.com/office/drawing/2014/main" id="{8FE5BE0B-4C29-C61C-ECC4-2E7255FBFD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3390" y="5057151"/>
            <a:ext cx="2171366" cy="1151919"/>
          </a:xfrm>
          <a:prstGeom prst="rect">
            <a:avLst/>
          </a:prstGeom>
        </p:spPr>
      </p:pic>
      <p:pic>
        <p:nvPicPr>
          <p:cNvPr id="11" name="Picture 10">
            <a:extLst>
              <a:ext uri="{FF2B5EF4-FFF2-40B4-BE49-F238E27FC236}">
                <a16:creationId xmlns:a16="http://schemas.microsoft.com/office/drawing/2014/main" id="{ACB7D2C6-ECCE-5210-8B92-DEF0EEF23FD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59424" y="5058428"/>
            <a:ext cx="2171366" cy="1209675"/>
          </a:xfrm>
          <a:prstGeom prst="rect">
            <a:avLst/>
          </a:prstGeom>
        </p:spPr>
      </p:pic>
    </p:spTree>
    <p:extLst>
      <p:ext uri="{BB962C8B-B14F-4D97-AF65-F5344CB8AC3E}">
        <p14:creationId xmlns:p14="http://schemas.microsoft.com/office/powerpoint/2010/main" val="1116421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B4909-7A19-149B-1433-98561865CB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B9A0A3-9887-3443-50B9-248A28C824B2}"/>
              </a:ext>
            </a:extLst>
          </p:cNvPr>
          <p:cNvSpPr>
            <a:spLocks noGrp="1"/>
          </p:cNvSpPr>
          <p:nvPr>
            <p:ph type="title"/>
          </p:nvPr>
        </p:nvSpPr>
        <p:spPr>
          <a:xfrm>
            <a:off x="-1" y="-108951"/>
            <a:ext cx="5225453" cy="6504990"/>
          </a:xfrm>
          <a:solidFill>
            <a:srgbClr val="003D78"/>
          </a:solidFill>
        </p:spPr>
        <p:txBody>
          <a:bodyPr>
            <a:noAutofit/>
          </a:bodyPr>
          <a:lstStyle/>
          <a:p>
            <a:br>
              <a:rPr lang="en-US" sz="1350" dirty="0">
                <a:solidFill>
                  <a:srgbClr val="0D0D0D"/>
                </a:solidFill>
                <a:latin typeface="Tahoma" panose="020B0604030504040204" pitchFamily="34" charset="0"/>
                <a:cs typeface="Leelawadee" panose="020B0502040204020203" pitchFamily="34" charset="-34"/>
              </a:rPr>
            </a:br>
            <a:endParaRPr lang="en-US" sz="1350" dirty="0">
              <a:solidFill>
                <a:srgbClr val="0D0D0D"/>
              </a:solidFill>
              <a:latin typeface="Tahoma" panose="020B0604030504040204" pitchFamily="34" charset="0"/>
              <a:cs typeface="Leelawadee" panose="020B0502040204020203" pitchFamily="34" charset="-34"/>
            </a:endParaRPr>
          </a:p>
        </p:txBody>
      </p:sp>
      <p:sp>
        <p:nvSpPr>
          <p:cNvPr id="4" name="Slide Number Placeholder 3">
            <a:extLst>
              <a:ext uri="{FF2B5EF4-FFF2-40B4-BE49-F238E27FC236}">
                <a16:creationId xmlns:a16="http://schemas.microsoft.com/office/drawing/2014/main" id="{039DA7D5-0279-3DB1-E83B-6997385A1C63}"/>
              </a:ext>
            </a:extLst>
          </p:cNvPr>
          <p:cNvSpPr>
            <a:spLocks noGrp="1"/>
          </p:cNvSpPr>
          <p:nvPr>
            <p:ph type="sldNum" sz="quarter" idx="13"/>
          </p:nvPr>
        </p:nvSpPr>
        <p:spPr/>
        <p:txBody>
          <a:bodyPr/>
          <a:lstStyle/>
          <a:p>
            <a:fld id="{294A09A9-5501-47C1-A89A-A340965A2BE2}" type="slidenum">
              <a:rPr lang="en-US" smtClean="0"/>
              <a:pPr/>
              <a:t>51</a:t>
            </a:fld>
            <a:endParaRPr lang="en-US">
              <a:latin typeface="Tahoma" panose="020B0604030504040204" pitchFamily="34" charset="0"/>
            </a:endParaRPr>
          </a:p>
        </p:txBody>
      </p:sp>
      <p:sp>
        <p:nvSpPr>
          <p:cNvPr id="8" name="TextBox 7">
            <a:extLst>
              <a:ext uri="{FF2B5EF4-FFF2-40B4-BE49-F238E27FC236}">
                <a16:creationId xmlns:a16="http://schemas.microsoft.com/office/drawing/2014/main" id="{EDD11595-8006-EE9C-3547-6A447C4BB380}"/>
              </a:ext>
            </a:extLst>
          </p:cNvPr>
          <p:cNvSpPr txBox="1"/>
          <p:nvPr/>
        </p:nvSpPr>
        <p:spPr>
          <a:xfrm>
            <a:off x="279556" y="674400"/>
            <a:ext cx="4707676" cy="5509200"/>
          </a:xfrm>
          <a:prstGeom prst="rect">
            <a:avLst/>
          </a:prstGeom>
          <a:noFill/>
        </p:spPr>
        <p:txBody>
          <a:bodyPr wrap="square">
            <a:spAutoFit/>
          </a:bodyPr>
          <a:lstStyle/>
          <a:p>
            <a:r>
              <a:rPr lang="en-US" sz="3200" b="1" dirty="0">
                <a:latin typeface="Verdana" panose="020B0604030504040204" pitchFamily="34" charset="0"/>
                <a:ea typeface="Verdana" panose="020B0604030504040204" pitchFamily="34" charset="0"/>
                <a:cs typeface="Leelawadee" panose="020B0502040204020203" pitchFamily="34" charset="-34"/>
              </a:rPr>
              <a:t>In Wisconsin, the number of reported chlamydia cases in 2024 compared to 2023 decreased in 51 counties, increased in 20 counties, and remained</a:t>
            </a:r>
            <a:br>
              <a:rPr lang="en-US" sz="3200" b="1" dirty="0">
                <a:latin typeface="Verdana" panose="020B0604030504040204" pitchFamily="34" charset="0"/>
                <a:ea typeface="Verdana" panose="020B0604030504040204" pitchFamily="34" charset="0"/>
                <a:cs typeface="Leelawadee" panose="020B0502040204020203" pitchFamily="34" charset="-34"/>
              </a:rPr>
            </a:br>
            <a:r>
              <a:rPr lang="en-US" sz="3200" b="1" dirty="0">
                <a:latin typeface="Verdana" panose="020B0604030504040204" pitchFamily="34" charset="0"/>
                <a:ea typeface="Verdana" panose="020B0604030504040204" pitchFamily="34" charset="0"/>
                <a:cs typeface="Leelawadee" panose="020B0502040204020203" pitchFamily="34" charset="-34"/>
              </a:rPr>
              <a:t>unchanged in one county.</a:t>
            </a:r>
            <a:endParaRPr lang="en-US" sz="3200" b="1"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345C0F56-94E0-A413-B3AD-A88F6742E2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69154" y="296242"/>
            <a:ext cx="5736890" cy="5846792"/>
          </a:xfrm>
          <a:prstGeom prst="rect">
            <a:avLst/>
          </a:prstGeom>
        </p:spPr>
      </p:pic>
      <p:pic>
        <p:nvPicPr>
          <p:cNvPr id="6" name="Picture 5">
            <a:extLst>
              <a:ext uri="{FF2B5EF4-FFF2-40B4-BE49-F238E27FC236}">
                <a16:creationId xmlns:a16="http://schemas.microsoft.com/office/drawing/2014/main" id="{D2C6CF30-FD8A-D4AD-0D00-4CF3C5BD14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09083" y="5091551"/>
            <a:ext cx="2124104" cy="1048775"/>
          </a:xfrm>
          <a:prstGeom prst="rect">
            <a:avLst/>
          </a:prstGeom>
        </p:spPr>
      </p:pic>
    </p:spTree>
    <p:extLst>
      <p:ext uri="{BB962C8B-B14F-4D97-AF65-F5344CB8AC3E}">
        <p14:creationId xmlns:p14="http://schemas.microsoft.com/office/powerpoint/2010/main" val="2764249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22D05-68F8-9E8A-4BA6-8A68230C2C9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3C62B8-D858-F386-8689-E9DFDC330972}"/>
              </a:ext>
            </a:extLst>
          </p:cNvPr>
          <p:cNvSpPr>
            <a:spLocks noGrp="1"/>
          </p:cNvSpPr>
          <p:nvPr>
            <p:ph type="sldNum" sz="quarter" idx="4"/>
          </p:nvPr>
        </p:nvSpPr>
        <p:spPr/>
        <p:txBody>
          <a:bodyPr/>
          <a:lstStyle/>
          <a:p>
            <a:pPr>
              <a:defRPr/>
            </a:pPr>
            <a:fld id="{43861BFF-92AD-4B19-9909-DA3357BA777B}" type="slidenum">
              <a:rPr lang="en-US" smtClean="0"/>
              <a:pPr>
                <a:defRPr/>
              </a:pPr>
              <a:t>52</a:t>
            </a:fld>
            <a:endParaRPr lang="en-US"/>
          </a:p>
        </p:txBody>
      </p:sp>
      <p:sp>
        <p:nvSpPr>
          <p:cNvPr id="5" name="Title 1">
            <a:extLst>
              <a:ext uri="{FF2B5EF4-FFF2-40B4-BE49-F238E27FC236}">
                <a16:creationId xmlns:a16="http://schemas.microsoft.com/office/drawing/2014/main" id="{641D7E4D-AB3B-A399-A4FC-0B4613C3DA8F}"/>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cs typeface="Leelawadee" panose="020B0502040204020203" pitchFamily="34" charset="-34"/>
              </a:rPr>
              <a:t>Chlamydia Rates have Historically Been Higher Among Females Compared to Males</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Rates of chlamydia diagnoses per 100,000 people by sex, 2020—2024</a:t>
            </a:r>
            <a:endParaRPr sz="2400" b="1" dirty="0">
              <a:solidFill>
                <a:schemeClr val="tx1"/>
              </a:solidFill>
              <a:latin typeface="Verdana" panose="020B0604030504040204" pitchFamily="34" charset="0"/>
              <a:cs typeface="Leelawadee" panose="020B0502040204020203" pitchFamily="34" charset="-34"/>
            </a:endParaRPr>
          </a:p>
        </p:txBody>
      </p:sp>
      <p:graphicFrame>
        <p:nvGraphicFramePr>
          <p:cNvPr id="2" name="Chart 1">
            <a:extLst>
              <a:ext uri="{FF2B5EF4-FFF2-40B4-BE49-F238E27FC236}">
                <a16:creationId xmlns:a16="http://schemas.microsoft.com/office/drawing/2014/main" id="{4FF66368-6B77-0B5F-AEFC-EE77E44DC86E}"/>
              </a:ext>
            </a:extLst>
          </p:cNvPr>
          <p:cNvGraphicFramePr/>
          <p:nvPr>
            <p:extLst>
              <p:ext uri="{D42A27DB-BD31-4B8C-83A1-F6EECF244321}">
                <p14:modId xmlns:p14="http://schemas.microsoft.com/office/powerpoint/2010/main" val="1407651113"/>
              </p:ext>
            </p:extLst>
          </p:nvPr>
        </p:nvGraphicFramePr>
        <p:xfrm>
          <a:off x="1600200" y="2000816"/>
          <a:ext cx="95097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2458872-F293-BFDE-AED4-F40278CEED99}"/>
              </a:ext>
            </a:extLst>
          </p:cNvPr>
          <p:cNvSpPr txBox="1"/>
          <p:nvPr/>
        </p:nvSpPr>
        <p:spPr>
          <a:xfrm>
            <a:off x="1082040" y="2404547"/>
            <a:ext cx="1345264" cy="461665"/>
          </a:xfrm>
          <a:prstGeom prst="rect">
            <a:avLst/>
          </a:prstGeom>
          <a:noFill/>
        </p:spPr>
        <p:txBody>
          <a:bodyPr wrap="square">
            <a:spAutoFit/>
          </a:bodyPr>
          <a:lstStyle/>
          <a:p>
            <a:r>
              <a:rPr lang="en-US" sz="2400" b="1" dirty="0">
                <a:solidFill>
                  <a:srgbClr val="800080"/>
                </a:solidFill>
                <a:latin typeface="Tahoma" panose="020B0604030504040204" pitchFamily="34" charset="0"/>
                <a:cs typeface="Times New Roman" panose="02020603050405020304" pitchFamily="18" charset="0"/>
              </a:rPr>
              <a:t>Female</a:t>
            </a:r>
          </a:p>
        </p:txBody>
      </p:sp>
      <p:sp>
        <p:nvSpPr>
          <p:cNvPr id="6" name="TextBox 5">
            <a:extLst>
              <a:ext uri="{FF2B5EF4-FFF2-40B4-BE49-F238E27FC236}">
                <a16:creationId xmlns:a16="http://schemas.microsoft.com/office/drawing/2014/main" id="{B601DCC0-256E-0731-0A24-98CC6FDFB822}"/>
              </a:ext>
            </a:extLst>
          </p:cNvPr>
          <p:cNvSpPr txBox="1"/>
          <p:nvPr/>
        </p:nvSpPr>
        <p:spPr>
          <a:xfrm>
            <a:off x="1500553" y="3873103"/>
            <a:ext cx="926751" cy="461665"/>
          </a:xfrm>
          <a:prstGeom prst="rect">
            <a:avLst/>
          </a:prstGeom>
          <a:noFill/>
        </p:spPr>
        <p:txBody>
          <a:bodyPr wrap="square">
            <a:spAutoFit/>
          </a:bodyPr>
          <a:lstStyle/>
          <a:p>
            <a:r>
              <a:rPr lang="en-US" sz="2400" b="1">
                <a:solidFill>
                  <a:srgbClr val="0033A1"/>
                </a:solidFill>
                <a:latin typeface="Tahoma" panose="020B0604030504040204" pitchFamily="34" charset="0"/>
                <a:cs typeface="Times New Roman" panose="02020603050405020304" pitchFamily="18" charset="0"/>
              </a:rPr>
              <a:t>Male</a:t>
            </a:r>
          </a:p>
        </p:txBody>
      </p:sp>
    </p:spTree>
    <p:extLst>
      <p:ext uri="{BB962C8B-B14F-4D97-AF65-F5344CB8AC3E}">
        <p14:creationId xmlns:p14="http://schemas.microsoft.com/office/powerpoint/2010/main" val="4293780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CDD19-2235-3EC9-1098-DB0CD90FD8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391137-8063-6EC9-D735-1A6C3AC491E9}"/>
              </a:ext>
            </a:extLst>
          </p:cNvPr>
          <p:cNvSpPr>
            <a:spLocks noGrp="1"/>
          </p:cNvSpPr>
          <p:nvPr>
            <p:ph type="sldNum" sz="quarter" idx="4"/>
          </p:nvPr>
        </p:nvSpPr>
        <p:spPr/>
        <p:txBody>
          <a:bodyPr/>
          <a:lstStyle/>
          <a:p>
            <a:pPr>
              <a:defRPr/>
            </a:pPr>
            <a:fld id="{43861BFF-92AD-4B19-9909-DA3357BA777B}" type="slidenum">
              <a:rPr lang="en-US" smtClean="0"/>
              <a:pPr>
                <a:defRPr/>
              </a:pPr>
              <a:t>53</a:t>
            </a:fld>
            <a:endParaRPr lang="en-US"/>
          </a:p>
        </p:txBody>
      </p:sp>
      <p:sp>
        <p:nvSpPr>
          <p:cNvPr id="5" name="Title 1">
            <a:extLst>
              <a:ext uri="{FF2B5EF4-FFF2-40B4-BE49-F238E27FC236}">
                <a16:creationId xmlns:a16="http://schemas.microsoft.com/office/drawing/2014/main" id="{3A98F2FF-978B-D292-F025-104ECA3F9848}"/>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cs typeface="Leelawadee" panose="020B0502040204020203" pitchFamily="34" charset="-34"/>
              </a:rPr>
              <a:t>Overall Trend of Chlamydia by Age Groups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Trend of chlamydia diagnoses per 100,000 people by age at diagnosis in Wisconsin, 2020–2024</a:t>
            </a:r>
            <a:endParaRPr sz="2400" b="1" dirty="0">
              <a:solidFill>
                <a:schemeClr val="tx1"/>
              </a:solidFill>
              <a:latin typeface="Verdana" panose="020B0604030504040204" pitchFamily="34" charset="0"/>
              <a:cs typeface="Leelawadee" panose="020B0502040204020203" pitchFamily="34" charset="-34"/>
            </a:endParaRPr>
          </a:p>
        </p:txBody>
      </p:sp>
      <p:sp>
        <p:nvSpPr>
          <p:cNvPr id="2" name="TextBox 1">
            <a:extLst>
              <a:ext uri="{FF2B5EF4-FFF2-40B4-BE49-F238E27FC236}">
                <a16:creationId xmlns:a16="http://schemas.microsoft.com/office/drawing/2014/main" id="{066CEF35-985D-96CB-87B7-9155DE698943}"/>
              </a:ext>
            </a:extLst>
          </p:cNvPr>
          <p:cNvSpPr txBox="1"/>
          <p:nvPr/>
        </p:nvSpPr>
        <p:spPr>
          <a:xfrm>
            <a:off x="1978328" y="1962601"/>
            <a:ext cx="1438507" cy="830997"/>
          </a:xfrm>
          <a:prstGeom prst="rect">
            <a:avLst/>
          </a:prstGeom>
          <a:noFill/>
        </p:spPr>
        <p:txBody>
          <a:bodyPr wrap="square" rtlCol="0">
            <a:spAutoFit/>
          </a:bodyPr>
          <a:lstStyle/>
          <a:p>
            <a:pPr algn="ctr"/>
            <a:r>
              <a:rPr lang="en-US" sz="2400" b="1">
                <a:solidFill>
                  <a:srgbClr val="800080"/>
                </a:solidFill>
                <a:latin typeface="Tahoma" panose="020B0604030504040204" pitchFamily="34" charset="0"/>
              </a:rPr>
              <a:t>15–19</a:t>
            </a:r>
          </a:p>
          <a:p>
            <a:pPr algn="ctr"/>
            <a:r>
              <a:rPr lang="en-US" sz="2400" b="1">
                <a:solidFill>
                  <a:srgbClr val="800080"/>
                </a:solidFill>
                <a:latin typeface="Tahoma" panose="020B0604030504040204" pitchFamily="34" charset="0"/>
              </a:rPr>
              <a:t>years</a:t>
            </a:r>
          </a:p>
        </p:txBody>
      </p:sp>
      <p:sp>
        <p:nvSpPr>
          <p:cNvPr id="3" name="TextBox 2">
            <a:extLst>
              <a:ext uri="{FF2B5EF4-FFF2-40B4-BE49-F238E27FC236}">
                <a16:creationId xmlns:a16="http://schemas.microsoft.com/office/drawing/2014/main" id="{C9ED9734-CA23-4C27-20E6-586B0971EE2E}"/>
              </a:ext>
            </a:extLst>
          </p:cNvPr>
          <p:cNvSpPr txBox="1"/>
          <p:nvPr/>
        </p:nvSpPr>
        <p:spPr>
          <a:xfrm>
            <a:off x="4331235" y="1962601"/>
            <a:ext cx="1248937" cy="830997"/>
          </a:xfrm>
          <a:prstGeom prst="rect">
            <a:avLst/>
          </a:prstGeom>
          <a:noFill/>
        </p:spPr>
        <p:txBody>
          <a:bodyPr wrap="square" rtlCol="0">
            <a:spAutoFit/>
          </a:bodyPr>
          <a:lstStyle/>
          <a:p>
            <a:pPr algn="ctr"/>
            <a:r>
              <a:rPr lang="en-US" sz="2400" b="1">
                <a:solidFill>
                  <a:srgbClr val="0033A1"/>
                </a:solidFill>
                <a:latin typeface="Tahoma" panose="020B0604030504040204" pitchFamily="34" charset="0"/>
              </a:rPr>
              <a:t>20–29</a:t>
            </a:r>
          </a:p>
          <a:p>
            <a:pPr algn="ctr"/>
            <a:r>
              <a:rPr lang="en-US" sz="2400" b="1">
                <a:solidFill>
                  <a:srgbClr val="0033A1"/>
                </a:solidFill>
                <a:latin typeface="Tahoma" panose="020B0604030504040204" pitchFamily="34" charset="0"/>
              </a:rPr>
              <a:t>years</a:t>
            </a:r>
          </a:p>
        </p:txBody>
      </p:sp>
      <p:sp>
        <p:nvSpPr>
          <p:cNvPr id="6" name="TextBox 5">
            <a:extLst>
              <a:ext uri="{FF2B5EF4-FFF2-40B4-BE49-F238E27FC236}">
                <a16:creationId xmlns:a16="http://schemas.microsoft.com/office/drawing/2014/main" id="{D359761E-0201-A298-0A06-9D66DF1EC52E}"/>
              </a:ext>
            </a:extLst>
          </p:cNvPr>
          <p:cNvSpPr txBox="1"/>
          <p:nvPr/>
        </p:nvSpPr>
        <p:spPr>
          <a:xfrm>
            <a:off x="6610815" y="1962603"/>
            <a:ext cx="1248937" cy="830997"/>
          </a:xfrm>
          <a:prstGeom prst="rect">
            <a:avLst/>
          </a:prstGeom>
          <a:noFill/>
        </p:spPr>
        <p:txBody>
          <a:bodyPr wrap="square" rtlCol="0">
            <a:spAutoFit/>
          </a:bodyPr>
          <a:lstStyle/>
          <a:p>
            <a:pPr algn="ctr"/>
            <a:r>
              <a:rPr lang="en-US" sz="2400" b="1">
                <a:solidFill>
                  <a:srgbClr val="2A5934"/>
                </a:solidFill>
                <a:latin typeface="Tahoma" panose="020B0604030504040204" pitchFamily="34" charset="0"/>
              </a:rPr>
              <a:t>30–39</a:t>
            </a:r>
          </a:p>
          <a:p>
            <a:pPr algn="ctr"/>
            <a:r>
              <a:rPr lang="en-US" sz="2400" b="1">
                <a:solidFill>
                  <a:srgbClr val="2A5934"/>
                </a:solidFill>
                <a:latin typeface="Tahoma" panose="020B0604030504040204" pitchFamily="34" charset="0"/>
              </a:rPr>
              <a:t>years</a:t>
            </a:r>
            <a:endParaRPr lang="en-US" sz="2400" b="1">
              <a:solidFill>
                <a:srgbClr val="FF0000"/>
              </a:solidFill>
              <a:latin typeface="Tahoma" panose="020B0604030504040204" pitchFamily="34" charset="0"/>
            </a:endParaRPr>
          </a:p>
        </p:txBody>
      </p:sp>
      <p:sp>
        <p:nvSpPr>
          <p:cNvPr id="8" name="TextBox 7">
            <a:extLst>
              <a:ext uri="{FF2B5EF4-FFF2-40B4-BE49-F238E27FC236}">
                <a16:creationId xmlns:a16="http://schemas.microsoft.com/office/drawing/2014/main" id="{F13FB293-75E3-0DDA-EE47-8B48907B8A51}"/>
              </a:ext>
            </a:extLst>
          </p:cNvPr>
          <p:cNvSpPr txBox="1"/>
          <p:nvPr/>
        </p:nvSpPr>
        <p:spPr>
          <a:xfrm>
            <a:off x="9190463" y="1962602"/>
            <a:ext cx="1248937" cy="830997"/>
          </a:xfrm>
          <a:prstGeom prst="rect">
            <a:avLst/>
          </a:prstGeom>
          <a:noFill/>
        </p:spPr>
        <p:txBody>
          <a:bodyPr wrap="square" rtlCol="0">
            <a:spAutoFit/>
          </a:bodyPr>
          <a:lstStyle/>
          <a:p>
            <a:pPr algn="ctr"/>
            <a:r>
              <a:rPr lang="en-US" sz="2400" b="1">
                <a:solidFill>
                  <a:srgbClr val="DC6D12"/>
                </a:solidFill>
                <a:latin typeface="Tahoma" panose="020B0604030504040204" pitchFamily="34" charset="0"/>
              </a:rPr>
              <a:t>40–49</a:t>
            </a:r>
          </a:p>
          <a:p>
            <a:pPr algn="ctr"/>
            <a:r>
              <a:rPr lang="en-US" sz="2400" b="1">
                <a:solidFill>
                  <a:srgbClr val="DC6D12"/>
                </a:solidFill>
                <a:latin typeface="Tahoma" panose="020B0604030504040204" pitchFamily="34" charset="0"/>
              </a:rPr>
              <a:t>years</a:t>
            </a:r>
            <a:endParaRPr lang="en-US" sz="2400" b="1">
              <a:solidFill>
                <a:srgbClr val="FF0000"/>
              </a:solidFill>
              <a:latin typeface="Tahoma" panose="020B0604030504040204" pitchFamily="34" charset="0"/>
            </a:endParaRPr>
          </a:p>
        </p:txBody>
      </p:sp>
      <p:graphicFrame>
        <p:nvGraphicFramePr>
          <p:cNvPr id="9" name="Chart 8">
            <a:extLst>
              <a:ext uri="{FF2B5EF4-FFF2-40B4-BE49-F238E27FC236}">
                <a16:creationId xmlns:a16="http://schemas.microsoft.com/office/drawing/2014/main" id="{F37342BD-42C5-00E1-DCA7-31D17DE45F18}"/>
              </a:ext>
            </a:extLst>
          </p:cNvPr>
          <p:cNvGraphicFramePr>
            <a:graphicFrameLocks/>
          </p:cNvGraphicFramePr>
          <p:nvPr>
            <p:extLst>
              <p:ext uri="{D42A27DB-BD31-4B8C-83A1-F6EECF244321}">
                <p14:modId xmlns:p14="http://schemas.microsoft.com/office/powerpoint/2010/main" val="1643447185"/>
              </p:ext>
            </p:extLst>
          </p:nvPr>
        </p:nvGraphicFramePr>
        <p:xfrm>
          <a:off x="838200" y="2459991"/>
          <a:ext cx="10515600" cy="37962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2655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BB528-5F4C-5AE2-057A-4F4EA7EC5D3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905517-0E5F-B456-2598-7EA44EFFE8A4}"/>
              </a:ext>
            </a:extLst>
          </p:cNvPr>
          <p:cNvSpPr>
            <a:spLocks noGrp="1"/>
          </p:cNvSpPr>
          <p:nvPr>
            <p:ph type="sldNum" sz="quarter" idx="4"/>
          </p:nvPr>
        </p:nvSpPr>
        <p:spPr/>
        <p:txBody>
          <a:bodyPr/>
          <a:lstStyle/>
          <a:p>
            <a:pPr>
              <a:defRPr/>
            </a:pPr>
            <a:fld id="{43861BFF-92AD-4B19-9909-DA3357BA777B}" type="slidenum">
              <a:rPr lang="en-US" smtClean="0"/>
              <a:pPr>
                <a:defRPr/>
              </a:pPr>
              <a:t>54</a:t>
            </a:fld>
            <a:endParaRPr lang="en-US"/>
          </a:p>
        </p:txBody>
      </p:sp>
      <p:sp>
        <p:nvSpPr>
          <p:cNvPr id="5" name="Title 1">
            <a:extLst>
              <a:ext uri="{FF2B5EF4-FFF2-40B4-BE49-F238E27FC236}">
                <a16:creationId xmlns:a16="http://schemas.microsoft.com/office/drawing/2014/main" id="{709A533F-F48E-7CB4-B100-CAB215C8459E}"/>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400" b="1" dirty="0">
                <a:solidFill>
                  <a:schemeClr val="tx1"/>
                </a:solidFill>
                <a:latin typeface="Verdana" panose="020B0604030504040204" pitchFamily="34" charset="0"/>
                <a:cs typeface="Leelawadee" panose="020B0502040204020203" pitchFamily="34" charset="-34"/>
              </a:rPr>
              <a:t>The Incidence of Chlamydia was Higher Among Females Than Males Aged 20–29 years in 2024</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Chlamydia case distribution by age and sex in Wisconsin, 2024  </a:t>
            </a:r>
            <a:endParaRPr sz="2400" b="1" dirty="0">
              <a:solidFill>
                <a:schemeClr val="tx1"/>
              </a:solidFill>
              <a:latin typeface="Verdana" panose="020B0604030504040204" pitchFamily="34" charset="0"/>
              <a:cs typeface="Leelawadee" panose="020B0502040204020203" pitchFamily="34" charset="-34"/>
            </a:endParaRPr>
          </a:p>
        </p:txBody>
      </p:sp>
      <p:graphicFrame>
        <p:nvGraphicFramePr>
          <p:cNvPr id="9" name="Chart 8">
            <a:extLst>
              <a:ext uri="{FF2B5EF4-FFF2-40B4-BE49-F238E27FC236}">
                <a16:creationId xmlns:a16="http://schemas.microsoft.com/office/drawing/2014/main" id="{B9849632-905E-0DFE-D3F0-720A1CE4CD9D}"/>
              </a:ext>
            </a:extLst>
          </p:cNvPr>
          <p:cNvGraphicFramePr>
            <a:graphicFrameLocks/>
          </p:cNvGraphicFramePr>
          <p:nvPr>
            <p:extLst>
              <p:ext uri="{D42A27DB-BD31-4B8C-83A1-F6EECF244321}">
                <p14:modId xmlns:p14="http://schemas.microsoft.com/office/powerpoint/2010/main" val="3944742853"/>
              </p:ext>
            </p:extLst>
          </p:nvPr>
        </p:nvGraphicFramePr>
        <p:xfrm>
          <a:off x="1024932" y="1741341"/>
          <a:ext cx="10400044" cy="45582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0088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1A450-5303-A1E2-8D85-D53CC821248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EE75E2-E209-D77B-98A9-761F55010822}"/>
              </a:ext>
            </a:extLst>
          </p:cNvPr>
          <p:cNvSpPr>
            <a:spLocks noGrp="1"/>
          </p:cNvSpPr>
          <p:nvPr>
            <p:ph type="sldNum" sz="quarter" idx="4"/>
          </p:nvPr>
        </p:nvSpPr>
        <p:spPr/>
        <p:txBody>
          <a:bodyPr/>
          <a:lstStyle/>
          <a:p>
            <a:pPr>
              <a:defRPr/>
            </a:pPr>
            <a:fld id="{43861BFF-92AD-4B19-9909-DA3357BA777B}" type="slidenum">
              <a:rPr lang="en-US" smtClean="0"/>
              <a:pPr>
                <a:defRPr/>
              </a:pPr>
              <a:t>55</a:t>
            </a:fld>
            <a:endParaRPr lang="en-US"/>
          </a:p>
        </p:txBody>
      </p:sp>
      <p:sp>
        <p:nvSpPr>
          <p:cNvPr id="5" name="Title 1">
            <a:extLst>
              <a:ext uri="{FF2B5EF4-FFF2-40B4-BE49-F238E27FC236}">
                <a16:creationId xmlns:a16="http://schemas.microsoft.com/office/drawing/2014/main" id="{88BF0471-7730-C1BC-A324-6FBACC4CE06F}"/>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cs typeface="Leelawadee" panose="020B0502040204020203" pitchFamily="34" charset="-34"/>
              </a:rPr>
              <a:t>The Rate of Chlamydia Infections Increased Among Black People from 2023–2024</a:t>
            </a:r>
            <a:r>
              <a:rPr lang="en-US" sz="3600" dirty="0">
                <a:solidFill>
                  <a:schemeClr val="tx1"/>
                </a:solidFill>
                <a:cs typeface="Leelawadee" panose="020B0502040204020203" pitchFamily="34" charset="-34"/>
              </a:rPr>
              <a:t> </a:t>
            </a:r>
            <a:br>
              <a:rPr lang="en-US" sz="3600" b="1" dirty="0">
                <a:solidFill>
                  <a:schemeClr val="tx1"/>
                </a:solidFill>
                <a:latin typeface="Verdana" panose="020B0604030504040204" pitchFamily="34" charset="0"/>
                <a:cs typeface="Leelawadee" panose="020B0502040204020203" pitchFamily="34" charset="-34"/>
              </a:rPr>
            </a:b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Rates of chlamydia diagnoses per 100,000 people by race/ethnicity, 2020–2024</a:t>
            </a:r>
            <a:endParaRPr sz="2400" b="1" dirty="0">
              <a:solidFill>
                <a:schemeClr val="tx1"/>
              </a:solidFill>
              <a:latin typeface="Verdana" panose="020B0604030504040204" pitchFamily="34" charset="0"/>
              <a:cs typeface="Leelawadee" panose="020B0502040204020203" pitchFamily="34" charset="-34"/>
            </a:endParaRPr>
          </a:p>
        </p:txBody>
      </p:sp>
      <p:graphicFrame>
        <p:nvGraphicFramePr>
          <p:cNvPr id="2" name="Chart 1">
            <a:extLst>
              <a:ext uri="{FF2B5EF4-FFF2-40B4-BE49-F238E27FC236}">
                <a16:creationId xmlns:a16="http://schemas.microsoft.com/office/drawing/2014/main" id="{F6F9EB22-41BB-077E-7266-7A5DA262EFD0}"/>
              </a:ext>
            </a:extLst>
          </p:cNvPr>
          <p:cNvGraphicFramePr/>
          <p:nvPr>
            <p:extLst>
              <p:ext uri="{D42A27DB-BD31-4B8C-83A1-F6EECF244321}">
                <p14:modId xmlns:p14="http://schemas.microsoft.com/office/powerpoint/2010/main" val="1392260403"/>
              </p:ext>
            </p:extLst>
          </p:nvPr>
        </p:nvGraphicFramePr>
        <p:xfrm>
          <a:off x="1922517" y="1923253"/>
          <a:ext cx="95097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24">
            <a:extLst>
              <a:ext uri="{FF2B5EF4-FFF2-40B4-BE49-F238E27FC236}">
                <a16:creationId xmlns:a16="http://schemas.microsoft.com/office/drawing/2014/main" id="{CD61698F-0557-B737-4CF5-E40B67AAE8D9}"/>
              </a:ext>
            </a:extLst>
          </p:cNvPr>
          <p:cNvSpPr txBox="1"/>
          <p:nvPr/>
        </p:nvSpPr>
        <p:spPr>
          <a:xfrm>
            <a:off x="741670" y="2926223"/>
            <a:ext cx="1017906" cy="533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b="1">
                <a:solidFill>
                  <a:srgbClr val="972E97"/>
                </a:solidFill>
                <a:effectLst/>
                <a:latin typeface="Tahoma" panose="020B0604030504040204" pitchFamily="34" charset="0"/>
                <a:ea typeface="Calibri" panose="020F0502020204030204" pitchFamily="34" charset="0"/>
                <a:cs typeface="Times New Roman" panose="02020603050405020304" pitchFamily="18" charset="0"/>
              </a:rPr>
              <a:t>Black</a:t>
            </a:r>
            <a:endParaRPr lang="en-US" sz="240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Text Box 29">
            <a:extLst>
              <a:ext uri="{FF2B5EF4-FFF2-40B4-BE49-F238E27FC236}">
                <a16:creationId xmlns:a16="http://schemas.microsoft.com/office/drawing/2014/main" id="{E14E8CA5-B723-9E53-0039-E79D361D23B4}"/>
              </a:ext>
            </a:extLst>
          </p:cNvPr>
          <p:cNvSpPr txBox="1"/>
          <p:nvPr/>
        </p:nvSpPr>
        <p:spPr>
          <a:xfrm>
            <a:off x="433669" y="4514393"/>
            <a:ext cx="1488848" cy="5333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b="1">
                <a:solidFill>
                  <a:srgbClr val="4F5A65"/>
                </a:solidFill>
                <a:effectLst/>
                <a:latin typeface="Tahoma" panose="020B0604030504040204" pitchFamily="34" charset="0"/>
                <a:ea typeface="Calibri" panose="020F0502020204030204" pitchFamily="34" charset="0"/>
                <a:cs typeface="Times New Roman" panose="02020603050405020304" pitchFamily="18" charset="0"/>
              </a:rPr>
              <a:t>Hispanic</a:t>
            </a:r>
            <a:endParaRPr lang="en-US" sz="240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8" name="Text Box 192">
            <a:extLst>
              <a:ext uri="{FF2B5EF4-FFF2-40B4-BE49-F238E27FC236}">
                <a16:creationId xmlns:a16="http://schemas.microsoft.com/office/drawing/2014/main" id="{EF9A8B67-C6D5-A016-C279-49DD3409AB75}"/>
              </a:ext>
            </a:extLst>
          </p:cNvPr>
          <p:cNvSpPr txBox="1"/>
          <p:nvPr/>
        </p:nvSpPr>
        <p:spPr>
          <a:xfrm>
            <a:off x="495690" y="5047792"/>
            <a:ext cx="1364806" cy="4400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b="1">
                <a:solidFill>
                  <a:srgbClr val="4F5A65"/>
                </a:solidFill>
                <a:effectLst/>
                <a:latin typeface="Tahoma" panose="020B0604030504040204" pitchFamily="34" charset="0"/>
                <a:ea typeface="Calibri" panose="020F0502020204030204" pitchFamily="34" charset="0"/>
                <a:cs typeface="Times New Roman" panose="02020603050405020304" pitchFamily="18" charset="0"/>
              </a:rPr>
              <a:t>White</a:t>
            </a:r>
            <a:endParaRPr lang="en-US" sz="240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20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B83A0-ED03-782B-90B6-178AAE102B9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3A31FA-2B27-C56B-91A4-18B4BD61B5D7}"/>
              </a:ext>
            </a:extLst>
          </p:cNvPr>
          <p:cNvSpPr>
            <a:spLocks noGrp="1"/>
          </p:cNvSpPr>
          <p:nvPr>
            <p:ph type="sldNum" sz="quarter" idx="4"/>
          </p:nvPr>
        </p:nvSpPr>
        <p:spPr/>
        <p:txBody>
          <a:bodyPr/>
          <a:lstStyle/>
          <a:p>
            <a:pPr>
              <a:defRPr/>
            </a:pPr>
            <a:fld id="{43861BFF-92AD-4B19-9909-DA3357BA777B}" type="slidenum">
              <a:rPr lang="en-US" smtClean="0"/>
              <a:pPr>
                <a:defRPr/>
              </a:pPr>
              <a:t>56</a:t>
            </a:fld>
            <a:endParaRPr lang="en-US"/>
          </a:p>
        </p:txBody>
      </p:sp>
      <p:sp>
        <p:nvSpPr>
          <p:cNvPr id="5" name="Title 1">
            <a:extLst>
              <a:ext uri="{FF2B5EF4-FFF2-40B4-BE49-F238E27FC236}">
                <a16:creationId xmlns:a16="http://schemas.microsoft.com/office/drawing/2014/main" id="{5AEB3FA8-C716-D3CC-CF15-3AB2801E9B82}"/>
              </a:ext>
            </a:extLst>
          </p:cNvPr>
          <p:cNvSpPr>
            <a:spLocks noGrp="1"/>
          </p:cNvSpPr>
          <p:nvPr>
            <p:ph type="title"/>
          </p:nvPr>
        </p:nvSpPr>
        <p:spPr>
          <a:xfrm>
            <a:off x="0" y="1"/>
            <a:ext cx="12192000" cy="1822768"/>
          </a:xfrm>
          <a:solidFill>
            <a:srgbClr val="003D78"/>
          </a:solidFill>
        </p:spPr>
        <p:txBody>
          <a:bodyPr>
            <a:noAutofit/>
          </a:bodyPr>
          <a:lstStyle/>
          <a:p>
            <a:pPr marL="182880" algn="l"/>
            <a:r>
              <a:rPr lang="en-US" sz="3600" b="1" dirty="0">
                <a:solidFill>
                  <a:schemeClr val="tx1"/>
                </a:solidFill>
                <a:latin typeface="Verdana" panose="020B0604030504040204" pitchFamily="34" charset="0"/>
                <a:cs typeface="Leelawadee" panose="020B0502040204020203" pitchFamily="34" charset="-34"/>
              </a:rPr>
              <a:t>Chlamydia Does Not Impact People of All Races and Ethnicities Equally</a:t>
            </a:r>
          </a:p>
        </p:txBody>
      </p:sp>
      <p:graphicFrame>
        <p:nvGraphicFramePr>
          <p:cNvPr id="3" name="Chart 2">
            <a:extLst>
              <a:ext uri="{FF2B5EF4-FFF2-40B4-BE49-F238E27FC236}">
                <a16:creationId xmlns:a16="http://schemas.microsoft.com/office/drawing/2014/main" id="{53994DCC-D025-0375-77A7-9CC39CC3EFA7}"/>
              </a:ext>
            </a:extLst>
          </p:cNvPr>
          <p:cNvGraphicFramePr>
            <a:graphicFrameLocks/>
          </p:cNvGraphicFramePr>
          <p:nvPr>
            <p:extLst>
              <p:ext uri="{D42A27DB-BD31-4B8C-83A1-F6EECF244321}">
                <p14:modId xmlns:p14="http://schemas.microsoft.com/office/powerpoint/2010/main" val="3138502198"/>
              </p:ext>
            </p:extLst>
          </p:nvPr>
        </p:nvGraphicFramePr>
        <p:xfrm>
          <a:off x="100484" y="1709103"/>
          <a:ext cx="12091516" cy="46869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1151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055303-161D-822F-B22F-ADE72EF558A2}"/>
              </a:ext>
            </a:extLst>
          </p:cNvPr>
          <p:cNvSpPr/>
          <p:nvPr/>
        </p:nvSpPr>
        <p:spPr>
          <a:xfrm>
            <a:off x="-26634" y="0"/>
            <a:ext cx="12294833" cy="6495460"/>
          </a:xfrm>
          <a:prstGeom prst="rect">
            <a:avLst/>
          </a:prstGeom>
          <a:solidFill>
            <a:srgbClr val="003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atin typeface="Tahoma" panose="020B0604030504040204" pitchFamily="34" charset="0"/>
            </a:endParaRPr>
          </a:p>
        </p:txBody>
      </p:sp>
      <p:sp>
        <p:nvSpPr>
          <p:cNvPr id="16" name="Content Placeholder 2">
            <a:extLst>
              <a:ext uri="{FF2B5EF4-FFF2-40B4-BE49-F238E27FC236}">
                <a16:creationId xmlns:a16="http://schemas.microsoft.com/office/drawing/2014/main" id="{B53816DD-0069-2D2D-5703-DE6186ACA2BF}"/>
              </a:ext>
            </a:extLst>
          </p:cNvPr>
          <p:cNvSpPr txBox="1">
            <a:spLocks/>
          </p:cNvSpPr>
          <p:nvPr/>
        </p:nvSpPr>
        <p:spPr>
          <a:xfrm>
            <a:off x="4226842" y="2297835"/>
            <a:ext cx="3005850" cy="2038857"/>
          </a:xfrm>
          <a:prstGeom prst="rect">
            <a:avLst/>
          </a:prstGeom>
        </p:spPr>
        <p:txBody>
          <a:bodyPr vert="horz" lIns="68580" tIns="34290" rIns="68580" bIns="34290" rtlCol="0">
            <a:noAutofit/>
          </a:bodyPr>
          <a:lstStyle>
            <a:lvl1pPr marL="228600" indent="-228600" algn="l" defTabSz="914400" rtl="0" eaLnBrk="1" latinLnBrk="0" hangingPunct="1">
              <a:spcBef>
                <a:spcPts val="300"/>
              </a:spcBef>
              <a:buClr>
                <a:srgbClr val="013775"/>
              </a:buClr>
              <a:buFont typeface="Arial" pitchFamily="34" charset="0"/>
              <a:buChar char="•"/>
              <a:defRPr sz="3000" kern="1200">
                <a:solidFill>
                  <a:schemeClr val="bg1">
                    <a:lumMod val="50000"/>
                  </a:schemeClr>
                </a:solidFill>
                <a:latin typeface="+mn-lt"/>
                <a:ea typeface="+mn-ea"/>
                <a:cs typeface="+mn-cs"/>
              </a:defRPr>
            </a:lvl1pPr>
            <a:lvl2pPr marL="457200" indent="-228600" algn="l" defTabSz="914400" rtl="0" eaLnBrk="1" latinLnBrk="0" hangingPunct="1">
              <a:spcBef>
                <a:spcPts val="300"/>
              </a:spcBef>
              <a:buClr>
                <a:srgbClr val="013775"/>
              </a:buClr>
              <a:buSzPct val="95000"/>
              <a:buFont typeface="Candara" panose="020E0502030303020204" pitchFamily="34" charset="0"/>
              <a:buChar char="−"/>
              <a:defRPr sz="2800" kern="1200">
                <a:solidFill>
                  <a:schemeClr val="bg1">
                    <a:lumMod val="50000"/>
                  </a:schemeClr>
                </a:solidFill>
                <a:latin typeface="+mn-lt"/>
                <a:ea typeface="+mn-ea"/>
                <a:cs typeface="+mn-cs"/>
              </a:defRPr>
            </a:lvl2pPr>
            <a:lvl3pPr marL="688975" indent="-231775" algn="l" defTabSz="914400" rtl="0" eaLnBrk="1" latinLnBrk="0" hangingPunct="1">
              <a:spcBef>
                <a:spcPts val="300"/>
              </a:spcBef>
              <a:buClr>
                <a:srgbClr val="013775"/>
              </a:buClr>
              <a:buSzPct val="85000"/>
              <a:buFont typeface="Wingdings" panose="05000000000000000000" pitchFamily="2" charset="2"/>
              <a:buChar char="§"/>
              <a:tabLst/>
              <a:defRPr sz="2400" kern="1200">
                <a:solidFill>
                  <a:schemeClr val="bg1">
                    <a:lumMod val="50000"/>
                  </a:schemeClr>
                </a:solidFill>
                <a:latin typeface="+mn-lt"/>
                <a:ea typeface="+mn-ea"/>
                <a:cs typeface="+mn-cs"/>
              </a:defRPr>
            </a:lvl3pPr>
            <a:lvl4pPr marL="914400" indent="-225425" algn="l" defTabSz="914400" rtl="0" eaLnBrk="1" latinLnBrk="0" hangingPunct="1">
              <a:spcBef>
                <a:spcPts val="300"/>
              </a:spcBef>
              <a:buClr>
                <a:srgbClr val="013775"/>
              </a:buClr>
              <a:buFont typeface="Arial" pitchFamily="34" charset="0"/>
              <a:buChar char="•"/>
              <a:tabLst/>
              <a:defRPr sz="2200" kern="1200" baseline="0">
                <a:solidFill>
                  <a:schemeClr val="bg1">
                    <a:lumMod val="50000"/>
                  </a:schemeClr>
                </a:solidFill>
                <a:latin typeface="+mn-lt"/>
                <a:ea typeface="+mn-ea"/>
                <a:cs typeface="+mn-cs"/>
              </a:defRPr>
            </a:lvl4pPr>
            <a:lvl5pPr marL="1144588" indent="-228600" algn="l" defTabSz="914400" rtl="0" eaLnBrk="1" latinLnBrk="0" hangingPunct="1">
              <a:spcBef>
                <a:spcPts val="300"/>
              </a:spcBef>
              <a:buClr>
                <a:srgbClr val="013775"/>
              </a:buClr>
              <a:buFont typeface="Segoe UI" panose="020B0502040204020203" pitchFamily="34" charset="0"/>
              <a:buChar char="‒"/>
              <a:defRPr sz="1800" kern="1200" baseline="0">
                <a:solidFill>
                  <a:schemeClr val="bg1">
                    <a:lumMod val="50000"/>
                  </a:schemeClr>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endParaRPr lang="en-US">
              <a:solidFill>
                <a:schemeClr val="tx1"/>
              </a:solidFill>
              <a:latin typeface="Leelawadee" panose="020B0502040204020203" pitchFamily="34" charset="-34"/>
              <a:cs typeface="Leelawadee" panose="020B0502040204020203" pitchFamily="34" charset="-34"/>
            </a:endParaRPr>
          </a:p>
        </p:txBody>
      </p:sp>
      <p:sp>
        <p:nvSpPr>
          <p:cNvPr id="17" name="Slide Number Placeholder 3">
            <a:extLst>
              <a:ext uri="{FF2B5EF4-FFF2-40B4-BE49-F238E27FC236}">
                <a16:creationId xmlns:a16="http://schemas.microsoft.com/office/drawing/2014/main" id="{6956ED2F-EE9C-85AD-019D-388EC6659F9B}"/>
              </a:ext>
            </a:extLst>
          </p:cNvPr>
          <p:cNvSpPr>
            <a:spLocks noGrp="1"/>
          </p:cNvSpPr>
          <p:nvPr>
            <p:ph type="sldNum" sz="quarter" idx="4"/>
          </p:nvPr>
        </p:nvSpPr>
        <p:spPr>
          <a:xfrm>
            <a:off x="9906000" y="6188408"/>
            <a:ext cx="2133600" cy="273844"/>
          </a:xfrm>
        </p:spPr>
        <p:txBody>
          <a:bodyPr/>
          <a:lstStyle/>
          <a:p>
            <a:pPr>
              <a:defRPr/>
            </a:pPr>
            <a:fld id="{43861BFF-92AD-4B19-9909-DA3357BA777B}" type="slidenum">
              <a:rPr lang="en-US" smtClean="0"/>
              <a:pPr>
                <a:defRPr/>
              </a:pPr>
              <a:t>57</a:t>
            </a:fld>
            <a:endParaRPr lang="en-US"/>
          </a:p>
        </p:txBody>
      </p:sp>
      <p:sp>
        <p:nvSpPr>
          <p:cNvPr id="18" name="Content Placeholder 2">
            <a:extLst>
              <a:ext uri="{FF2B5EF4-FFF2-40B4-BE49-F238E27FC236}">
                <a16:creationId xmlns:a16="http://schemas.microsoft.com/office/drawing/2014/main" id="{0F02D9E0-26B8-D453-F2EE-2A390C9080A4}"/>
              </a:ext>
            </a:extLst>
          </p:cNvPr>
          <p:cNvSpPr txBox="1">
            <a:spLocks/>
          </p:cNvSpPr>
          <p:nvPr/>
        </p:nvSpPr>
        <p:spPr>
          <a:xfrm>
            <a:off x="658906" y="2133600"/>
            <a:ext cx="3189201" cy="1806462"/>
          </a:xfrm>
          <a:prstGeom prst="rect">
            <a:avLst/>
          </a:prstGeom>
        </p:spPr>
        <p:txBody>
          <a:bodyPr vert="horz" lIns="68580" tIns="34290" rIns="68580" bIns="34290" rtlCol="0" anchor="t">
            <a:noAutofit/>
          </a:bodyPr>
          <a:lstStyle>
            <a:lvl1pPr marL="228600" indent="-228600" algn="l" defTabSz="914400" rtl="0" eaLnBrk="1" latinLnBrk="0" hangingPunct="1">
              <a:spcBef>
                <a:spcPts val="300"/>
              </a:spcBef>
              <a:buClr>
                <a:srgbClr val="013775"/>
              </a:buClr>
              <a:buFont typeface="Arial" pitchFamily="34" charset="0"/>
              <a:buChar char="•"/>
              <a:defRPr sz="3000" kern="1200">
                <a:solidFill>
                  <a:schemeClr val="bg1">
                    <a:lumMod val="50000"/>
                  </a:schemeClr>
                </a:solidFill>
                <a:latin typeface="+mn-lt"/>
                <a:ea typeface="+mn-ea"/>
                <a:cs typeface="+mn-cs"/>
              </a:defRPr>
            </a:lvl1pPr>
            <a:lvl2pPr marL="457200" indent="-228600" algn="l" defTabSz="914400" rtl="0" eaLnBrk="1" latinLnBrk="0" hangingPunct="1">
              <a:spcBef>
                <a:spcPts val="300"/>
              </a:spcBef>
              <a:buClr>
                <a:srgbClr val="013775"/>
              </a:buClr>
              <a:buSzPct val="95000"/>
              <a:buFont typeface="Candara" panose="020E0502030303020204" pitchFamily="34" charset="0"/>
              <a:buChar char="−"/>
              <a:defRPr sz="2800" kern="1200">
                <a:solidFill>
                  <a:schemeClr val="bg1">
                    <a:lumMod val="50000"/>
                  </a:schemeClr>
                </a:solidFill>
                <a:latin typeface="+mn-lt"/>
                <a:ea typeface="+mn-ea"/>
                <a:cs typeface="+mn-cs"/>
              </a:defRPr>
            </a:lvl2pPr>
            <a:lvl3pPr marL="688975" indent="-231775" algn="l" defTabSz="914400" rtl="0" eaLnBrk="1" latinLnBrk="0" hangingPunct="1">
              <a:spcBef>
                <a:spcPts val="300"/>
              </a:spcBef>
              <a:buClr>
                <a:srgbClr val="013775"/>
              </a:buClr>
              <a:buSzPct val="85000"/>
              <a:buFont typeface="Wingdings" panose="05000000000000000000" pitchFamily="2" charset="2"/>
              <a:buChar char="§"/>
              <a:tabLst/>
              <a:defRPr sz="2400" kern="1200">
                <a:solidFill>
                  <a:schemeClr val="bg1">
                    <a:lumMod val="50000"/>
                  </a:schemeClr>
                </a:solidFill>
                <a:latin typeface="+mn-lt"/>
                <a:ea typeface="+mn-ea"/>
                <a:cs typeface="+mn-cs"/>
              </a:defRPr>
            </a:lvl3pPr>
            <a:lvl4pPr marL="914400" indent="-225425" algn="l" defTabSz="914400" rtl="0" eaLnBrk="1" latinLnBrk="0" hangingPunct="1">
              <a:spcBef>
                <a:spcPts val="300"/>
              </a:spcBef>
              <a:buClr>
                <a:srgbClr val="013775"/>
              </a:buClr>
              <a:buFont typeface="Arial" pitchFamily="34" charset="0"/>
              <a:buChar char="•"/>
              <a:tabLst/>
              <a:defRPr sz="2200" kern="1200" baseline="0">
                <a:solidFill>
                  <a:schemeClr val="bg1">
                    <a:lumMod val="50000"/>
                  </a:schemeClr>
                </a:solidFill>
                <a:latin typeface="+mn-lt"/>
                <a:ea typeface="+mn-ea"/>
                <a:cs typeface="+mn-cs"/>
              </a:defRPr>
            </a:lvl4pPr>
            <a:lvl5pPr marL="1144588" indent="-228600" algn="l" defTabSz="914400" rtl="0" eaLnBrk="1" latinLnBrk="0" hangingPunct="1">
              <a:spcBef>
                <a:spcPts val="300"/>
              </a:spcBef>
              <a:buClr>
                <a:srgbClr val="013775"/>
              </a:buClr>
              <a:buFont typeface="Segoe UI" panose="020B0502040204020203" pitchFamily="34" charset="0"/>
              <a:buChar char="‒"/>
              <a:defRPr sz="1800" kern="1200" baseline="0">
                <a:solidFill>
                  <a:schemeClr val="bg1">
                    <a:lumMod val="50000"/>
                  </a:schemeClr>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a:solidFill>
                  <a:schemeClr val="tx1"/>
                </a:solidFill>
                <a:latin typeface="Tahoma"/>
                <a:ea typeface="Calibri"/>
                <a:cs typeface="Leelawadee"/>
              </a:rPr>
              <a:t>The number of reported cases of STIs decreased by 6.6% from 2023 to 2024.</a:t>
            </a:r>
          </a:p>
          <a:p>
            <a:pPr marL="0" indent="0">
              <a:buNone/>
            </a:pPr>
            <a:endParaRPr lang="en-US" sz="2800">
              <a:solidFill>
                <a:schemeClr val="tx1"/>
              </a:solidFill>
              <a:latin typeface="Leelawadee" panose="020B0502040204020203" pitchFamily="34" charset="-34"/>
              <a:cs typeface="Leelawadee" panose="020B0502040204020203" pitchFamily="34" charset="-34"/>
            </a:endParaRPr>
          </a:p>
        </p:txBody>
      </p:sp>
      <p:sp>
        <p:nvSpPr>
          <p:cNvPr id="19" name="Content Placeholder 2">
            <a:extLst>
              <a:ext uri="{FF2B5EF4-FFF2-40B4-BE49-F238E27FC236}">
                <a16:creationId xmlns:a16="http://schemas.microsoft.com/office/drawing/2014/main" id="{F06EB3DF-93DA-3100-A28D-C19A80546F9B}"/>
              </a:ext>
            </a:extLst>
          </p:cNvPr>
          <p:cNvSpPr txBox="1">
            <a:spLocks/>
          </p:cNvSpPr>
          <p:nvPr/>
        </p:nvSpPr>
        <p:spPr>
          <a:xfrm>
            <a:off x="8132440" y="2217202"/>
            <a:ext cx="3910088" cy="2264345"/>
          </a:xfrm>
          <a:prstGeom prst="rect">
            <a:avLst/>
          </a:prstGeom>
        </p:spPr>
        <p:txBody>
          <a:bodyPr vert="horz" lIns="68580" tIns="34290" rIns="68580" bIns="34290" rtlCol="0" anchor="t">
            <a:noAutofit/>
          </a:bodyPr>
          <a:lstStyle>
            <a:lvl1pPr marL="228600" indent="-228600" algn="l" defTabSz="914400" rtl="0" eaLnBrk="1" latinLnBrk="0" hangingPunct="1">
              <a:spcBef>
                <a:spcPts val="300"/>
              </a:spcBef>
              <a:buClr>
                <a:srgbClr val="013775"/>
              </a:buClr>
              <a:buFont typeface="Arial" pitchFamily="34" charset="0"/>
              <a:buChar char="•"/>
              <a:defRPr sz="3000" kern="1200">
                <a:solidFill>
                  <a:schemeClr val="bg1">
                    <a:lumMod val="50000"/>
                  </a:schemeClr>
                </a:solidFill>
                <a:latin typeface="+mn-lt"/>
                <a:ea typeface="+mn-ea"/>
                <a:cs typeface="+mn-cs"/>
              </a:defRPr>
            </a:lvl1pPr>
            <a:lvl2pPr marL="457200" indent="-228600" algn="l" defTabSz="914400" rtl="0" eaLnBrk="1" latinLnBrk="0" hangingPunct="1">
              <a:spcBef>
                <a:spcPts val="300"/>
              </a:spcBef>
              <a:buClr>
                <a:srgbClr val="013775"/>
              </a:buClr>
              <a:buSzPct val="95000"/>
              <a:buFont typeface="Candara" panose="020E0502030303020204" pitchFamily="34" charset="0"/>
              <a:buChar char="−"/>
              <a:defRPr sz="2800" kern="1200">
                <a:solidFill>
                  <a:schemeClr val="bg1">
                    <a:lumMod val="50000"/>
                  </a:schemeClr>
                </a:solidFill>
                <a:latin typeface="+mn-lt"/>
                <a:ea typeface="+mn-ea"/>
                <a:cs typeface="+mn-cs"/>
              </a:defRPr>
            </a:lvl2pPr>
            <a:lvl3pPr marL="688975" indent="-231775" algn="l" defTabSz="914400" rtl="0" eaLnBrk="1" latinLnBrk="0" hangingPunct="1">
              <a:spcBef>
                <a:spcPts val="300"/>
              </a:spcBef>
              <a:buClr>
                <a:srgbClr val="013775"/>
              </a:buClr>
              <a:buSzPct val="85000"/>
              <a:buFont typeface="Wingdings" panose="05000000000000000000" pitchFamily="2" charset="2"/>
              <a:buChar char="§"/>
              <a:tabLst/>
              <a:defRPr sz="2400" kern="1200">
                <a:solidFill>
                  <a:schemeClr val="bg1">
                    <a:lumMod val="50000"/>
                  </a:schemeClr>
                </a:solidFill>
                <a:latin typeface="+mn-lt"/>
                <a:ea typeface="+mn-ea"/>
                <a:cs typeface="+mn-cs"/>
              </a:defRPr>
            </a:lvl3pPr>
            <a:lvl4pPr marL="914400" indent="-225425" algn="l" defTabSz="914400" rtl="0" eaLnBrk="1" latinLnBrk="0" hangingPunct="1">
              <a:spcBef>
                <a:spcPts val="300"/>
              </a:spcBef>
              <a:buClr>
                <a:srgbClr val="013775"/>
              </a:buClr>
              <a:buFont typeface="Arial" pitchFamily="34" charset="0"/>
              <a:buChar char="•"/>
              <a:tabLst/>
              <a:defRPr sz="2200" kern="1200" baseline="0">
                <a:solidFill>
                  <a:schemeClr val="bg1">
                    <a:lumMod val="50000"/>
                  </a:schemeClr>
                </a:solidFill>
                <a:latin typeface="+mn-lt"/>
                <a:ea typeface="+mn-ea"/>
                <a:cs typeface="+mn-cs"/>
              </a:defRPr>
            </a:lvl4pPr>
            <a:lvl5pPr marL="1144588" indent="-228600" algn="l" defTabSz="914400" rtl="0" eaLnBrk="1" latinLnBrk="0" hangingPunct="1">
              <a:spcBef>
                <a:spcPts val="300"/>
              </a:spcBef>
              <a:buClr>
                <a:srgbClr val="013775"/>
              </a:buClr>
              <a:buFont typeface="Segoe UI" panose="020B0502040204020203" pitchFamily="34" charset="0"/>
              <a:buChar char="‒"/>
              <a:defRPr sz="1800" kern="1200" baseline="0">
                <a:solidFill>
                  <a:schemeClr val="bg1">
                    <a:lumMod val="50000"/>
                  </a:schemeClr>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a:solidFill>
                  <a:schemeClr val="tx1"/>
                </a:solidFill>
                <a:latin typeface="Tahoma"/>
                <a:ea typeface="Tahoma"/>
                <a:cs typeface="Times New Roman"/>
              </a:rPr>
              <a:t>However, the number of congenital syphilis cases rose last year by 24%.</a:t>
            </a:r>
          </a:p>
        </p:txBody>
      </p:sp>
      <p:cxnSp>
        <p:nvCxnSpPr>
          <p:cNvPr id="20" name="Straight Connector 19">
            <a:extLst>
              <a:ext uri="{FF2B5EF4-FFF2-40B4-BE49-F238E27FC236}">
                <a16:creationId xmlns:a16="http://schemas.microsoft.com/office/drawing/2014/main" id="{9F4D54C2-DBB0-13DF-B234-4EE0D3479CE1}"/>
              </a:ext>
            </a:extLst>
          </p:cNvPr>
          <p:cNvCxnSpPr>
            <a:cxnSpLocks/>
          </p:cNvCxnSpPr>
          <p:nvPr/>
        </p:nvCxnSpPr>
        <p:spPr>
          <a:xfrm flipV="1">
            <a:off x="3809413" y="2133600"/>
            <a:ext cx="726089" cy="24310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1CDC11-4143-5C97-95F9-C877FEF8BAC5}"/>
              </a:ext>
            </a:extLst>
          </p:cNvPr>
          <p:cNvCxnSpPr>
            <a:cxnSpLocks/>
          </p:cNvCxnSpPr>
          <p:nvPr/>
        </p:nvCxnSpPr>
        <p:spPr>
          <a:xfrm flipV="1">
            <a:off x="6989506" y="2297835"/>
            <a:ext cx="890307" cy="24066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DB88A7D-8801-8016-6B69-708C51473B67}"/>
              </a:ext>
            </a:extLst>
          </p:cNvPr>
          <p:cNvSpPr txBox="1"/>
          <p:nvPr/>
        </p:nvSpPr>
        <p:spPr>
          <a:xfrm>
            <a:off x="152400" y="362540"/>
            <a:ext cx="10058400" cy="707886"/>
          </a:xfrm>
          <a:prstGeom prst="rect">
            <a:avLst/>
          </a:prstGeom>
          <a:noFill/>
        </p:spPr>
        <p:txBody>
          <a:bodyPr wrap="square" rtlCol="0">
            <a:spAutoFit/>
          </a:bodyPr>
          <a:lstStyle/>
          <a:p>
            <a:r>
              <a:rPr lang="en-US" sz="4000" b="1">
                <a:latin typeface="Verdana" panose="020B0604030504040204" pitchFamily="34" charset="0"/>
                <a:ea typeface="Verdana" panose="020B0604030504040204" pitchFamily="34" charset="0"/>
                <a:cs typeface="Leelawadee" panose="020B0502040204020203" pitchFamily="34" charset="-34"/>
              </a:rPr>
              <a:t>Key Takeaways From 2024 Data: </a:t>
            </a:r>
          </a:p>
        </p:txBody>
      </p:sp>
      <p:sp>
        <p:nvSpPr>
          <p:cNvPr id="4" name="Content Placeholder 2">
            <a:extLst>
              <a:ext uri="{FF2B5EF4-FFF2-40B4-BE49-F238E27FC236}">
                <a16:creationId xmlns:a16="http://schemas.microsoft.com/office/drawing/2014/main" id="{5FA01050-E6D4-A9F1-3B75-87B96FF7F878}"/>
              </a:ext>
            </a:extLst>
          </p:cNvPr>
          <p:cNvSpPr txBox="1">
            <a:spLocks/>
          </p:cNvSpPr>
          <p:nvPr/>
        </p:nvSpPr>
        <p:spPr>
          <a:xfrm>
            <a:off x="4551333" y="2142565"/>
            <a:ext cx="2849538" cy="1806462"/>
          </a:xfrm>
          <a:prstGeom prst="rect">
            <a:avLst/>
          </a:prstGeom>
        </p:spPr>
        <p:txBody>
          <a:bodyPr vert="horz" lIns="68580" tIns="34290" rIns="68580" bIns="34290" rtlCol="0" anchor="t">
            <a:noAutofit/>
          </a:bodyPr>
          <a:lstStyle>
            <a:lvl1pPr marL="228600" indent="-228600" algn="l" defTabSz="914400" rtl="0" eaLnBrk="1" latinLnBrk="0" hangingPunct="1">
              <a:spcBef>
                <a:spcPts val="300"/>
              </a:spcBef>
              <a:buClr>
                <a:srgbClr val="013775"/>
              </a:buClr>
              <a:buFont typeface="Arial" pitchFamily="34" charset="0"/>
              <a:buChar char="•"/>
              <a:defRPr sz="3000" kern="1200">
                <a:solidFill>
                  <a:schemeClr val="bg1">
                    <a:lumMod val="50000"/>
                  </a:schemeClr>
                </a:solidFill>
                <a:latin typeface="+mn-lt"/>
                <a:ea typeface="+mn-ea"/>
                <a:cs typeface="+mn-cs"/>
              </a:defRPr>
            </a:lvl1pPr>
            <a:lvl2pPr marL="457200" indent="-228600" algn="l" defTabSz="914400" rtl="0" eaLnBrk="1" latinLnBrk="0" hangingPunct="1">
              <a:spcBef>
                <a:spcPts val="300"/>
              </a:spcBef>
              <a:buClr>
                <a:srgbClr val="013775"/>
              </a:buClr>
              <a:buSzPct val="95000"/>
              <a:buFont typeface="Candara" panose="020E0502030303020204" pitchFamily="34" charset="0"/>
              <a:buChar char="−"/>
              <a:defRPr sz="2800" kern="1200">
                <a:solidFill>
                  <a:schemeClr val="bg1">
                    <a:lumMod val="50000"/>
                  </a:schemeClr>
                </a:solidFill>
                <a:latin typeface="+mn-lt"/>
                <a:ea typeface="+mn-ea"/>
                <a:cs typeface="+mn-cs"/>
              </a:defRPr>
            </a:lvl2pPr>
            <a:lvl3pPr marL="688975" indent="-231775" algn="l" defTabSz="914400" rtl="0" eaLnBrk="1" latinLnBrk="0" hangingPunct="1">
              <a:spcBef>
                <a:spcPts val="300"/>
              </a:spcBef>
              <a:buClr>
                <a:srgbClr val="013775"/>
              </a:buClr>
              <a:buSzPct val="85000"/>
              <a:buFont typeface="Wingdings" panose="05000000000000000000" pitchFamily="2" charset="2"/>
              <a:buChar char="§"/>
              <a:tabLst/>
              <a:defRPr sz="2400" kern="1200">
                <a:solidFill>
                  <a:schemeClr val="bg1">
                    <a:lumMod val="50000"/>
                  </a:schemeClr>
                </a:solidFill>
                <a:latin typeface="+mn-lt"/>
                <a:ea typeface="+mn-ea"/>
                <a:cs typeface="+mn-cs"/>
              </a:defRPr>
            </a:lvl3pPr>
            <a:lvl4pPr marL="914400" indent="-225425" algn="l" defTabSz="914400" rtl="0" eaLnBrk="1" latinLnBrk="0" hangingPunct="1">
              <a:spcBef>
                <a:spcPts val="300"/>
              </a:spcBef>
              <a:buClr>
                <a:srgbClr val="013775"/>
              </a:buClr>
              <a:buFont typeface="Arial" pitchFamily="34" charset="0"/>
              <a:buChar char="•"/>
              <a:tabLst/>
              <a:defRPr sz="2200" kern="1200" baseline="0">
                <a:solidFill>
                  <a:schemeClr val="bg1">
                    <a:lumMod val="50000"/>
                  </a:schemeClr>
                </a:solidFill>
                <a:latin typeface="+mn-lt"/>
                <a:ea typeface="+mn-ea"/>
                <a:cs typeface="+mn-cs"/>
              </a:defRPr>
            </a:lvl4pPr>
            <a:lvl5pPr marL="1144588" indent="-228600" algn="l" defTabSz="914400" rtl="0" eaLnBrk="1" latinLnBrk="0" hangingPunct="1">
              <a:spcBef>
                <a:spcPts val="300"/>
              </a:spcBef>
              <a:buClr>
                <a:srgbClr val="013775"/>
              </a:buClr>
              <a:buFont typeface="Segoe UI" panose="020B0502040204020203" pitchFamily="34" charset="0"/>
              <a:buChar char="‒"/>
              <a:defRPr sz="1800" kern="1200" baseline="0">
                <a:solidFill>
                  <a:schemeClr val="bg1">
                    <a:lumMod val="50000"/>
                  </a:schemeClr>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a:solidFill>
                  <a:schemeClr val="tx1"/>
                </a:solidFill>
                <a:latin typeface="Tahoma"/>
                <a:ea typeface="Calibri"/>
                <a:cs typeface="Leelawadee"/>
              </a:rPr>
              <a:t>Of the three STIs, syphilis cases decreased the most at 21%. </a:t>
            </a:r>
          </a:p>
          <a:p>
            <a:pPr marL="0" indent="0">
              <a:buNone/>
            </a:pPr>
            <a:endParaRPr lang="en-US" sz="2800">
              <a:solidFill>
                <a:schemeClr val="tx1"/>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90966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7A11B4-D94B-4BEA-AEC5-82CB9AD093F5}"/>
              </a:ext>
            </a:extLst>
          </p:cNvPr>
          <p:cNvSpPr txBox="1">
            <a:spLocks/>
          </p:cNvSpPr>
          <p:nvPr/>
        </p:nvSpPr>
        <p:spPr>
          <a:xfrm>
            <a:off x="1562100" y="3124200"/>
            <a:ext cx="9067800" cy="2286000"/>
          </a:xfrm>
          <a:prstGeom prst="rect">
            <a:avLst/>
          </a:prstGeom>
        </p:spPr>
        <p:txBody>
          <a:bodyPr vert="horz" lIns="91440" tIns="45720" rIns="91440" bIns="45720" rtlCol="0" anchor="b">
            <a:no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mj-lt"/>
                <a:ea typeface="+mj-ea"/>
                <a:cs typeface="Arial" panose="020B0604020202020204" pitchFamily="34" charset="0"/>
              </a:defRPr>
            </a:lvl1pPr>
          </a:lstStyle>
          <a:p>
            <a:r>
              <a:rPr lang="en-US" sz="5400" b="1">
                <a:solidFill>
                  <a:srgbClr val="FFFFFF"/>
                </a:solidFill>
                <a:latin typeface="Verdana" panose="020B0604030504040204" pitchFamily="34" charset="0"/>
                <a:ea typeface="Verdana" panose="020B0604030504040204" pitchFamily="34" charset="0"/>
                <a:cs typeface="Leelawadee" panose="020B0502040204020203" pitchFamily="34" charset="-34"/>
              </a:rPr>
              <a:t>How Does Wisconsin Compare with Neighboring States? </a:t>
            </a:r>
          </a:p>
        </p:txBody>
      </p:sp>
    </p:spTree>
    <p:extLst>
      <p:ext uri="{BB962C8B-B14F-4D97-AF65-F5344CB8AC3E}">
        <p14:creationId xmlns:p14="http://schemas.microsoft.com/office/powerpoint/2010/main" val="31254958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3DF8EB-7200-E3AB-4450-BB7E3ACF78A8}"/>
              </a:ext>
            </a:extLst>
          </p:cNvPr>
          <p:cNvSpPr>
            <a:spLocks noGrp="1"/>
          </p:cNvSpPr>
          <p:nvPr>
            <p:ph type="title"/>
          </p:nvPr>
        </p:nvSpPr>
        <p:spPr>
          <a:xfrm>
            <a:off x="0" y="0"/>
            <a:ext cx="12268200" cy="1905000"/>
          </a:xfrm>
          <a:solidFill>
            <a:srgbClr val="003D78"/>
          </a:solidFill>
        </p:spPr>
        <p:txBody>
          <a:bodyPr>
            <a:normAutofit fontScale="90000"/>
          </a:bodyPr>
          <a:lstStyle/>
          <a:p>
            <a:pPr marL="182880" algn="l"/>
            <a:br>
              <a:rPr lang="en-US" sz="3200" b="1">
                <a:solidFill>
                  <a:schemeClr val="tx1"/>
                </a:solidFill>
                <a:latin typeface="Leelawadee" panose="020B0502040204020203" pitchFamily="34" charset="-34"/>
                <a:cs typeface="Leelawadee" panose="020B0502040204020203" pitchFamily="34" charset="-34"/>
              </a:rPr>
            </a:br>
            <a:br>
              <a:rPr lang="en-US" sz="3200" b="1">
                <a:solidFill>
                  <a:schemeClr val="tx1"/>
                </a:solidFill>
                <a:latin typeface="Leelawadee" panose="020B0502040204020203" pitchFamily="34" charset="-34"/>
                <a:cs typeface="Leelawadee" panose="020B0502040204020203" pitchFamily="34" charset="-34"/>
              </a:rPr>
            </a:br>
            <a:r>
              <a:rPr lang="en-US" sz="4000" b="1">
                <a:solidFill>
                  <a:schemeClr val="tx1"/>
                </a:solidFill>
                <a:cs typeface="Leelawadee" panose="020B0502040204020203" pitchFamily="34" charset="-34"/>
              </a:rPr>
              <a:t>Wisconsin Ranked Third Among Neighboring States for Primary and Secondary Syphilis Rates per 100,000 People in 2023</a:t>
            </a:r>
            <a:br>
              <a:rPr lang="en-US" sz="3200" b="1">
                <a:solidFill>
                  <a:schemeClr val="tx1"/>
                </a:solidFill>
                <a:latin typeface="Leelawadee" panose="020B0502040204020203" pitchFamily="34" charset="-34"/>
                <a:cs typeface="Leelawadee" panose="020B0502040204020203" pitchFamily="34" charset="-34"/>
              </a:rPr>
            </a:br>
            <a:br>
              <a:rPr lang="en-US" sz="3200" b="1">
                <a:solidFill>
                  <a:schemeClr val="tx1"/>
                </a:solidFill>
                <a:latin typeface="Leelawadee" panose="020B0502040204020203" pitchFamily="34" charset="-34"/>
                <a:cs typeface="Leelawadee" panose="020B0502040204020203" pitchFamily="34" charset="-34"/>
              </a:rPr>
            </a:br>
            <a:endParaRPr lang="en-US" sz="3200">
              <a:solidFill>
                <a:schemeClr val="tx1"/>
              </a:solidFill>
              <a:latin typeface="Leelawadee" panose="020B0502040204020203" pitchFamily="34" charset="-34"/>
              <a:cs typeface="Leelawadee" panose="020B0502040204020203" pitchFamily="34" charset="-34"/>
            </a:endParaRPr>
          </a:p>
        </p:txBody>
      </p:sp>
      <p:sp>
        <p:nvSpPr>
          <p:cNvPr id="4" name="Slide Number Placeholder 3">
            <a:extLst>
              <a:ext uri="{FF2B5EF4-FFF2-40B4-BE49-F238E27FC236}">
                <a16:creationId xmlns:a16="http://schemas.microsoft.com/office/drawing/2014/main" id="{E8B1A259-ADB9-40F8-8887-D55BEF2788A6}"/>
              </a:ext>
            </a:extLst>
          </p:cNvPr>
          <p:cNvSpPr>
            <a:spLocks noGrp="1"/>
          </p:cNvSpPr>
          <p:nvPr>
            <p:ph type="sldNum" sz="quarter" idx="4"/>
          </p:nvPr>
        </p:nvSpPr>
        <p:spPr/>
        <p:txBody>
          <a:bodyPr/>
          <a:lstStyle/>
          <a:p>
            <a:pPr>
              <a:defRPr/>
            </a:pPr>
            <a:fld id="{43861BFF-92AD-4B19-9909-DA3357BA777B}" type="slidenum">
              <a:rPr lang="en-US" smtClean="0"/>
              <a:pPr>
                <a:defRPr/>
              </a:pPr>
              <a:t>7</a:t>
            </a:fld>
            <a:endParaRPr lang="en-US"/>
          </a:p>
        </p:txBody>
      </p:sp>
      <p:graphicFrame>
        <p:nvGraphicFramePr>
          <p:cNvPr id="5" name="Chart 4">
            <a:extLst>
              <a:ext uri="{FF2B5EF4-FFF2-40B4-BE49-F238E27FC236}">
                <a16:creationId xmlns:a16="http://schemas.microsoft.com/office/drawing/2014/main" id="{A272ABD7-4814-99B9-85AD-036A44BEC2F3}"/>
              </a:ext>
            </a:extLst>
          </p:cNvPr>
          <p:cNvGraphicFramePr>
            <a:graphicFrameLocks/>
          </p:cNvGraphicFramePr>
          <p:nvPr>
            <p:extLst>
              <p:ext uri="{D42A27DB-BD31-4B8C-83A1-F6EECF244321}">
                <p14:modId xmlns:p14="http://schemas.microsoft.com/office/powerpoint/2010/main" val="3219796335"/>
              </p:ext>
            </p:extLst>
          </p:nvPr>
        </p:nvGraphicFramePr>
        <p:xfrm>
          <a:off x="762000" y="1981200"/>
          <a:ext cx="10668000" cy="40416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7A06573-6DE3-1BAE-8030-15A868CCC15E}"/>
              </a:ext>
            </a:extLst>
          </p:cNvPr>
          <p:cNvSpPr txBox="1"/>
          <p:nvPr/>
        </p:nvSpPr>
        <p:spPr>
          <a:xfrm>
            <a:off x="1219200" y="6099048"/>
            <a:ext cx="5943600" cy="276999"/>
          </a:xfrm>
          <a:prstGeom prst="rect">
            <a:avLst/>
          </a:prstGeom>
          <a:noFill/>
        </p:spPr>
        <p:txBody>
          <a:bodyPr wrap="square" rtlCol="0">
            <a:spAutoFit/>
          </a:bodyPr>
          <a:lstStyle/>
          <a:p>
            <a:r>
              <a:rPr lang="en-US" sz="1200">
                <a:solidFill>
                  <a:schemeClr val="bg1"/>
                </a:solidFill>
                <a:latin typeface="Tahoma" panose="020B0604030504040204" pitchFamily="34" charset="0"/>
              </a:rPr>
              <a:t>Note: The CDC’s 2024 Sexually Transmitted Infection (STI) data is not yet available.</a:t>
            </a:r>
          </a:p>
        </p:txBody>
      </p:sp>
    </p:spTree>
    <p:extLst>
      <p:ext uri="{BB962C8B-B14F-4D97-AF65-F5344CB8AC3E}">
        <p14:creationId xmlns:p14="http://schemas.microsoft.com/office/powerpoint/2010/main" val="304480637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3DF8EB-7200-E3AB-4450-BB7E3ACF78A8}"/>
              </a:ext>
            </a:extLst>
          </p:cNvPr>
          <p:cNvSpPr>
            <a:spLocks noGrp="1"/>
          </p:cNvSpPr>
          <p:nvPr>
            <p:ph type="title"/>
          </p:nvPr>
        </p:nvSpPr>
        <p:spPr>
          <a:xfrm>
            <a:off x="0" y="0"/>
            <a:ext cx="12268200" cy="1905000"/>
          </a:xfrm>
          <a:solidFill>
            <a:srgbClr val="003D78"/>
          </a:solidFill>
        </p:spPr>
        <p:txBody>
          <a:bodyPr>
            <a:normAutofit fontScale="90000"/>
          </a:bodyPr>
          <a:lstStyle/>
          <a:p>
            <a:pPr marL="182880" algn="l"/>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r>
              <a:rPr lang="en-US" sz="4000" b="1" dirty="0">
                <a:solidFill>
                  <a:schemeClr val="tx1"/>
                </a:solidFill>
                <a:latin typeface="Verdana"/>
                <a:ea typeface="Verdana"/>
                <a:cs typeface="Leelawadee"/>
              </a:rPr>
              <a:t>Wisconsin Ranked Fourth Among Neighboring States for Congenital Syphilis Rates per 100,000 People in 2023</a:t>
            </a: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solidFill>
                <a:schemeClr val="tx1"/>
              </a:solidFill>
              <a:latin typeface="Leelawadee" panose="020B0502040204020203" pitchFamily="34" charset="-34"/>
              <a:cs typeface="Leelawadee" panose="020B0502040204020203" pitchFamily="34" charset="-34"/>
            </a:endParaRPr>
          </a:p>
        </p:txBody>
      </p:sp>
      <p:sp>
        <p:nvSpPr>
          <p:cNvPr id="4" name="Slide Number Placeholder 3">
            <a:extLst>
              <a:ext uri="{FF2B5EF4-FFF2-40B4-BE49-F238E27FC236}">
                <a16:creationId xmlns:a16="http://schemas.microsoft.com/office/drawing/2014/main" id="{E8B1A259-ADB9-40F8-8887-D55BEF2788A6}"/>
              </a:ext>
            </a:extLst>
          </p:cNvPr>
          <p:cNvSpPr>
            <a:spLocks noGrp="1"/>
          </p:cNvSpPr>
          <p:nvPr>
            <p:ph type="sldNum" sz="quarter" idx="4"/>
          </p:nvPr>
        </p:nvSpPr>
        <p:spPr/>
        <p:txBody>
          <a:bodyPr/>
          <a:lstStyle/>
          <a:p>
            <a:pPr>
              <a:defRPr/>
            </a:pPr>
            <a:fld id="{43861BFF-92AD-4B19-9909-DA3357BA777B}" type="slidenum">
              <a:rPr lang="en-US" smtClean="0"/>
              <a:pPr>
                <a:defRPr/>
              </a:pPr>
              <a:t>8</a:t>
            </a:fld>
            <a:endParaRPr lang="en-US"/>
          </a:p>
        </p:txBody>
      </p:sp>
      <p:sp>
        <p:nvSpPr>
          <p:cNvPr id="6" name="TextBox 5">
            <a:extLst>
              <a:ext uri="{FF2B5EF4-FFF2-40B4-BE49-F238E27FC236}">
                <a16:creationId xmlns:a16="http://schemas.microsoft.com/office/drawing/2014/main" id="{C50E2583-1AF7-396B-C524-C147EC91A6D4}"/>
              </a:ext>
            </a:extLst>
          </p:cNvPr>
          <p:cNvSpPr txBox="1"/>
          <p:nvPr/>
        </p:nvSpPr>
        <p:spPr>
          <a:xfrm>
            <a:off x="685800" y="6091161"/>
            <a:ext cx="5943600" cy="276999"/>
          </a:xfrm>
          <a:prstGeom prst="rect">
            <a:avLst/>
          </a:prstGeom>
          <a:noFill/>
        </p:spPr>
        <p:txBody>
          <a:bodyPr wrap="square" rtlCol="0">
            <a:spAutoFit/>
          </a:bodyPr>
          <a:lstStyle/>
          <a:p>
            <a:r>
              <a:rPr lang="en-US" sz="1200">
                <a:solidFill>
                  <a:schemeClr val="bg1"/>
                </a:solidFill>
                <a:latin typeface="Tahoma" panose="020B0604030504040204" pitchFamily="34" charset="0"/>
              </a:rPr>
              <a:t>Note: The CDC’s 2024 Sexually Transmitted Infection (STI) data is not yet available.</a:t>
            </a:r>
          </a:p>
        </p:txBody>
      </p:sp>
      <p:graphicFrame>
        <p:nvGraphicFramePr>
          <p:cNvPr id="2" name="Chart 1">
            <a:extLst>
              <a:ext uri="{FF2B5EF4-FFF2-40B4-BE49-F238E27FC236}">
                <a16:creationId xmlns:a16="http://schemas.microsoft.com/office/drawing/2014/main" id="{6A1127C6-D4E6-D3BE-9889-B65283B5BA4C}"/>
              </a:ext>
            </a:extLst>
          </p:cNvPr>
          <p:cNvGraphicFramePr>
            <a:graphicFrameLocks/>
          </p:cNvGraphicFramePr>
          <p:nvPr>
            <p:extLst>
              <p:ext uri="{D42A27DB-BD31-4B8C-83A1-F6EECF244321}">
                <p14:modId xmlns:p14="http://schemas.microsoft.com/office/powerpoint/2010/main" val="3335954406"/>
              </p:ext>
            </p:extLst>
          </p:nvPr>
        </p:nvGraphicFramePr>
        <p:xfrm>
          <a:off x="795151" y="1905000"/>
          <a:ext cx="10601698" cy="40185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85952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CF73D-4C3F-38B4-FD82-94534B0F988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85CBD76-3795-8121-934D-FBAABF0E0F24}"/>
              </a:ext>
            </a:extLst>
          </p:cNvPr>
          <p:cNvSpPr>
            <a:spLocks noGrp="1"/>
          </p:cNvSpPr>
          <p:nvPr>
            <p:ph type="title"/>
          </p:nvPr>
        </p:nvSpPr>
        <p:spPr>
          <a:xfrm>
            <a:off x="0" y="0"/>
            <a:ext cx="12268200" cy="1905000"/>
          </a:xfrm>
          <a:solidFill>
            <a:srgbClr val="003D78"/>
          </a:solidFill>
        </p:spPr>
        <p:txBody>
          <a:bodyPr>
            <a:normAutofit fontScale="90000"/>
          </a:bodyPr>
          <a:lstStyle/>
          <a:p>
            <a:pPr marL="182880" algn="l"/>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r>
              <a:rPr lang="en-US" sz="4000" b="1" dirty="0">
                <a:solidFill>
                  <a:schemeClr val="tx1"/>
                </a:solidFill>
                <a:latin typeface="Verdana"/>
                <a:ea typeface="Verdana"/>
                <a:cs typeface="Leelawadee"/>
              </a:rPr>
              <a:t>Wisconsin Ranked Fourth Among Neighboring States for Gonorrhea Rates per 100,000 People in 2023</a:t>
            </a:r>
            <a:br>
              <a:rPr lang="en-US" sz="3200" b="1" dirty="0">
                <a:latin typeface="Leelawadee" panose="020B0502040204020203" pitchFamily="34" charset="-34"/>
                <a:cs typeface="Leelawadee" panose="020B0502040204020203" pitchFamily="34" charset="-34"/>
              </a:rPr>
            </a:br>
            <a:br>
              <a:rPr lang="en-US" sz="3200" b="1" dirty="0">
                <a:latin typeface="Leelawadee" panose="020B0502040204020203" pitchFamily="34" charset="-34"/>
                <a:cs typeface="Leelawadee" panose="020B0502040204020203" pitchFamily="34" charset="-34"/>
              </a:rPr>
            </a:br>
            <a:endParaRPr lang="en-US" sz="3200" dirty="0">
              <a:solidFill>
                <a:schemeClr val="tx1"/>
              </a:solidFill>
              <a:latin typeface="Leelawadee" panose="020B0502040204020203" pitchFamily="34" charset="-34"/>
              <a:cs typeface="Leelawadee" panose="020B0502040204020203" pitchFamily="34" charset="-34"/>
            </a:endParaRPr>
          </a:p>
        </p:txBody>
      </p:sp>
      <p:sp>
        <p:nvSpPr>
          <p:cNvPr id="4" name="Slide Number Placeholder 3">
            <a:extLst>
              <a:ext uri="{FF2B5EF4-FFF2-40B4-BE49-F238E27FC236}">
                <a16:creationId xmlns:a16="http://schemas.microsoft.com/office/drawing/2014/main" id="{60C8D992-84E5-2901-441A-15494179D271}"/>
              </a:ext>
            </a:extLst>
          </p:cNvPr>
          <p:cNvSpPr>
            <a:spLocks noGrp="1"/>
          </p:cNvSpPr>
          <p:nvPr>
            <p:ph type="sldNum" sz="quarter" idx="4"/>
          </p:nvPr>
        </p:nvSpPr>
        <p:spPr/>
        <p:txBody>
          <a:bodyPr/>
          <a:lstStyle/>
          <a:p>
            <a:pPr>
              <a:defRPr/>
            </a:pPr>
            <a:fld id="{43861BFF-92AD-4B19-9909-DA3357BA777B}" type="slidenum">
              <a:rPr lang="en-US" smtClean="0"/>
              <a:pPr>
                <a:defRPr/>
              </a:pPr>
              <a:t>9</a:t>
            </a:fld>
            <a:endParaRPr lang="en-US"/>
          </a:p>
        </p:txBody>
      </p:sp>
      <p:sp>
        <p:nvSpPr>
          <p:cNvPr id="6" name="TextBox 5">
            <a:extLst>
              <a:ext uri="{FF2B5EF4-FFF2-40B4-BE49-F238E27FC236}">
                <a16:creationId xmlns:a16="http://schemas.microsoft.com/office/drawing/2014/main" id="{BCF7EE79-D461-76A3-383C-016B041492F8}"/>
              </a:ext>
            </a:extLst>
          </p:cNvPr>
          <p:cNvSpPr txBox="1"/>
          <p:nvPr/>
        </p:nvSpPr>
        <p:spPr>
          <a:xfrm>
            <a:off x="685800" y="6091161"/>
            <a:ext cx="5943600" cy="276999"/>
          </a:xfrm>
          <a:prstGeom prst="rect">
            <a:avLst/>
          </a:prstGeom>
          <a:noFill/>
        </p:spPr>
        <p:txBody>
          <a:bodyPr wrap="square" rtlCol="0">
            <a:spAutoFit/>
          </a:bodyPr>
          <a:lstStyle/>
          <a:p>
            <a:r>
              <a:rPr lang="en-US" sz="1200">
                <a:solidFill>
                  <a:schemeClr val="bg1"/>
                </a:solidFill>
                <a:latin typeface="Tahoma" panose="020B0604030504040204" pitchFamily="34" charset="0"/>
              </a:rPr>
              <a:t>Note: The CDC’s 2024 Sexually Transmitted Infection (STI) data is not yet available.</a:t>
            </a:r>
          </a:p>
        </p:txBody>
      </p:sp>
      <p:graphicFrame>
        <p:nvGraphicFramePr>
          <p:cNvPr id="5" name="Chart 4">
            <a:extLst>
              <a:ext uri="{FF2B5EF4-FFF2-40B4-BE49-F238E27FC236}">
                <a16:creationId xmlns:a16="http://schemas.microsoft.com/office/drawing/2014/main" id="{009BA154-A1B2-D3F7-4B58-423AEB5AFBAE}"/>
              </a:ext>
            </a:extLst>
          </p:cNvPr>
          <p:cNvGraphicFramePr>
            <a:graphicFrameLocks/>
          </p:cNvGraphicFramePr>
          <p:nvPr>
            <p:extLst>
              <p:ext uri="{D42A27DB-BD31-4B8C-83A1-F6EECF244321}">
                <p14:modId xmlns:p14="http://schemas.microsoft.com/office/powerpoint/2010/main" val="932151838"/>
              </p:ext>
            </p:extLst>
          </p:nvPr>
        </p:nvGraphicFramePr>
        <p:xfrm>
          <a:off x="990600" y="1978780"/>
          <a:ext cx="102870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0142220"/>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HIV Partner Services (PS)  Annual Update Meeting  June 2016&amp;quot;&quot;/&gt;&lt;property id=&quot;20307&quot; value=&quot;401&quot;/&gt;&lt;/object&gt;&lt;object type=&quot;3&quot; unique_id=&quot;10004&quot;&gt;&lt;property id=&quot;20148&quot; value=&quot;5&quot;/&gt;&lt;property id=&quot;20300&quot; value=&quot;Slide 2 - &amp;quot;Agenda&amp;quot;&quot;/&gt;&lt;property id=&quot;20307&quot; value=&quot;515&quot;/&gt;&lt;/object&gt;&lt;object type=&quot;3&quot; unique_id=&quot;10006&quot;&gt;&lt;property id=&quot;20148&quot; value=&quot;5&quot;/&gt;&lt;property id=&quot;20300&quot; value=&quot;Slide 4 - &amp;quot;Group Guidelines&amp;quot;&quot;/&gt;&lt;property id=&quot;20307&quot; value=&quot;513&quot;/&gt;&lt;/object&gt;&lt;object type=&quot;3&quot; unique_id=&quot;10008&quot;&gt;&lt;property id=&quot;20148&quot; value=&quot;5&quot;/&gt;&lt;property id=&quot;20300&quot; value=&quot;Slide 6 - &amp;quot;Overview of 2015 HIV Partner Services Outcomes&amp;quot;&quot;/&gt;&lt;property id=&quot;20307&quot; value=&quot;428&quot;/&gt;&lt;/object&gt;&lt;object type=&quot;3&quot; unique_id=&quot;10009&quot;&gt;&lt;property id=&quot;20148&quot; value=&quot;5&quot;/&gt;&lt;property id=&quot;20300&quot; value=&quot;Slide 7 - &amp;quot;Partner Services Outcomes,  Index Cases, 2015&amp;quot;&quot;/&gt;&lt;property id=&quot;20307&quot; value=&quot;499&quot;/&gt;&lt;/object&gt;&lt;object type=&quot;3&quot; unique_id=&quot;10010&quot;&gt;&lt;property id=&quot;20148&quot; value=&quot;5&quot;/&gt;&lt;property id=&quot;20300&quot; value=&quot;Slide 8 - &amp;quot;Index Clients: By Receipt of Medical Care, Wisconsin, 2015&amp;quot;&quot;/&gt;&lt;property id=&quot;20307&quot; value=&quot;500&quot;/&gt;&lt;/object&gt;&lt;object type=&quot;3&quot; unique_id=&quot;10011&quot;&gt;&lt;property id=&quot;20148&quot; value=&quot;5&quot;/&gt;&lt;property id=&quot;20300&quot; value=&quot;Slide 9 - &amp;quot;Partner Services Outcomes, Partner Cases, 2015&amp;quot;&quot;/&gt;&lt;property id=&quot;20307&quot; value=&quot;501&quot;/&gt;&lt;/object&gt;&lt;object type=&quot;3&quot; unique_id=&quot;10012&quot;&gt;&lt;property id=&quot;20148&quot; value=&quot;5&quot;/&gt;&lt;property id=&quot;20300&quot; value=&quot;Slide 10 - &amp;quot;PS Outcomes New vs.  New to Wisconsin Index Cases, 2015&amp;quot;&quot;/&gt;&lt;property id=&quot;20307&quot; value=&quot;502&quot;/&gt;&lt;/object&gt;&lt;object type=&quot;3&quot; unique_id=&quot;10013&quot;&gt;&lt;property id=&quot;20148&quot; value=&quot;5&quot;/&gt;&lt;property id=&quot;20300&quot; value=&quot;Slide 11 - &amp;quot;Cases Declining PS by Gender, Race/Ethnicity, and Sexual Orientation&amp;quot;&quot;/&gt;&lt;property id=&quot;20307&quot; value=&quot;503&quot;/&gt;&lt;/object&gt;&lt;object type=&quot;3&quot; unique_id=&quot;10014&quot;&gt;&lt;property id=&quot;20148&quot; value=&quot;5&quot;/&gt;&lt;property id=&quot;20300&quot; value=&quot;Slide 12 - &amp;quot;Partner Services Cascade: Index Cases, Wisconsin 2012–2015&amp;quot;&quot;/&gt;&lt;property id=&quot;20307&quot; value=&quot;504&quot;/&gt;&lt;/object&gt;&lt;object type=&quot;3&quot; unique_id=&quot;10015&quot;&gt;&lt;property id=&quot;20148&quot; value=&quot;5&quot;/&gt;&lt;property id=&quot;20300&quot; value=&quot;Slide 13 - &amp;quot;Partner Services Cascade: Partner Cases, Wisconsin 2012–2015&amp;quot;&quot;/&gt;&lt;property id=&quot;20307&quot; value=&quot;505&quot;/&gt;&lt;/object&gt;&lt;object type=&quot;3&quot; unique_id=&quot;10016&quot;&gt;&lt;property id=&quot;20148&quot; value=&quot;5&quot;/&gt;&lt;property id=&quot;20300&quot; value=&quot;Slide 14 - &amp;quot;Partner Services Acceptance, Index Cases, by Year&amp;quot;&quot;/&gt;&lt;property id=&quot;20307&quot; value=&quot;506&quot;/&gt;&lt;/object&gt;&lt;object type=&quot;3&quot; unique_id=&quot;10017&quot;&gt;&lt;property id=&quot;20148&quot; value=&quot;5&quot;/&gt;&lt;property id=&quot;20300&quot; value=&quot;Slide 15 - &amp;quot;PS Activities in Fox Valley Counties (Calumet, Outagamie, and Winnebago), 2015&amp;quot;&quot;/&gt;&lt;property id=&quot;20307&quot; value=&quot;507&quot;/&gt;&lt;/object&gt;&lt;object type=&quot;3&quot; unique_id=&quot;10018&quot;&gt;&lt;property id=&quot;20148&quot; value=&quot;5&quot;/&gt;&lt;property id=&quot;20300&quot; value=&quot;Slide 16 - &amp;quot;Resources&amp;quot;&quot;/&gt;&lt;property id=&quot;20307&quot; value=&quot;508&quot;/&gt;&lt;/object&gt;&lt;object type=&quot;3&quot; unique_id=&quot;10019&quot;&gt;&lt;property id=&quot;20148&quot; value=&quot;5&quot;/&gt;&lt;property id=&quot;20300&quot; value=&quot;Slide 17 - &amp;quot;More Resources&amp;quot;&quot;/&gt;&lt;property id=&quot;20307&quot; value=&quot;509&quot;/&gt;&lt;/object&gt;&lt;object type=&quot;3&quot; unique_id=&quot;10096&quot;&gt;&lt;property id=&quot;20148&quot; value=&quot;5&quot;/&gt;&lt;property id=&quot;20300&quot; value=&quot;Slide 3 - &amp;quot;Introductions: Getting To Know You&amp;quot;&quot;/&gt;&lt;property id=&quot;20307&quot; value=&quot;516&quot;/&gt;&lt;/object&gt;&lt;object type=&quot;3&quot; unique_id=&quot;10097&quot;&gt;&lt;property id=&quot;20148&quot; value=&quot;5&quot;/&gt;&lt;property id=&quot;20300&quot; value=&quot;Slide 5 - &amp;quot;Housekeeping&amp;quot;&quot;/&gt;&lt;property id=&quot;20307&quot; value=&quot;517&quot;/&gt;&lt;/object&gt;&lt;/object&gt;&lt;object type=&quot;8&quot; unique_id=&quot;10038&quot;&gt;&lt;/object&gt;&lt;/object&gt;&lt;/database&gt;"/>
  <p:tag name="SECTOMILLISECCONVERTED" val="1"/>
</p:tagLst>
</file>

<file path=ppt/theme/theme1.xml><?xml version="1.0" encoding="utf-8"?>
<a:theme xmlns:a="http://schemas.openxmlformats.org/drawingml/2006/main" name="DHS Lines">
  <a:themeElements>
    <a:clrScheme name="DHS Theme">
      <a:dk1>
        <a:srgbClr val="003D78"/>
      </a:dk1>
      <a:lt1>
        <a:srgbClr val="FFFFFF"/>
      </a:lt1>
      <a:dk2>
        <a:srgbClr val="72AEB6"/>
      </a:dk2>
      <a:lt2>
        <a:srgbClr val="E0EEF0"/>
      </a:lt2>
      <a:accent1>
        <a:srgbClr val="003D78"/>
      </a:accent1>
      <a:accent2>
        <a:srgbClr val="72AEB6"/>
      </a:accent2>
      <a:accent3>
        <a:srgbClr val="A9CED3"/>
      </a:accent3>
      <a:accent4>
        <a:srgbClr val="001932"/>
      </a:accent4>
      <a:accent5>
        <a:srgbClr val="37656B"/>
      </a:accent5>
      <a:accent6>
        <a:srgbClr val="D3E6E9"/>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extLst>
    <a:ext uri="{05A4C25C-085E-4340-85A3-A5531E510DB2}">
      <thm15:themeFamily xmlns:thm15="http://schemas.microsoft.com/office/thememl/2012/main" name="DHS Lines" id="{5B97DF14-8EC4-45B9-813F-0BE16AA7B3C6}" vid="{C069E434-6700-449D-ABD8-40B9F7654F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HS Theme">
    <a:dk1>
      <a:srgbClr val="003D78"/>
    </a:dk1>
    <a:lt1>
      <a:srgbClr val="FFFFFF"/>
    </a:lt1>
    <a:dk2>
      <a:srgbClr val="72AEB6"/>
    </a:dk2>
    <a:lt2>
      <a:srgbClr val="E0EEF0"/>
    </a:lt2>
    <a:accent1>
      <a:srgbClr val="003D78"/>
    </a:accent1>
    <a:accent2>
      <a:srgbClr val="72AEB6"/>
    </a:accent2>
    <a:accent3>
      <a:srgbClr val="A9CED3"/>
    </a:accent3>
    <a:accent4>
      <a:srgbClr val="001932"/>
    </a:accent4>
    <a:accent5>
      <a:srgbClr val="37656B"/>
    </a:accent5>
    <a:accent6>
      <a:srgbClr val="D3E6E9"/>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102758c-aae4-4a5e-ae65-feaf48ca943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5A5DB0C55ACD47AFD7F8E010CF1FD3" ma:contentTypeVersion="10" ma:contentTypeDescription="Create a new document." ma:contentTypeScope="" ma:versionID="6ccef3d3fb7a64d7982171d0694aa6a6">
  <xsd:schema xmlns:xsd="http://www.w3.org/2001/XMLSchema" xmlns:xs="http://www.w3.org/2001/XMLSchema" xmlns:p="http://schemas.microsoft.com/office/2006/metadata/properties" xmlns:ns3="4102758c-aae4-4a5e-ae65-feaf48ca9432" targetNamespace="http://schemas.microsoft.com/office/2006/metadata/properties" ma:root="true" ma:fieldsID="54b36df012b208b67b0b5bd089f53d18" ns3:_="">
    <xsd:import namespace="4102758c-aae4-4a5e-ae65-feaf48ca9432"/>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ServiceSystem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02758c-aae4-4a5e-ae65-feaf48ca9432"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9C80D7-3982-48F5-A27D-1C579F537E8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4102758c-aae4-4a5e-ae65-feaf48ca9432"/>
    <ds:schemaRef ds:uri="http://www.w3.org/XML/1998/namespace"/>
    <ds:schemaRef ds:uri="http://purl.org/dc/dcmitype/"/>
  </ds:schemaRefs>
</ds:datastoreItem>
</file>

<file path=customXml/itemProps2.xml><?xml version="1.0" encoding="utf-8"?>
<ds:datastoreItem xmlns:ds="http://schemas.openxmlformats.org/officeDocument/2006/customXml" ds:itemID="{7E6D3A1D-D8EB-413E-BE1C-6E8D6DCDDE91}">
  <ds:schemaRefs>
    <ds:schemaRef ds:uri="4102758c-aae4-4a5e-ae65-feaf48ca94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CC7AF8-6372-4F9F-944A-3CB859E7DC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329</TotalTime>
  <Words>3074</Words>
  <Application>Microsoft Office PowerPoint</Application>
  <PresentationFormat>Widescreen</PresentationFormat>
  <Paragraphs>403</Paragraphs>
  <Slides>57</Slides>
  <Notes>29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Arial</vt:lpstr>
      <vt:lpstr>Calibri</vt:lpstr>
      <vt:lpstr>Calisto MT</vt:lpstr>
      <vt:lpstr>Candara</vt:lpstr>
      <vt:lpstr>Courier New</vt:lpstr>
      <vt:lpstr>Leelawadee</vt:lpstr>
      <vt:lpstr>Segoe UI</vt:lpstr>
      <vt:lpstr>Tahoma</vt:lpstr>
      <vt:lpstr>Times New Roman</vt:lpstr>
      <vt:lpstr>Tunga</vt:lpstr>
      <vt:lpstr>Tw Cen MT</vt:lpstr>
      <vt:lpstr>Verdana</vt:lpstr>
      <vt:lpstr>Wingdings</vt:lpstr>
      <vt:lpstr>DHS Lines</vt:lpstr>
      <vt:lpstr>   Wisconsin Sexually Transmitted Infections (STIs) Surveillance Data Reported Cases in 2024 </vt:lpstr>
      <vt:lpstr>PowerPoint Presentation</vt:lpstr>
      <vt:lpstr>Introduction</vt:lpstr>
      <vt:lpstr>STIs Surveillance Data Interpretation</vt:lpstr>
      <vt:lpstr>Health Equity Considerations</vt:lpstr>
      <vt:lpstr>PowerPoint Presentation</vt:lpstr>
      <vt:lpstr>  Wisconsin Ranked Third Among Neighboring States for Primary and Secondary Syphilis Rates per 100,000 People in 2023  </vt:lpstr>
      <vt:lpstr>  Wisconsin Ranked Fourth Among Neighboring States for Congenital Syphilis Rates per 100,000 People in 2023  </vt:lpstr>
      <vt:lpstr>  Wisconsin Ranked Fourth Among Neighboring States for Gonorrhea Rates per 100,000 People in 2023  </vt:lpstr>
      <vt:lpstr>  Wisconsin Ranked Third Among Neighboring States for Chlamydia Rates per 100,000 People in 2023  </vt:lpstr>
      <vt:lpstr>PowerPoint Presentation</vt:lpstr>
      <vt:lpstr>STIs are Widespread in Wisconsin</vt:lpstr>
      <vt:lpstr>The Number of Reported Cases of STIs Continues to Decrease</vt:lpstr>
      <vt:lpstr>The Rate of STIs Has Decreased Since 2021</vt:lpstr>
      <vt:lpstr>Reported Sexually Transmitted Infections in 2024</vt:lpstr>
      <vt:lpstr>PowerPoint Presentation</vt:lpstr>
      <vt:lpstr> </vt:lpstr>
      <vt:lpstr>Primary and Secondary Syphilis—Rates of Reported Cases by Jurisdiction, United States and Territories, 2014 and 2023</vt:lpstr>
      <vt:lpstr>Syphilis Rates Increased in More Wisconsin Counties in 2024 Compared to 2014 Syphilis rates of reported cases by County, 2014–2024</vt:lpstr>
      <vt:lpstr> </vt:lpstr>
      <vt:lpstr>Rate of Syphilis Cases has Decreased for the Last Two Years Syphilis cases and rates per 100,000 people, Wisconsin, 2014–2024</vt:lpstr>
      <vt:lpstr>Rates of Syphilis Decreased Significantly among Males from 2023 to 2024 Rate of primary and secondary syphilis diagnoses per 100,000 people, Wisconsin, 2020–2024</vt:lpstr>
      <vt:lpstr>The Rate of Primary and Secondary Syphilis Continues to Decrease in 2024 Rate of primary and secondary syphilis diagnoses per 100,000 people, Wisconsin, 2020–2024</vt:lpstr>
      <vt:lpstr>All Age Groups Experienced a Decline in Primary and Secondary Syphilis Rates in 2024 Rates of syphilis per 100,000 people by age in Wisconsin, 2020–2024</vt:lpstr>
      <vt:lpstr>The Syphilis Rate Has Been Higher Among Black People Rate of syphilis diagnoses per 100,000 people by race, Wisconsin, 2020–2024</vt:lpstr>
      <vt:lpstr>Black and Hispanic People are Disproportionately Impacted by Syphilis</vt:lpstr>
      <vt:lpstr>Southeastern Region Continues to Have Higher Rates of Syphilis in Wisconsin Rates of reported cases of syphilis by regions, 2020–2024</vt:lpstr>
      <vt:lpstr>Congenital Syphilis</vt:lpstr>
      <vt:lpstr> </vt:lpstr>
      <vt:lpstr> </vt:lpstr>
      <vt:lpstr> </vt:lpstr>
      <vt:lpstr>Congenital Syphilis Cases Reached All-Time High in 2024 Since last 20 Years Reported cases of congenital syphilis in Wisconsin, 2020–2024</vt:lpstr>
      <vt:lpstr>PowerPoint Presentation</vt:lpstr>
      <vt:lpstr> </vt:lpstr>
      <vt:lpstr>Reported Cases of Gonorrhea Decreased for the Third Consecutive Year in Wisconsin Five-year trend of reported cases of gonorrhea infection in Wisconsin.</vt:lpstr>
      <vt:lpstr>The Gonorrhea Rate has also Decreased for the Third Consecutive Year in Wisconsin Five-year rate trend of gonorrhea cases per 100,000 people in Wisconsin, 2020–2024</vt:lpstr>
      <vt:lpstr>Rates of Reported Gonorrhea Cases by Jurisdiction, United States and Territories, 2014 and 2023</vt:lpstr>
      <vt:lpstr>Gonorrhea Rates Increased in more Wisconsin Counties in 2024 from 2014 Gonorrhea rates of reported cases by County, 2014–2024</vt:lpstr>
      <vt:lpstr> </vt:lpstr>
      <vt:lpstr>Gonorrhea Rate Among Both Males and Females has Been Decreasing Since 2021 Number of gonorrhea diagnoses per 100,000 people by sex at birth, Wisconsin 2020–2024</vt:lpstr>
      <vt:lpstr>Overall Trend of Gonorrhea by Age Groups Trend of gonorrhea diagnoses per 100,000 people by age at diagnosis in Wisconsin, 2020–2024</vt:lpstr>
      <vt:lpstr>Rate of gonorrhea by sex and age in 2024  Rates of gonorrhea are slightly higher among males ages 15–19 years than same aged females</vt:lpstr>
      <vt:lpstr>Gonorrhea Rates Have Been Declining Across all Races and Ethnicities since 2019   Rates of gonorrhea diagnoses per 100,000 people by race/ethnicity, 2020–2024</vt:lpstr>
      <vt:lpstr>Gonorrhea Does Not Impact People of All Races and Ethnicities Equally</vt:lpstr>
      <vt:lpstr>PowerPoint Presentation</vt:lpstr>
      <vt:lpstr> </vt:lpstr>
      <vt:lpstr>The Reported Number of Chlamydia Cases Decreased for the Third Consecutive Year Five-year trend of reported cases of chlamydia infection in Wisconsin, 2020–2024</vt:lpstr>
      <vt:lpstr>Rate of Reported Chlamydia Cases Have Been Decreasing for the Last Three Years Five-year rate (per 100,000 people) trends of reported cases of chlamydia in Wisconsin, 2020–2024</vt:lpstr>
      <vt:lpstr>Rates of Reported Chlamydia Cases by Jurisdiction, United States and Territories, 2014 and 2023</vt:lpstr>
      <vt:lpstr>Chlamydia Rates Decreased in Several Counties in Wisconsin Since 2014 Chlamydia rates of reported cases by County, 2014–2024</vt:lpstr>
      <vt:lpstr> </vt:lpstr>
      <vt:lpstr>Chlamydia Rates have Historically Been Higher Among Females Compared to Males Rates of chlamydia diagnoses per 100,000 people by sex, 2020—2024</vt:lpstr>
      <vt:lpstr>Overall Trend of Chlamydia by Age Groups Trend of chlamydia diagnoses per 100,000 people by age at diagnosis in Wisconsin, 2020–2024</vt:lpstr>
      <vt:lpstr>The Incidence of Chlamydia was Higher Among Females Than Males Aged 20–29 years in 2024 Chlamydia case distribution by age and sex in Wisconsin, 2024  </vt:lpstr>
      <vt:lpstr>The Rate of Chlamydia Infections Increased Among Black People from 2023–2024  Rates of chlamydia diagnoses per 100,000 people by race/ethnicity, 2020–2024</vt:lpstr>
      <vt:lpstr>Chlamydia Does Not Impact People of All Races and Ethnicities Equally</vt:lpstr>
      <vt:lpstr>PowerPoint Presentation</vt:lpstr>
    </vt:vector>
  </TitlesOfParts>
  <Company>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Evaluation Update</dc:title>
  <dc:creator>Schumann, Casey L</dc:creator>
  <cp:lastModifiedBy>Emmert, Alesha D - DHS</cp:lastModifiedBy>
  <cp:revision>4</cp:revision>
  <cp:lastPrinted>2017-05-30T21:10:23Z</cp:lastPrinted>
  <dcterms:created xsi:type="dcterms:W3CDTF">2013-04-29T17:31:29Z</dcterms:created>
  <dcterms:modified xsi:type="dcterms:W3CDTF">2026-01-07T19:13:17Z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0x010100D65A5DB0C55ACD47AFD7F8E010CF1FD3</vt:lpwstr>
  </property>
</Properties>
</file>