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8" r:id="rId4"/>
    <p:sldId id="257" r:id="rId5"/>
    <p:sldId id="259" r:id="rId6"/>
    <p:sldId id="260" r:id="rId7"/>
    <p:sldId id="261" r:id="rId8"/>
    <p:sldId id="264" r:id="rId9"/>
    <p:sldId id="262" r:id="rId10"/>
    <p:sldId id="26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5BA"/>
    <a:srgbClr val="EDBAB1"/>
    <a:srgbClr val="6B7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840" y="21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syphilis</a:t>
            </a:r>
            <a:r>
              <a:rPr lang="en-US" sz="1400" baseline="0" dirty="0"/>
              <a:t> vs.</a:t>
            </a:r>
          </a:p>
          <a:p>
            <a:pPr>
              <a:defRPr/>
            </a:pPr>
            <a:r>
              <a:rPr lang="en-US" sz="1400" baseline="0" dirty="0"/>
              <a:t> syphilis/HIV co-infected </a:t>
            </a:r>
            <a:r>
              <a:rPr lang="en-US" sz="1400" baseline="0" dirty="0" smtClean="0"/>
              <a:t>cases</a:t>
            </a:r>
            <a:endParaRPr lang="en-US" sz="1400" dirty="0"/>
          </a:p>
        </c:rich>
      </c:tx>
      <c:layout>
        <c:manualLayout>
          <c:xMode val="edge"/>
          <c:yMode val="edge"/>
          <c:x val="0.15260777334340056"/>
          <c:y val="0.1030274347035687"/>
        </c:manualLayout>
      </c:layout>
      <c:overlay val="0"/>
    </c:title>
    <c:autoTitleDeleted val="0"/>
    <c:plotArea>
      <c:layout/>
      <c:pieChart>
        <c:varyColors val="1"/>
        <c:ser>
          <c:idx val="0"/>
          <c:order val="0"/>
          <c:explosion val="5"/>
          <c:dPt>
            <c:idx val="0"/>
            <c:bubble3D val="0"/>
            <c:spPr>
              <a:solidFill>
                <a:schemeClr val="bg2">
                  <a:lumMod val="50000"/>
                </a:schemeClr>
              </a:solidFill>
            </c:spPr>
          </c:dPt>
          <c:dPt>
            <c:idx val="1"/>
            <c:bubble3D val="0"/>
            <c:spPr>
              <a:solidFill>
                <a:schemeClr val="bg2">
                  <a:lumMod val="90000"/>
                </a:schemeClr>
              </a:solidFill>
            </c:spPr>
          </c:dPt>
          <c:dLbls>
            <c:dLbl>
              <c:idx val="0"/>
              <c:layout/>
              <c:tx>
                <c:rich>
                  <a:bodyPr/>
                  <a:lstStyle/>
                  <a:p>
                    <a:r>
                      <a:rPr lang="en-US" smtClean="0"/>
                      <a:t>Syphilis- </a:t>
                    </a:r>
                    <a:r>
                      <a:rPr lang="en-US"/>
                      <a:t>Only
64%</a:t>
                    </a:r>
                  </a:p>
                </c:rich>
              </c:tx>
              <c:showLegendKey val="0"/>
              <c:showVal val="0"/>
              <c:showCatName val="1"/>
              <c:showSerName val="0"/>
              <c:showPercent val="1"/>
              <c:showBubbleSize val="0"/>
            </c:dLbl>
            <c:showLegendKey val="0"/>
            <c:showVal val="0"/>
            <c:showCatName val="1"/>
            <c:showSerName val="0"/>
            <c:showPercent val="1"/>
            <c:showBubbleSize val="0"/>
            <c:showLeaderLines val="1"/>
          </c:dLbls>
          <c:cat>
            <c:strRef>
              <c:f>Sheet1!$A$2:$A$3</c:f>
              <c:strCache>
                <c:ptCount val="2"/>
                <c:pt idx="0">
                  <c:v>Syphilis Only</c:v>
                </c:pt>
                <c:pt idx="1">
                  <c:v>Syphilis-HIV</c:v>
                </c:pt>
              </c:strCache>
            </c:strRef>
          </c:cat>
          <c:val>
            <c:numRef>
              <c:f>Sheet1!$B$2:$B$3</c:f>
              <c:numCache>
                <c:formatCode>General</c:formatCode>
                <c:ptCount val="2"/>
                <c:pt idx="0">
                  <c:v>178</c:v>
                </c:pt>
                <c:pt idx="1">
                  <c:v>101</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 Cases in Wisconsin, 2014 (n=279)</a:t>
            </a:r>
          </a:p>
        </c:rich>
      </c:tx>
      <c:layout/>
      <c:overlay val="0"/>
    </c:title>
    <c:autoTitleDeleted val="0"/>
    <c:plotArea>
      <c:layout/>
      <c:pieChart>
        <c:varyColors val="1"/>
        <c:ser>
          <c:idx val="0"/>
          <c:order val="0"/>
          <c:dPt>
            <c:idx val="1"/>
            <c:bubble3D val="0"/>
            <c:spPr>
              <a:solidFill>
                <a:schemeClr val="accent3">
                  <a:lumMod val="20000"/>
                  <a:lumOff val="80000"/>
                </a:schemeClr>
              </a:solidFill>
            </c:spPr>
          </c:dPt>
          <c:dLbls>
            <c:showLegendKey val="0"/>
            <c:showVal val="0"/>
            <c:showCatName val="0"/>
            <c:showSerName val="0"/>
            <c:showPercent val="1"/>
            <c:showBubbleSize val="0"/>
            <c:showLeaderLines val="1"/>
          </c:dLbls>
          <c:cat>
            <c:strRef>
              <c:f>Sheet1!$BR$2:$BR$3</c:f>
              <c:strCache>
                <c:ptCount val="2"/>
                <c:pt idx="0">
                  <c:v>Men who have sex w/men (MSM)</c:v>
                </c:pt>
                <c:pt idx="1">
                  <c:v>Non-MSM</c:v>
                </c:pt>
              </c:strCache>
            </c:strRef>
          </c:cat>
          <c:val>
            <c:numRef>
              <c:f>Sheet1!$BS$2:$BS$3</c:f>
              <c:numCache>
                <c:formatCode>General</c:formatCode>
                <c:ptCount val="2"/>
                <c:pt idx="0">
                  <c:v>183</c:v>
                </c:pt>
                <c:pt idx="1">
                  <c:v>96</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Syphilis/HIV</a:t>
            </a:r>
            <a:r>
              <a:rPr lang="en-US" sz="1400" baseline="0" dirty="0"/>
              <a:t> co-infected cases in Wisconsin, 2014 (n=101)</a:t>
            </a:r>
            <a:endParaRPr lang="en-US" sz="1400" dirty="0"/>
          </a:p>
        </c:rich>
      </c:tx>
      <c:layout/>
      <c:overlay val="0"/>
    </c:title>
    <c:autoTitleDeleted val="0"/>
    <c:plotArea>
      <c:layout/>
      <c:pieChart>
        <c:varyColors val="1"/>
        <c:ser>
          <c:idx val="0"/>
          <c:order val="0"/>
          <c:dLbls>
            <c:dLbl>
              <c:idx val="1"/>
              <c:delete val="1"/>
            </c:dLbl>
            <c:showLegendKey val="0"/>
            <c:showVal val="0"/>
            <c:showCatName val="0"/>
            <c:showSerName val="0"/>
            <c:showPercent val="1"/>
            <c:showBubbleSize val="0"/>
            <c:showLeaderLines val="1"/>
          </c:dLbls>
          <c:cat>
            <c:strRef>
              <c:f>Sheet1!$BR$19:$BR$20</c:f>
              <c:strCache>
                <c:ptCount val="2"/>
                <c:pt idx="0">
                  <c:v>Men who have sex w/men (MSM)</c:v>
                </c:pt>
                <c:pt idx="1">
                  <c:v>Non-MSM</c:v>
                </c:pt>
              </c:strCache>
            </c:strRef>
          </c:cat>
          <c:val>
            <c:numRef>
              <c:f>Sheet1!$BS$19:$BS$20</c:f>
              <c:numCache>
                <c:formatCode>General</c:formatCode>
                <c:ptCount val="2"/>
                <c:pt idx="0">
                  <c:v>101</c:v>
                </c:pt>
                <c:pt idx="1">
                  <c:v>0</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Reported</a:t>
            </a:r>
            <a:r>
              <a:rPr lang="en-US" sz="1600" baseline="0"/>
              <a:t> syphilis/HIV co-infection, </a:t>
            </a:r>
            <a:r>
              <a:rPr lang="en-US" sz="1600" baseline="0" smtClean="0"/>
              <a:t>syphilis-only </a:t>
            </a:r>
            <a:r>
              <a:rPr lang="en-US" sz="1600" baseline="0"/>
              <a:t>and total syphilis cases in Wisconsin, 2010 - 2014</a:t>
            </a:r>
          </a:p>
        </c:rich>
      </c:tx>
      <c:layout/>
      <c:overlay val="0"/>
    </c:title>
    <c:autoTitleDeleted val="0"/>
    <c:plotArea>
      <c:layout/>
      <c:barChart>
        <c:barDir val="col"/>
        <c:grouping val="clustered"/>
        <c:varyColors val="0"/>
        <c:ser>
          <c:idx val="0"/>
          <c:order val="0"/>
          <c:tx>
            <c:strRef>
              <c:f>Sheet1!$K$2</c:f>
              <c:strCache>
                <c:ptCount val="1"/>
                <c:pt idx="0">
                  <c:v>Syphilis/HIV </c:v>
                </c:pt>
              </c:strCache>
            </c:strRef>
          </c:tx>
          <c:invertIfNegative val="0"/>
          <c:cat>
            <c:numRef>
              <c:f>Sheet1!$L$1:$P$1</c:f>
              <c:numCache>
                <c:formatCode>General</c:formatCode>
                <c:ptCount val="5"/>
                <c:pt idx="0">
                  <c:v>2010</c:v>
                </c:pt>
                <c:pt idx="1">
                  <c:v>2011</c:v>
                </c:pt>
                <c:pt idx="2">
                  <c:v>2012</c:v>
                </c:pt>
                <c:pt idx="3">
                  <c:v>2013</c:v>
                </c:pt>
                <c:pt idx="4">
                  <c:v>2014</c:v>
                </c:pt>
              </c:numCache>
            </c:numRef>
          </c:cat>
          <c:val>
            <c:numRef>
              <c:f>Sheet1!$L$2:$P$2</c:f>
              <c:numCache>
                <c:formatCode>General</c:formatCode>
                <c:ptCount val="5"/>
                <c:pt idx="0">
                  <c:v>38</c:v>
                </c:pt>
                <c:pt idx="1">
                  <c:v>46</c:v>
                </c:pt>
                <c:pt idx="2">
                  <c:v>67</c:v>
                </c:pt>
                <c:pt idx="3">
                  <c:v>71</c:v>
                </c:pt>
                <c:pt idx="4">
                  <c:v>101</c:v>
                </c:pt>
              </c:numCache>
            </c:numRef>
          </c:val>
        </c:ser>
        <c:ser>
          <c:idx val="1"/>
          <c:order val="1"/>
          <c:tx>
            <c:strRef>
              <c:f>Sheet1!$K$3</c:f>
              <c:strCache>
                <c:ptCount val="1"/>
                <c:pt idx="0">
                  <c:v>Syphilis-Only</c:v>
                </c:pt>
              </c:strCache>
            </c:strRef>
          </c:tx>
          <c:invertIfNegative val="0"/>
          <c:cat>
            <c:numRef>
              <c:f>Sheet1!$L$1:$P$1</c:f>
              <c:numCache>
                <c:formatCode>General</c:formatCode>
                <c:ptCount val="5"/>
                <c:pt idx="0">
                  <c:v>2010</c:v>
                </c:pt>
                <c:pt idx="1">
                  <c:v>2011</c:v>
                </c:pt>
                <c:pt idx="2">
                  <c:v>2012</c:v>
                </c:pt>
                <c:pt idx="3">
                  <c:v>2013</c:v>
                </c:pt>
                <c:pt idx="4">
                  <c:v>2014</c:v>
                </c:pt>
              </c:numCache>
            </c:numRef>
          </c:cat>
          <c:val>
            <c:numRef>
              <c:f>Sheet1!$L$3:$P$3</c:f>
              <c:numCache>
                <c:formatCode>General</c:formatCode>
                <c:ptCount val="5"/>
                <c:pt idx="0">
                  <c:v>64</c:v>
                </c:pt>
                <c:pt idx="1">
                  <c:v>148</c:v>
                </c:pt>
                <c:pt idx="2">
                  <c:v>172</c:v>
                </c:pt>
                <c:pt idx="3">
                  <c:v>176</c:v>
                </c:pt>
                <c:pt idx="4">
                  <c:v>178</c:v>
                </c:pt>
              </c:numCache>
            </c:numRef>
          </c:val>
        </c:ser>
        <c:ser>
          <c:idx val="2"/>
          <c:order val="2"/>
          <c:tx>
            <c:strRef>
              <c:f>Sheet1!$K$4</c:f>
              <c:strCache>
                <c:ptCount val="1"/>
                <c:pt idx="0">
                  <c:v>Total Syphilis</c:v>
                </c:pt>
              </c:strCache>
            </c:strRef>
          </c:tx>
          <c:invertIfNegative val="0"/>
          <c:cat>
            <c:numRef>
              <c:f>Sheet1!$L$1:$P$1</c:f>
              <c:numCache>
                <c:formatCode>General</c:formatCode>
                <c:ptCount val="5"/>
                <c:pt idx="0">
                  <c:v>2010</c:v>
                </c:pt>
                <c:pt idx="1">
                  <c:v>2011</c:v>
                </c:pt>
                <c:pt idx="2">
                  <c:v>2012</c:v>
                </c:pt>
                <c:pt idx="3">
                  <c:v>2013</c:v>
                </c:pt>
                <c:pt idx="4">
                  <c:v>2014</c:v>
                </c:pt>
              </c:numCache>
            </c:numRef>
          </c:cat>
          <c:val>
            <c:numRef>
              <c:f>Sheet1!$L$4:$P$4</c:f>
              <c:numCache>
                <c:formatCode>General</c:formatCode>
                <c:ptCount val="5"/>
                <c:pt idx="0">
                  <c:v>102</c:v>
                </c:pt>
                <c:pt idx="1">
                  <c:v>194</c:v>
                </c:pt>
                <c:pt idx="2">
                  <c:v>239</c:v>
                </c:pt>
                <c:pt idx="3">
                  <c:v>247</c:v>
                </c:pt>
                <c:pt idx="4">
                  <c:v>279</c:v>
                </c:pt>
              </c:numCache>
            </c:numRef>
          </c:val>
        </c:ser>
        <c:dLbls>
          <c:showLegendKey val="0"/>
          <c:showVal val="0"/>
          <c:showCatName val="0"/>
          <c:showSerName val="0"/>
          <c:showPercent val="0"/>
          <c:showBubbleSize val="0"/>
        </c:dLbls>
        <c:gapWidth val="150"/>
        <c:axId val="104159104"/>
        <c:axId val="104160640"/>
      </c:barChart>
      <c:catAx>
        <c:axId val="104159104"/>
        <c:scaling>
          <c:orientation val="minMax"/>
        </c:scaling>
        <c:delete val="0"/>
        <c:axPos val="b"/>
        <c:numFmt formatCode="General" sourceLinked="1"/>
        <c:majorTickMark val="none"/>
        <c:minorTickMark val="none"/>
        <c:tickLblPos val="nextTo"/>
        <c:crossAx val="104160640"/>
        <c:crosses val="autoZero"/>
        <c:auto val="1"/>
        <c:lblAlgn val="ctr"/>
        <c:lblOffset val="100"/>
        <c:noMultiLvlLbl val="0"/>
      </c:catAx>
      <c:valAx>
        <c:axId val="104160640"/>
        <c:scaling>
          <c:orientation val="minMax"/>
        </c:scaling>
        <c:delete val="0"/>
        <c:axPos val="l"/>
        <c:majorGridlines/>
        <c:title>
          <c:tx>
            <c:rich>
              <a:bodyPr/>
              <a:lstStyle/>
              <a:p>
                <a:pPr>
                  <a:defRPr/>
                </a:pPr>
                <a:r>
                  <a:rPr lang="en-US"/>
                  <a:t>CASES</a:t>
                </a:r>
              </a:p>
            </c:rich>
          </c:tx>
          <c:layout>
            <c:manualLayout>
              <c:xMode val="edge"/>
              <c:yMode val="edge"/>
              <c:x val="0.1555239449976292"/>
              <c:y val="0.40810355849195501"/>
            </c:manualLayout>
          </c:layout>
          <c:overlay val="0"/>
        </c:title>
        <c:numFmt formatCode="General" sourceLinked="1"/>
        <c:majorTickMark val="none"/>
        <c:minorTickMark val="none"/>
        <c:tickLblPos val="nextTo"/>
        <c:crossAx val="104159104"/>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Reported syphilis cases by sex in Wisconsin, 2014 </a:t>
            </a:r>
          </a:p>
        </c:rich>
      </c:tx>
      <c:layout>
        <c:manualLayout>
          <c:xMode val="edge"/>
          <c:yMode val="edge"/>
          <c:x val="0.17950055868484605"/>
          <c:y val="1.8626311938903743E-2"/>
        </c:manualLayout>
      </c:layout>
      <c:overlay val="0"/>
    </c:title>
    <c:autoTitleDeleted val="0"/>
    <c:plotArea>
      <c:layout/>
      <c:barChart>
        <c:barDir val="col"/>
        <c:grouping val="clustered"/>
        <c:varyColors val="0"/>
        <c:ser>
          <c:idx val="0"/>
          <c:order val="0"/>
          <c:tx>
            <c:strRef>
              <c:f>Sheet1!$AD$1</c:f>
              <c:strCache>
                <c:ptCount val="1"/>
                <c:pt idx="0">
                  <c:v>Syph/HIV</c:v>
                </c:pt>
              </c:strCache>
            </c:strRef>
          </c:tx>
          <c:invertIfNegative val="0"/>
          <c:cat>
            <c:strRef>
              <c:f>Sheet1!$AC$2:$AC$4</c:f>
              <c:strCache>
                <c:ptCount val="3"/>
                <c:pt idx="0">
                  <c:v>  Male</c:v>
                </c:pt>
                <c:pt idx="1">
                  <c:v>  Female</c:v>
                </c:pt>
                <c:pt idx="2">
                  <c:v>  Transgender</c:v>
                </c:pt>
              </c:strCache>
            </c:strRef>
          </c:cat>
          <c:val>
            <c:numRef>
              <c:f>Sheet1!$AD$2:$AD$4</c:f>
              <c:numCache>
                <c:formatCode>General</c:formatCode>
                <c:ptCount val="3"/>
                <c:pt idx="0">
                  <c:v>100</c:v>
                </c:pt>
                <c:pt idx="1">
                  <c:v>0</c:v>
                </c:pt>
                <c:pt idx="2">
                  <c:v>1</c:v>
                </c:pt>
              </c:numCache>
            </c:numRef>
          </c:val>
        </c:ser>
        <c:ser>
          <c:idx val="1"/>
          <c:order val="1"/>
          <c:tx>
            <c:strRef>
              <c:f>Sheet1!$AE$1</c:f>
              <c:strCache>
                <c:ptCount val="1"/>
                <c:pt idx="0">
                  <c:v>Syphilis-Only</c:v>
                </c:pt>
              </c:strCache>
            </c:strRef>
          </c:tx>
          <c:invertIfNegative val="0"/>
          <c:cat>
            <c:strRef>
              <c:f>Sheet1!$AC$2:$AC$4</c:f>
              <c:strCache>
                <c:ptCount val="3"/>
                <c:pt idx="0">
                  <c:v>  Male</c:v>
                </c:pt>
                <c:pt idx="1">
                  <c:v>  Female</c:v>
                </c:pt>
                <c:pt idx="2">
                  <c:v>  Transgender</c:v>
                </c:pt>
              </c:strCache>
            </c:strRef>
          </c:cat>
          <c:val>
            <c:numRef>
              <c:f>Sheet1!$AE$2:$AE$4</c:f>
              <c:numCache>
                <c:formatCode>General</c:formatCode>
                <c:ptCount val="3"/>
                <c:pt idx="0">
                  <c:v>144</c:v>
                </c:pt>
                <c:pt idx="1">
                  <c:v>33</c:v>
                </c:pt>
                <c:pt idx="2">
                  <c:v>1</c:v>
                </c:pt>
              </c:numCache>
            </c:numRef>
          </c:val>
        </c:ser>
        <c:ser>
          <c:idx val="2"/>
          <c:order val="2"/>
          <c:tx>
            <c:strRef>
              <c:f>Sheet1!$AF$1</c:f>
              <c:strCache>
                <c:ptCount val="1"/>
                <c:pt idx="0">
                  <c:v>Syphilis</c:v>
                </c:pt>
              </c:strCache>
            </c:strRef>
          </c:tx>
          <c:invertIfNegative val="0"/>
          <c:cat>
            <c:strRef>
              <c:f>Sheet1!$AC$2:$AC$4</c:f>
              <c:strCache>
                <c:ptCount val="3"/>
                <c:pt idx="0">
                  <c:v>  Male</c:v>
                </c:pt>
                <c:pt idx="1">
                  <c:v>  Female</c:v>
                </c:pt>
                <c:pt idx="2">
                  <c:v>  Transgender</c:v>
                </c:pt>
              </c:strCache>
            </c:strRef>
          </c:cat>
          <c:val>
            <c:numRef>
              <c:f>Sheet1!$AF$2:$AF$4</c:f>
              <c:numCache>
                <c:formatCode>General</c:formatCode>
                <c:ptCount val="3"/>
                <c:pt idx="0">
                  <c:v>244</c:v>
                </c:pt>
                <c:pt idx="1">
                  <c:v>33</c:v>
                </c:pt>
                <c:pt idx="2">
                  <c:v>2</c:v>
                </c:pt>
              </c:numCache>
            </c:numRef>
          </c:val>
        </c:ser>
        <c:dLbls>
          <c:showLegendKey val="0"/>
          <c:showVal val="0"/>
          <c:showCatName val="0"/>
          <c:showSerName val="0"/>
          <c:showPercent val="0"/>
          <c:showBubbleSize val="0"/>
        </c:dLbls>
        <c:gapWidth val="150"/>
        <c:axId val="98636928"/>
        <c:axId val="98638464"/>
      </c:barChart>
      <c:catAx>
        <c:axId val="98636928"/>
        <c:scaling>
          <c:orientation val="minMax"/>
        </c:scaling>
        <c:delete val="0"/>
        <c:axPos val="b"/>
        <c:majorTickMark val="none"/>
        <c:minorTickMark val="none"/>
        <c:tickLblPos val="nextTo"/>
        <c:crossAx val="98638464"/>
        <c:crosses val="autoZero"/>
        <c:auto val="1"/>
        <c:lblAlgn val="ctr"/>
        <c:lblOffset val="100"/>
        <c:noMultiLvlLbl val="0"/>
      </c:catAx>
      <c:valAx>
        <c:axId val="98638464"/>
        <c:scaling>
          <c:orientation val="minMax"/>
        </c:scaling>
        <c:delete val="0"/>
        <c:axPos val="l"/>
        <c:majorGridlines/>
        <c:title>
          <c:tx>
            <c:rich>
              <a:bodyPr/>
              <a:lstStyle/>
              <a:p>
                <a:pPr>
                  <a:defRPr/>
                </a:pPr>
                <a:r>
                  <a:rPr lang="en-US"/>
                  <a:t>CASES</a:t>
                </a:r>
              </a:p>
            </c:rich>
          </c:tx>
          <c:layout>
            <c:manualLayout>
              <c:xMode val="edge"/>
              <c:yMode val="edge"/>
              <c:x val="6.1589679567207657E-2"/>
              <c:y val="0.44157436823925378"/>
            </c:manualLayout>
          </c:layout>
          <c:overlay val="0"/>
        </c:title>
        <c:numFmt formatCode="General" sourceLinked="1"/>
        <c:majorTickMark val="none"/>
        <c:minorTickMark val="none"/>
        <c:tickLblPos val="nextTo"/>
        <c:crossAx val="98636928"/>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Proportion of syphilis </a:t>
            </a:r>
            <a:r>
              <a:rPr lang="en-US" sz="1600" dirty="0" smtClean="0"/>
              <a:t>cases </a:t>
            </a:r>
            <a:r>
              <a:rPr lang="en-US" sz="1600" dirty="0"/>
              <a:t>that are HIV </a:t>
            </a:r>
            <a:r>
              <a:rPr lang="en-US" sz="1600" dirty="0" smtClean="0"/>
              <a:t>co-infected</a:t>
            </a:r>
          </a:p>
          <a:p>
            <a:pPr>
              <a:defRPr/>
            </a:pPr>
            <a:r>
              <a:rPr lang="en-US" sz="1600" dirty="0" smtClean="0"/>
              <a:t> to syphilis</a:t>
            </a:r>
            <a:r>
              <a:rPr lang="en-US" sz="1600" baseline="0" dirty="0"/>
              <a:t>-</a:t>
            </a:r>
            <a:r>
              <a:rPr lang="en-US" sz="1600" baseline="0" dirty="0" smtClean="0"/>
              <a:t>only </a:t>
            </a:r>
            <a:r>
              <a:rPr lang="en-US" sz="1600" baseline="0" dirty="0"/>
              <a:t>cases within each age group</a:t>
            </a:r>
            <a:endParaRPr lang="en-US" sz="1600" dirty="0"/>
          </a:p>
        </c:rich>
      </c:tx>
      <c:layout/>
      <c:overlay val="0"/>
    </c:title>
    <c:autoTitleDeleted val="0"/>
    <c:plotArea>
      <c:layout/>
      <c:barChart>
        <c:barDir val="col"/>
        <c:grouping val="clustered"/>
        <c:varyColors val="0"/>
        <c:ser>
          <c:idx val="0"/>
          <c:order val="0"/>
          <c:tx>
            <c:strRef>
              <c:f>Sheet1!$BZ$2</c:f>
              <c:strCache>
                <c:ptCount val="1"/>
                <c:pt idx="0">
                  <c:v>Syph/HIV </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Sheet1!$BZ$3:$BZ$11</c:f>
              <c:numCache>
                <c:formatCode>General</c:formatCode>
                <c:ptCount val="9"/>
                <c:pt idx="0">
                  <c:v>0</c:v>
                </c:pt>
                <c:pt idx="1">
                  <c:v>1</c:v>
                </c:pt>
                <c:pt idx="2">
                  <c:v>22</c:v>
                </c:pt>
                <c:pt idx="3">
                  <c:v>24</c:v>
                </c:pt>
                <c:pt idx="4">
                  <c:v>11</c:v>
                </c:pt>
                <c:pt idx="5">
                  <c:v>9</c:v>
                </c:pt>
                <c:pt idx="6">
                  <c:v>10</c:v>
                </c:pt>
                <c:pt idx="7">
                  <c:v>14</c:v>
                </c:pt>
                <c:pt idx="8">
                  <c:v>10</c:v>
                </c:pt>
              </c:numCache>
            </c:numRef>
          </c:val>
        </c:ser>
        <c:ser>
          <c:idx val="1"/>
          <c:order val="1"/>
          <c:tx>
            <c:strRef>
              <c:f>Sheet1!$CA$2</c:f>
              <c:strCache>
                <c:ptCount val="1"/>
                <c:pt idx="0">
                  <c:v>Syphilis-Only</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Sheet1!$CA$3:$CA$11</c:f>
              <c:numCache>
                <c:formatCode>General</c:formatCode>
                <c:ptCount val="9"/>
                <c:pt idx="0">
                  <c:v>1</c:v>
                </c:pt>
                <c:pt idx="1">
                  <c:v>11</c:v>
                </c:pt>
                <c:pt idx="2">
                  <c:v>48</c:v>
                </c:pt>
                <c:pt idx="3">
                  <c:v>35</c:v>
                </c:pt>
                <c:pt idx="4">
                  <c:v>29</c:v>
                </c:pt>
                <c:pt idx="5">
                  <c:v>19</c:v>
                </c:pt>
                <c:pt idx="6">
                  <c:v>7</c:v>
                </c:pt>
                <c:pt idx="7">
                  <c:v>7</c:v>
                </c:pt>
                <c:pt idx="8">
                  <c:v>21</c:v>
                </c:pt>
              </c:numCache>
            </c:numRef>
          </c:val>
        </c:ser>
        <c:dLbls>
          <c:showLegendKey val="0"/>
          <c:showVal val="0"/>
          <c:showCatName val="0"/>
          <c:showSerName val="0"/>
          <c:showPercent val="0"/>
          <c:showBubbleSize val="0"/>
        </c:dLbls>
        <c:gapWidth val="150"/>
        <c:axId val="103060224"/>
        <c:axId val="103061760"/>
      </c:barChart>
      <c:barChart>
        <c:barDir val="col"/>
        <c:grouping val="clustered"/>
        <c:varyColors val="0"/>
        <c:ser>
          <c:idx val="2"/>
          <c:order val="2"/>
          <c:tx>
            <c:strRef>
              <c:f>Sheet1!$CB$2</c:f>
              <c:strCache>
                <c:ptCount val="1"/>
                <c:pt idx="0">
                  <c:v>Proportion</c:v>
                </c:pt>
              </c:strCache>
            </c:strRef>
          </c:tx>
          <c:spPr>
            <a:noFill/>
          </c:spPr>
          <c:invertIfNegative val="0"/>
          <c:trendline>
            <c:spPr>
              <a:ln w="19050">
                <a:solidFill>
                  <a:schemeClr val="tx1"/>
                </a:solidFill>
              </a:ln>
            </c:spPr>
            <c:trendlineType val="movingAvg"/>
            <c:period val="2"/>
            <c:dispRSqr val="0"/>
            <c:dispEq val="0"/>
          </c:trendline>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Sheet1!$CB$3:$CB$11</c:f>
              <c:numCache>
                <c:formatCode>0.0%</c:formatCode>
                <c:ptCount val="9"/>
                <c:pt idx="0">
                  <c:v>0</c:v>
                </c:pt>
                <c:pt idx="1">
                  <c:v>8.3000000000000004E-2</c:v>
                </c:pt>
                <c:pt idx="2">
                  <c:v>0.314</c:v>
                </c:pt>
                <c:pt idx="3">
                  <c:v>0.40699999999999997</c:v>
                </c:pt>
                <c:pt idx="4">
                  <c:v>0.27500000000000002</c:v>
                </c:pt>
                <c:pt idx="5">
                  <c:v>0.32100000000000001</c:v>
                </c:pt>
                <c:pt idx="6">
                  <c:v>0.58799999999999997</c:v>
                </c:pt>
                <c:pt idx="7">
                  <c:v>0.66700000000000004</c:v>
                </c:pt>
                <c:pt idx="8">
                  <c:v>0.32300000000000001</c:v>
                </c:pt>
              </c:numCache>
            </c:numRef>
          </c:val>
        </c:ser>
        <c:dLbls>
          <c:showLegendKey val="0"/>
          <c:showVal val="0"/>
          <c:showCatName val="0"/>
          <c:showSerName val="0"/>
          <c:showPercent val="0"/>
          <c:showBubbleSize val="0"/>
        </c:dLbls>
        <c:gapWidth val="150"/>
        <c:axId val="103073280"/>
        <c:axId val="103071744"/>
      </c:barChart>
      <c:catAx>
        <c:axId val="103060224"/>
        <c:scaling>
          <c:orientation val="minMax"/>
        </c:scaling>
        <c:delete val="0"/>
        <c:axPos val="b"/>
        <c:majorTickMark val="none"/>
        <c:minorTickMark val="none"/>
        <c:tickLblPos val="nextTo"/>
        <c:crossAx val="103061760"/>
        <c:crosses val="autoZero"/>
        <c:auto val="1"/>
        <c:lblAlgn val="ctr"/>
        <c:lblOffset val="100"/>
        <c:noMultiLvlLbl val="0"/>
      </c:catAx>
      <c:valAx>
        <c:axId val="103061760"/>
        <c:scaling>
          <c:orientation val="minMax"/>
        </c:scaling>
        <c:delete val="0"/>
        <c:axPos val="l"/>
        <c:majorGridlines/>
        <c:numFmt formatCode="General" sourceLinked="1"/>
        <c:majorTickMark val="none"/>
        <c:minorTickMark val="none"/>
        <c:tickLblPos val="nextTo"/>
        <c:crossAx val="103060224"/>
        <c:crosses val="autoZero"/>
        <c:crossBetween val="between"/>
      </c:valAx>
      <c:valAx>
        <c:axId val="103071744"/>
        <c:scaling>
          <c:orientation val="minMax"/>
        </c:scaling>
        <c:delete val="0"/>
        <c:axPos val="r"/>
        <c:numFmt formatCode="0.0%" sourceLinked="1"/>
        <c:majorTickMark val="out"/>
        <c:minorTickMark val="none"/>
        <c:tickLblPos val="nextTo"/>
        <c:crossAx val="103073280"/>
        <c:crosses val="max"/>
        <c:crossBetween val="between"/>
      </c:valAx>
      <c:catAx>
        <c:axId val="103073280"/>
        <c:scaling>
          <c:orientation val="minMax"/>
        </c:scaling>
        <c:delete val="1"/>
        <c:axPos val="b"/>
        <c:majorTickMark val="out"/>
        <c:minorTickMark val="none"/>
        <c:tickLblPos val="nextTo"/>
        <c:crossAx val="103071744"/>
        <c:crosses val="autoZero"/>
        <c:auto val="1"/>
        <c:lblAlgn val="ctr"/>
        <c:lblOffset val="100"/>
        <c:noMultiLvlLbl val="0"/>
      </c:catAx>
      <c:dTable>
        <c:showHorzBorder val="1"/>
        <c:showVertBorder val="1"/>
        <c:showOutline val="1"/>
        <c:showKeys val="1"/>
      </c:dTable>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a:t>
            </a:r>
            <a:r>
              <a:rPr lang="en-US" sz="1400" baseline="0" dirty="0"/>
              <a:t> of </a:t>
            </a:r>
            <a:r>
              <a:rPr lang="en-US" sz="1400" baseline="0" dirty="0" smtClean="0"/>
              <a:t>syphilis/HIV co-infected </a:t>
            </a:r>
            <a:r>
              <a:rPr lang="en-US" sz="1400" baseline="0" dirty="0"/>
              <a:t>c</a:t>
            </a:r>
            <a:r>
              <a:rPr lang="en-US" sz="1400" baseline="0" dirty="0" smtClean="0"/>
              <a:t>ases </a:t>
            </a:r>
            <a:r>
              <a:rPr lang="en-US" sz="1400" baseline="0" dirty="0"/>
              <a:t>in Wisconsin, 2014</a:t>
            </a:r>
            <a:endParaRPr lang="en-US" sz="1400" dirty="0"/>
          </a:p>
        </c:rich>
      </c:tx>
      <c:layout/>
      <c:overlay val="0"/>
    </c:title>
    <c:autoTitleDeleted val="0"/>
    <c:plotArea>
      <c:layout/>
      <c:pieChart>
        <c:varyColors val="1"/>
        <c:ser>
          <c:idx val="0"/>
          <c:order val="0"/>
          <c:tx>
            <c:strRef>
              <c:f>Sheet1!$AP$1</c:f>
              <c:strCache>
                <c:ptCount val="1"/>
                <c:pt idx="0">
                  <c:v>Syph/HIV</c:v>
                </c:pt>
              </c:strCache>
            </c:strRef>
          </c:tx>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Sheet1!$AO$2:$AO$8</c:f>
              <c:strCache>
                <c:ptCount val="7"/>
                <c:pt idx="0">
                  <c:v>  White</c:v>
                </c:pt>
                <c:pt idx="1">
                  <c:v>  Afr. Amer.</c:v>
                </c:pt>
                <c:pt idx="2">
                  <c:v>  Hispanic</c:v>
                </c:pt>
                <c:pt idx="3">
                  <c:v>  Amer. Indian</c:v>
                </c:pt>
                <c:pt idx="4">
                  <c:v>  Asian/Pac. Is. </c:v>
                </c:pt>
                <c:pt idx="5">
                  <c:v>  Other (Mult.)</c:v>
                </c:pt>
                <c:pt idx="6">
                  <c:v>  Unknown</c:v>
                </c:pt>
              </c:strCache>
            </c:strRef>
          </c:cat>
          <c:val>
            <c:numRef>
              <c:f>Sheet1!$AP$2:$AP$8</c:f>
              <c:numCache>
                <c:formatCode>General</c:formatCode>
                <c:ptCount val="7"/>
                <c:pt idx="0">
                  <c:v>32</c:v>
                </c:pt>
                <c:pt idx="1">
                  <c:v>61</c:v>
                </c:pt>
                <c:pt idx="2">
                  <c:v>7</c:v>
                </c:pt>
                <c:pt idx="3">
                  <c:v>0</c:v>
                </c:pt>
                <c:pt idx="4">
                  <c:v>0</c:v>
                </c:pt>
                <c:pt idx="5">
                  <c:v>1</c:v>
                </c:pt>
                <c:pt idx="6">
                  <c:v>0</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race/ethnicity</a:t>
            </a:r>
            <a:r>
              <a:rPr lang="en-US" sz="1400" baseline="0" dirty="0"/>
              <a:t> in Wisconsin, 2013</a:t>
            </a:r>
            <a:endParaRPr lang="en-US" sz="1400" dirty="0"/>
          </a:p>
        </c:rich>
      </c:tx>
      <c:layout>
        <c:manualLayout>
          <c:xMode val="edge"/>
          <c:yMode val="edge"/>
          <c:x val="0.22595229944083076"/>
          <c:y val="3.0451327030468111E-2"/>
        </c:manualLayout>
      </c:layout>
      <c:overlay val="0"/>
    </c:title>
    <c:autoTitleDeleted val="0"/>
    <c:plotArea>
      <c:layout/>
      <c:pieChart>
        <c:varyColors val="1"/>
        <c:ser>
          <c:idx val="0"/>
          <c:order val="0"/>
          <c:dPt>
            <c:idx val="0"/>
            <c:bubble3D val="0"/>
            <c:spPr>
              <a:solidFill>
                <a:schemeClr val="tx2">
                  <a:lumMod val="40000"/>
                  <a:lumOff val="60000"/>
                </a:schemeClr>
              </a:solidFill>
            </c:spPr>
          </c:dPt>
          <c:dPt>
            <c:idx val="1"/>
            <c:bubble3D val="0"/>
            <c:spPr>
              <a:solidFill>
                <a:schemeClr val="bg2">
                  <a:lumMod val="90000"/>
                </a:schemeClr>
              </a:solidFill>
            </c:spPr>
          </c:dPt>
          <c:dPt>
            <c:idx val="2"/>
            <c:bubble3D val="0"/>
            <c:spPr>
              <a:solidFill>
                <a:schemeClr val="accent1">
                  <a:lumMod val="75000"/>
                </a:schemeClr>
              </a:solidFill>
            </c:spPr>
          </c:dPt>
          <c:dLbls>
            <c:showLegendKey val="0"/>
            <c:showVal val="0"/>
            <c:showCatName val="0"/>
            <c:showSerName val="0"/>
            <c:showPercent val="1"/>
            <c:showBubbleSize val="0"/>
            <c:showLeaderLines val="1"/>
          </c:dLbls>
          <c:cat>
            <c:strRef>
              <c:f>Sheet1!$AO$38:$AO$42</c:f>
              <c:strCache>
                <c:ptCount val="5"/>
                <c:pt idx="0">
                  <c:v>White</c:v>
                </c:pt>
                <c:pt idx="1">
                  <c:v>Hispanic</c:v>
                </c:pt>
                <c:pt idx="2">
                  <c:v>Afr. Amer.</c:v>
                </c:pt>
                <c:pt idx="3">
                  <c:v>Amer. Indian</c:v>
                </c:pt>
                <c:pt idx="4">
                  <c:v>Asian/Pac. Is. </c:v>
                </c:pt>
              </c:strCache>
            </c:strRef>
          </c:cat>
          <c:val>
            <c:numRef>
              <c:f>Sheet1!$AP$38:$AP$42</c:f>
              <c:numCache>
                <c:formatCode>#,##0</c:formatCode>
                <c:ptCount val="5"/>
                <c:pt idx="0">
                  <c:v>4774946</c:v>
                </c:pt>
                <c:pt idx="1">
                  <c:v>362882</c:v>
                </c:pt>
                <c:pt idx="2">
                  <c:v>386593</c:v>
                </c:pt>
                <c:pt idx="3">
                  <c:v>55461</c:v>
                </c:pt>
                <c:pt idx="4">
                  <c:v>151054</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a:t>
            </a:r>
            <a:r>
              <a:rPr lang="en-US" sz="1400" dirty="0" smtClean="0"/>
              <a:t>syphilis-only </a:t>
            </a:r>
            <a:r>
              <a:rPr lang="en-US" sz="1400" dirty="0"/>
              <a:t>cases</a:t>
            </a:r>
            <a:r>
              <a:rPr lang="en-US" sz="1400" baseline="0" dirty="0"/>
              <a:t> in Wisconsin, 2014</a:t>
            </a:r>
            <a:endParaRPr lang="en-US" sz="1400" dirty="0"/>
          </a:p>
        </c:rich>
      </c:tx>
      <c:layout>
        <c:manualLayout>
          <c:xMode val="edge"/>
          <c:yMode val="edge"/>
          <c:x val="0.11748450155387018"/>
          <c:y val="2.3222050342479528E-2"/>
        </c:manualLayout>
      </c:layout>
      <c:overlay val="0"/>
    </c:title>
    <c:autoTitleDeleted val="0"/>
    <c:plotArea>
      <c:layout/>
      <c:pieChart>
        <c:varyColors val="1"/>
        <c:ser>
          <c:idx val="0"/>
          <c:order val="0"/>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Sheet1!$AO$21:$AO$27</c:f>
              <c:strCache>
                <c:ptCount val="7"/>
                <c:pt idx="0">
                  <c:v>  White</c:v>
                </c:pt>
                <c:pt idx="1">
                  <c:v>  Afr. Amer.</c:v>
                </c:pt>
                <c:pt idx="2">
                  <c:v>  Hispanic</c:v>
                </c:pt>
                <c:pt idx="3">
                  <c:v>  Amer. Indian</c:v>
                </c:pt>
                <c:pt idx="4">
                  <c:v>  Asian/Pac. Is. </c:v>
                </c:pt>
                <c:pt idx="5">
                  <c:v>  Other (Mult.)</c:v>
                </c:pt>
                <c:pt idx="6">
                  <c:v>  Unknown</c:v>
                </c:pt>
              </c:strCache>
            </c:strRef>
          </c:cat>
          <c:val>
            <c:numRef>
              <c:f>Sheet1!$AP$21:$AP$27</c:f>
              <c:numCache>
                <c:formatCode>General</c:formatCode>
                <c:ptCount val="7"/>
                <c:pt idx="0">
                  <c:v>65</c:v>
                </c:pt>
                <c:pt idx="1">
                  <c:v>75</c:v>
                </c:pt>
                <c:pt idx="2">
                  <c:v>28</c:v>
                </c:pt>
                <c:pt idx="3">
                  <c:v>3</c:v>
                </c:pt>
                <c:pt idx="4">
                  <c:v>5</c:v>
                </c:pt>
                <c:pt idx="5">
                  <c:v>1</c:v>
                </c:pt>
                <c:pt idx="6">
                  <c:v>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Reported</a:t>
            </a:r>
            <a:r>
              <a:rPr lang="en-US" sz="1600" baseline="0" dirty="0"/>
              <a:t> cases of </a:t>
            </a:r>
            <a:r>
              <a:rPr lang="en-US" sz="1600" baseline="0" dirty="0" smtClean="0"/>
              <a:t>syphilis-only</a:t>
            </a:r>
            <a:r>
              <a:rPr lang="en-US" sz="1600" baseline="0" dirty="0"/>
              <a:t>, </a:t>
            </a:r>
            <a:r>
              <a:rPr lang="en-US" sz="1600" baseline="0" dirty="0" smtClean="0"/>
              <a:t>syphilis/HIV </a:t>
            </a:r>
            <a:r>
              <a:rPr lang="en-US" sz="1600" baseline="0" dirty="0"/>
              <a:t>co-infections and total syphilis cases for the five regions of Wisconsin, 2014</a:t>
            </a:r>
          </a:p>
        </c:rich>
      </c:tx>
      <c:layout/>
      <c:overlay val="0"/>
    </c:title>
    <c:autoTitleDeleted val="0"/>
    <c:plotArea>
      <c:layout/>
      <c:barChart>
        <c:barDir val="col"/>
        <c:grouping val="clustered"/>
        <c:varyColors val="0"/>
        <c:ser>
          <c:idx val="0"/>
          <c:order val="0"/>
          <c:tx>
            <c:v>Syphilis/HIV</c:v>
          </c:tx>
          <c:spPr>
            <a:solidFill>
              <a:schemeClr val="bg2">
                <a:lumMod val="9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Sheet1!$AZ$4:$AZ$8</c:f>
              <c:numCache>
                <c:formatCode>General</c:formatCode>
                <c:ptCount val="5"/>
                <c:pt idx="0">
                  <c:v>6</c:v>
                </c:pt>
                <c:pt idx="1">
                  <c:v>0</c:v>
                </c:pt>
                <c:pt idx="2">
                  <c:v>82</c:v>
                </c:pt>
                <c:pt idx="3">
                  <c:v>12</c:v>
                </c:pt>
                <c:pt idx="4">
                  <c:v>1</c:v>
                </c:pt>
              </c:numCache>
            </c:numRef>
          </c:val>
        </c:ser>
        <c:ser>
          <c:idx val="1"/>
          <c:order val="1"/>
          <c:tx>
            <c:v>Syphilis Only</c:v>
          </c:tx>
          <c:spPr>
            <a:solidFill>
              <a:schemeClr val="accent4">
                <a:lumMod val="40000"/>
                <a:lumOff val="6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Sheet1!$BA$4:$BA$8</c:f>
              <c:numCache>
                <c:formatCode>General</c:formatCode>
                <c:ptCount val="5"/>
                <c:pt idx="0">
                  <c:v>13</c:v>
                </c:pt>
                <c:pt idx="1">
                  <c:v>1</c:v>
                </c:pt>
                <c:pt idx="2">
                  <c:v>109</c:v>
                </c:pt>
                <c:pt idx="3">
                  <c:v>37</c:v>
                </c:pt>
                <c:pt idx="4">
                  <c:v>18</c:v>
                </c:pt>
              </c:numCache>
            </c:numRef>
          </c:val>
        </c:ser>
        <c:ser>
          <c:idx val="2"/>
          <c:order val="2"/>
          <c:tx>
            <c:v>Total Syphilis</c:v>
          </c:tx>
          <c:spPr>
            <a:solidFill>
              <a:schemeClr val="accent1">
                <a:lumMod val="75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Sheet1!$BB$4:$BB$8</c:f>
              <c:numCache>
                <c:formatCode>General</c:formatCode>
                <c:ptCount val="5"/>
                <c:pt idx="0">
                  <c:v>19</c:v>
                </c:pt>
                <c:pt idx="1">
                  <c:v>1</c:v>
                </c:pt>
                <c:pt idx="2">
                  <c:v>191</c:v>
                </c:pt>
                <c:pt idx="3">
                  <c:v>49</c:v>
                </c:pt>
                <c:pt idx="4">
                  <c:v>19</c:v>
                </c:pt>
              </c:numCache>
            </c:numRef>
          </c:val>
        </c:ser>
        <c:dLbls>
          <c:showLegendKey val="0"/>
          <c:showVal val="0"/>
          <c:showCatName val="0"/>
          <c:showSerName val="0"/>
          <c:showPercent val="0"/>
          <c:showBubbleSize val="0"/>
        </c:dLbls>
        <c:gapWidth val="150"/>
        <c:axId val="103230848"/>
        <c:axId val="103236736"/>
      </c:barChart>
      <c:catAx>
        <c:axId val="103230848"/>
        <c:scaling>
          <c:orientation val="minMax"/>
        </c:scaling>
        <c:delete val="0"/>
        <c:axPos val="b"/>
        <c:majorTickMark val="none"/>
        <c:minorTickMark val="none"/>
        <c:tickLblPos val="nextTo"/>
        <c:crossAx val="103236736"/>
        <c:crosses val="autoZero"/>
        <c:auto val="1"/>
        <c:lblAlgn val="ctr"/>
        <c:lblOffset val="100"/>
        <c:noMultiLvlLbl val="0"/>
      </c:catAx>
      <c:valAx>
        <c:axId val="103236736"/>
        <c:scaling>
          <c:orientation val="minMax"/>
        </c:scaling>
        <c:delete val="0"/>
        <c:axPos val="l"/>
        <c:majorGridlines/>
        <c:title>
          <c:tx>
            <c:rich>
              <a:bodyPr/>
              <a:lstStyle/>
              <a:p>
                <a:pPr>
                  <a:defRPr/>
                </a:pPr>
                <a:r>
                  <a:rPr lang="en-US"/>
                  <a:t>CASES</a:t>
                </a:r>
              </a:p>
            </c:rich>
          </c:tx>
          <c:layout>
            <c:manualLayout>
              <c:xMode val="edge"/>
              <c:yMode val="edge"/>
              <c:x val="6.29399585921325E-2"/>
              <c:y val="0.44140347201610886"/>
            </c:manualLayout>
          </c:layout>
          <c:overlay val="0"/>
        </c:title>
        <c:numFmt formatCode="General" sourceLinked="1"/>
        <c:majorTickMark val="none"/>
        <c:minorTickMark val="none"/>
        <c:tickLblPos val="nextTo"/>
        <c:crossAx val="103230848"/>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a:t>
            </a:r>
            <a:r>
              <a:rPr lang="en-US" sz="1600" baseline="0" dirty="0" smtClean="0"/>
              <a:t> </a:t>
            </a:r>
            <a:r>
              <a:rPr lang="en-US" sz="1600" baseline="0" dirty="0"/>
              <a:t>among </a:t>
            </a:r>
            <a:r>
              <a:rPr lang="en-US" sz="1600" baseline="0" dirty="0" smtClean="0"/>
              <a:t>syphilis/HIV </a:t>
            </a:r>
            <a:r>
              <a:rPr lang="en-US" sz="1600" baseline="0" dirty="0"/>
              <a:t>co-infections, Wisconsin 2014</a:t>
            </a:r>
          </a:p>
        </c:rich>
      </c:tx>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Sheet1!$BH$2:$BH$5</c:f>
              <c:strCache>
                <c:ptCount val="4"/>
                <c:pt idx="0">
                  <c:v>  Primary syphilis</c:v>
                </c:pt>
                <c:pt idx="1">
                  <c:v>  Secondary syphilis</c:v>
                </c:pt>
                <c:pt idx="2">
                  <c:v>  Early latent syphilis</c:v>
                </c:pt>
                <c:pt idx="3">
                  <c:v>  Late syphilis</c:v>
                </c:pt>
              </c:strCache>
            </c:strRef>
          </c:cat>
          <c:val>
            <c:numRef>
              <c:f>Sheet1!$BI$2:$BI$5</c:f>
              <c:numCache>
                <c:formatCode>General</c:formatCode>
                <c:ptCount val="4"/>
                <c:pt idx="0">
                  <c:v>4</c:v>
                </c:pt>
                <c:pt idx="1">
                  <c:v>21</c:v>
                </c:pt>
                <c:pt idx="2">
                  <c:v>41</c:v>
                </c:pt>
                <c:pt idx="3">
                  <c:v>35</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 </a:t>
            </a:r>
            <a:r>
              <a:rPr lang="en-US" sz="1600" dirty="0"/>
              <a:t>among syphilis cases, Wisconsin</a:t>
            </a:r>
            <a:r>
              <a:rPr lang="en-US" sz="1600" baseline="0" dirty="0"/>
              <a:t> 2014</a:t>
            </a:r>
            <a:endParaRPr lang="en-US" sz="1600" dirty="0"/>
          </a:p>
        </c:rich>
      </c:tx>
      <c:layout>
        <c:manualLayout>
          <c:xMode val="edge"/>
          <c:yMode val="edge"/>
          <c:x val="0.13762039103400844"/>
          <c:y val="3.6342980439177733E-2"/>
        </c:manualLayout>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Sheet1!$BH$15:$BH$18</c:f>
              <c:strCache>
                <c:ptCount val="4"/>
                <c:pt idx="0">
                  <c:v>  Primary syphilis</c:v>
                </c:pt>
                <c:pt idx="1">
                  <c:v>  Secondary syphilis</c:v>
                </c:pt>
                <c:pt idx="2">
                  <c:v>  Early latent syphilis   </c:v>
                </c:pt>
                <c:pt idx="3">
                  <c:v>  Late syphilis</c:v>
                </c:pt>
              </c:strCache>
            </c:strRef>
          </c:cat>
          <c:val>
            <c:numRef>
              <c:f>Sheet1!$BI$15:$BI$18</c:f>
              <c:numCache>
                <c:formatCode>General</c:formatCode>
                <c:ptCount val="4"/>
                <c:pt idx="0">
                  <c:v>22</c:v>
                </c:pt>
                <c:pt idx="1">
                  <c:v>60</c:v>
                </c:pt>
                <c:pt idx="2">
                  <c:v>96</c:v>
                </c:pt>
                <c:pt idx="3">
                  <c:v>101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127A1F-B1F5-4894-AA70-3FA6BDB6F54B}"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127A1F-B1F5-4894-AA70-3FA6BDB6F54B}"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127A1F-B1F5-4894-AA70-3FA6BDB6F54B}" type="datetimeFigureOut">
              <a:rPr lang="en-US" smtClean="0"/>
              <a:t>9/15/2015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8D00CA-7008-40AB-BB72-C4B6967B81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127A1F-B1F5-4894-AA70-3FA6BDB6F54B}" type="datetimeFigureOut">
              <a:rPr lang="en-US" smtClean="0"/>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27A1F-B1F5-4894-AA70-3FA6BDB6F54B}" type="datetimeFigureOut">
              <a:rPr lang="en-US" smtClean="0"/>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127A1F-B1F5-4894-AA70-3FA6BDB6F54B}" type="datetimeFigureOut">
              <a:rPr lang="en-US" smtClean="0"/>
              <a:t>9/15/2015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8D00CA-7008-40AB-BB72-C4B6967B8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hs.wisconsin.gov/wish/index.htm" TargetMode="External"/><Relationship Id="rId2" Type="http://schemas.openxmlformats.org/officeDocument/2006/relationships/hyperlink" Target="mailto:Brandon.Kufalk@wiscons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20000"/>
                <a:lumOff val="8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848600" cy="1676400"/>
          </a:xfrm>
        </p:spPr>
        <p:txBody>
          <a:bodyPr/>
          <a:lstStyle/>
          <a:p>
            <a:r>
              <a:rPr lang="en-US" sz="3600" dirty="0" smtClean="0">
                <a:solidFill>
                  <a:schemeClr val="tx2">
                    <a:lumMod val="50000"/>
                  </a:schemeClr>
                </a:solidFill>
                <a:latin typeface="Calibri" panose="020F0502020204030204" pitchFamily="34" charset="0"/>
                <a:cs typeface="Calibri" panose="020F0502020204030204" pitchFamily="34" charset="0"/>
              </a:rPr>
              <a:t>Reported syphilis cases with and without hiv co-infection*,</a:t>
            </a:r>
            <a:br>
              <a:rPr lang="en-US" sz="3600" dirty="0" smtClean="0">
                <a:solidFill>
                  <a:schemeClr val="tx2">
                    <a:lumMod val="50000"/>
                  </a:schemeClr>
                </a:solidFill>
                <a:latin typeface="Calibri" panose="020F0502020204030204" pitchFamily="34" charset="0"/>
                <a:cs typeface="Calibri" panose="020F0502020204030204" pitchFamily="34" charset="0"/>
              </a:rPr>
            </a:br>
            <a:r>
              <a:rPr lang="en-US" sz="3600" dirty="0" smtClean="0">
                <a:solidFill>
                  <a:schemeClr val="tx2">
                    <a:lumMod val="50000"/>
                  </a:schemeClr>
                </a:solidFill>
                <a:latin typeface="Calibri" panose="020F0502020204030204" pitchFamily="34" charset="0"/>
                <a:cs typeface="Calibri" panose="020F0502020204030204" pitchFamily="34" charset="0"/>
              </a:rPr>
              <a:t>Wisconsin 2014</a:t>
            </a:r>
            <a:endParaRPr lang="en-US" sz="3600" dirty="0">
              <a:solidFill>
                <a:schemeClr val="tx2">
                  <a:lumMod val="50000"/>
                </a:schemeClr>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85800" y="3505200"/>
            <a:ext cx="7848600" cy="3352800"/>
          </a:xfrm>
        </p:spPr>
        <p:txBody>
          <a:bodyPr>
            <a:normAutofit fontScale="92500" lnSpcReduction="10000"/>
          </a:bodyPr>
          <a:lstStyle/>
          <a:p>
            <a:r>
              <a:rPr lang="en-US" dirty="0" smtClean="0"/>
              <a:t>Created by the State of Wisconsin STD Control Section</a:t>
            </a:r>
          </a:p>
          <a:p>
            <a:endParaRPr lang="en-US" dirty="0" smtClean="0"/>
          </a:p>
          <a:p>
            <a:endParaRPr lang="en-US" dirty="0"/>
          </a:p>
          <a:p>
            <a:endParaRPr lang="en-US" dirty="0" smtClean="0"/>
          </a:p>
          <a:p>
            <a:endParaRPr lang="en-US" dirty="0"/>
          </a:p>
          <a:p>
            <a:endParaRPr lang="en-US" dirty="0" smtClean="0"/>
          </a:p>
          <a:p>
            <a:endParaRPr lang="en-US" dirty="0"/>
          </a:p>
          <a:p>
            <a:r>
              <a:rPr lang="en-US" sz="1200" dirty="0" smtClean="0"/>
              <a:t>*All syphilis cases are diagnosed for the current year of the report; however,</a:t>
            </a:r>
          </a:p>
          <a:p>
            <a:r>
              <a:rPr lang="en-US" sz="1200" dirty="0" smtClean="0"/>
              <a:t> </a:t>
            </a:r>
            <a:r>
              <a:rPr lang="en-US" sz="1200" dirty="0"/>
              <a:t>the co-infected cases are those with a new or pre-existing HIV diagnosis.</a:t>
            </a:r>
            <a:r>
              <a:rPr lang="en-US" sz="1200" b="1" dirty="0"/>
              <a:t> </a:t>
            </a:r>
            <a:endParaRPr lang="en-US" sz="1200" dirty="0"/>
          </a:p>
          <a:p>
            <a:r>
              <a:rPr lang="en-US" dirty="0" smtClean="0"/>
              <a:t>	</a:t>
            </a:r>
            <a:r>
              <a:rPr lang="en-US" dirty="0"/>
              <a:t> </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8" name="Picture 6"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050" y="5257800"/>
            <a:ext cx="590550" cy="5619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6172983" y="5894457"/>
            <a:ext cx="239873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7663"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DEPARTMENT OF HEALTH SERVICES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Division of Public Health</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  Bureau of Communicable Diseases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STD Control Section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indent="347663" algn="ctr" eaLnBrk="0" fontAlgn="base" hangingPunct="0">
              <a:spcBef>
                <a:spcPct val="0"/>
              </a:spcBef>
              <a:spcAft>
                <a:spcPct val="0"/>
              </a:spcAft>
            </a:pPr>
            <a:r>
              <a:rPr lang="en-US" sz="800" dirty="0" smtClean="0"/>
              <a:t>P-01097</a:t>
            </a: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(08/2015)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2619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marL="0" indent="0">
              <a:buNone/>
            </a:pPr>
            <a:r>
              <a:rPr lang="en-US" dirty="0" smtClean="0"/>
              <a:t>Please Contact:</a:t>
            </a:r>
          </a:p>
          <a:p>
            <a:pPr marL="274320" lvl="1" indent="0">
              <a:buNone/>
            </a:pPr>
            <a:r>
              <a:rPr lang="en-US" dirty="0" smtClean="0"/>
              <a:t> Brandon Kufalk, Public Health Educator</a:t>
            </a:r>
          </a:p>
          <a:p>
            <a:pPr marL="274320" lvl="1" indent="0">
              <a:buNone/>
            </a:pPr>
            <a:r>
              <a:rPr lang="en-US" dirty="0"/>
              <a:t>	</a:t>
            </a:r>
            <a:r>
              <a:rPr lang="en-US" dirty="0" smtClean="0"/>
              <a:t>State of Wisconsin STD Control Section</a:t>
            </a:r>
          </a:p>
          <a:p>
            <a:pPr marL="274320" lvl="1" indent="0">
              <a:buNone/>
            </a:pPr>
            <a:r>
              <a:rPr lang="en-US" dirty="0"/>
              <a:t>	</a:t>
            </a:r>
            <a:r>
              <a:rPr lang="en-US" dirty="0" smtClean="0"/>
              <a:t>Phone 608-261-6390 or</a:t>
            </a:r>
          </a:p>
          <a:p>
            <a:pPr marL="274320" lvl="1" indent="0">
              <a:buNone/>
            </a:pPr>
            <a:r>
              <a:rPr lang="en-US" dirty="0"/>
              <a:t>	</a:t>
            </a:r>
            <a:r>
              <a:rPr lang="en-US" dirty="0" smtClean="0"/>
              <a:t>email </a:t>
            </a:r>
            <a:r>
              <a:rPr lang="en-US" dirty="0" smtClean="0">
                <a:hlinkClick r:id="rId2"/>
              </a:rPr>
              <a:t>Brandon.Kufalk@wisconsin.gov</a:t>
            </a:r>
            <a:endParaRPr lang="en-US" dirty="0" smtClean="0"/>
          </a:p>
          <a:p>
            <a:pPr marL="274320" lvl="1" indent="0">
              <a:buNone/>
            </a:pPr>
            <a:endParaRPr lang="en-US" dirty="0"/>
          </a:p>
          <a:p>
            <a:pPr marL="274320" lvl="1" indent="0">
              <a:buNone/>
            </a:pPr>
            <a:endParaRPr lang="en-US" dirty="0" smtClean="0"/>
          </a:p>
          <a:p>
            <a:pPr marL="274320" lvl="1" indent="0">
              <a:buNone/>
            </a:pPr>
            <a:endParaRPr lang="en-US" dirty="0" smtClean="0"/>
          </a:p>
          <a:p>
            <a:pPr marL="274320" lvl="1" indent="0">
              <a:buNone/>
            </a:pPr>
            <a:endParaRPr lang="en-US" dirty="0"/>
          </a:p>
          <a:p>
            <a:pPr marL="274320" lvl="1" indent="0">
              <a:buNone/>
            </a:pPr>
            <a:endParaRPr lang="en-US" dirty="0"/>
          </a:p>
          <a:p>
            <a:pPr marL="274320" lvl="1" indent="0">
              <a:buNone/>
            </a:pPr>
            <a:endParaRPr lang="en-US" dirty="0" smtClean="0"/>
          </a:p>
          <a:p>
            <a:pPr marL="274320" lvl="1" indent="0">
              <a:lnSpc>
                <a:spcPct val="110000"/>
              </a:lnSpc>
              <a:buNone/>
            </a:pPr>
            <a:r>
              <a:rPr lang="en-US" dirty="0" smtClean="0"/>
              <a:t>Note: All population data was queried using Wisconsin Interactive Statistics on Health</a:t>
            </a:r>
            <a:r>
              <a:rPr lang="en-US" dirty="0"/>
              <a:t> </a:t>
            </a:r>
            <a:r>
              <a:rPr lang="en-US" dirty="0" smtClean="0"/>
              <a:t>(WISH) which can be found at:</a:t>
            </a:r>
          </a:p>
          <a:p>
            <a:pPr marL="274320" lvl="1" indent="0">
              <a:lnSpc>
                <a:spcPct val="110000"/>
              </a:lnSpc>
              <a:buNone/>
            </a:pPr>
            <a:r>
              <a:rPr lang="en-US" dirty="0">
                <a:hlinkClick r:id="rId3"/>
              </a:rPr>
              <a:t>https://</a:t>
            </a:r>
            <a:r>
              <a:rPr lang="en-US" dirty="0" smtClean="0">
                <a:hlinkClick r:id="rId3"/>
              </a:rPr>
              <a:t>www.dhs.wisconsin.gov/wish/index.htm</a:t>
            </a:r>
            <a:endParaRPr lang="en-US" dirty="0" smtClean="0"/>
          </a:p>
          <a:p>
            <a:pPr marL="274320" lvl="1" indent="0">
              <a:buNone/>
            </a:pPr>
            <a:endParaRPr lang="en-US" dirty="0" smtClean="0"/>
          </a:p>
          <a:p>
            <a:pPr marL="0" indent="0">
              <a:buNone/>
            </a:pPr>
            <a:r>
              <a:rPr lang="en-US" dirty="0"/>
              <a:t>	</a:t>
            </a:r>
            <a:endParaRPr lang="en-US" dirty="0" smtClean="0"/>
          </a:p>
        </p:txBody>
      </p:sp>
    </p:spTree>
    <p:extLst>
      <p:ext uri="{BB962C8B-B14F-4D97-AF65-F5344CB8AC3E}">
        <p14:creationId xmlns:p14="http://schemas.microsoft.com/office/powerpoint/2010/main" val="755480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882466391"/>
              </p:ext>
            </p:extLst>
          </p:nvPr>
        </p:nvGraphicFramePr>
        <p:xfrm>
          <a:off x="1231037" y="2514599"/>
          <a:ext cx="2286000" cy="1143001"/>
        </p:xfrm>
        <a:graphic>
          <a:graphicData uri="http://schemas.openxmlformats.org/drawingml/2006/table">
            <a:tbl>
              <a:tblPr>
                <a:tableStyleId>{5C22544A-7EE6-4342-B048-85BDC9FD1C3A}</a:tableStyleId>
              </a:tblPr>
              <a:tblGrid>
                <a:gridCol w="1288472"/>
                <a:gridCol w="997528"/>
              </a:tblGrid>
              <a:tr h="351971">
                <a:tc>
                  <a:txBody>
                    <a:bodyPr/>
                    <a:lstStyle/>
                    <a:p>
                      <a:pPr algn="l" fontAlgn="b"/>
                      <a:r>
                        <a:rPr lang="en-US" sz="1100" u="none" strike="noStrike" dirty="0" smtClean="0">
                          <a:effectLst/>
                        </a:rPr>
                        <a:t>Syphilis-Only</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178</a:t>
                      </a:r>
                      <a:endParaRPr lang="en-US" sz="1100" b="0" i="0" u="none" strike="noStrike" dirty="0">
                        <a:solidFill>
                          <a:srgbClr val="000000"/>
                        </a:solidFill>
                        <a:effectLst/>
                        <a:latin typeface="Calibri"/>
                      </a:endParaRPr>
                    </a:p>
                  </a:txBody>
                  <a:tcPr marL="9525" marR="9525" marT="9525" marB="0" anchor="b"/>
                </a:tc>
              </a:tr>
              <a:tr h="362858">
                <a:tc>
                  <a:txBody>
                    <a:bodyPr/>
                    <a:lstStyle/>
                    <a:p>
                      <a:pPr algn="l" fontAlgn="b"/>
                      <a:r>
                        <a:rPr lang="en-US" sz="1100" u="none" strike="noStrike" dirty="0">
                          <a:effectLst/>
                        </a:rPr>
                        <a:t>Syphilis-HIV</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a:effectLst/>
                        </a:rPr>
                        <a:t>101</a:t>
                      </a:r>
                      <a:endParaRPr lang="en-US" sz="1100" b="0" i="0" u="none" strike="noStrike">
                        <a:solidFill>
                          <a:srgbClr val="000000"/>
                        </a:solidFill>
                        <a:effectLst/>
                        <a:latin typeface="Calibri"/>
                      </a:endParaRPr>
                    </a:p>
                  </a:txBody>
                  <a:tcPr marL="9525" marR="9525" marT="9525" marB="0" anchor="b"/>
                </a:tc>
              </a:tr>
              <a:tr h="428172">
                <a:tc>
                  <a:txBody>
                    <a:bodyPr/>
                    <a:lstStyle/>
                    <a:p>
                      <a:pPr algn="l" fontAlgn="b"/>
                      <a:r>
                        <a:rPr lang="en-US" sz="1100" u="none" strike="noStrike" dirty="0">
                          <a:effectLst/>
                        </a:rPr>
                        <a:t>TOTAL Cases</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a:effectLst/>
                        </a:rPr>
                        <a:t>279</a:t>
                      </a:r>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val="4235394577"/>
              </p:ext>
            </p:extLst>
          </p:nvPr>
        </p:nvGraphicFramePr>
        <p:xfrm>
          <a:off x="4724400" y="1437038"/>
          <a:ext cx="3476625" cy="270033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231037" y="1723624"/>
            <a:ext cx="2667000" cy="523220"/>
          </a:xfrm>
          <a:prstGeom prst="rect">
            <a:avLst/>
          </a:prstGeom>
          <a:noFill/>
        </p:spPr>
        <p:txBody>
          <a:bodyPr wrap="square" rtlCol="0">
            <a:spAutoFit/>
          </a:bodyPr>
          <a:lstStyle/>
          <a:p>
            <a:r>
              <a:rPr lang="en-US" sz="1400" b="1" dirty="0" smtClean="0"/>
              <a:t>Syphilis Cases with and without HIV Co-Infection</a:t>
            </a:r>
            <a:endParaRPr lang="en-US" sz="1400" b="1" dirty="0"/>
          </a:p>
        </p:txBody>
      </p:sp>
      <p:sp>
        <p:nvSpPr>
          <p:cNvPr id="9" name="TextBox 8"/>
          <p:cNvSpPr txBox="1"/>
          <p:nvPr/>
        </p:nvSpPr>
        <p:spPr>
          <a:xfrm>
            <a:off x="609600" y="4343400"/>
            <a:ext cx="8001000" cy="1815882"/>
          </a:xfrm>
          <a:prstGeom prst="rect">
            <a:avLst/>
          </a:prstGeom>
          <a:noFill/>
        </p:spPr>
        <p:txBody>
          <a:bodyPr wrap="square" rtlCol="0">
            <a:spAutoFit/>
          </a:bodyPr>
          <a:lstStyle/>
          <a:p>
            <a:r>
              <a:rPr lang="en-US" sz="1600" dirty="0" smtClean="0"/>
              <a:t>Syphilis in Wisconsin has a high proportion of co-infection with HIV.  The first year in which the number of co-infections of syphilis and HIV reached more than one hundred (101 cases was 2014, and only 2014 syphilis cases are presented in this report. The HIV infection cases in this report that are co-infected with syphilis may or may not have occurred in 2014. Some people who were co-infected may have found out about their HIV diagnosis at the same time as their syphilis diagnosis, while others had a pre-existing HIV diagnosis for years and became recently infected with syphilis.</a:t>
            </a:r>
            <a:endParaRPr lang="en-US" sz="1600" dirty="0"/>
          </a:p>
        </p:txBody>
      </p:sp>
      <p:sp>
        <p:nvSpPr>
          <p:cNvPr id="2" name="TextBox 1"/>
          <p:cNvSpPr txBox="1"/>
          <p:nvPr/>
        </p:nvSpPr>
        <p:spPr>
          <a:xfrm>
            <a:off x="914400" y="685800"/>
            <a:ext cx="7467600" cy="338554"/>
          </a:xfrm>
          <a:prstGeom prst="rect">
            <a:avLst/>
          </a:prstGeom>
          <a:noFill/>
        </p:spPr>
        <p:txBody>
          <a:bodyPr wrap="square" rtlCol="0">
            <a:spAutoFit/>
          </a:bodyPr>
          <a:lstStyle/>
          <a:p>
            <a:r>
              <a:rPr lang="en-US" sz="1600" b="1" dirty="0" smtClean="0"/>
              <a:t>Reported syphilis cases with and without HIV co-infection, Wisconsin 2014</a:t>
            </a:r>
            <a:endParaRPr lang="en-US" sz="1600" b="1" dirty="0"/>
          </a:p>
        </p:txBody>
      </p:sp>
    </p:spTree>
    <p:extLst>
      <p:ext uri="{BB962C8B-B14F-4D97-AF65-F5344CB8AC3E}">
        <p14:creationId xmlns:p14="http://schemas.microsoft.com/office/powerpoint/2010/main" val="117160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153400" cy="1752600"/>
          </a:xfrm>
        </p:spPr>
        <p:txBody>
          <a:bodyPr>
            <a:normAutofit lnSpcReduction="10000"/>
          </a:bodyPr>
          <a:lstStyle/>
          <a:p>
            <a:pPr marL="0" indent="0">
              <a:buNone/>
            </a:pPr>
            <a:r>
              <a:rPr lang="en-US" sz="1600" dirty="0" smtClean="0"/>
              <a:t>Most syphilis cases in Wisconsin occur among men. Out of the 279 total syphilis case, 244 of them occurred among men, 33 occurred among women, and 2 cases were transgender. Of the syphilis-only cases, 144 occurred among men, 33 occurred among women and 1 case was transgender. However, the cases of syphilis/HIV co-infection show an even greater proportion of men being infected (100 men and 1 transgendered).  This unusually high proportion of men being infected is an indication of a high number of men having sex with men (MSM).</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3995658135"/>
              </p:ext>
            </p:extLst>
          </p:nvPr>
        </p:nvGraphicFramePr>
        <p:xfrm>
          <a:off x="685800" y="609600"/>
          <a:ext cx="7629525" cy="40909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082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29200"/>
            <a:ext cx="8229600" cy="1447800"/>
          </a:xfrm>
        </p:spPr>
        <p:txBody>
          <a:bodyPr>
            <a:normAutofit/>
          </a:bodyPr>
          <a:lstStyle/>
          <a:p>
            <a:pPr marL="0" indent="0">
              <a:buNone/>
            </a:pPr>
            <a:r>
              <a:rPr lang="en-US" sz="1600" dirty="0" smtClean="0"/>
              <a:t>There is a variety of proportions in syphilis cases to the number of syphilis/HIV co-infect cases by age groups. The age groups on the bottom row of the chart are Centers for Disease Control and Prevention (CDC) recommended age group distributions. More than half of the syphilis cases between the ages of 4o and 49 were co-infected with HIV (58.8% and 66.7%).</a:t>
            </a:r>
            <a:endParaRPr lang="en-US" sz="1600" dirty="0"/>
          </a:p>
        </p:txBody>
      </p:sp>
      <p:sp>
        <p:nvSpPr>
          <p:cNvPr id="5" name="Rectangle 4"/>
          <p:cNvSpPr/>
          <p:nvPr/>
        </p:nvSpPr>
        <p:spPr>
          <a:xfrm>
            <a:off x="4114800" y="1219200"/>
            <a:ext cx="838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8" name="Chart 7"/>
          <p:cNvGraphicFramePr>
            <a:graphicFrameLocks/>
          </p:cNvGraphicFramePr>
          <p:nvPr>
            <p:extLst>
              <p:ext uri="{D42A27DB-BD31-4B8C-83A1-F6EECF244321}">
                <p14:modId xmlns:p14="http://schemas.microsoft.com/office/powerpoint/2010/main" val="3125852570"/>
              </p:ext>
            </p:extLst>
          </p:nvPr>
        </p:nvGraphicFramePr>
        <p:xfrm>
          <a:off x="797511" y="609600"/>
          <a:ext cx="75438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1023937" y="4648200"/>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04887" y="3962400"/>
            <a:ext cx="1066800" cy="246221"/>
          </a:xfrm>
          <a:prstGeom prst="rect">
            <a:avLst/>
          </a:prstGeom>
          <a:noFill/>
        </p:spPr>
        <p:txBody>
          <a:bodyPr wrap="square" rtlCol="0">
            <a:spAutoFit/>
          </a:bodyPr>
          <a:lstStyle/>
          <a:p>
            <a:r>
              <a:rPr lang="en-US" sz="1000" b="1" dirty="0" smtClean="0"/>
              <a:t>Age Group</a:t>
            </a:r>
            <a:endParaRPr lang="en-US" sz="1000" b="1" dirty="0"/>
          </a:p>
        </p:txBody>
      </p:sp>
    </p:spTree>
    <p:extLst>
      <p:ext uri="{BB962C8B-B14F-4D97-AF65-F5344CB8AC3E}">
        <p14:creationId xmlns:p14="http://schemas.microsoft.com/office/powerpoint/2010/main" val="100386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00200"/>
          </a:xfrm>
        </p:spPr>
        <p:txBody>
          <a:bodyPr>
            <a:normAutofit fontScale="92500"/>
          </a:bodyPr>
          <a:lstStyle/>
          <a:p>
            <a:pPr marL="0" indent="0">
              <a:buNone/>
            </a:pPr>
            <a:r>
              <a:rPr lang="en-US" sz="1600" dirty="0" smtClean="0"/>
              <a:t>A majority of the syphilis-only and syphilis/HIV co-infected cases were among African Americans. African Americans made up 60% of the syphilis/HIV co-infected cases and 42% of the syphilis-only cases in Wisconsin, while only 32% and 36% were White, respectively.  However, African Americans only make up 7% of the population in Wisconsin compared to 83% White. This racial disparity primarily occurs in the southeastern part of Wisconsin, specifically in Milwaukee. The 2013 census data was the most recent data available.</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2521044147"/>
              </p:ext>
            </p:extLst>
          </p:nvPr>
        </p:nvGraphicFramePr>
        <p:xfrm>
          <a:off x="152400" y="1371600"/>
          <a:ext cx="3124200" cy="31670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533400" y="533400"/>
            <a:ext cx="7924800" cy="584775"/>
          </a:xfrm>
          <a:prstGeom prst="rect">
            <a:avLst/>
          </a:prstGeom>
          <a:noFill/>
        </p:spPr>
        <p:txBody>
          <a:bodyPr wrap="square" rtlCol="0">
            <a:spAutoFit/>
          </a:bodyPr>
          <a:lstStyle/>
          <a:p>
            <a:pPr algn="ctr"/>
            <a:r>
              <a:rPr lang="en-US" sz="1600" b="1" dirty="0" smtClean="0"/>
              <a:t>Reported syphilis-only and syphilis/HIV co-infections by race/ethnicity in Wisconsin</a:t>
            </a:r>
            <a:endParaRPr lang="en-US" sz="1600" dirty="0"/>
          </a:p>
        </p:txBody>
      </p:sp>
      <p:graphicFrame>
        <p:nvGraphicFramePr>
          <p:cNvPr id="8" name="Chart 7"/>
          <p:cNvGraphicFramePr>
            <a:graphicFrameLocks/>
          </p:cNvGraphicFramePr>
          <p:nvPr>
            <p:extLst>
              <p:ext uri="{D42A27DB-BD31-4B8C-83A1-F6EECF244321}">
                <p14:modId xmlns:p14="http://schemas.microsoft.com/office/powerpoint/2010/main" val="1411413740"/>
              </p:ext>
            </p:extLst>
          </p:nvPr>
        </p:nvGraphicFramePr>
        <p:xfrm>
          <a:off x="6248400" y="1371600"/>
          <a:ext cx="28194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308058992"/>
              </p:ext>
            </p:extLst>
          </p:nvPr>
        </p:nvGraphicFramePr>
        <p:xfrm>
          <a:off x="3048000" y="1371600"/>
          <a:ext cx="3105150" cy="32051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205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76400"/>
          </a:xfrm>
        </p:spPr>
        <p:txBody>
          <a:bodyPr>
            <a:normAutofit/>
          </a:bodyPr>
          <a:lstStyle/>
          <a:p>
            <a:pPr marL="0" indent="0">
              <a:buNone/>
            </a:pPr>
            <a:r>
              <a:rPr lang="en-US" sz="1600" dirty="0" smtClean="0"/>
              <a:t>The largest number of cases in Wisconsin among the five regions occurred in the southeastern region. The southeastern region had 191 total cases of syphilis, which was 68.5% of all the syphilis cases in Wisconsin. This region also had 82 cases of syphilis/HIV co-infections, which was 81.2% of all the syphilis/HIV co-infections in Wisconsin. However, the southeastern region currently makes up only 36.9% of the population in Wisconsin.</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3176903468"/>
              </p:ext>
            </p:extLst>
          </p:nvPr>
        </p:nvGraphicFramePr>
        <p:xfrm>
          <a:off x="762000" y="533400"/>
          <a:ext cx="7667625" cy="4295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0013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0"/>
            <a:ext cx="8534400" cy="2667000"/>
          </a:xfrm>
        </p:spPr>
        <p:txBody>
          <a:bodyPr>
            <a:normAutofit/>
          </a:bodyPr>
          <a:lstStyle/>
          <a:p>
            <a:pPr marL="0" indent="0">
              <a:buNone/>
            </a:pPr>
            <a:r>
              <a:rPr lang="en-US" sz="1600" dirty="0" smtClean="0"/>
              <a:t>Early syphilis, or people infected with syphilis less than one year, occur among the primary stage, the secondary stage and the early latent stage. Late syphilis occurs after one year of being infected. </a:t>
            </a:r>
            <a:r>
              <a:rPr lang="en-US" sz="1600" dirty="0"/>
              <a:t>For people who are HIV positive, it is better to be diagnosed with early syphilis rather than late </a:t>
            </a:r>
            <a:r>
              <a:rPr lang="en-US" sz="1600" dirty="0" smtClean="0"/>
              <a:t>syphilis. People who are HIV positive and have late syphilis are usually required to have a central spinal fluid test to rule out neurosyphilis.</a:t>
            </a:r>
            <a:r>
              <a:rPr lang="en-US" sz="1600" dirty="0"/>
              <a:t> </a:t>
            </a:r>
            <a:r>
              <a:rPr lang="en-US" sz="1600" dirty="0" smtClean="0"/>
              <a:t>Thirty-five percent </a:t>
            </a:r>
            <a:r>
              <a:rPr lang="en-US" sz="1600" dirty="0"/>
              <a:t>(35 out of 101) of the syphilis/HIV co-infections were diagnosed late latent.</a:t>
            </a:r>
          </a:p>
          <a:p>
            <a:pPr marL="0" indent="0">
              <a:buNone/>
            </a:pPr>
            <a:r>
              <a:rPr lang="en-US" sz="1600" dirty="0" smtClean="0"/>
              <a:t>Unfortunately, people who are co-infected with syphilis/HIV who are not in care or find out about their co-infections at the same time are more likely to be in the late stage of syphilis. The Wisconsin STD Section, per the CDC, recommends that all HIV positive patients receive an annual syphilis test to prevent late latent syphilis.  </a:t>
            </a:r>
          </a:p>
        </p:txBody>
      </p:sp>
      <p:graphicFrame>
        <p:nvGraphicFramePr>
          <p:cNvPr id="7" name="Chart 6"/>
          <p:cNvGraphicFramePr>
            <a:graphicFrameLocks/>
          </p:cNvGraphicFramePr>
          <p:nvPr>
            <p:extLst>
              <p:ext uri="{D42A27DB-BD31-4B8C-83A1-F6EECF244321}">
                <p14:modId xmlns:p14="http://schemas.microsoft.com/office/powerpoint/2010/main" val="3871750064"/>
              </p:ext>
            </p:extLst>
          </p:nvPr>
        </p:nvGraphicFramePr>
        <p:xfrm>
          <a:off x="685800" y="609600"/>
          <a:ext cx="3857625" cy="27479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3206653211"/>
              </p:ext>
            </p:extLst>
          </p:nvPr>
        </p:nvGraphicFramePr>
        <p:xfrm>
          <a:off x="4953000" y="609600"/>
          <a:ext cx="3562350" cy="2795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29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343400"/>
            <a:ext cx="8229600" cy="2133600"/>
          </a:xfrm>
        </p:spPr>
        <p:txBody>
          <a:bodyPr>
            <a:normAutofit/>
          </a:bodyPr>
          <a:lstStyle/>
          <a:p>
            <a:pPr marL="0" indent="0">
              <a:buNone/>
            </a:pPr>
            <a:r>
              <a:rPr lang="en-US" sz="1600" dirty="0" smtClean="0"/>
              <a:t>One of the largest risk factors for syphilis and syphilis/HIV co-infections is men who have sex with men (MSM). This includes not only people that identify as gay, but also others that identify as bi-sexual, or straight, as well as some transgender. This is a self-reported risk factor, which means that these individuals were interviewed and reported themselves as MSM either to a provider or to a disease intervention </a:t>
            </a:r>
            <a:r>
              <a:rPr lang="en-US" sz="1600" dirty="0"/>
              <a:t>specialist </a:t>
            </a:r>
            <a:r>
              <a:rPr lang="en-US" sz="1600" dirty="0" smtClean="0"/>
              <a:t>(DIS). In 2014, among all the syphilis cases, 183 of the 279 cases reported that they were MSM, which makes up 66% of the syphilis cases in Wisconsin. However, all 101 syphilis/HIV co-infected cases in Wisconsin for 2014 reported being MSM.</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3060891348"/>
              </p:ext>
            </p:extLst>
          </p:nvPr>
        </p:nvGraphicFramePr>
        <p:xfrm>
          <a:off x="914400" y="1295400"/>
          <a:ext cx="3457575" cy="2438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2367277003"/>
              </p:ext>
            </p:extLst>
          </p:nvPr>
        </p:nvGraphicFramePr>
        <p:xfrm>
          <a:off x="4876800" y="1295400"/>
          <a:ext cx="3505200" cy="25288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33400" y="533400"/>
            <a:ext cx="8077200" cy="584775"/>
          </a:xfrm>
          <a:prstGeom prst="rect">
            <a:avLst/>
          </a:prstGeom>
          <a:noFill/>
        </p:spPr>
        <p:txBody>
          <a:bodyPr wrap="square" rtlCol="0">
            <a:spAutoFit/>
          </a:bodyPr>
          <a:lstStyle/>
          <a:p>
            <a:pPr algn="ctr"/>
            <a:r>
              <a:rPr lang="en-US" sz="1600" b="1" dirty="0" smtClean="0"/>
              <a:t>Syphilis and syphilis/HIV co-infections among men who have sex with men in Wisconsin, 2014</a:t>
            </a:r>
            <a:endParaRPr lang="en-US" sz="1600" b="1" dirty="0"/>
          </a:p>
        </p:txBody>
      </p:sp>
    </p:spTree>
    <p:extLst>
      <p:ext uri="{BB962C8B-B14F-4D97-AF65-F5344CB8AC3E}">
        <p14:creationId xmlns:p14="http://schemas.microsoft.com/office/powerpoint/2010/main" val="4116620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229600" cy="1676400"/>
          </a:xfrm>
        </p:spPr>
        <p:txBody>
          <a:bodyPr>
            <a:normAutofit/>
          </a:bodyPr>
          <a:lstStyle/>
          <a:p>
            <a:pPr marL="0" indent="0">
              <a:buNone/>
            </a:pPr>
            <a:r>
              <a:rPr lang="en-US" sz="1600" dirty="0" smtClean="0"/>
              <a:t>Over the years there has been a steady increase in the number of syphilis-only, syphilis/HIV co-infected, and total syphilis cases. In 2010, the total number of syphilis cases was 102 and the number of syphilis/HIV cases was 38. In four years, the number of syphilis cases has risen to 279 for a 274% increase and the number of syphilis/HIV co-infected cases has risen to 101 for a 266% increase. There are now almost as many syphilis/HIV cases in 2014 as there were total syphilis cases for 2010.</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861352474"/>
              </p:ext>
            </p:extLst>
          </p:nvPr>
        </p:nvGraphicFramePr>
        <p:xfrm>
          <a:off x="609600" y="533400"/>
          <a:ext cx="78486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2861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1555</TotalTime>
  <Words>1099</Words>
  <Application>Microsoft Office PowerPoint</Application>
  <PresentationFormat>On-screen Show (4:3)</PresentationFormat>
  <Paragraphs>72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Reported syphilis cases with and without hiv co-infection*, Wisconsin 2014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syphilis cases with and without hiv co-infection, Wisconsin 2014</dc:title>
  <dc:creator>DHS</dc:creator>
  <cp:lastModifiedBy>Mulder, Lois J</cp:lastModifiedBy>
  <cp:revision>52</cp:revision>
  <cp:lastPrinted>2015-07-03T12:19:48Z</cp:lastPrinted>
  <dcterms:created xsi:type="dcterms:W3CDTF">2015-07-02T17:33:22Z</dcterms:created>
  <dcterms:modified xsi:type="dcterms:W3CDTF">2015-09-15T15:06:10Z</dcterms:modified>
</cp:coreProperties>
</file>