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58" r:id="rId4"/>
    <p:sldId id="257" r:id="rId5"/>
    <p:sldId id="259" r:id="rId6"/>
    <p:sldId id="260" r:id="rId7"/>
    <p:sldId id="261" r:id="rId8"/>
    <p:sldId id="264" r:id="rId9"/>
    <p:sldId id="262" r:id="rId10"/>
    <p:sldId id="266" r:id="rId11"/>
    <p:sldId id="265"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5BA"/>
    <a:srgbClr val="EDBAB1"/>
    <a:srgbClr val="6B7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4" d="100"/>
          <a:sy n="84" d="100"/>
        </p:scale>
        <p:origin x="-2544" y="-7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 of syphilis</a:t>
            </a:r>
            <a:r>
              <a:rPr lang="en-US" sz="1400" baseline="0" dirty="0"/>
              <a:t> vs.</a:t>
            </a:r>
          </a:p>
          <a:p>
            <a:pPr>
              <a:defRPr/>
            </a:pPr>
            <a:r>
              <a:rPr lang="en-US" sz="1400" baseline="0" dirty="0"/>
              <a:t> syphilis/HIV co-infected </a:t>
            </a:r>
            <a:r>
              <a:rPr lang="en-US" sz="1400" baseline="0" dirty="0" smtClean="0"/>
              <a:t>cases</a:t>
            </a:r>
            <a:endParaRPr lang="en-US" sz="1400" dirty="0"/>
          </a:p>
        </c:rich>
      </c:tx>
      <c:layout>
        <c:manualLayout>
          <c:xMode val="edge"/>
          <c:yMode val="edge"/>
          <c:x val="0.15260777334340056"/>
          <c:y val="0.1030274347035687"/>
        </c:manualLayout>
      </c:layout>
      <c:overlay val="0"/>
    </c:title>
    <c:autoTitleDeleted val="0"/>
    <c:plotArea>
      <c:layout/>
      <c:pieChart>
        <c:varyColors val="1"/>
        <c:ser>
          <c:idx val="0"/>
          <c:order val="0"/>
          <c:explosion val="5"/>
          <c:dPt>
            <c:idx val="0"/>
            <c:bubble3D val="0"/>
            <c:spPr>
              <a:solidFill>
                <a:schemeClr val="bg2">
                  <a:lumMod val="50000"/>
                </a:schemeClr>
              </a:solidFill>
            </c:spPr>
          </c:dPt>
          <c:dPt>
            <c:idx val="1"/>
            <c:bubble3D val="0"/>
            <c:spPr>
              <a:solidFill>
                <a:schemeClr val="bg2">
                  <a:lumMod val="90000"/>
                </a:schemeClr>
              </a:solidFill>
            </c:spPr>
          </c:dPt>
          <c:dLbls>
            <c:dLbl>
              <c:idx val="0"/>
              <c:layout/>
              <c:tx>
                <c:rich>
                  <a:bodyPr/>
                  <a:lstStyle/>
                  <a:p>
                    <a:r>
                      <a:rPr lang="en-US" dirty="0" smtClean="0"/>
                      <a:t>Syphilis- </a:t>
                    </a:r>
                    <a:r>
                      <a:rPr lang="en-US" dirty="0"/>
                      <a:t>Only
</a:t>
                    </a:r>
                    <a:r>
                      <a:rPr lang="en-US" dirty="0" smtClean="0"/>
                      <a:t>65%</a:t>
                    </a:r>
                    <a:endParaRPr lang="en-US" dirty="0"/>
                  </a:p>
                </c:rich>
              </c:tx>
              <c:showLegendKey val="0"/>
              <c:showVal val="0"/>
              <c:showCatName val="1"/>
              <c:showSerName val="0"/>
              <c:showPercent val="1"/>
              <c:showBubbleSize val="0"/>
            </c:dLbl>
            <c:dLbl>
              <c:idx val="1"/>
              <c:layout/>
              <c:tx>
                <c:rich>
                  <a:bodyPr/>
                  <a:lstStyle/>
                  <a:p>
                    <a:r>
                      <a:rPr lang="en-US"/>
                      <a:t>Syphilis-HIV
</a:t>
                    </a:r>
                    <a:r>
                      <a:rPr lang="en-US" smtClean="0"/>
                      <a:t>35%</a:t>
                    </a:r>
                    <a:endParaRPr lang="en-US"/>
                  </a:p>
                </c:rich>
              </c:tx>
              <c:showLegendKey val="0"/>
              <c:showVal val="0"/>
              <c:showCatName val="1"/>
              <c:showSerName val="0"/>
              <c:showPercent val="1"/>
              <c:showBubbleSize val="0"/>
            </c:dLbl>
            <c:showLegendKey val="0"/>
            <c:showVal val="0"/>
            <c:showCatName val="1"/>
            <c:showSerName val="0"/>
            <c:showPercent val="1"/>
            <c:showBubbleSize val="0"/>
            <c:showLeaderLines val="1"/>
          </c:dLbls>
          <c:cat>
            <c:strRef>
              <c:f>Sheet1!$A$2:$A$3</c:f>
              <c:strCache>
                <c:ptCount val="2"/>
                <c:pt idx="0">
                  <c:v>Syphilis Only</c:v>
                </c:pt>
                <c:pt idx="1">
                  <c:v>Syphilis-HIV</c:v>
                </c:pt>
              </c:strCache>
            </c:strRef>
          </c:cat>
          <c:val>
            <c:numRef>
              <c:f>Sheet1!$B$2:$B$3</c:f>
              <c:numCache>
                <c:formatCode>General</c:formatCode>
                <c:ptCount val="2"/>
                <c:pt idx="0">
                  <c:v>178</c:v>
                </c:pt>
                <c:pt idx="1">
                  <c:v>101</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Reported Syphilis Cases in Wisconsin, </a:t>
            </a:r>
            <a:r>
              <a:rPr lang="en-US" sz="1400" dirty="0" smtClean="0"/>
              <a:t>2015 </a:t>
            </a:r>
            <a:r>
              <a:rPr lang="en-US" sz="1400" dirty="0"/>
              <a:t>(</a:t>
            </a:r>
            <a:r>
              <a:rPr lang="en-US" sz="1400" dirty="0" smtClean="0"/>
              <a:t>n=268)</a:t>
            </a:r>
            <a:endParaRPr lang="en-US" sz="1400" dirty="0"/>
          </a:p>
        </c:rich>
      </c:tx>
      <c:layout/>
      <c:overlay val="0"/>
    </c:title>
    <c:autoTitleDeleted val="0"/>
    <c:plotArea>
      <c:layout/>
      <c:pieChart>
        <c:varyColors val="1"/>
        <c:ser>
          <c:idx val="0"/>
          <c:order val="0"/>
          <c:dPt>
            <c:idx val="1"/>
            <c:bubble3D val="0"/>
            <c:spPr>
              <a:solidFill>
                <a:schemeClr val="accent3">
                  <a:lumMod val="20000"/>
                  <a:lumOff val="80000"/>
                </a:schemeClr>
              </a:solidFill>
            </c:spPr>
          </c:dPt>
          <c:dLbls>
            <c:showLegendKey val="0"/>
            <c:showVal val="0"/>
            <c:showCatName val="0"/>
            <c:showSerName val="0"/>
            <c:showPercent val="1"/>
            <c:showBubbleSize val="0"/>
            <c:showLeaderLines val="1"/>
          </c:dLbls>
          <c:cat>
            <c:strRef>
              <c:f>Sheet1!$BR$2:$BR$3</c:f>
              <c:strCache>
                <c:ptCount val="2"/>
                <c:pt idx="0">
                  <c:v>Men who have sex w/men (MSM)</c:v>
                </c:pt>
                <c:pt idx="1">
                  <c:v>Non-MSM</c:v>
                </c:pt>
              </c:strCache>
            </c:strRef>
          </c:cat>
          <c:val>
            <c:numRef>
              <c:f>Sheet1!$BS$2:$BS$3</c:f>
              <c:numCache>
                <c:formatCode>General</c:formatCode>
                <c:ptCount val="2"/>
                <c:pt idx="0">
                  <c:v>184</c:v>
                </c:pt>
                <c:pt idx="1">
                  <c:v>84</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Reported Syphilis/HIV</a:t>
            </a:r>
            <a:r>
              <a:rPr lang="en-US" sz="1400" baseline="0" dirty="0"/>
              <a:t> co-infected cases in Wisconsin, </a:t>
            </a:r>
            <a:r>
              <a:rPr lang="en-US" sz="1400" baseline="0" dirty="0" smtClean="0"/>
              <a:t>2015 </a:t>
            </a:r>
            <a:r>
              <a:rPr lang="en-US" sz="1400" baseline="0" dirty="0"/>
              <a:t>(</a:t>
            </a:r>
            <a:r>
              <a:rPr lang="en-US" sz="1400" baseline="0" dirty="0" smtClean="0"/>
              <a:t>n=95)</a:t>
            </a:r>
            <a:endParaRPr lang="en-US" sz="1400" dirty="0"/>
          </a:p>
        </c:rich>
      </c:tx>
      <c:layout/>
      <c:overlay val="0"/>
    </c:title>
    <c:autoTitleDeleted val="0"/>
    <c:plotArea>
      <c:layout/>
      <c:pieChart>
        <c:varyColors val="1"/>
        <c:ser>
          <c:idx val="0"/>
          <c:order val="0"/>
          <c:dLbls>
            <c:dLbl>
              <c:idx val="1"/>
              <c:delete val="1"/>
            </c:dLbl>
            <c:showLegendKey val="0"/>
            <c:showVal val="0"/>
            <c:showCatName val="0"/>
            <c:showSerName val="0"/>
            <c:showPercent val="1"/>
            <c:showBubbleSize val="0"/>
            <c:showLeaderLines val="1"/>
          </c:dLbls>
          <c:cat>
            <c:strRef>
              <c:f>Sheet1!$BR$19:$BR$20</c:f>
              <c:strCache>
                <c:ptCount val="2"/>
                <c:pt idx="0">
                  <c:v>Men who have sex w/men (MSM)</c:v>
                </c:pt>
                <c:pt idx="1">
                  <c:v>Non-MSM</c:v>
                </c:pt>
              </c:strCache>
            </c:strRef>
          </c:cat>
          <c:val>
            <c:numRef>
              <c:f>Sheet1!$BS$19:$BS$20</c:f>
              <c:numCache>
                <c:formatCode>General</c:formatCode>
                <c:ptCount val="2"/>
                <c:pt idx="0">
                  <c:v>84</c:v>
                </c:pt>
                <c:pt idx="1">
                  <c:v>11</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Reported</a:t>
            </a:r>
            <a:r>
              <a:rPr lang="en-US" sz="1600" baseline="0" dirty="0"/>
              <a:t> syphilis/HIV co-infection, </a:t>
            </a:r>
            <a:r>
              <a:rPr lang="en-US" sz="1600" baseline="0" dirty="0" smtClean="0"/>
              <a:t>syphilis-only </a:t>
            </a:r>
            <a:r>
              <a:rPr lang="en-US" sz="1600" baseline="0" dirty="0"/>
              <a:t>and total syphilis cases in Wisconsin, </a:t>
            </a:r>
            <a:r>
              <a:rPr lang="en-US" sz="1600" baseline="0" dirty="0" smtClean="0"/>
              <a:t>2011 </a:t>
            </a:r>
            <a:r>
              <a:rPr lang="en-US" sz="1600" baseline="0" dirty="0"/>
              <a:t>- </a:t>
            </a:r>
            <a:r>
              <a:rPr lang="en-US" sz="1600" baseline="0" dirty="0" smtClean="0"/>
              <a:t>2015</a:t>
            </a:r>
            <a:endParaRPr lang="en-US" sz="1600" baseline="0" dirty="0"/>
          </a:p>
        </c:rich>
      </c:tx>
      <c:layout/>
      <c:overlay val="0"/>
    </c:title>
    <c:autoTitleDeleted val="0"/>
    <c:plotArea>
      <c:layout/>
      <c:barChart>
        <c:barDir val="col"/>
        <c:grouping val="clustered"/>
        <c:varyColors val="0"/>
        <c:ser>
          <c:idx val="0"/>
          <c:order val="0"/>
          <c:tx>
            <c:strRef>
              <c:f>Sheet1!$K$2</c:f>
              <c:strCache>
                <c:ptCount val="1"/>
                <c:pt idx="0">
                  <c:v>Syphilis/HIV </c:v>
                </c:pt>
              </c:strCache>
            </c:strRef>
          </c:tx>
          <c:invertIfNegative val="0"/>
          <c:cat>
            <c:numRef>
              <c:f>Sheet1!$L$1:$P$1</c:f>
              <c:numCache>
                <c:formatCode>General</c:formatCode>
                <c:ptCount val="5"/>
                <c:pt idx="0">
                  <c:v>2011</c:v>
                </c:pt>
                <c:pt idx="1">
                  <c:v>2012</c:v>
                </c:pt>
                <c:pt idx="2">
                  <c:v>2013</c:v>
                </c:pt>
                <c:pt idx="3">
                  <c:v>2014</c:v>
                </c:pt>
                <c:pt idx="4">
                  <c:v>2015</c:v>
                </c:pt>
              </c:numCache>
            </c:numRef>
          </c:cat>
          <c:val>
            <c:numRef>
              <c:f>Sheet1!$L$2:$P$2</c:f>
              <c:numCache>
                <c:formatCode>General</c:formatCode>
                <c:ptCount val="5"/>
                <c:pt idx="0">
                  <c:v>46</c:v>
                </c:pt>
                <c:pt idx="1">
                  <c:v>67</c:v>
                </c:pt>
                <c:pt idx="2">
                  <c:v>71</c:v>
                </c:pt>
                <c:pt idx="3">
                  <c:v>101</c:v>
                </c:pt>
                <c:pt idx="4">
                  <c:v>95</c:v>
                </c:pt>
              </c:numCache>
            </c:numRef>
          </c:val>
        </c:ser>
        <c:ser>
          <c:idx val="1"/>
          <c:order val="1"/>
          <c:tx>
            <c:strRef>
              <c:f>Sheet1!$K$3</c:f>
              <c:strCache>
                <c:ptCount val="1"/>
                <c:pt idx="0">
                  <c:v>Syphilis-Only</c:v>
                </c:pt>
              </c:strCache>
            </c:strRef>
          </c:tx>
          <c:spPr>
            <a:solidFill>
              <a:schemeClr val="accent2">
                <a:lumMod val="60000"/>
                <a:lumOff val="40000"/>
              </a:schemeClr>
            </a:solidFill>
          </c:spPr>
          <c:invertIfNegative val="0"/>
          <c:cat>
            <c:numRef>
              <c:f>Sheet1!$L$1:$P$1</c:f>
              <c:numCache>
                <c:formatCode>General</c:formatCode>
                <c:ptCount val="5"/>
                <c:pt idx="0">
                  <c:v>2011</c:v>
                </c:pt>
                <c:pt idx="1">
                  <c:v>2012</c:v>
                </c:pt>
                <c:pt idx="2">
                  <c:v>2013</c:v>
                </c:pt>
                <c:pt idx="3">
                  <c:v>2014</c:v>
                </c:pt>
                <c:pt idx="4">
                  <c:v>2015</c:v>
                </c:pt>
              </c:numCache>
            </c:numRef>
          </c:cat>
          <c:val>
            <c:numRef>
              <c:f>Sheet1!$L$3:$P$3</c:f>
              <c:numCache>
                <c:formatCode>General</c:formatCode>
                <c:ptCount val="5"/>
                <c:pt idx="0">
                  <c:v>148</c:v>
                </c:pt>
                <c:pt idx="1">
                  <c:v>172</c:v>
                </c:pt>
                <c:pt idx="2">
                  <c:v>176</c:v>
                </c:pt>
                <c:pt idx="3">
                  <c:v>178</c:v>
                </c:pt>
                <c:pt idx="4">
                  <c:v>175</c:v>
                </c:pt>
              </c:numCache>
            </c:numRef>
          </c:val>
        </c:ser>
        <c:ser>
          <c:idx val="2"/>
          <c:order val="2"/>
          <c:tx>
            <c:strRef>
              <c:f>Sheet1!$K$4</c:f>
              <c:strCache>
                <c:ptCount val="1"/>
                <c:pt idx="0">
                  <c:v>Total Syphilis</c:v>
                </c:pt>
              </c:strCache>
            </c:strRef>
          </c:tx>
          <c:invertIfNegative val="0"/>
          <c:cat>
            <c:numRef>
              <c:f>Sheet1!$L$1:$P$1</c:f>
              <c:numCache>
                <c:formatCode>General</c:formatCode>
                <c:ptCount val="5"/>
                <c:pt idx="0">
                  <c:v>2011</c:v>
                </c:pt>
                <c:pt idx="1">
                  <c:v>2012</c:v>
                </c:pt>
                <c:pt idx="2">
                  <c:v>2013</c:v>
                </c:pt>
                <c:pt idx="3">
                  <c:v>2014</c:v>
                </c:pt>
                <c:pt idx="4">
                  <c:v>2015</c:v>
                </c:pt>
              </c:numCache>
            </c:numRef>
          </c:cat>
          <c:val>
            <c:numRef>
              <c:f>Sheet1!$L$4:$P$4</c:f>
              <c:numCache>
                <c:formatCode>General</c:formatCode>
                <c:ptCount val="5"/>
                <c:pt idx="0">
                  <c:v>194</c:v>
                </c:pt>
                <c:pt idx="1">
                  <c:v>239</c:v>
                </c:pt>
                <c:pt idx="2">
                  <c:v>247</c:v>
                </c:pt>
                <c:pt idx="3">
                  <c:v>279</c:v>
                </c:pt>
                <c:pt idx="4">
                  <c:v>270</c:v>
                </c:pt>
              </c:numCache>
            </c:numRef>
          </c:val>
        </c:ser>
        <c:dLbls>
          <c:showLegendKey val="0"/>
          <c:showVal val="0"/>
          <c:showCatName val="0"/>
          <c:showSerName val="0"/>
          <c:showPercent val="0"/>
          <c:showBubbleSize val="0"/>
        </c:dLbls>
        <c:gapWidth val="150"/>
        <c:axId val="36386688"/>
        <c:axId val="36388224"/>
      </c:barChart>
      <c:catAx>
        <c:axId val="36386688"/>
        <c:scaling>
          <c:orientation val="minMax"/>
        </c:scaling>
        <c:delete val="0"/>
        <c:axPos val="b"/>
        <c:numFmt formatCode="General" sourceLinked="1"/>
        <c:majorTickMark val="none"/>
        <c:minorTickMark val="none"/>
        <c:tickLblPos val="nextTo"/>
        <c:crossAx val="36388224"/>
        <c:crosses val="autoZero"/>
        <c:auto val="1"/>
        <c:lblAlgn val="ctr"/>
        <c:lblOffset val="100"/>
        <c:noMultiLvlLbl val="0"/>
      </c:catAx>
      <c:valAx>
        <c:axId val="36388224"/>
        <c:scaling>
          <c:orientation val="minMax"/>
        </c:scaling>
        <c:delete val="0"/>
        <c:axPos val="l"/>
        <c:majorGridlines/>
        <c:title>
          <c:tx>
            <c:rich>
              <a:bodyPr/>
              <a:lstStyle/>
              <a:p>
                <a:pPr>
                  <a:defRPr/>
                </a:pPr>
                <a:r>
                  <a:rPr lang="en-US" dirty="0"/>
                  <a:t>CASES</a:t>
                </a:r>
              </a:p>
            </c:rich>
          </c:tx>
          <c:layout>
            <c:manualLayout>
              <c:xMode val="edge"/>
              <c:yMode val="edge"/>
              <c:x val="4.0637183701551879E-2"/>
              <c:y val="0.41416416129801958"/>
            </c:manualLayout>
          </c:layout>
          <c:overlay val="0"/>
        </c:title>
        <c:numFmt formatCode="General" sourceLinked="1"/>
        <c:majorTickMark val="none"/>
        <c:minorTickMark val="none"/>
        <c:tickLblPos val="nextTo"/>
        <c:crossAx val="36386688"/>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Proportion</a:t>
            </a:r>
            <a:r>
              <a:rPr lang="en-US" sz="1600" baseline="0" dirty="0"/>
              <a:t> of </a:t>
            </a:r>
            <a:r>
              <a:rPr lang="en-US" sz="1600" baseline="0" dirty="0" smtClean="0"/>
              <a:t>previous </a:t>
            </a:r>
            <a:r>
              <a:rPr lang="en-US" sz="1600" baseline="0" dirty="0"/>
              <a:t>and </a:t>
            </a:r>
            <a:r>
              <a:rPr lang="en-US" sz="1600" baseline="0" dirty="0" smtClean="0"/>
              <a:t>newly diagnosed </a:t>
            </a:r>
            <a:r>
              <a:rPr lang="en-US" sz="1600" baseline="0" dirty="0"/>
              <a:t>HIV cases among 2015 syphilis and HIV co-infections, n=94</a:t>
            </a:r>
          </a:p>
        </c:rich>
      </c:tx>
      <c:layout>
        <c:manualLayout>
          <c:xMode val="edge"/>
          <c:yMode val="edge"/>
          <c:x val="7.9293108024418302E-2"/>
          <c:y val="2.2727272727272728E-2"/>
        </c:manualLayout>
      </c:layout>
      <c:overlay val="0"/>
    </c:title>
    <c:autoTitleDeleted val="0"/>
    <c:plotArea>
      <c:layout/>
      <c:pieChart>
        <c:varyColors val="1"/>
        <c:ser>
          <c:idx val="0"/>
          <c:order val="0"/>
          <c:dPt>
            <c:idx val="0"/>
            <c:bubble3D val="0"/>
            <c:spPr>
              <a:solidFill>
                <a:schemeClr val="accent1">
                  <a:lumMod val="60000"/>
                  <a:lumOff val="40000"/>
                </a:schemeClr>
              </a:solidFill>
            </c:spPr>
          </c:dPt>
          <c:dLbls>
            <c:showLegendKey val="0"/>
            <c:showVal val="0"/>
            <c:showCatName val="0"/>
            <c:showSerName val="0"/>
            <c:showPercent val="1"/>
            <c:showBubbleSize val="0"/>
            <c:showLeaderLines val="1"/>
          </c:dLbls>
          <c:cat>
            <c:strRef>
              <c:f>Sheet1!$CN$2:$CN$3</c:f>
              <c:strCache>
                <c:ptCount val="2"/>
                <c:pt idx="0">
                  <c:v>Previous HIV+</c:v>
                </c:pt>
                <c:pt idx="1">
                  <c:v>Newly Dx HIV+</c:v>
                </c:pt>
              </c:strCache>
            </c:strRef>
          </c:cat>
          <c:val>
            <c:numRef>
              <c:f>Sheet1!$CO$2:$CO$3</c:f>
              <c:numCache>
                <c:formatCode>General</c:formatCode>
                <c:ptCount val="2"/>
                <c:pt idx="0">
                  <c:v>75</c:v>
                </c:pt>
                <c:pt idx="1">
                  <c:v>19</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Reported syphilis cases by sex in Wisconsin, </a:t>
            </a:r>
            <a:r>
              <a:rPr lang="en-US" dirty="0" smtClean="0"/>
              <a:t>2015 </a:t>
            </a:r>
            <a:endParaRPr lang="en-US" dirty="0"/>
          </a:p>
        </c:rich>
      </c:tx>
      <c:layout>
        <c:manualLayout>
          <c:xMode val="edge"/>
          <c:yMode val="edge"/>
          <c:x val="0.17950055868484605"/>
          <c:y val="1.8626311938903743E-2"/>
        </c:manualLayout>
      </c:layout>
      <c:overlay val="0"/>
    </c:title>
    <c:autoTitleDeleted val="0"/>
    <c:plotArea>
      <c:layout/>
      <c:barChart>
        <c:barDir val="col"/>
        <c:grouping val="clustered"/>
        <c:varyColors val="0"/>
        <c:ser>
          <c:idx val="0"/>
          <c:order val="0"/>
          <c:tx>
            <c:strRef>
              <c:f>Sheet1!$AD$1</c:f>
              <c:strCache>
                <c:ptCount val="1"/>
                <c:pt idx="0">
                  <c:v>Syph/HIV</c:v>
                </c:pt>
              </c:strCache>
            </c:strRef>
          </c:tx>
          <c:invertIfNegative val="0"/>
          <c:cat>
            <c:strRef>
              <c:f>Sheet1!$AC$2:$AC$4</c:f>
              <c:strCache>
                <c:ptCount val="3"/>
                <c:pt idx="0">
                  <c:v>  Male</c:v>
                </c:pt>
                <c:pt idx="1">
                  <c:v>  Female</c:v>
                </c:pt>
                <c:pt idx="2">
                  <c:v>  Transgender</c:v>
                </c:pt>
              </c:strCache>
            </c:strRef>
          </c:cat>
          <c:val>
            <c:numRef>
              <c:f>Sheet1!$AD$2:$AD$4</c:f>
              <c:numCache>
                <c:formatCode>General</c:formatCode>
                <c:ptCount val="3"/>
                <c:pt idx="0">
                  <c:v>92</c:v>
                </c:pt>
                <c:pt idx="1">
                  <c:v>2</c:v>
                </c:pt>
                <c:pt idx="2">
                  <c:v>1</c:v>
                </c:pt>
              </c:numCache>
            </c:numRef>
          </c:val>
        </c:ser>
        <c:ser>
          <c:idx val="1"/>
          <c:order val="1"/>
          <c:tx>
            <c:strRef>
              <c:f>Sheet1!$AE$1</c:f>
              <c:strCache>
                <c:ptCount val="1"/>
                <c:pt idx="0">
                  <c:v>Syphilis-Only</c:v>
                </c:pt>
              </c:strCache>
            </c:strRef>
          </c:tx>
          <c:spPr>
            <a:solidFill>
              <a:schemeClr val="accent2">
                <a:lumMod val="60000"/>
                <a:lumOff val="40000"/>
              </a:schemeClr>
            </a:solidFill>
          </c:spPr>
          <c:invertIfNegative val="0"/>
          <c:cat>
            <c:strRef>
              <c:f>Sheet1!$AC$2:$AC$4</c:f>
              <c:strCache>
                <c:ptCount val="3"/>
                <c:pt idx="0">
                  <c:v>  Male</c:v>
                </c:pt>
                <c:pt idx="1">
                  <c:v>  Female</c:v>
                </c:pt>
                <c:pt idx="2">
                  <c:v>  Transgender</c:v>
                </c:pt>
              </c:strCache>
            </c:strRef>
          </c:cat>
          <c:val>
            <c:numRef>
              <c:f>Sheet1!$AE$2:$AE$4</c:f>
              <c:numCache>
                <c:formatCode>General</c:formatCode>
                <c:ptCount val="3"/>
                <c:pt idx="0">
                  <c:v>149</c:v>
                </c:pt>
                <c:pt idx="1">
                  <c:v>26</c:v>
                </c:pt>
                <c:pt idx="2">
                  <c:v>0</c:v>
                </c:pt>
              </c:numCache>
            </c:numRef>
          </c:val>
        </c:ser>
        <c:ser>
          <c:idx val="2"/>
          <c:order val="2"/>
          <c:tx>
            <c:strRef>
              <c:f>Sheet1!$AF$1</c:f>
              <c:strCache>
                <c:ptCount val="1"/>
                <c:pt idx="0">
                  <c:v>Syphilis</c:v>
                </c:pt>
              </c:strCache>
            </c:strRef>
          </c:tx>
          <c:invertIfNegative val="0"/>
          <c:cat>
            <c:strRef>
              <c:f>Sheet1!$AC$2:$AC$4</c:f>
              <c:strCache>
                <c:ptCount val="3"/>
                <c:pt idx="0">
                  <c:v>  Male</c:v>
                </c:pt>
                <c:pt idx="1">
                  <c:v>  Female</c:v>
                </c:pt>
                <c:pt idx="2">
                  <c:v>  Transgender</c:v>
                </c:pt>
              </c:strCache>
            </c:strRef>
          </c:cat>
          <c:val>
            <c:numRef>
              <c:f>Sheet1!$AF$2:$AF$4</c:f>
              <c:numCache>
                <c:formatCode>General</c:formatCode>
                <c:ptCount val="3"/>
                <c:pt idx="0">
                  <c:v>241</c:v>
                </c:pt>
                <c:pt idx="1">
                  <c:v>28</c:v>
                </c:pt>
                <c:pt idx="2">
                  <c:v>1</c:v>
                </c:pt>
              </c:numCache>
            </c:numRef>
          </c:val>
        </c:ser>
        <c:dLbls>
          <c:showLegendKey val="0"/>
          <c:showVal val="0"/>
          <c:showCatName val="0"/>
          <c:showSerName val="0"/>
          <c:showPercent val="0"/>
          <c:showBubbleSize val="0"/>
        </c:dLbls>
        <c:gapWidth val="150"/>
        <c:axId val="34502528"/>
        <c:axId val="34504064"/>
      </c:barChart>
      <c:catAx>
        <c:axId val="34502528"/>
        <c:scaling>
          <c:orientation val="minMax"/>
        </c:scaling>
        <c:delete val="0"/>
        <c:axPos val="b"/>
        <c:majorTickMark val="none"/>
        <c:minorTickMark val="none"/>
        <c:tickLblPos val="nextTo"/>
        <c:crossAx val="34504064"/>
        <c:crosses val="autoZero"/>
        <c:auto val="1"/>
        <c:lblAlgn val="ctr"/>
        <c:lblOffset val="100"/>
        <c:noMultiLvlLbl val="0"/>
      </c:catAx>
      <c:valAx>
        <c:axId val="34504064"/>
        <c:scaling>
          <c:orientation val="minMax"/>
        </c:scaling>
        <c:delete val="0"/>
        <c:axPos val="l"/>
        <c:majorGridlines/>
        <c:title>
          <c:tx>
            <c:rich>
              <a:bodyPr/>
              <a:lstStyle/>
              <a:p>
                <a:pPr>
                  <a:defRPr/>
                </a:pPr>
                <a:r>
                  <a:rPr lang="en-US"/>
                  <a:t>CASES</a:t>
                </a:r>
              </a:p>
            </c:rich>
          </c:tx>
          <c:layout>
            <c:manualLayout>
              <c:xMode val="edge"/>
              <c:yMode val="edge"/>
              <c:x val="6.1589679567207657E-2"/>
              <c:y val="0.44157436823925378"/>
            </c:manualLayout>
          </c:layout>
          <c:overlay val="0"/>
        </c:title>
        <c:numFmt formatCode="General" sourceLinked="1"/>
        <c:majorTickMark val="none"/>
        <c:minorTickMark val="none"/>
        <c:tickLblPos val="nextTo"/>
        <c:crossAx val="34502528"/>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Proportion of syphilis </a:t>
            </a:r>
            <a:r>
              <a:rPr lang="en-US" sz="1600" dirty="0" smtClean="0"/>
              <a:t>cases </a:t>
            </a:r>
            <a:r>
              <a:rPr lang="en-US" sz="1600" dirty="0"/>
              <a:t>that are HIV </a:t>
            </a:r>
            <a:r>
              <a:rPr lang="en-US" sz="1600" dirty="0" smtClean="0"/>
              <a:t>co-infected</a:t>
            </a:r>
          </a:p>
          <a:p>
            <a:pPr>
              <a:defRPr/>
            </a:pPr>
            <a:r>
              <a:rPr lang="en-US" sz="1600" dirty="0" smtClean="0"/>
              <a:t> to syphilis</a:t>
            </a:r>
            <a:r>
              <a:rPr lang="en-US" sz="1600" baseline="0" dirty="0"/>
              <a:t>-</a:t>
            </a:r>
            <a:r>
              <a:rPr lang="en-US" sz="1600" baseline="0" dirty="0" smtClean="0"/>
              <a:t>only </a:t>
            </a:r>
            <a:r>
              <a:rPr lang="en-US" sz="1600" baseline="0" dirty="0"/>
              <a:t>cases within each age group</a:t>
            </a:r>
            <a:endParaRPr lang="en-US" sz="1600" dirty="0"/>
          </a:p>
        </c:rich>
      </c:tx>
      <c:layout/>
      <c:overlay val="0"/>
    </c:title>
    <c:autoTitleDeleted val="0"/>
    <c:plotArea>
      <c:layout/>
      <c:barChart>
        <c:barDir val="col"/>
        <c:grouping val="clustered"/>
        <c:varyColors val="0"/>
        <c:ser>
          <c:idx val="0"/>
          <c:order val="0"/>
          <c:tx>
            <c:strRef>
              <c:f>Sheet1!$BZ$2</c:f>
              <c:strCache>
                <c:ptCount val="1"/>
                <c:pt idx="0">
                  <c:v>Syph/HIV </c:v>
                </c:pt>
              </c:strCache>
            </c:strRef>
          </c:tx>
          <c:invertIfNegative val="0"/>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Sheet1!$BZ$3:$BZ$11</c:f>
              <c:numCache>
                <c:formatCode>General</c:formatCode>
                <c:ptCount val="9"/>
                <c:pt idx="0">
                  <c:v>0</c:v>
                </c:pt>
                <c:pt idx="1">
                  <c:v>2</c:v>
                </c:pt>
                <c:pt idx="2">
                  <c:v>13</c:v>
                </c:pt>
                <c:pt idx="3">
                  <c:v>22</c:v>
                </c:pt>
                <c:pt idx="4">
                  <c:v>14</c:v>
                </c:pt>
                <c:pt idx="5">
                  <c:v>9</c:v>
                </c:pt>
                <c:pt idx="6">
                  <c:v>9</c:v>
                </c:pt>
                <c:pt idx="7">
                  <c:v>7</c:v>
                </c:pt>
                <c:pt idx="8">
                  <c:v>19</c:v>
                </c:pt>
              </c:numCache>
            </c:numRef>
          </c:val>
        </c:ser>
        <c:ser>
          <c:idx val="1"/>
          <c:order val="1"/>
          <c:tx>
            <c:strRef>
              <c:f>Sheet1!$CA$2</c:f>
              <c:strCache>
                <c:ptCount val="1"/>
                <c:pt idx="0">
                  <c:v>Syphilis-Only</c:v>
                </c:pt>
              </c:strCache>
            </c:strRef>
          </c:tx>
          <c:spPr>
            <a:solidFill>
              <a:schemeClr val="accent2">
                <a:lumMod val="60000"/>
                <a:lumOff val="40000"/>
              </a:schemeClr>
            </a:solidFill>
          </c:spPr>
          <c:invertIfNegative val="0"/>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Sheet1!$CA$3:$CA$11</c:f>
              <c:numCache>
                <c:formatCode>General</c:formatCode>
                <c:ptCount val="9"/>
                <c:pt idx="0">
                  <c:v>0</c:v>
                </c:pt>
                <c:pt idx="1">
                  <c:v>9</c:v>
                </c:pt>
                <c:pt idx="2">
                  <c:v>37</c:v>
                </c:pt>
                <c:pt idx="3">
                  <c:v>34</c:v>
                </c:pt>
                <c:pt idx="4">
                  <c:v>23</c:v>
                </c:pt>
                <c:pt idx="5">
                  <c:v>24</c:v>
                </c:pt>
                <c:pt idx="6">
                  <c:v>18</c:v>
                </c:pt>
                <c:pt idx="7">
                  <c:v>10</c:v>
                </c:pt>
                <c:pt idx="8">
                  <c:v>20</c:v>
                </c:pt>
              </c:numCache>
            </c:numRef>
          </c:val>
        </c:ser>
        <c:dLbls>
          <c:showLegendKey val="0"/>
          <c:showVal val="0"/>
          <c:showCatName val="0"/>
          <c:showSerName val="0"/>
          <c:showPercent val="0"/>
          <c:showBubbleSize val="0"/>
        </c:dLbls>
        <c:gapWidth val="150"/>
        <c:axId val="34345344"/>
        <c:axId val="34346880"/>
      </c:barChart>
      <c:barChart>
        <c:barDir val="col"/>
        <c:grouping val="clustered"/>
        <c:varyColors val="0"/>
        <c:ser>
          <c:idx val="2"/>
          <c:order val="2"/>
          <c:tx>
            <c:strRef>
              <c:f>Sheet1!$CB$2</c:f>
              <c:strCache>
                <c:ptCount val="1"/>
                <c:pt idx="0">
                  <c:v>Proportion</c:v>
                </c:pt>
              </c:strCache>
            </c:strRef>
          </c:tx>
          <c:spPr>
            <a:noFill/>
          </c:spPr>
          <c:invertIfNegative val="0"/>
          <c:trendline>
            <c:spPr>
              <a:ln w="19050">
                <a:solidFill>
                  <a:schemeClr val="tx1"/>
                </a:solidFill>
              </a:ln>
            </c:spPr>
            <c:trendlineType val="movingAvg"/>
            <c:period val="2"/>
            <c:dispRSqr val="0"/>
            <c:dispEq val="0"/>
          </c:trendline>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Sheet1!$CB$3:$CB$11</c:f>
              <c:numCache>
                <c:formatCode>0.0%</c:formatCode>
                <c:ptCount val="9"/>
                <c:pt idx="0">
                  <c:v>0</c:v>
                </c:pt>
                <c:pt idx="1">
                  <c:v>0.182</c:v>
                </c:pt>
                <c:pt idx="2">
                  <c:v>0.245</c:v>
                </c:pt>
                <c:pt idx="3">
                  <c:v>0.4</c:v>
                </c:pt>
                <c:pt idx="4">
                  <c:v>0.378</c:v>
                </c:pt>
                <c:pt idx="5">
                  <c:v>0.27300000000000002</c:v>
                </c:pt>
                <c:pt idx="6">
                  <c:v>0.33300000000000002</c:v>
                </c:pt>
                <c:pt idx="7">
                  <c:v>0.41199999999999998</c:v>
                </c:pt>
                <c:pt idx="8">
                  <c:v>0.48699999999999999</c:v>
                </c:pt>
              </c:numCache>
            </c:numRef>
          </c:val>
        </c:ser>
        <c:dLbls>
          <c:showLegendKey val="0"/>
          <c:showVal val="0"/>
          <c:showCatName val="0"/>
          <c:showSerName val="0"/>
          <c:showPercent val="0"/>
          <c:showBubbleSize val="0"/>
        </c:dLbls>
        <c:gapWidth val="150"/>
        <c:axId val="34350208"/>
        <c:axId val="34348416"/>
      </c:barChart>
      <c:catAx>
        <c:axId val="34345344"/>
        <c:scaling>
          <c:orientation val="minMax"/>
        </c:scaling>
        <c:delete val="0"/>
        <c:axPos val="b"/>
        <c:majorTickMark val="none"/>
        <c:minorTickMark val="none"/>
        <c:tickLblPos val="nextTo"/>
        <c:crossAx val="34346880"/>
        <c:crosses val="autoZero"/>
        <c:auto val="1"/>
        <c:lblAlgn val="ctr"/>
        <c:lblOffset val="100"/>
        <c:noMultiLvlLbl val="0"/>
      </c:catAx>
      <c:valAx>
        <c:axId val="34346880"/>
        <c:scaling>
          <c:orientation val="minMax"/>
        </c:scaling>
        <c:delete val="0"/>
        <c:axPos val="l"/>
        <c:majorGridlines/>
        <c:numFmt formatCode="General" sourceLinked="1"/>
        <c:majorTickMark val="none"/>
        <c:minorTickMark val="none"/>
        <c:tickLblPos val="nextTo"/>
        <c:crossAx val="34345344"/>
        <c:crosses val="autoZero"/>
        <c:crossBetween val="between"/>
      </c:valAx>
      <c:valAx>
        <c:axId val="34348416"/>
        <c:scaling>
          <c:orientation val="minMax"/>
        </c:scaling>
        <c:delete val="0"/>
        <c:axPos val="r"/>
        <c:numFmt formatCode="0.0%" sourceLinked="1"/>
        <c:majorTickMark val="out"/>
        <c:minorTickMark val="none"/>
        <c:tickLblPos val="nextTo"/>
        <c:crossAx val="34350208"/>
        <c:crosses val="max"/>
        <c:crossBetween val="between"/>
      </c:valAx>
      <c:catAx>
        <c:axId val="34350208"/>
        <c:scaling>
          <c:orientation val="minMax"/>
        </c:scaling>
        <c:delete val="1"/>
        <c:axPos val="b"/>
        <c:majorTickMark val="out"/>
        <c:minorTickMark val="none"/>
        <c:tickLblPos val="nextTo"/>
        <c:crossAx val="34348416"/>
        <c:crosses val="autoZero"/>
        <c:auto val="1"/>
        <c:lblAlgn val="ctr"/>
        <c:lblOffset val="100"/>
        <c:noMultiLvlLbl val="0"/>
      </c:catAx>
      <c:dTable>
        <c:showHorzBorder val="1"/>
        <c:showVertBorder val="1"/>
        <c:showOutline val="1"/>
        <c:showKeys val="1"/>
      </c:dTable>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a:t>
            </a:r>
            <a:r>
              <a:rPr lang="en-US" sz="1400" baseline="0" dirty="0"/>
              <a:t> of </a:t>
            </a:r>
            <a:r>
              <a:rPr lang="en-US" sz="1400" baseline="0" dirty="0" smtClean="0"/>
              <a:t>syphilis/HIV co-infected </a:t>
            </a:r>
            <a:r>
              <a:rPr lang="en-US" sz="1400" baseline="0" dirty="0"/>
              <a:t>c</a:t>
            </a:r>
            <a:r>
              <a:rPr lang="en-US" sz="1400" baseline="0" dirty="0" smtClean="0"/>
              <a:t>ases </a:t>
            </a:r>
            <a:r>
              <a:rPr lang="en-US" sz="1400" baseline="0" dirty="0"/>
              <a:t>in Wisconsin, </a:t>
            </a:r>
            <a:r>
              <a:rPr lang="en-US" sz="1400" baseline="0" dirty="0" smtClean="0"/>
              <a:t>2015</a:t>
            </a:r>
            <a:endParaRPr lang="en-US" sz="1400" dirty="0"/>
          </a:p>
        </c:rich>
      </c:tx>
      <c:layout/>
      <c:overlay val="0"/>
    </c:title>
    <c:autoTitleDeleted val="0"/>
    <c:plotArea>
      <c:layout/>
      <c:pieChart>
        <c:varyColors val="1"/>
        <c:ser>
          <c:idx val="0"/>
          <c:order val="0"/>
          <c:tx>
            <c:strRef>
              <c:f>Sheet1!$AP$1</c:f>
              <c:strCache>
                <c:ptCount val="1"/>
                <c:pt idx="0">
                  <c:v>Syph/HIV</c:v>
                </c:pt>
              </c:strCache>
            </c:strRef>
          </c:tx>
          <c:dPt>
            <c:idx val="0"/>
            <c:bubble3D val="0"/>
            <c:spPr>
              <a:solidFill>
                <a:srgbClr val="EDBAB1"/>
              </a:solidFill>
            </c:spPr>
          </c:dPt>
          <c:dPt>
            <c:idx val="1"/>
            <c:bubble3D val="0"/>
            <c:spPr>
              <a:solidFill>
                <a:srgbClr val="6B7D72"/>
              </a:solidFill>
            </c:spPr>
          </c:dPt>
          <c:dPt>
            <c:idx val="2"/>
            <c:bubble3D val="0"/>
            <c:spPr>
              <a:solidFill>
                <a:srgbClr val="E7E5BA"/>
              </a:solidFill>
            </c:spPr>
          </c:dPt>
          <c:dLbls>
            <c:showLegendKey val="0"/>
            <c:showVal val="0"/>
            <c:showCatName val="0"/>
            <c:showSerName val="0"/>
            <c:showPercent val="1"/>
            <c:showBubbleSize val="0"/>
            <c:showLeaderLines val="1"/>
          </c:dLbls>
          <c:cat>
            <c:strRef>
              <c:f>Sheet1!$AO$2:$AO$8</c:f>
              <c:strCache>
                <c:ptCount val="7"/>
                <c:pt idx="0">
                  <c:v>  White</c:v>
                </c:pt>
                <c:pt idx="1">
                  <c:v>  Afr. Amer.</c:v>
                </c:pt>
                <c:pt idx="2">
                  <c:v>  Hispanic</c:v>
                </c:pt>
                <c:pt idx="3">
                  <c:v>  Amer. Indian</c:v>
                </c:pt>
                <c:pt idx="4">
                  <c:v>  Asian/Pac. Is. </c:v>
                </c:pt>
                <c:pt idx="5">
                  <c:v>  Other (Mult.)</c:v>
                </c:pt>
                <c:pt idx="6">
                  <c:v>  Unknown</c:v>
                </c:pt>
              </c:strCache>
            </c:strRef>
          </c:cat>
          <c:val>
            <c:numRef>
              <c:f>Sheet1!$AP$2:$AP$8</c:f>
              <c:numCache>
                <c:formatCode>General</c:formatCode>
                <c:ptCount val="7"/>
                <c:pt idx="0">
                  <c:v>41</c:v>
                </c:pt>
                <c:pt idx="1">
                  <c:v>39</c:v>
                </c:pt>
                <c:pt idx="2">
                  <c:v>10</c:v>
                </c:pt>
                <c:pt idx="3">
                  <c:v>1</c:v>
                </c:pt>
                <c:pt idx="4">
                  <c:v>1</c:v>
                </c:pt>
                <c:pt idx="5">
                  <c:v>2</c:v>
                </c:pt>
                <c:pt idx="6">
                  <c:v>1</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 of race/ethnicity</a:t>
            </a:r>
            <a:r>
              <a:rPr lang="en-US" sz="1400" baseline="0" dirty="0"/>
              <a:t> in Wisconsin, </a:t>
            </a:r>
            <a:r>
              <a:rPr lang="en-US" sz="1400" baseline="0" dirty="0" smtClean="0"/>
              <a:t>2014</a:t>
            </a:r>
            <a:endParaRPr lang="en-US" sz="1400" dirty="0"/>
          </a:p>
        </c:rich>
      </c:tx>
      <c:layout>
        <c:manualLayout>
          <c:xMode val="edge"/>
          <c:yMode val="edge"/>
          <c:x val="0.22595229944083076"/>
          <c:y val="3.0451327030468111E-2"/>
        </c:manualLayout>
      </c:layout>
      <c:overlay val="0"/>
    </c:title>
    <c:autoTitleDeleted val="0"/>
    <c:plotArea>
      <c:layout/>
      <c:pieChart>
        <c:varyColors val="1"/>
        <c:ser>
          <c:idx val="0"/>
          <c:order val="0"/>
          <c:dPt>
            <c:idx val="0"/>
            <c:bubble3D val="0"/>
            <c:spPr>
              <a:solidFill>
                <a:schemeClr val="tx2">
                  <a:lumMod val="40000"/>
                  <a:lumOff val="60000"/>
                </a:schemeClr>
              </a:solidFill>
            </c:spPr>
          </c:dPt>
          <c:dPt>
            <c:idx val="1"/>
            <c:bubble3D val="0"/>
            <c:spPr>
              <a:solidFill>
                <a:schemeClr val="bg2">
                  <a:lumMod val="90000"/>
                </a:schemeClr>
              </a:solidFill>
            </c:spPr>
          </c:dPt>
          <c:dPt>
            <c:idx val="2"/>
            <c:bubble3D val="0"/>
            <c:spPr>
              <a:solidFill>
                <a:schemeClr val="accent1">
                  <a:lumMod val="75000"/>
                </a:schemeClr>
              </a:solidFill>
            </c:spPr>
          </c:dPt>
          <c:dLbls>
            <c:showLegendKey val="0"/>
            <c:showVal val="0"/>
            <c:showCatName val="0"/>
            <c:showSerName val="0"/>
            <c:showPercent val="1"/>
            <c:showBubbleSize val="0"/>
            <c:showLeaderLines val="1"/>
          </c:dLbls>
          <c:cat>
            <c:strRef>
              <c:f>Sheet1!$AO$38:$AO$42</c:f>
              <c:strCache>
                <c:ptCount val="5"/>
                <c:pt idx="0">
                  <c:v>White</c:v>
                </c:pt>
                <c:pt idx="1">
                  <c:v>Hispanic</c:v>
                </c:pt>
                <c:pt idx="2">
                  <c:v>Afr. Amer.</c:v>
                </c:pt>
                <c:pt idx="3">
                  <c:v>Amer. Indian</c:v>
                </c:pt>
                <c:pt idx="4">
                  <c:v>Asian/Pac. Is. </c:v>
                </c:pt>
              </c:strCache>
            </c:strRef>
          </c:cat>
          <c:val>
            <c:numRef>
              <c:f>Sheet1!$AP$38:$AP$42</c:f>
              <c:numCache>
                <c:formatCode>#,##0</c:formatCode>
                <c:ptCount val="5"/>
                <c:pt idx="0">
                  <c:v>4771936</c:v>
                </c:pt>
                <c:pt idx="1">
                  <c:v>371466</c:v>
                </c:pt>
                <c:pt idx="2">
                  <c:v>390122</c:v>
                </c:pt>
                <c:pt idx="3">
                  <c:v>55899</c:v>
                </c:pt>
                <c:pt idx="4">
                  <c:v>158535</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 of </a:t>
            </a:r>
            <a:r>
              <a:rPr lang="en-US" sz="1400" dirty="0" smtClean="0"/>
              <a:t>syphilis-only </a:t>
            </a:r>
            <a:r>
              <a:rPr lang="en-US" sz="1400" dirty="0"/>
              <a:t>cases</a:t>
            </a:r>
            <a:r>
              <a:rPr lang="en-US" sz="1400" baseline="0" dirty="0"/>
              <a:t> in Wisconsin, </a:t>
            </a:r>
            <a:r>
              <a:rPr lang="en-US" sz="1400" baseline="0" dirty="0" smtClean="0"/>
              <a:t>2015</a:t>
            </a:r>
            <a:endParaRPr lang="en-US" sz="1400" dirty="0"/>
          </a:p>
        </c:rich>
      </c:tx>
      <c:layout>
        <c:manualLayout>
          <c:xMode val="edge"/>
          <c:yMode val="edge"/>
          <c:x val="0.11748450155387018"/>
          <c:y val="2.3222050342479528E-2"/>
        </c:manualLayout>
      </c:layout>
      <c:overlay val="0"/>
    </c:title>
    <c:autoTitleDeleted val="0"/>
    <c:plotArea>
      <c:layout/>
      <c:pieChart>
        <c:varyColors val="1"/>
        <c:ser>
          <c:idx val="0"/>
          <c:order val="0"/>
          <c:dPt>
            <c:idx val="0"/>
            <c:bubble3D val="0"/>
            <c:spPr>
              <a:solidFill>
                <a:srgbClr val="EDBAB1"/>
              </a:solidFill>
            </c:spPr>
          </c:dPt>
          <c:dPt>
            <c:idx val="1"/>
            <c:bubble3D val="0"/>
            <c:spPr>
              <a:solidFill>
                <a:srgbClr val="6B7D72"/>
              </a:solidFill>
            </c:spPr>
          </c:dPt>
          <c:dPt>
            <c:idx val="2"/>
            <c:bubble3D val="0"/>
            <c:spPr>
              <a:solidFill>
                <a:srgbClr val="E7E5BA"/>
              </a:solidFill>
            </c:spPr>
          </c:dPt>
          <c:dLbls>
            <c:showLegendKey val="0"/>
            <c:showVal val="0"/>
            <c:showCatName val="0"/>
            <c:showSerName val="0"/>
            <c:showPercent val="1"/>
            <c:showBubbleSize val="0"/>
            <c:showLeaderLines val="1"/>
          </c:dLbls>
          <c:cat>
            <c:strRef>
              <c:f>Sheet1!$AO$21:$AO$27</c:f>
              <c:strCache>
                <c:ptCount val="7"/>
                <c:pt idx="0">
                  <c:v>  White</c:v>
                </c:pt>
                <c:pt idx="1">
                  <c:v>  Afr. Amer.</c:v>
                </c:pt>
                <c:pt idx="2">
                  <c:v>  Hispanic</c:v>
                </c:pt>
                <c:pt idx="3">
                  <c:v>  Amer. Indian</c:v>
                </c:pt>
                <c:pt idx="4">
                  <c:v>  Asian/Pac. Is. </c:v>
                </c:pt>
                <c:pt idx="5">
                  <c:v>  Other (Mult.)</c:v>
                </c:pt>
                <c:pt idx="6">
                  <c:v>  Unknown</c:v>
                </c:pt>
              </c:strCache>
            </c:strRef>
          </c:cat>
          <c:val>
            <c:numRef>
              <c:f>Sheet1!$AP$21:$AP$27</c:f>
              <c:numCache>
                <c:formatCode>General</c:formatCode>
                <c:ptCount val="7"/>
                <c:pt idx="0">
                  <c:v>86</c:v>
                </c:pt>
                <c:pt idx="1">
                  <c:v>67</c:v>
                </c:pt>
                <c:pt idx="2">
                  <c:v>18</c:v>
                </c:pt>
                <c:pt idx="3">
                  <c:v>0</c:v>
                </c:pt>
                <c:pt idx="4">
                  <c:v>3</c:v>
                </c:pt>
                <c:pt idx="5">
                  <c:v>1</c:v>
                </c:pt>
                <c:pt idx="6">
                  <c:v>0</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Reported</a:t>
            </a:r>
            <a:r>
              <a:rPr lang="en-US" sz="1600" baseline="0" dirty="0"/>
              <a:t> cases of </a:t>
            </a:r>
            <a:r>
              <a:rPr lang="en-US" sz="1600" baseline="0" dirty="0" smtClean="0"/>
              <a:t>syphilis-only</a:t>
            </a:r>
            <a:r>
              <a:rPr lang="en-US" sz="1600" baseline="0" dirty="0"/>
              <a:t>, </a:t>
            </a:r>
            <a:r>
              <a:rPr lang="en-US" sz="1600" baseline="0" dirty="0" smtClean="0"/>
              <a:t>syphilis/HIV </a:t>
            </a:r>
            <a:r>
              <a:rPr lang="en-US" sz="1600" baseline="0" dirty="0"/>
              <a:t>co-infections and total syphilis cases for the five regions of Wisconsin, </a:t>
            </a:r>
            <a:r>
              <a:rPr lang="en-US" sz="1600" baseline="0" dirty="0" smtClean="0"/>
              <a:t>2015</a:t>
            </a:r>
            <a:endParaRPr lang="en-US" sz="1600" baseline="0" dirty="0"/>
          </a:p>
        </c:rich>
      </c:tx>
      <c:layout/>
      <c:overlay val="0"/>
    </c:title>
    <c:autoTitleDeleted val="0"/>
    <c:plotArea>
      <c:layout/>
      <c:barChart>
        <c:barDir val="col"/>
        <c:grouping val="clustered"/>
        <c:varyColors val="0"/>
        <c:ser>
          <c:idx val="0"/>
          <c:order val="0"/>
          <c:tx>
            <c:v>Syphilis/HIV</c:v>
          </c:tx>
          <c:spPr>
            <a:solidFill>
              <a:schemeClr val="bg2">
                <a:lumMod val="90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Sheet1!$AZ$4:$AZ$8</c:f>
              <c:numCache>
                <c:formatCode>General</c:formatCode>
                <c:ptCount val="5"/>
                <c:pt idx="0">
                  <c:v>6</c:v>
                </c:pt>
                <c:pt idx="1">
                  <c:v>2</c:v>
                </c:pt>
                <c:pt idx="2">
                  <c:v>71</c:v>
                </c:pt>
                <c:pt idx="3">
                  <c:v>10</c:v>
                </c:pt>
                <c:pt idx="4">
                  <c:v>6</c:v>
                </c:pt>
              </c:numCache>
            </c:numRef>
          </c:val>
        </c:ser>
        <c:ser>
          <c:idx val="1"/>
          <c:order val="1"/>
          <c:tx>
            <c:v>Syphilis Only</c:v>
          </c:tx>
          <c:spPr>
            <a:solidFill>
              <a:schemeClr val="accent4">
                <a:lumMod val="40000"/>
                <a:lumOff val="60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Sheet1!$BA$4:$BA$8</c:f>
              <c:numCache>
                <c:formatCode>General</c:formatCode>
                <c:ptCount val="5"/>
                <c:pt idx="0">
                  <c:v>23</c:v>
                </c:pt>
                <c:pt idx="1">
                  <c:v>1</c:v>
                </c:pt>
                <c:pt idx="2">
                  <c:v>112</c:v>
                </c:pt>
                <c:pt idx="3">
                  <c:v>27</c:v>
                </c:pt>
                <c:pt idx="4">
                  <c:v>12</c:v>
                </c:pt>
              </c:numCache>
            </c:numRef>
          </c:val>
        </c:ser>
        <c:ser>
          <c:idx val="2"/>
          <c:order val="2"/>
          <c:tx>
            <c:v>Total Syphilis</c:v>
          </c:tx>
          <c:spPr>
            <a:solidFill>
              <a:schemeClr val="accent1">
                <a:lumMod val="75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Sheet1!$BB$4:$BB$8</c:f>
              <c:numCache>
                <c:formatCode>General</c:formatCode>
                <c:ptCount val="5"/>
                <c:pt idx="0">
                  <c:v>29</c:v>
                </c:pt>
                <c:pt idx="1">
                  <c:v>3</c:v>
                </c:pt>
                <c:pt idx="2">
                  <c:v>183</c:v>
                </c:pt>
                <c:pt idx="3">
                  <c:v>37</c:v>
                </c:pt>
                <c:pt idx="4">
                  <c:v>18</c:v>
                </c:pt>
              </c:numCache>
            </c:numRef>
          </c:val>
        </c:ser>
        <c:dLbls>
          <c:showLegendKey val="0"/>
          <c:showVal val="0"/>
          <c:showCatName val="0"/>
          <c:showSerName val="0"/>
          <c:showPercent val="0"/>
          <c:showBubbleSize val="0"/>
        </c:dLbls>
        <c:gapWidth val="150"/>
        <c:axId val="34667904"/>
        <c:axId val="34686080"/>
      </c:barChart>
      <c:catAx>
        <c:axId val="34667904"/>
        <c:scaling>
          <c:orientation val="minMax"/>
        </c:scaling>
        <c:delete val="0"/>
        <c:axPos val="b"/>
        <c:majorTickMark val="none"/>
        <c:minorTickMark val="none"/>
        <c:tickLblPos val="nextTo"/>
        <c:crossAx val="34686080"/>
        <c:crosses val="autoZero"/>
        <c:auto val="1"/>
        <c:lblAlgn val="ctr"/>
        <c:lblOffset val="100"/>
        <c:noMultiLvlLbl val="0"/>
      </c:catAx>
      <c:valAx>
        <c:axId val="34686080"/>
        <c:scaling>
          <c:orientation val="minMax"/>
        </c:scaling>
        <c:delete val="0"/>
        <c:axPos val="l"/>
        <c:majorGridlines/>
        <c:title>
          <c:tx>
            <c:rich>
              <a:bodyPr/>
              <a:lstStyle/>
              <a:p>
                <a:pPr>
                  <a:defRPr/>
                </a:pPr>
                <a:r>
                  <a:rPr lang="en-US"/>
                  <a:t>CASES</a:t>
                </a:r>
              </a:p>
            </c:rich>
          </c:tx>
          <c:layout>
            <c:manualLayout>
              <c:xMode val="edge"/>
              <c:yMode val="edge"/>
              <c:x val="6.29399585921325E-2"/>
              <c:y val="0.44140347201610886"/>
            </c:manualLayout>
          </c:layout>
          <c:overlay val="0"/>
        </c:title>
        <c:numFmt formatCode="General" sourceLinked="1"/>
        <c:majorTickMark val="none"/>
        <c:minorTickMark val="none"/>
        <c:tickLblPos val="nextTo"/>
        <c:crossAx val="34667904"/>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Syphilis </a:t>
            </a:r>
            <a:r>
              <a:rPr lang="en-US" sz="1600" dirty="0" smtClean="0"/>
              <a:t>stages</a:t>
            </a:r>
            <a:r>
              <a:rPr lang="en-US" sz="1600" baseline="0" dirty="0" smtClean="0"/>
              <a:t> </a:t>
            </a:r>
            <a:r>
              <a:rPr lang="en-US" sz="1600" baseline="0" dirty="0"/>
              <a:t>among </a:t>
            </a:r>
            <a:r>
              <a:rPr lang="en-US" sz="1600" baseline="0" dirty="0" smtClean="0"/>
              <a:t>syphilis/HIV </a:t>
            </a:r>
            <a:r>
              <a:rPr lang="en-US" sz="1600" baseline="0" dirty="0"/>
              <a:t>co-infections, Wisconsin </a:t>
            </a:r>
            <a:r>
              <a:rPr lang="en-US" sz="1600" baseline="0" dirty="0" smtClean="0"/>
              <a:t>2015</a:t>
            </a:r>
            <a:endParaRPr lang="en-US" sz="1600" baseline="0" dirty="0"/>
          </a:p>
        </c:rich>
      </c:tx>
      <c:layout/>
      <c:overlay val="0"/>
    </c:title>
    <c:autoTitleDeleted val="0"/>
    <c:plotArea>
      <c:layout/>
      <c:pieChart>
        <c:varyColors val="1"/>
        <c:ser>
          <c:idx val="0"/>
          <c:order val="0"/>
          <c:dPt>
            <c:idx val="0"/>
            <c:bubble3D val="0"/>
            <c:spPr>
              <a:solidFill>
                <a:schemeClr val="bg2">
                  <a:lumMod val="90000"/>
                </a:schemeClr>
              </a:solidFill>
            </c:spPr>
          </c:dPt>
          <c:dPt>
            <c:idx val="1"/>
            <c:bubble3D val="0"/>
            <c:spPr>
              <a:solidFill>
                <a:schemeClr val="bg2">
                  <a:lumMod val="75000"/>
                </a:schemeClr>
              </a:solidFill>
            </c:spPr>
          </c:dPt>
          <c:dPt>
            <c:idx val="2"/>
            <c:bubble3D val="0"/>
            <c:spPr>
              <a:solidFill>
                <a:schemeClr val="bg2">
                  <a:lumMod val="50000"/>
                </a:schemeClr>
              </a:solidFill>
            </c:spPr>
          </c:dPt>
          <c:dPt>
            <c:idx val="3"/>
            <c:bubble3D val="0"/>
            <c:spPr>
              <a:solidFill>
                <a:schemeClr val="bg1">
                  <a:lumMod val="50000"/>
                </a:schemeClr>
              </a:solidFill>
            </c:spPr>
          </c:dPt>
          <c:dLbls>
            <c:showLegendKey val="0"/>
            <c:showVal val="0"/>
            <c:showCatName val="0"/>
            <c:showSerName val="0"/>
            <c:showPercent val="1"/>
            <c:showBubbleSize val="0"/>
            <c:showLeaderLines val="1"/>
          </c:dLbls>
          <c:cat>
            <c:strRef>
              <c:f>Sheet1!$BH$2:$BH$5</c:f>
              <c:strCache>
                <c:ptCount val="4"/>
                <c:pt idx="0">
                  <c:v>  Primary syphilis</c:v>
                </c:pt>
                <c:pt idx="1">
                  <c:v>  Secondary syphilis</c:v>
                </c:pt>
                <c:pt idx="2">
                  <c:v>  Early latent syphilis</c:v>
                </c:pt>
                <c:pt idx="3">
                  <c:v>  Late syphilis</c:v>
                </c:pt>
              </c:strCache>
            </c:strRef>
          </c:cat>
          <c:val>
            <c:numRef>
              <c:f>Sheet1!$BI$2:$BI$5</c:f>
              <c:numCache>
                <c:formatCode>General</c:formatCode>
                <c:ptCount val="4"/>
                <c:pt idx="0">
                  <c:v>3</c:v>
                </c:pt>
                <c:pt idx="1">
                  <c:v>28</c:v>
                </c:pt>
                <c:pt idx="2">
                  <c:v>47</c:v>
                </c:pt>
                <c:pt idx="3">
                  <c:v>17</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Syphilis </a:t>
            </a:r>
            <a:r>
              <a:rPr lang="en-US" sz="1600" dirty="0" smtClean="0"/>
              <a:t>stages </a:t>
            </a:r>
            <a:r>
              <a:rPr lang="en-US" sz="1600" dirty="0"/>
              <a:t>among syphilis cases, Wisconsin</a:t>
            </a:r>
            <a:r>
              <a:rPr lang="en-US" sz="1600" baseline="0" dirty="0"/>
              <a:t> </a:t>
            </a:r>
            <a:r>
              <a:rPr lang="en-US" sz="1600" baseline="0" dirty="0" smtClean="0"/>
              <a:t>2015</a:t>
            </a:r>
            <a:endParaRPr lang="en-US" sz="1600" dirty="0"/>
          </a:p>
        </c:rich>
      </c:tx>
      <c:layout>
        <c:manualLayout>
          <c:xMode val="edge"/>
          <c:yMode val="edge"/>
          <c:x val="0.13762039103400844"/>
          <c:y val="3.6342980439177733E-2"/>
        </c:manualLayout>
      </c:layout>
      <c:overlay val="0"/>
    </c:title>
    <c:autoTitleDeleted val="0"/>
    <c:plotArea>
      <c:layout/>
      <c:pieChart>
        <c:varyColors val="1"/>
        <c:ser>
          <c:idx val="0"/>
          <c:order val="0"/>
          <c:dPt>
            <c:idx val="0"/>
            <c:bubble3D val="0"/>
            <c:spPr>
              <a:solidFill>
                <a:schemeClr val="bg2">
                  <a:lumMod val="90000"/>
                </a:schemeClr>
              </a:solidFill>
            </c:spPr>
          </c:dPt>
          <c:dPt>
            <c:idx val="1"/>
            <c:bubble3D val="0"/>
            <c:spPr>
              <a:solidFill>
                <a:schemeClr val="bg2">
                  <a:lumMod val="75000"/>
                </a:schemeClr>
              </a:solidFill>
            </c:spPr>
          </c:dPt>
          <c:dPt>
            <c:idx val="2"/>
            <c:bubble3D val="0"/>
            <c:spPr>
              <a:solidFill>
                <a:schemeClr val="bg2">
                  <a:lumMod val="50000"/>
                </a:schemeClr>
              </a:solidFill>
            </c:spPr>
          </c:dPt>
          <c:dPt>
            <c:idx val="3"/>
            <c:bubble3D val="0"/>
            <c:spPr>
              <a:solidFill>
                <a:schemeClr val="bg1">
                  <a:lumMod val="50000"/>
                </a:schemeClr>
              </a:solidFill>
            </c:spPr>
          </c:dPt>
          <c:dLbls>
            <c:showLegendKey val="0"/>
            <c:showVal val="0"/>
            <c:showCatName val="0"/>
            <c:showSerName val="0"/>
            <c:showPercent val="1"/>
            <c:showBubbleSize val="0"/>
            <c:showLeaderLines val="1"/>
          </c:dLbls>
          <c:cat>
            <c:strRef>
              <c:f>Sheet1!$BH$15:$BH$18</c:f>
              <c:strCache>
                <c:ptCount val="4"/>
                <c:pt idx="0">
                  <c:v>  Primary syphilis</c:v>
                </c:pt>
                <c:pt idx="1">
                  <c:v>  Secondary syphilis</c:v>
                </c:pt>
                <c:pt idx="2">
                  <c:v>  Early latent syphilis   </c:v>
                </c:pt>
                <c:pt idx="3">
                  <c:v>  Late syphilis</c:v>
                </c:pt>
              </c:strCache>
            </c:strRef>
          </c:cat>
          <c:val>
            <c:numRef>
              <c:f>Sheet1!$BI$15:$BI$18</c:f>
              <c:numCache>
                <c:formatCode>General</c:formatCode>
                <c:ptCount val="4"/>
                <c:pt idx="0">
                  <c:v>21</c:v>
                </c:pt>
                <c:pt idx="1">
                  <c:v>61</c:v>
                </c:pt>
                <c:pt idx="2">
                  <c:v>103</c:v>
                </c:pt>
                <c:pt idx="3">
                  <c:v>85</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127A1F-B1F5-4894-AA70-3FA6BDB6F54B}" type="datetimeFigureOut">
              <a:rPr lang="en-US" smtClean="0"/>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127A1F-B1F5-4894-AA70-3FA6BDB6F54B}" type="datetimeFigureOut">
              <a:rPr lang="en-US" smtClean="0"/>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127A1F-B1F5-4894-AA70-3FA6BDB6F54B}" type="datetimeFigureOut">
              <a:rPr lang="en-US" smtClean="0"/>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127A1F-B1F5-4894-AA70-3FA6BDB6F54B}" type="datetimeFigureOut">
              <a:rPr lang="en-US" smtClean="0"/>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127A1F-B1F5-4894-AA70-3FA6BDB6F54B}" type="datetimeFigureOut">
              <a:rPr lang="en-US" smtClean="0"/>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127A1F-B1F5-4894-AA70-3FA6BDB6F54B}" type="datetimeFigureOut">
              <a:rPr lang="en-US" smtClean="0"/>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127A1F-B1F5-4894-AA70-3FA6BDB6F54B}" type="datetimeFigureOut">
              <a:rPr lang="en-US" smtClean="0"/>
              <a:t>3/29/2016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8D00CA-7008-40AB-BB72-C4B6967B815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127A1F-B1F5-4894-AA70-3FA6BDB6F54B}" type="datetimeFigureOut">
              <a:rPr lang="en-US" smtClean="0"/>
              <a:t>3/29/2016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27A1F-B1F5-4894-AA70-3FA6BDB6F54B}" type="datetimeFigureOut">
              <a:rPr lang="en-US" smtClean="0"/>
              <a:t>3/29/2016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127A1F-B1F5-4894-AA70-3FA6BDB6F54B}" type="datetimeFigureOut">
              <a:rPr lang="en-US" smtClean="0"/>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127A1F-B1F5-4894-AA70-3FA6BDB6F54B}" type="datetimeFigureOut">
              <a:rPr lang="en-US" smtClean="0"/>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0127A1F-B1F5-4894-AA70-3FA6BDB6F54B}" type="datetimeFigureOut">
              <a:rPr lang="en-US" smtClean="0"/>
              <a:t>3/29/2016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78D00CA-7008-40AB-BB72-C4B6967B81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dhs.wisconsin.gov/wish/index.htm" TargetMode="External"/><Relationship Id="rId2" Type="http://schemas.openxmlformats.org/officeDocument/2006/relationships/hyperlink" Target="mailto:Brandon.Kufalk@wisconsin.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20000"/>
                <a:lumOff val="8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848600" cy="1676400"/>
          </a:xfrm>
        </p:spPr>
        <p:txBody>
          <a:bodyPr/>
          <a:lstStyle/>
          <a:p>
            <a:r>
              <a:rPr lang="en-US" sz="3600" dirty="0" smtClean="0">
                <a:solidFill>
                  <a:schemeClr val="tx2">
                    <a:lumMod val="50000"/>
                  </a:schemeClr>
                </a:solidFill>
                <a:latin typeface="Calibri" panose="020F0502020204030204" pitchFamily="34" charset="0"/>
                <a:cs typeface="Calibri" panose="020F0502020204030204" pitchFamily="34" charset="0"/>
              </a:rPr>
              <a:t>Reported syphilis cases with and without hiv co-infection*,</a:t>
            </a:r>
            <a:br>
              <a:rPr lang="en-US" sz="3600" dirty="0" smtClean="0">
                <a:solidFill>
                  <a:schemeClr val="tx2">
                    <a:lumMod val="50000"/>
                  </a:schemeClr>
                </a:solidFill>
                <a:latin typeface="Calibri" panose="020F0502020204030204" pitchFamily="34" charset="0"/>
                <a:cs typeface="Calibri" panose="020F0502020204030204" pitchFamily="34" charset="0"/>
              </a:rPr>
            </a:br>
            <a:r>
              <a:rPr lang="en-US" sz="3600" dirty="0" smtClean="0">
                <a:solidFill>
                  <a:schemeClr val="tx2">
                    <a:lumMod val="50000"/>
                  </a:schemeClr>
                </a:solidFill>
                <a:latin typeface="Calibri" panose="020F0502020204030204" pitchFamily="34" charset="0"/>
                <a:cs typeface="Calibri" panose="020F0502020204030204" pitchFamily="34" charset="0"/>
              </a:rPr>
              <a:t>Wisconsin 2015</a:t>
            </a:r>
            <a:endParaRPr lang="en-US" sz="3600" dirty="0">
              <a:solidFill>
                <a:schemeClr val="tx2">
                  <a:lumMod val="50000"/>
                </a:schemeClr>
              </a:solidFill>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685800" y="3505200"/>
            <a:ext cx="7848600" cy="3352800"/>
          </a:xfrm>
        </p:spPr>
        <p:txBody>
          <a:bodyPr>
            <a:normAutofit fontScale="92500" lnSpcReduction="10000"/>
          </a:bodyPr>
          <a:lstStyle/>
          <a:p>
            <a:r>
              <a:rPr lang="en-US" dirty="0" smtClean="0"/>
              <a:t>Created by the State of Wisconsin STD Control Section</a:t>
            </a:r>
          </a:p>
          <a:p>
            <a:endParaRPr lang="en-US" dirty="0" smtClean="0"/>
          </a:p>
          <a:p>
            <a:endParaRPr lang="en-US" dirty="0"/>
          </a:p>
          <a:p>
            <a:endParaRPr lang="en-US" dirty="0" smtClean="0"/>
          </a:p>
          <a:p>
            <a:endParaRPr lang="en-US" dirty="0"/>
          </a:p>
          <a:p>
            <a:endParaRPr lang="en-US" dirty="0" smtClean="0"/>
          </a:p>
          <a:p>
            <a:endParaRPr lang="en-US" dirty="0"/>
          </a:p>
          <a:p>
            <a:r>
              <a:rPr lang="en-US" sz="1200" dirty="0" smtClean="0"/>
              <a:t>*All syphilis cases are diagnosed for the current year of the report; however,</a:t>
            </a:r>
          </a:p>
          <a:p>
            <a:r>
              <a:rPr lang="en-US" sz="1200" dirty="0" smtClean="0"/>
              <a:t> </a:t>
            </a:r>
            <a:r>
              <a:rPr lang="en-US" sz="1200" dirty="0"/>
              <a:t>the co-infected cases are those with a new or pre-existing HIV diagnosis.</a:t>
            </a:r>
            <a:r>
              <a:rPr lang="en-US" sz="1200" b="1" dirty="0"/>
              <a:t> </a:t>
            </a:r>
            <a:endParaRPr lang="en-US" sz="1200" dirty="0"/>
          </a:p>
          <a:p>
            <a:r>
              <a:rPr lang="en-US" dirty="0" smtClean="0"/>
              <a:t>	</a:t>
            </a:r>
            <a:r>
              <a:rPr lang="en-US" dirty="0"/>
              <a:t> </a:t>
            </a:r>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8" name="Picture 6"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8050" y="5257800"/>
            <a:ext cx="590550" cy="5619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6172983" y="5894457"/>
            <a:ext cx="239873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347663" algn="ctr"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DEPARTMENT OF HEALTH SERVICES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Division of Public Health</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  Bureau of Communicable Diseases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STD Control Section</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indent="347663" algn="ctr" eaLnBrk="0" fontAlgn="base" hangingPunct="0">
              <a:spcBef>
                <a:spcPct val="0"/>
              </a:spcBef>
              <a:spcAft>
                <a:spcPct val="0"/>
              </a:spcAft>
            </a:pPr>
            <a:r>
              <a:rPr lang="en-US" sz="800" smtClean="0"/>
              <a:t>P-01097</a:t>
            </a:r>
            <a:r>
              <a:rPr kumimoji="0" lang="en-US" sz="800" b="0" i="0" u="none" strike="noStrike" cap="none" normalizeH="0" baseline="0" smtClean="0">
                <a:ln>
                  <a:noFill/>
                </a:ln>
                <a:solidFill>
                  <a:schemeClr val="tx1"/>
                </a:solidFill>
                <a:effectLst/>
                <a:latin typeface="Arial" pitchFamily="34" charset="0"/>
                <a:ea typeface="Arial" pitchFamily="34" charset="0"/>
                <a:cs typeface="Times New Roman" pitchFamily="18" charset="0"/>
              </a:rPr>
              <a:t>(3/2016)</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926190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title="Proportion of Newly and Previously Diagnosed HIV cases among 2015 syphilis/HIV co-infections, n=94"/>
          <p:cNvGraphicFramePr>
            <a:graphicFrameLocks noGrp="1"/>
          </p:cNvGraphicFramePr>
          <p:nvPr>
            <p:ph idx="1"/>
            <p:extLst>
              <p:ext uri="{D42A27DB-BD31-4B8C-83A1-F6EECF244321}">
                <p14:modId xmlns:p14="http://schemas.microsoft.com/office/powerpoint/2010/main" val="2893189252"/>
              </p:ext>
            </p:extLst>
          </p:nvPr>
        </p:nvGraphicFramePr>
        <p:xfrm>
          <a:off x="1524000" y="533400"/>
          <a:ext cx="67818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69711" y="3886200"/>
            <a:ext cx="8458200" cy="2708434"/>
          </a:xfrm>
          <a:prstGeom prst="rect">
            <a:avLst/>
          </a:prstGeom>
          <a:noFill/>
        </p:spPr>
        <p:txBody>
          <a:bodyPr wrap="square" rtlCol="0">
            <a:spAutoFit/>
          </a:bodyPr>
          <a:lstStyle/>
          <a:p>
            <a:r>
              <a:rPr lang="en-US" sz="1700" dirty="0" smtClean="0"/>
              <a:t>The number of syphilis and HIV co-infections was 95.  The number of these cases that were diagnosed with HIV previous to their syphilis infection was 76.  The number of cases that were diagnosed with syphilis around the same time as their HIV infection was 19.</a:t>
            </a:r>
          </a:p>
          <a:p>
            <a:endParaRPr lang="en-US" sz="1700" dirty="0" smtClean="0"/>
          </a:p>
          <a:p>
            <a:r>
              <a:rPr lang="en-US" sz="1700" dirty="0" smtClean="0"/>
              <a:t>Of the cases that were newly diagnosed with HIV and syphilis at the same time only 7 were considered late syphilis (a total of 15 late syphilis and HIV co-infection).  This means that </a:t>
            </a:r>
            <a:r>
              <a:rPr lang="en-US" sz="1700" dirty="0"/>
              <a:t>8</a:t>
            </a:r>
            <a:r>
              <a:rPr lang="en-US" sz="1700" dirty="0" smtClean="0"/>
              <a:t> cases were already known to be infected with HIV and were late syphilis. The Division of Public Health will continue to remind HIV care providers about the need to ensure all HIV positive individuals receive a yearly syphilis test.</a:t>
            </a:r>
            <a:endParaRPr lang="en-US" sz="1700" dirty="0"/>
          </a:p>
        </p:txBody>
      </p:sp>
    </p:spTree>
    <p:extLst>
      <p:ext uri="{BB962C8B-B14F-4D97-AF65-F5344CB8AC3E}">
        <p14:creationId xmlns:p14="http://schemas.microsoft.com/office/powerpoint/2010/main" val="2275174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pPr marL="0" indent="0">
              <a:buNone/>
            </a:pPr>
            <a:r>
              <a:rPr lang="en-US" dirty="0" smtClean="0"/>
              <a:t>Please Contact:</a:t>
            </a:r>
          </a:p>
          <a:p>
            <a:pPr marL="274320" lvl="1" indent="0">
              <a:buNone/>
            </a:pPr>
            <a:r>
              <a:rPr lang="en-US" dirty="0" smtClean="0"/>
              <a:t> Brandon Kufalk, Public Health Educator</a:t>
            </a:r>
          </a:p>
          <a:p>
            <a:pPr marL="274320" lvl="1" indent="0">
              <a:buNone/>
            </a:pPr>
            <a:r>
              <a:rPr lang="en-US" dirty="0"/>
              <a:t>	</a:t>
            </a:r>
            <a:r>
              <a:rPr lang="en-US" dirty="0" smtClean="0"/>
              <a:t>State of Wisconsin STD Control Section</a:t>
            </a:r>
          </a:p>
          <a:p>
            <a:pPr marL="274320" lvl="1" indent="0">
              <a:buNone/>
            </a:pPr>
            <a:r>
              <a:rPr lang="en-US" dirty="0" smtClean="0"/>
              <a:t>	Division of Public Health</a:t>
            </a:r>
            <a:br>
              <a:rPr lang="en-US" dirty="0" smtClean="0"/>
            </a:br>
            <a:r>
              <a:rPr lang="en-US" dirty="0" smtClean="0"/>
              <a:t>	Department of Health Services</a:t>
            </a:r>
          </a:p>
          <a:p>
            <a:pPr marL="274320" lvl="1" indent="0">
              <a:buNone/>
            </a:pPr>
            <a:r>
              <a:rPr lang="en-US" dirty="0"/>
              <a:t>	</a:t>
            </a:r>
            <a:r>
              <a:rPr lang="en-US" dirty="0" smtClean="0"/>
              <a:t>Phone 608-261-6390 or</a:t>
            </a:r>
          </a:p>
          <a:p>
            <a:pPr marL="274320" lvl="1" indent="0">
              <a:buNone/>
            </a:pPr>
            <a:r>
              <a:rPr lang="en-US" dirty="0"/>
              <a:t>	</a:t>
            </a:r>
            <a:r>
              <a:rPr lang="en-US" dirty="0" smtClean="0"/>
              <a:t>email </a:t>
            </a:r>
            <a:r>
              <a:rPr lang="en-US" dirty="0" smtClean="0">
                <a:hlinkClick r:id="rId2"/>
              </a:rPr>
              <a:t>Brandon.Kufalk@wisconsin.gov</a:t>
            </a:r>
            <a:endParaRPr lang="en-US" dirty="0" smtClean="0"/>
          </a:p>
          <a:p>
            <a:pPr marL="274320" lvl="1" indent="0">
              <a:buNone/>
            </a:pPr>
            <a:endParaRPr lang="en-US" dirty="0"/>
          </a:p>
          <a:p>
            <a:pPr marL="274320" lvl="1" indent="0">
              <a:buNone/>
            </a:pPr>
            <a:endParaRPr lang="en-US" dirty="0" smtClean="0"/>
          </a:p>
          <a:p>
            <a:pPr marL="274320" lvl="1" indent="0">
              <a:buNone/>
            </a:pPr>
            <a:endParaRPr lang="en-US" dirty="0" smtClean="0"/>
          </a:p>
          <a:p>
            <a:pPr marL="274320" lvl="1" indent="0">
              <a:buNone/>
            </a:pPr>
            <a:endParaRPr lang="en-US" dirty="0"/>
          </a:p>
          <a:p>
            <a:pPr marL="274320" lvl="1" indent="0">
              <a:buNone/>
            </a:pPr>
            <a:endParaRPr lang="en-US" dirty="0"/>
          </a:p>
          <a:p>
            <a:pPr marL="274320" lvl="1" indent="0">
              <a:buNone/>
            </a:pPr>
            <a:endParaRPr lang="en-US" dirty="0" smtClean="0"/>
          </a:p>
          <a:p>
            <a:pPr marL="274320" lvl="1" indent="0">
              <a:lnSpc>
                <a:spcPct val="110000"/>
              </a:lnSpc>
              <a:buNone/>
            </a:pPr>
            <a:r>
              <a:rPr lang="en-US" dirty="0" smtClean="0"/>
              <a:t>Note: All population data was queried using Wisconsin Interactive Statistics on Health</a:t>
            </a:r>
            <a:r>
              <a:rPr lang="en-US" dirty="0"/>
              <a:t> </a:t>
            </a:r>
            <a:r>
              <a:rPr lang="en-US" dirty="0" smtClean="0"/>
              <a:t>(WISH) which can be found at:</a:t>
            </a:r>
          </a:p>
          <a:p>
            <a:pPr marL="274320" lvl="1" indent="0">
              <a:lnSpc>
                <a:spcPct val="110000"/>
              </a:lnSpc>
              <a:buNone/>
            </a:pPr>
            <a:r>
              <a:rPr lang="en-US" dirty="0">
                <a:hlinkClick r:id="rId3"/>
              </a:rPr>
              <a:t>https://</a:t>
            </a:r>
            <a:r>
              <a:rPr lang="en-US" dirty="0" smtClean="0">
                <a:hlinkClick r:id="rId3"/>
              </a:rPr>
              <a:t>www.dhs.wisconsin.gov/wish/index.htm</a:t>
            </a:r>
            <a:endParaRPr lang="en-US" dirty="0" smtClean="0"/>
          </a:p>
          <a:p>
            <a:pPr marL="274320" lvl="1" indent="0">
              <a:buNone/>
            </a:pPr>
            <a:endParaRPr lang="en-US" dirty="0" smtClean="0"/>
          </a:p>
          <a:p>
            <a:pPr marL="0" indent="0">
              <a:buNone/>
            </a:pPr>
            <a:r>
              <a:rPr lang="en-US" dirty="0"/>
              <a:t>	</a:t>
            </a:r>
            <a:endParaRPr lang="en-US" dirty="0" smtClean="0"/>
          </a:p>
        </p:txBody>
      </p:sp>
    </p:spTree>
    <p:extLst>
      <p:ext uri="{BB962C8B-B14F-4D97-AF65-F5344CB8AC3E}">
        <p14:creationId xmlns:p14="http://schemas.microsoft.com/office/powerpoint/2010/main" val="755480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948511597"/>
              </p:ext>
            </p:extLst>
          </p:nvPr>
        </p:nvGraphicFramePr>
        <p:xfrm>
          <a:off x="1231037" y="2514599"/>
          <a:ext cx="2286000" cy="1143001"/>
        </p:xfrm>
        <a:graphic>
          <a:graphicData uri="http://schemas.openxmlformats.org/drawingml/2006/table">
            <a:tbl>
              <a:tblPr>
                <a:tableStyleId>{5C22544A-7EE6-4342-B048-85BDC9FD1C3A}</a:tableStyleId>
              </a:tblPr>
              <a:tblGrid>
                <a:gridCol w="1288472"/>
                <a:gridCol w="997528"/>
              </a:tblGrid>
              <a:tr h="351971">
                <a:tc>
                  <a:txBody>
                    <a:bodyPr/>
                    <a:lstStyle/>
                    <a:p>
                      <a:pPr algn="l" fontAlgn="b"/>
                      <a:r>
                        <a:rPr lang="en-US" sz="1100" u="none" strike="noStrike" dirty="0" smtClean="0">
                          <a:effectLst/>
                        </a:rPr>
                        <a:t>Syphilis-Only</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smtClean="0">
                          <a:effectLst/>
                        </a:rPr>
                        <a:t>175</a:t>
                      </a:r>
                      <a:endParaRPr lang="en-US" sz="1100" b="0" i="0" u="none" strike="noStrike" dirty="0">
                        <a:solidFill>
                          <a:srgbClr val="000000"/>
                        </a:solidFill>
                        <a:effectLst/>
                        <a:latin typeface="Calibri"/>
                      </a:endParaRPr>
                    </a:p>
                  </a:txBody>
                  <a:tcPr marL="9525" marR="9525" marT="9525" marB="0" anchor="b"/>
                </a:tc>
              </a:tr>
              <a:tr h="362858">
                <a:tc>
                  <a:txBody>
                    <a:bodyPr/>
                    <a:lstStyle/>
                    <a:p>
                      <a:pPr algn="l" fontAlgn="b"/>
                      <a:r>
                        <a:rPr lang="en-US" sz="1100" u="none" strike="noStrike" dirty="0">
                          <a:effectLst/>
                        </a:rPr>
                        <a:t>Syphilis-HIV</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smtClean="0">
                          <a:effectLst/>
                        </a:rPr>
                        <a:t>95</a:t>
                      </a:r>
                      <a:endParaRPr lang="en-US" sz="1100" b="0" i="0" u="none" strike="noStrike" dirty="0">
                        <a:solidFill>
                          <a:srgbClr val="000000"/>
                        </a:solidFill>
                        <a:effectLst/>
                        <a:latin typeface="Calibri"/>
                      </a:endParaRPr>
                    </a:p>
                  </a:txBody>
                  <a:tcPr marL="9525" marR="9525" marT="9525" marB="0" anchor="b"/>
                </a:tc>
              </a:tr>
              <a:tr h="428172">
                <a:tc>
                  <a:txBody>
                    <a:bodyPr/>
                    <a:lstStyle/>
                    <a:p>
                      <a:pPr algn="l" fontAlgn="b"/>
                      <a:r>
                        <a:rPr lang="en-US" sz="1100" u="none" strike="noStrike" dirty="0">
                          <a:effectLst/>
                        </a:rPr>
                        <a:t>TOTAL Cases</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smtClean="0">
                          <a:effectLst/>
                        </a:rPr>
                        <a:t>270</a:t>
                      </a:r>
                      <a:endParaRPr lang="en-US" sz="1100" b="0" i="0" u="none" strike="noStrike" dirty="0">
                        <a:solidFill>
                          <a:srgbClr val="000000"/>
                        </a:solidFill>
                        <a:effectLst/>
                        <a:latin typeface="Calibri"/>
                      </a:endParaRPr>
                    </a:p>
                  </a:txBody>
                  <a:tcPr marL="9525" marR="9525" marT="9525" marB="0" anchor="b"/>
                </a:tc>
              </a:tr>
            </a:tbl>
          </a:graphicData>
        </a:graphic>
      </p:graphicFrame>
      <p:graphicFrame>
        <p:nvGraphicFramePr>
          <p:cNvPr id="5" name="Chart 4"/>
          <p:cNvGraphicFramePr>
            <a:graphicFrameLocks/>
          </p:cNvGraphicFramePr>
          <p:nvPr>
            <p:extLst>
              <p:ext uri="{D42A27DB-BD31-4B8C-83A1-F6EECF244321}">
                <p14:modId xmlns:p14="http://schemas.microsoft.com/office/powerpoint/2010/main" val="2927634373"/>
              </p:ext>
            </p:extLst>
          </p:nvPr>
        </p:nvGraphicFramePr>
        <p:xfrm>
          <a:off x="4724400" y="1437038"/>
          <a:ext cx="3476625" cy="2700339"/>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231037" y="1723624"/>
            <a:ext cx="2667000" cy="523220"/>
          </a:xfrm>
          <a:prstGeom prst="rect">
            <a:avLst/>
          </a:prstGeom>
          <a:noFill/>
        </p:spPr>
        <p:txBody>
          <a:bodyPr wrap="square" rtlCol="0">
            <a:spAutoFit/>
          </a:bodyPr>
          <a:lstStyle/>
          <a:p>
            <a:r>
              <a:rPr lang="en-US" sz="1400" b="1" dirty="0" smtClean="0"/>
              <a:t>Syphilis Cases with and without HIV Co-Infection</a:t>
            </a:r>
            <a:endParaRPr lang="en-US" sz="1400" b="1" dirty="0"/>
          </a:p>
        </p:txBody>
      </p:sp>
      <p:sp>
        <p:nvSpPr>
          <p:cNvPr id="9" name="TextBox 8"/>
          <p:cNvSpPr txBox="1"/>
          <p:nvPr/>
        </p:nvSpPr>
        <p:spPr>
          <a:xfrm>
            <a:off x="609600" y="4343400"/>
            <a:ext cx="8001000" cy="2062103"/>
          </a:xfrm>
          <a:prstGeom prst="rect">
            <a:avLst/>
          </a:prstGeom>
          <a:noFill/>
        </p:spPr>
        <p:txBody>
          <a:bodyPr wrap="square" rtlCol="0">
            <a:spAutoFit/>
          </a:bodyPr>
          <a:lstStyle/>
          <a:p>
            <a:r>
              <a:rPr lang="en-US" sz="1600" dirty="0" smtClean="0"/>
              <a:t>Syphilis in Wisconsin has a high proportion of co-infection with HIV.  While the number of cases has gone down from 2014 (101 co–infected cases vs. 95 in 2015), the percentage of co-infected cases to cases not co-infected has remained relatively the same (35/65% for 2015 vs. 36/64% in 2014). The HIV infection cases in this report that are co-infected with syphilis may or may not have occurred in 2015. Some people who were co-infected may have found out about their HIV diagnosis at the same time as their syphilis diagnosis, while others had a pre-existing HIV diagnosis for years and became recently infected with syphilis.</a:t>
            </a:r>
            <a:endParaRPr lang="en-US" sz="1600" dirty="0"/>
          </a:p>
        </p:txBody>
      </p:sp>
      <p:sp>
        <p:nvSpPr>
          <p:cNvPr id="2" name="TextBox 1"/>
          <p:cNvSpPr txBox="1"/>
          <p:nvPr/>
        </p:nvSpPr>
        <p:spPr>
          <a:xfrm>
            <a:off x="914400" y="685800"/>
            <a:ext cx="7467600" cy="338554"/>
          </a:xfrm>
          <a:prstGeom prst="rect">
            <a:avLst/>
          </a:prstGeom>
          <a:noFill/>
        </p:spPr>
        <p:txBody>
          <a:bodyPr wrap="square" rtlCol="0">
            <a:spAutoFit/>
          </a:bodyPr>
          <a:lstStyle/>
          <a:p>
            <a:r>
              <a:rPr lang="en-US" sz="1600" b="1" dirty="0" smtClean="0"/>
              <a:t>Reported syphilis cases with and without HIV co-infection, Wisconsin 2015</a:t>
            </a:r>
            <a:endParaRPr lang="en-US" sz="1600" b="1" dirty="0"/>
          </a:p>
        </p:txBody>
      </p:sp>
    </p:spTree>
    <p:extLst>
      <p:ext uri="{BB962C8B-B14F-4D97-AF65-F5344CB8AC3E}">
        <p14:creationId xmlns:p14="http://schemas.microsoft.com/office/powerpoint/2010/main" val="117160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00600"/>
            <a:ext cx="8153400" cy="1752600"/>
          </a:xfrm>
        </p:spPr>
        <p:txBody>
          <a:bodyPr>
            <a:normAutofit lnSpcReduction="10000"/>
          </a:bodyPr>
          <a:lstStyle/>
          <a:p>
            <a:pPr marL="0" indent="0">
              <a:buNone/>
            </a:pPr>
            <a:r>
              <a:rPr lang="en-US" sz="1600" dirty="0" smtClean="0"/>
              <a:t>Most syphilis cases in Wisconsin occur among men. Out of the 270 total syphilis cases, 241 of them occurred among men, 28 occurred among women, and 1 case was transgender. Of the syphilis-only cases, 149 occurred among men, 26 occurred among women and 0 cases were transgender. However, the cases of syphilis/HIV co-infection show an even greater proportion of men being infected (92 men, 2 women and 1 transgender).  This unusually high proportion of men being infected is an indication of a high number of men having sex with men (MSM).</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3269508807"/>
              </p:ext>
            </p:extLst>
          </p:nvPr>
        </p:nvGraphicFramePr>
        <p:xfrm>
          <a:off x="685800" y="609600"/>
          <a:ext cx="7629525" cy="40909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0826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29200"/>
            <a:ext cx="8229600" cy="1447800"/>
          </a:xfrm>
        </p:spPr>
        <p:txBody>
          <a:bodyPr>
            <a:normAutofit lnSpcReduction="10000"/>
          </a:bodyPr>
          <a:lstStyle/>
          <a:p>
            <a:pPr marL="0" indent="0">
              <a:buNone/>
            </a:pPr>
            <a:r>
              <a:rPr lang="en-US" sz="1600" dirty="0"/>
              <a:t>The proportion of syphilis cases compared with the number of syphilis/HIV co-infected cases varies across age groups</a:t>
            </a:r>
            <a:r>
              <a:rPr lang="en-US" sz="1600" dirty="0" smtClean="0"/>
              <a:t>.  The age groups on the bottom row of the chart are Centers for Disease Control and Prevention (CDC) recommended age group distributions. More than half of the syphilis cases last year between the ages of 40 and 49 were co-infected with HIV (58.8% and 66.7%).  This year we have seen a decrease in these age groups (33.3% and 41.2%).</a:t>
            </a:r>
            <a:endParaRPr lang="en-US" sz="1600" dirty="0"/>
          </a:p>
        </p:txBody>
      </p:sp>
      <p:sp>
        <p:nvSpPr>
          <p:cNvPr id="5" name="Rectangle 4"/>
          <p:cNvSpPr/>
          <p:nvPr/>
        </p:nvSpPr>
        <p:spPr>
          <a:xfrm>
            <a:off x="4114800" y="1219200"/>
            <a:ext cx="8382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aphicFrame>
        <p:nvGraphicFramePr>
          <p:cNvPr id="8" name="Chart 7"/>
          <p:cNvGraphicFramePr>
            <a:graphicFrameLocks/>
          </p:cNvGraphicFramePr>
          <p:nvPr>
            <p:extLst>
              <p:ext uri="{D42A27DB-BD31-4B8C-83A1-F6EECF244321}">
                <p14:modId xmlns:p14="http://schemas.microsoft.com/office/powerpoint/2010/main" val="3835242890"/>
              </p:ext>
            </p:extLst>
          </p:nvPr>
        </p:nvGraphicFramePr>
        <p:xfrm>
          <a:off x="797511" y="609600"/>
          <a:ext cx="7543800" cy="4191000"/>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1023937" y="4648200"/>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004887" y="3962400"/>
            <a:ext cx="1066800" cy="246221"/>
          </a:xfrm>
          <a:prstGeom prst="rect">
            <a:avLst/>
          </a:prstGeom>
          <a:noFill/>
        </p:spPr>
        <p:txBody>
          <a:bodyPr wrap="square" rtlCol="0">
            <a:spAutoFit/>
          </a:bodyPr>
          <a:lstStyle/>
          <a:p>
            <a:r>
              <a:rPr lang="en-US" sz="1000" b="1" dirty="0" smtClean="0"/>
              <a:t>Age Group</a:t>
            </a:r>
            <a:endParaRPr lang="en-US" sz="1000" b="1" dirty="0"/>
          </a:p>
        </p:txBody>
      </p:sp>
    </p:spTree>
    <p:extLst>
      <p:ext uri="{BB962C8B-B14F-4D97-AF65-F5344CB8AC3E}">
        <p14:creationId xmlns:p14="http://schemas.microsoft.com/office/powerpoint/2010/main" val="1003867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76800"/>
            <a:ext cx="8229600" cy="1600200"/>
          </a:xfrm>
        </p:spPr>
        <p:txBody>
          <a:bodyPr>
            <a:normAutofit fontScale="92500" lnSpcReduction="10000"/>
          </a:bodyPr>
          <a:lstStyle/>
          <a:p>
            <a:pPr marL="0" indent="0">
              <a:buNone/>
            </a:pPr>
            <a:r>
              <a:rPr lang="en-US" sz="1600" dirty="0" smtClean="0"/>
              <a:t>Last year a majority of the syphilis-only and syphilis/HIV co-infected cases were among African Americans. </a:t>
            </a:r>
            <a:r>
              <a:rPr lang="en-US" sz="1600" dirty="0"/>
              <a:t>This year, cases among Whites made up the majority of cases.  </a:t>
            </a:r>
            <a:r>
              <a:rPr lang="en-US" sz="1600" dirty="0" smtClean="0"/>
              <a:t>However, African Americans made up 41% of the syphilis/HIV co-infected cases and 38% of the syphilis-only cases in Wisconsin, while African Americans only make up 7% of the population in Wisconsin compared to 83% White. This racial disparity primarily occurs in the southeastern part of Wisconsin, specifically in Milwaukee. The 2014 census data was the most recent data available.</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531399126"/>
              </p:ext>
            </p:extLst>
          </p:nvPr>
        </p:nvGraphicFramePr>
        <p:xfrm>
          <a:off x="152400" y="1371600"/>
          <a:ext cx="3124200" cy="31670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533400" y="533400"/>
            <a:ext cx="7924800" cy="584775"/>
          </a:xfrm>
          <a:prstGeom prst="rect">
            <a:avLst/>
          </a:prstGeom>
          <a:noFill/>
        </p:spPr>
        <p:txBody>
          <a:bodyPr wrap="square" rtlCol="0">
            <a:spAutoFit/>
          </a:bodyPr>
          <a:lstStyle/>
          <a:p>
            <a:pPr algn="ctr"/>
            <a:r>
              <a:rPr lang="en-US" sz="1600" b="1" dirty="0" smtClean="0"/>
              <a:t>Reported syphilis-only and syphilis/HIV co-infections by race/ethnicity in Wisconsin</a:t>
            </a:r>
            <a:endParaRPr lang="en-US" sz="1600" dirty="0"/>
          </a:p>
        </p:txBody>
      </p:sp>
      <p:graphicFrame>
        <p:nvGraphicFramePr>
          <p:cNvPr id="8" name="Chart 7"/>
          <p:cNvGraphicFramePr>
            <a:graphicFrameLocks/>
          </p:cNvGraphicFramePr>
          <p:nvPr>
            <p:extLst>
              <p:ext uri="{D42A27DB-BD31-4B8C-83A1-F6EECF244321}">
                <p14:modId xmlns:p14="http://schemas.microsoft.com/office/powerpoint/2010/main" val="34640954"/>
              </p:ext>
            </p:extLst>
          </p:nvPr>
        </p:nvGraphicFramePr>
        <p:xfrm>
          <a:off x="6248400" y="1371600"/>
          <a:ext cx="2819400" cy="3124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760887792"/>
              </p:ext>
            </p:extLst>
          </p:nvPr>
        </p:nvGraphicFramePr>
        <p:xfrm>
          <a:off x="3048000" y="1371600"/>
          <a:ext cx="3105150" cy="32051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3205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76800"/>
            <a:ext cx="8229600" cy="1676400"/>
          </a:xfrm>
        </p:spPr>
        <p:txBody>
          <a:bodyPr>
            <a:normAutofit/>
          </a:bodyPr>
          <a:lstStyle/>
          <a:p>
            <a:pPr marL="0" indent="0">
              <a:buNone/>
            </a:pPr>
            <a:r>
              <a:rPr lang="en-US" sz="1600" dirty="0" smtClean="0"/>
              <a:t>The largest number of cases in Wisconsin among the five regions occurred in the southeastern region. The southeastern region had 183 total cases of syphilis, which was 67.8% of all the syphilis cases in Wisconsin. This region also had 71 cases of syphilis/HIV co-infections, which was 74.7% of all the syphilis/HIV co-infections in Wisconsin. However, the southeastern region currently makes up only 36.8% of the population in Wisconsin.</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3132864141"/>
              </p:ext>
            </p:extLst>
          </p:nvPr>
        </p:nvGraphicFramePr>
        <p:xfrm>
          <a:off x="762000" y="533400"/>
          <a:ext cx="7667625" cy="42957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00013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0"/>
            <a:ext cx="8534400" cy="2667000"/>
          </a:xfrm>
        </p:spPr>
        <p:txBody>
          <a:bodyPr>
            <a:normAutofit fontScale="92500" lnSpcReduction="10000"/>
          </a:bodyPr>
          <a:lstStyle/>
          <a:p>
            <a:pPr marL="0" indent="0">
              <a:buNone/>
            </a:pPr>
            <a:r>
              <a:rPr lang="en-US" sz="1600" dirty="0" smtClean="0"/>
              <a:t>Early syphilis, people infected with syphilis less than one year, occurs among the primary stage, the secondary stage and the early latent stage. Late syphilis occurs after one year of being infected. </a:t>
            </a:r>
            <a:r>
              <a:rPr lang="en-US" sz="1600" dirty="0"/>
              <a:t>For people who are HIV positive, it is better to be diagnosed with early syphilis rather than late </a:t>
            </a:r>
            <a:r>
              <a:rPr lang="en-US" sz="1600" dirty="0" smtClean="0"/>
              <a:t>syphilis. People who are HIV positive and have late syphilis are usually required to have a central spinal fluid test to rule out neurosyphilis.</a:t>
            </a:r>
            <a:r>
              <a:rPr lang="en-US" sz="1600" dirty="0"/>
              <a:t> </a:t>
            </a:r>
            <a:r>
              <a:rPr lang="en-US" sz="1600" dirty="0" smtClean="0"/>
              <a:t>Last year, 35% (35 </a:t>
            </a:r>
            <a:r>
              <a:rPr lang="en-US" sz="1600" dirty="0"/>
              <a:t>out of 101) of the syphilis/HIV co-infections were diagnosed </a:t>
            </a:r>
            <a:r>
              <a:rPr lang="en-US" sz="1600" dirty="0" smtClean="0"/>
              <a:t>with late syphilis.  This year, 18% (17/95) </a:t>
            </a:r>
            <a:r>
              <a:rPr lang="en-US" sz="1600" dirty="0"/>
              <a:t>of the syphilis/HIV co-infections were </a:t>
            </a:r>
            <a:r>
              <a:rPr lang="en-US" sz="1600" dirty="0" smtClean="0"/>
              <a:t>diagnosed with </a:t>
            </a:r>
            <a:r>
              <a:rPr lang="en-US" sz="1600" dirty="0"/>
              <a:t>late </a:t>
            </a:r>
            <a:r>
              <a:rPr lang="en-US" sz="1600" dirty="0" smtClean="0"/>
              <a:t>syphilis’ which is a marked improvement.</a:t>
            </a:r>
          </a:p>
          <a:p>
            <a:pPr marL="0" indent="0">
              <a:buNone/>
            </a:pPr>
            <a:endParaRPr lang="en-US" sz="1600" dirty="0"/>
          </a:p>
          <a:p>
            <a:pPr marL="0" indent="0">
              <a:buNone/>
            </a:pPr>
            <a:r>
              <a:rPr lang="en-US" sz="1600" dirty="0" smtClean="0"/>
              <a:t>Unfortunately, people who are co-infected with syphilis/HIV who are not in care or find out about their co-infections at the same time are more likely to be in the late stage of syphilis. The Wisconsin STD Section, per the CDC, recommends that all HIV positive patients receive an annual syphilis test to prevent late latent syphilis.  </a:t>
            </a:r>
          </a:p>
        </p:txBody>
      </p:sp>
      <p:graphicFrame>
        <p:nvGraphicFramePr>
          <p:cNvPr id="7" name="Chart 6"/>
          <p:cNvGraphicFramePr>
            <a:graphicFrameLocks/>
          </p:cNvGraphicFramePr>
          <p:nvPr>
            <p:extLst>
              <p:ext uri="{D42A27DB-BD31-4B8C-83A1-F6EECF244321}">
                <p14:modId xmlns:p14="http://schemas.microsoft.com/office/powerpoint/2010/main" val="1678016670"/>
              </p:ext>
            </p:extLst>
          </p:nvPr>
        </p:nvGraphicFramePr>
        <p:xfrm>
          <a:off x="685800" y="609600"/>
          <a:ext cx="3857625" cy="274796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1777508108"/>
              </p:ext>
            </p:extLst>
          </p:nvPr>
        </p:nvGraphicFramePr>
        <p:xfrm>
          <a:off x="4953000" y="609600"/>
          <a:ext cx="3562350" cy="27955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17296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343400"/>
            <a:ext cx="8229600" cy="2133600"/>
          </a:xfrm>
        </p:spPr>
        <p:txBody>
          <a:bodyPr>
            <a:normAutofit lnSpcReduction="10000"/>
          </a:bodyPr>
          <a:lstStyle/>
          <a:p>
            <a:pPr marL="0" indent="0">
              <a:buNone/>
            </a:pPr>
            <a:r>
              <a:rPr lang="en-US" sz="1600" dirty="0" smtClean="0"/>
              <a:t>One of the largest risk factors for syphilis and syphilis/HIV co-infections is men who have sex with men, (MSM). This includes not only people that identify as gay, but also others that identify as bi-sexual, or straight, as well as some transgender. This is a self-reported risk factor, which means that these individuals were interviewed and reported themselves as MSM either to a provider or to a disease intervention </a:t>
            </a:r>
            <a:r>
              <a:rPr lang="en-US" sz="1600" dirty="0"/>
              <a:t>specialist </a:t>
            </a:r>
            <a:r>
              <a:rPr lang="en-US" sz="1600" dirty="0" smtClean="0"/>
              <a:t>(DIS). In 2015, among all the syphilis cases, 185 of the 270 cases reported that they were MSM, which makes up 69% of the syphilis cases in Wisconsin. However, in 2015, 84 out of 95 co-infected cases reported being MSM, which is a decrease from 2014 when all 101 syphilis/HIV co-infected cases in Wisconsin reported being MSM.</a:t>
            </a:r>
            <a:endParaRPr lang="en-US" sz="1600" dirty="0"/>
          </a:p>
        </p:txBody>
      </p:sp>
      <p:graphicFrame>
        <p:nvGraphicFramePr>
          <p:cNvPr id="5" name="Chart 4"/>
          <p:cNvGraphicFramePr>
            <a:graphicFrameLocks/>
          </p:cNvGraphicFramePr>
          <p:nvPr>
            <p:extLst>
              <p:ext uri="{D42A27DB-BD31-4B8C-83A1-F6EECF244321}">
                <p14:modId xmlns:p14="http://schemas.microsoft.com/office/powerpoint/2010/main" val="1589093236"/>
              </p:ext>
            </p:extLst>
          </p:nvPr>
        </p:nvGraphicFramePr>
        <p:xfrm>
          <a:off x="914400" y="1295400"/>
          <a:ext cx="3457575" cy="2438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168640900"/>
              </p:ext>
            </p:extLst>
          </p:nvPr>
        </p:nvGraphicFramePr>
        <p:xfrm>
          <a:off x="4876800" y="1295400"/>
          <a:ext cx="3505200" cy="252888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533400" y="533400"/>
            <a:ext cx="8077200" cy="584775"/>
          </a:xfrm>
          <a:prstGeom prst="rect">
            <a:avLst/>
          </a:prstGeom>
          <a:noFill/>
        </p:spPr>
        <p:txBody>
          <a:bodyPr wrap="square" rtlCol="0">
            <a:spAutoFit/>
          </a:bodyPr>
          <a:lstStyle/>
          <a:p>
            <a:pPr algn="ctr"/>
            <a:r>
              <a:rPr lang="en-US" sz="1600" b="1" dirty="0" smtClean="0"/>
              <a:t>Syphilis and syphilis/HIV co-infections among men who have sex with men in Wisconsin, 2015</a:t>
            </a:r>
            <a:endParaRPr lang="en-US" sz="1600" b="1" dirty="0"/>
          </a:p>
        </p:txBody>
      </p:sp>
    </p:spTree>
    <p:extLst>
      <p:ext uri="{BB962C8B-B14F-4D97-AF65-F5344CB8AC3E}">
        <p14:creationId xmlns:p14="http://schemas.microsoft.com/office/powerpoint/2010/main" val="4116620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00600"/>
            <a:ext cx="8229600" cy="1676400"/>
          </a:xfrm>
        </p:spPr>
        <p:txBody>
          <a:bodyPr>
            <a:normAutofit/>
          </a:bodyPr>
          <a:lstStyle/>
          <a:p>
            <a:pPr marL="0" indent="0">
              <a:buNone/>
            </a:pPr>
            <a:r>
              <a:rPr lang="en-US" sz="1600" dirty="0" smtClean="0"/>
              <a:t>Over the years there has been a steady increase in the number of syphilis-only, syphilis/HIV co-infected, and total syphilis cases. In 2011, the total number of syphilis cases was 194 and the number of syphilis/HIV cases was 48. In three years, the number of syphilis cases rose to 279 for a 70% increase and the number of syphilis/HIV co-infected cases rose to 101 for a 110% increase. Fortunately, in 2015, the number of cases decreased by 6 for syphilis/HIV co-infected and </a:t>
            </a:r>
            <a:r>
              <a:rPr lang="en-US" sz="1600" dirty="0"/>
              <a:t>9</a:t>
            </a:r>
            <a:r>
              <a:rPr lang="en-US" sz="1600" dirty="0" smtClean="0"/>
              <a:t> cases for all syphilis.</a:t>
            </a:r>
            <a:endParaRPr lang="en-US" sz="1600" dirty="0"/>
          </a:p>
        </p:txBody>
      </p:sp>
      <p:graphicFrame>
        <p:nvGraphicFramePr>
          <p:cNvPr id="5" name="Chart 4"/>
          <p:cNvGraphicFramePr>
            <a:graphicFrameLocks/>
          </p:cNvGraphicFramePr>
          <p:nvPr>
            <p:extLst>
              <p:ext uri="{D42A27DB-BD31-4B8C-83A1-F6EECF244321}">
                <p14:modId xmlns:p14="http://schemas.microsoft.com/office/powerpoint/2010/main" val="3643084646"/>
              </p:ext>
            </p:extLst>
          </p:nvPr>
        </p:nvGraphicFramePr>
        <p:xfrm>
          <a:off x="609600" y="533400"/>
          <a:ext cx="7848600" cy="4191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28611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1659</TotalTime>
  <Words>1323</Words>
  <Application>Microsoft Office PowerPoint</Application>
  <PresentationFormat>On-screen Show (4:3)</PresentationFormat>
  <Paragraphs>79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Clarity</vt:lpstr>
      <vt:lpstr>Reported syphilis cases with and without hiv co-infection*, Wisconsin 2015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DHS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Reported syphilis cases with and without hiv co-infection, Wisconsin 2014</dc:title>
  <dc:creator>Kufalk, Brandon R</dc:creator>
  <cp:lastModifiedBy>Kufalk, Brandon R</cp:lastModifiedBy>
  <cp:revision>66</cp:revision>
  <cp:lastPrinted>2015-07-03T12:19:48Z</cp:lastPrinted>
  <dcterms:created xsi:type="dcterms:W3CDTF">2015-07-02T17:33:22Z</dcterms:created>
  <dcterms:modified xsi:type="dcterms:W3CDTF">2016-03-29T19:19:49Z</dcterms:modified>
</cp:coreProperties>
</file>