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omments/comment1.xml" ContentType="application/vnd.openxmlformats-officedocument.presentationml.comments+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63" r:id="rId3"/>
    <p:sldId id="258" r:id="rId4"/>
    <p:sldId id="257" r:id="rId5"/>
    <p:sldId id="259" r:id="rId6"/>
    <p:sldId id="260" r:id="rId7"/>
    <p:sldId id="261" r:id="rId8"/>
    <p:sldId id="264" r:id="rId9"/>
    <p:sldId id="262" r:id="rId10"/>
    <p:sldId id="266" r:id="rId11"/>
    <p:sldId id="26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miley, Stephanie L" initials="SSL" lastIdx="1" clrIdx="0"/>
  <p:cmAuthor id="1" name="Kaplan, Beth M." initials="BMK" lastIdx="10" clrIdx="1"/>
  <p:cmAuthor id="2" name="McKeown, Karen D" initials="KDM" lastIdx="5" clrIdx="2"/>
  <p:cmAuthor id="3" name="Lori A. Schultz" initials="las" lastIdx="17" clrIdx="3"/>
  <p:cmAuthor id="4" name="Kufalk, Brandon R" initials="KBR" lastIdx="18"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146"/>
    <a:srgbClr val="E7E5BA"/>
    <a:srgbClr val="EDBAB1"/>
    <a:srgbClr val="6B7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5" autoAdjust="0"/>
  </p:normalViewPr>
  <p:slideViewPr>
    <p:cSldViewPr>
      <p:cViewPr>
        <p:scale>
          <a:sx n="70" d="100"/>
          <a:sy n="70" d="100"/>
        </p:scale>
        <p:origin x="-2094" y="-8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Proportion of syphilis</a:t>
            </a:r>
            <a:r>
              <a:rPr lang="en-US" sz="1800" baseline="0" dirty="0"/>
              <a:t> vs.</a:t>
            </a:r>
          </a:p>
          <a:p>
            <a:pPr>
              <a:defRPr sz="1800"/>
            </a:pPr>
            <a:r>
              <a:rPr lang="en-US" sz="1800" baseline="0" dirty="0"/>
              <a:t> </a:t>
            </a:r>
            <a:r>
              <a:rPr lang="en-US" sz="1800" baseline="0" dirty="0" smtClean="0"/>
              <a:t>syphilis-HIV </a:t>
            </a:r>
            <a:r>
              <a:rPr lang="en-US" sz="1800" baseline="0" dirty="0"/>
              <a:t>co-infected </a:t>
            </a:r>
            <a:r>
              <a:rPr lang="en-US" sz="1800" baseline="0" dirty="0" smtClean="0"/>
              <a:t>cases</a:t>
            </a:r>
            <a:endParaRPr lang="en-US" sz="1800" dirty="0"/>
          </a:p>
        </c:rich>
      </c:tx>
      <c:layout>
        <c:manualLayout>
          <c:xMode val="edge"/>
          <c:yMode val="edge"/>
          <c:x val="0.15260777334340056"/>
          <c:y val="0.1030274347035687"/>
        </c:manualLayout>
      </c:layout>
      <c:overlay val="0"/>
    </c:title>
    <c:autoTitleDeleted val="0"/>
    <c:plotArea>
      <c:layout/>
      <c:pieChart>
        <c:varyColors val="1"/>
        <c:ser>
          <c:idx val="0"/>
          <c:order val="0"/>
          <c:explosion val="5"/>
          <c:dPt>
            <c:idx val="0"/>
            <c:bubble3D val="0"/>
            <c:spPr>
              <a:solidFill>
                <a:schemeClr val="bg2">
                  <a:lumMod val="50000"/>
                </a:schemeClr>
              </a:solidFill>
            </c:spPr>
          </c:dPt>
          <c:dPt>
            <c:idx val="1"/>
            <c:bubble3D val="0"/>
            <c:spPr>
              <a:solidFill>
                <a:schemeClr val="bg2">
                  <a:lumMod val="90000"/>
                </a:schemeClr>
              </a:solidFill>
            </c:spPr>
          </c:dPt>
          <c:dLbls>
            <c:dLbl>
              <c:idx val="0"/>
              <c:layout/>
              <c:tx>
                <c:rich>
                  <a:bodyPr/>
                  <a:lstStyle/>
                  <a:p>
                    <a:r>
                      <a:rPr lang="en-US" sz="1800" dirty="0" err="1" smtClean="0"/>
                      <a:t>SyphilisOnly</a:t>
                    </a:r>
                    <a:r>
                      <a:rPr lang="en-US" sz="1800" dirty="0"/>
                      <a:t>
</a:t>
                    </a:r>
                    <a:r>
                      <a:rPr lang="en-US" sz="1800" dirty="0" smtClean="0"/>
                      <a:t>73%</a:t>
                    </a:r>
                    <a:endParaRPr lang="en-US" dirty="0"/>
                  </a:p>
                </c:rich>
              </c:tx>
              <c:showLegendKey val="0"/>
              <c:showVal val="0"/>
              <c:showCatName val="1"/>
              <c:showSerName val="0"/>
              <c:showPercent val="1"/>
              <c:showBubbleSize val="0"/>
            </c:dLbl>
            <c:dLbl>
              <c:idx val="1"/>
              <c:layout/>
              <c:tx>
                <c:rich>
                  <a:bodyPr/>
                  <a:lstStyle/>
                  <a:p>
                    <a:r>
                      <a:rPr lang="en-US" sz="1800" dirty="0" smtClean="0"/>
                      <a:t>Syphilis&amp;</a:t>
                    </a:r>
                    <a:r>
                      <a:rPr lang="en-US" sz="1800" baseline="0" dirty="0" smtClean="0"/>
                      <a:t> </a:t>
                    </a:r>
                    <a:r>
                      <a:rPr lang="en-US" sz="1800" dirty="0" smtClean="0"/>
                      <a:t>HIV</a:t>
                    </a:r>
                    <a:r>
                      <a:rPr lang="en-US" sz="1800" dirty="0"/>
                      <a:t>
</a:t>
                    </a:r>
                    <a:r>
                      <a:rPr lang="en-US" sz="1800" dirty="0" smtClean="0"/>
                      <a:t>27%</a:t>
                    </a:r>
                    <a:endParaRPr lang="en-US" dirty="0"/>
                  </a:p>
                </c:rich>
              </c:tx>
              <c:dLblPos val="bestFit"/>
              <c:showLegendKey val="0"/>
              <c:showVal val="0"/>
              <c:showCatName val="1"/>
              <c:showSerName val="0"/>
              <c:showPercent val="1"/>
              <c:showBubbleSize val="0"/>
            </c:dLbl>
            <c:txPr>
              <a:bodyPr/>
              <a:lstStyle/>
              <a:p>
                <a:pPr>
                  <a:defRPr sz="1800"/>
                </a:pPr>
                <a:endParaRPr lang="en-US"/>
              </a:p>
            </c:txPr>
            <c:showLegendKey val="0"/>
            <c:showVal val="0"/>
            <c:showCatName val="1"/>
            <c:showSerName val="0"/>
            <c:showPercent val="1"/>
            <c:showBubbleSize val="0"/>
            <c:showLeaderLines val="1"/>
          </c:dLbls>
          <c:cat>
            <c:strRef>
              <c:f>Sheet1!$A$2:$A$3</c:f>
              <c:strCache>
                <c:ptCount val="2"/>
                <c:pt idx="0">
                  <c:v>Syphilis Only</c:v>
                </c:pt>
                <c:pt idx="1">
                  <c:v>Syphilis-HIV</c:v>
                </c:pt>
              </c:strCache>
            </c:strRef>
          </c:cat>
          <c:val>
            <c:numRef>
              <c:f>Sheet1!$B$2:$B$3</c:f>
              <c:numCache>
                <c:formatCode>General</c:formatCode>
                <c:ptCount val="2"/>
                <c:pt idx="0">
                  <c:v>407</c:v>
                </c:pt>
                <c:pt idx="1">
                  <c:v>154</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Reported Syphilis Cases in Wisconsin, </a:t>
            </a:r>
            <a:r>
              <a:rPr lang="en-US" sz="1800" dirty="0" smtClean="0"/>
              <a:t>2017 </a:t>
            </a:r>
            <a:r>
              <a:rPr lang="en-US" sz="1800" dirty="0"/>
              <a:t>(</a:t>
            </a:r>
            <a:r>
              <a:rPr lang="en-US" sz="1800" dirty="0" smtClean="0"/>
              <a:t>n=561)</a:t>
            </a:r>
            <a:endParaRPr lang="en-US" sz="1800" dirty="0"/>
          </a:p>
        </c:rich>
      </c:tx>
      <c:layout/>
      <c:overlay val="0"/>
    </c:title>
    <c:autoTitleDeleted val="0"/>
    <c:plotArea>
      <c:layout/>
      <c:pieChart>
        <c:varyColors val="1"/>
        <c:ser>
          <c:idx val="0"/>
          <c:order val="0"/>
          <c:dPt>
            <c:idx val="1"/>
            <c:bubble3D val="0"/>
            <c:spPr>
              <a:solidFill>
                <a:schemeClr val="accent3">
                  <a:lumMod val="20000"/>
                  <a:lumOff val="80000"/>
                </a:schemeClr>
              </a:solidFill>
            </c:spPr>
          </c:dPt>
          <c:dLbls>
            <c:txPr>
              <a:bodyPr/>
              <a:lstStyle/>
              <a:p>
                <a:pPr>
                  <a:defRPr sz="1800"/>
                </a:pPr>
                <a:endParaRPr lang="en-US"/>
              </a:p>
            </c:txPr>
            <c:showLegendKey val="0"/>
            <c:showVal val="0"/>
            <c:showCatName val="0"/>
            <c:showSerName val="0"/>
            <c:showPercent val="1"/>
            <c:showBubbleSize val="0"/>
            <c:showLeaderLines val="1"/>
          </c:dLbls>
          <c:cat>
            <c:strRef>
              <c:f>Sheet1!$BR$2:$BR$3</c:f>
              <c:strCache>
                <c:ptCount val="2"/>
                <c:pt idx="0">
                  <c:v>Men who have sex w/men (MSM)</c:v>
                </c:pt>
                <c:pt idx="1">
                  <c:v>Non-MSM</c:v>
                </c:pt>
              </c:strCache>
            </c:strRef>
          </c:cat>
          <c:val>
            <c:numRef>
              <c:f>Sheet1!$BS$2:$BS$3</c:f>
              <c:numCache>
                <c:formatCode>General</c:formatCode>
                <c:ptCount val="2"/>
                <c:pt idx="0">
                  <c:v>350</c:v>
                </c:pt>
                <c:pt idx="1">
                  <c:v>211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54691885389326333"/>
          <c:y val="0.36228701142086966"/>
          <c:w val="0.43641447944007"/>
          <c:h val="0.5565067035539476"/>
        </c:manualLayout>
      </c:layout>
      <c:overlay val="0"/>
      <c:txPr>
        <a:bodyPr/>
        <a:lstStyle/>
        <a:p>
          <a:pPr>
            <a:defRPr sz="1600"/>
          </a:pPr>
          <a:endParaRPr lang="en-US"/>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Reported </a:t>
            </a:r>
            <a:r>
              <a:rPr lang="en-US" sz="1800" dirty="0" smtClean="0"/>
              <a:t>syphilis-HIV</a:t>
            </a:r>
            <a:r>
              <a:rPr lang="en-US" sz="1800" baseline="0" dirty="0" smtClean="0"/>
              <a:t> </a:t>
            </a:r>
            <a:r>
              <a:rPr lang="en-US" sz="1800" baseline="0" dirty="0"/>
              <a:t>co-infected cases in Wisconsin, </a:t>
            </a:r>
            <a:r>
              <a:rPr lang="en-US" sz="1800" baseline="0" dirty="0" smtClean="0"/>
              <a:t>2017 </a:t>
            </a:r>
            <a:r>
              <a:rPr lang="en-US" sz="1800" baseline="0" dirty="0"/>
              <a:t>(</a:t>
            </a:r>
            <a:r>
              <a:rPr lang="en-US" sz="1800" baseline="0" dirty="0" smtClean="0"/>
              <a:t>n=154)</a:t>
            </a:r>
            <a:endParaRPr lang="en-US" sz="1800" dirty="0"/>
          </a:p>
        </c:rich>
      </c:tx>
      <c:layout/>
      <c:overlay val="0"/>
    </c:title>
    <c:autoTitleDeleted val="0"/>
    <c:plotArea>
      <c:layout/>
      <c:pieChart>
        <c:varyColors val="1"/>
        <c:ser>
          <c:idx val="0"/>
          <c:order val="0"/>
          <c:dLbls>
            <c:dLbl>
              <c:idx val="1"/>
              <c:delete val="1"/>
            </c:dLbl>
            <c:txPr>
              <a:bodyPr/>
              <a:lstStyle/>
              <a:p>
                <a:pPr>
                  <a:defRPr sz="1800"/>
                </a:pPr>
                <a:endParaRPr lang="en-US"/>
              </a:p>
            </c:txPr>
            <c:showLegendKey val="0"/>
            <c:showVal val="0"/>
            <c:showCatName val="0"/>
            <c:showSerName val="0"/>
            <c:showPercent val="1"/>
            <c:showBubbleSize val="0"/>
            <c:showLeaderLines val="1"/>
          </c:dLbls>
          <c:cat>
            <c:strRef>
              <c:f>Sheet1!$BR$19:$BR$20</c:f>
              <c:strCache>
                <c:ptCount val="2"/>
                <c:pt idx="0">
                  <c:v>Men who have sex w/men (MSM)</c:v>
                </c:pt>
                <c:pt idx="1">
                  <c:v>Non-MSM</c:v>
                </c:pt>
              </c:strCache>
            </c:strRef>
          </c:cat>
          <c:val>
            <c:numRef>
              <c:f>Sheet1!$BS$19:$BS$20</c:f>
              <c:numCache>
                <c:formatCode>General</c:formatCode>
                <c:ptCount val="2"/>
                <c:pt idx="0">
                  <c:v>135</c:v>
                </c:pt>
                <c:pt idx="1">
                  <c:v>19</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55096500437445317"/>
          <c:y val="0.39385524252650239"/>
          <c:w val="0.43236832895888017"/>
          <c:h val="0.53290639806387841"/>
        </c:manualLayout>
      </c:layout>
      <c:overlay val="0"/>
      <c:txPr>
        <a:bodyPr/>
        <a:lstStyle/>
        <a:p>
          <a:pPr>
            <a:defRPr sz="1600"/>
          </a:pPr>
          <a:endParaRPr lang="en-U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dirty="0"/>
              <a:t>Reported</a:t>
            </a:r>
            <a:r>
              <a:rPr lang="en-US" sz="2000" baseline="0" dirty="0"/>
              <a:t> </a:t>
            </a:r>
            <a:r>
              <a:rPr lang="en-US" sz="2000" baseline="0" dirty="0" smtClean="0"/>
              <a:t>syphilis-HIV </a:t>
            </a:r>
            <a:r>
              <a:rPr lang="en-US" sz="2000" baseline="0" dirty="0"/>
              <a:t>co-infection, </a:t>
            </a:r>
            <a:r>
              <a:rPr lang="en-US" sz="2000" baseline="0" dirty="0" smtClean="0"/>
              <a:t>syphilis-only </a:t>
            </a:r>
            <a:r>
              <a:rPr lang="en-US" sz="2000" baseline="0" dirty="0"/>
              <a:t>and total syphilis cases in Wisconsin, </a:t>
            </a:r>
            <a:r>
              <a:rPr lang="en-US" sz="2000" baseline="0" dirty="0" smtClean="0"/>
              <a:t>2013–2017</a:t>
            </a:r>
            <a:endParaRPr lang="en-US" sz="2000" baseline="0" dirty="0"/>
          </a:p>
        </c:rich>
      </c:tx>
      <c:overlay val="0"/>
    </c:title>
    <c:autoTitleDeleted val="0"/>
    <c:plotArea>
      <c:layout/>
      <c:barChart>
        <c:barDir val="col"/>
        <c:grouping val="clustered"/>
        <c:varyColors val="0"/>
        <c:ser>
          <c:idx val="0"/>
          <c:order val="0"/>
          <c:tx>
            <c:strRef>
              <c:f>Sheet1!$K$2</c:f>
              <c:strCache>
                <c:ptCount val="1"/>
                <c:pt idx="0">
                  <c:v>Syphilis-HIV </c:v>
                </c:pt>
              </c:strCache>
            </c:strRef>
          </c:tx>
          <c:invertIfNegative val="0"/>
          <c:cat>
            <c:numRef>
              <c:f>Sheet1!$L$1:$P$1</c:f>
              <c:numCache>
                <c:formatCode>General</c:formatCode>
                <c:ptCount val="5"/>
                <c:pt idx="0">
                  <c:v>2013</c:v>
                </c:pt>
                <c:pt idx="1">
                  <c:v>2014</c:v>
                </c:pt>
                <c:pt idx="2">
                  <c:v>2015</c:v>
                </c:pt>
                <c:pt idx="3">
                  <c:v>2016</c:v>
                </c:pt>
                <c:pt idx="4">
                  <c:v>2017</c:v>
                </c:pt>
              </c:numCache>
            </c:numRef>
          </c:cat>
          <c:val>
            <c:numRef>
              <c:f>Sheet1!$L$2:$P$2</c:f>
              <c:numCache>
                <c:formatCode>General</c:formatCode>
                <c:ptCount val="5"/>
                <c:pt idx="0">
                  <c:v>71</c:v>
                </c:pt>
                <c:pt idx="1">
                  <c:v>101</c:v>
                </c:pt>
                <c:pt idx="2">
                  <c:v>95</c:v>
                </c:pt>
                <c:pt idx="3">
                  <c:v>144</c:v>
                </c:pt>
                <c:pt idx="4">
                  <c:v>154</c:v>
                </c:pt>
              </c:numCache>
            </c:numRef>
          </c:val>
        </c:ser>
        <c:ser>
          <c:idx val="1"/>
          <c:order val="1"/>
          <c:tx>
            <c:strRef>
              <c:f>Sheet1!$K$3</c:f>
              <c:strCache>
                <c:ptCount val="1"/>
                <c:pt idx="0">
                  <c:v>Syphilis-only</c:v>
                </c:pt>
              </c:strCache>
            </c:strRef>
          </c:tx>
          <c:spPr>
            <a:solidFill>
              <a:schemeClr val="accent2">
                <a:lumMod val="60000"/>
                <a:lumOff val="40000"/>
              </a:schemeClr>
            </a:solidFill>
          </c:spPr>
          <c:invertIfNegative val="0"/>
          <c:cat>
            <c:numRef>
              <c:f>Sheet1!$L$1:$P$1</c:f>
              <c:numCache>
                <c:formatCode>General</c:formatCode>
                <c:ptCount val="5"/>
                <c:pt idx="0">
                  <c:v>2013</c:v>
                </c:pt>
                <c:pt idx="1">
                  <c:v>2014</c:v>
                </c:pt>
                <c:pt idx="2">
                  <c:v>2015</c:v>
                </c:pt>
                <c:pt idx="3">
                  <c:v>2016</c:v>
                </c:pt>
                <c:pt idx="4">
                  <c:v>2017</c:v>
                </c:pt>
              </c:numCache>
            </c:numRef>
          </c:cat>
          <c:val>
            <c:numRef>
              <c:f>Sheet1!$L$3:$P$3</c:f>
              <c:numCache>
                <c:formatCode>General</c:formatCode>
                <c:ptCount val="5"/>
                <c:pt idx="0">
                  <c:v>176</c:v>
                </c:pt>
                <c:pt idx="1">
                  <c:v>178</c:v>
                </c:pt>
                <c:pt idx="2">
                  <c:v>175</c:v>
                </c:pt>
                <c:pt idx="3">
                  <c:v>283</c:v>
                </c:pt>
                <c:pt idx="4">
                  <c:v>407</c:v>
                </c:pt>
              </c:numCache>
            </c:numRef>
          </c:val>
        </c:ser>
        <c:ser>
          <c:idx val="2"/>
          <c:order val="2"/>
          <c:tx>
            <c:strRef>
              <c:f>Sheet1!$K$4</c:f>
              <c:strCache>
                <c:ptCount val="1"/>
                <c:pt idx="0">
                  <c:v>Total syphilis</c:v>
                </c:pt>
              </c:strCache>
            </c:strRef>
          </c:tx>
          <c:invertIfNegative val="0"/>
          <c:cat>
            <c:numRef>
              <c:f>Sheet1!$L$1:$P$1</c:f>
              <c:numCache>
                <c:formatCode>General</c:formatCode>
                <c:ptCount val="5"/>
                <c:pt idx="0">
                  <c:v>2013</c:v>
                </c:pt>
                <c:pt idx="1">
                  <c:v>2014</c:v>
                </c:pt>
                <c:pt idx="2">
                  <c:v>2015</c:v>
                </c:pt>
                <c:pt idx="3">
                  <c:v>2016</c:v>
                </c:pt>
                <c:pt idx="4">
                  <c:v>2017</c:v>
                </c:pt>
              </c:numCache>
            </c:numRef>
          </c:cat>
          <c:val>
            <c:numRef>
              <c:f>Sheet1!$L$4:$P$4</c:f>
              <c:numCache>
                <c:formatCode>General</c:formatCode>
                <c:ptCount val="5"/>
                <c:pt idx="0">
                  <c:v>247</c:v>
                </c:pt>
                <c:pt idx="1">
                  <c:v>279</c:v>
                </c:pt>
                <c:pt idx="2">
                  <c:v>270</c:v>
                </c:pt>
                <c:pt idx="3">
                  <c:v>427</c:v>
                </c:pt>
                <c:pt idx="4">
                  <c:v>561</c:v>
                </c:pt>
              </c:numCache>
            </c:numRef>
          </c:val>
        </c:ser>
        <c:dLbls>
          <c:showLegendKey val="0"/>
          <c:showVal val="0"/>
          <c:showCatName val="0"/>
          <c:showSerName val="0"/>
          <c:showPercent val="0"/>
          <c:showBubbleSize val="0"/>
        </c:dLbls>
        <c:gapWidth val="150"/>
        <c:axId val="211628032"/>
        <c:axId val="211630336"/>
      </c:barChart>
      <c:catAx>
        <c:axId val="211628032"/>
        <c:scaling>
          <c:orientation val="minMax"/>
        </c:scaling>
        <c:delete val="0"/>
        <c:axPos val="b"/>
        <c:numFmt formatCode="General" sourceLinked="1"/>
        <c:majorTickMark val="none"/>
        <c:minorTickMark val="none"/>
        <c:tickLblPos val="nextTo"/>
        <c:crossAx val="211630336"/>
        <c:crosses val="autoZero"/>
        <c:auto val="1"/>
        <c:lblAlgn val="ctr"/>
        <c:lblOffset val="100"/>
        <c:noMultiLvlLbl val="0"/>
      </c:catAx>
      <c:valAx>
        <c:axId val="211630336"/>
        <c:scaling>
          <c:orientation val="minMax"/>
        </c:scaling>
        <c:delete val="0"/>
        <c:axPos val="l"/>
        <c:majorGridlines/>
        <c:title>
          <c:tx>
            <c:rich>
              <a:bodyPr/>
              <a:lstStyle/>
              <a:p>
                <a:pPr>
                  <a:defRPr sz="1800"/>
                </a:pPr>
                <a:r>
                  <a:rPr lang="en-US" sz="1800" dirty="0"/>
                  <a:t>CASES</a:t>
                </a:r>
              </a:p>
            </c:rich>
          </c:tx>
          <c:layout>
            <c:manualLayout>
              <c:xMode val="edge"/>
              <c:yMode val="edge"/>
              <c:x val="4.0637183701551879E-2"/>
              <c:y val="0.41416416129801958"/>
            </c:manualLayout>
          </c:layout>
          <c:overlay val="0"/>
        </c:title>
        <c:numFmt formatCode="General" sourceLinked="1"/>
        <c:majorTickMark val="none"/>
        <c:minorTickMark val="none"/>
        <c:tickLblPos val="nextTo"/>
        <c:txPr>
          <a:bodyPr/>
          <a:lstStyle/>
          <a:p>
            <a:pPr>
              <a:defRPr sz="1800"/>
            </a:pPr>
            <a:endParaRPr lang="en-US"/>
          </a:p>
        </c:txPr>
        <c:crossAx val="211628032"/>
        <c:crosses val="autoZero"/>
        <c:crossBetween val="between"/>
      </c:valAx>
      <c:dTable>
        <c:showHorzBorder val="1"/>
        <c:showVertBorder val="1"/>
        <c:showOutline val="1"/>
        <c:showKeys val="1"/>
        <c:txPr>
          <a:bodyPr/>
          <a:lstStyle/>
          <a:p>
            <a:pPr rtl="0">
              <a:defRPr sz="1800"/>
            </a:pPr>
            <a:endParaRPr lang="en-US"/>
          </a:p>
        </c:txPr>
      </c:dTable>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dirty="0"/>
              <a:t>Proportion</a:t>
            </a:r>
            <a:r>
              <a:rPr lang="en-US" sz="2000" baseline="0" dirty="0"/>
              <a:t> of </a:t>
            </a:r>
            <a:r>
              <a:rPr lang="en-US" sz="2000" baseline="0" dirty="0" smtClean="0"/>
              <a:t>previous </a:t>
            </a:r>
            <a:r>
              <a:rPr lang="en-US" sz="2000" baseline="0" dirty="0"/>
              <a:t>and </a:t>
            </a:r>
            <a:r>
              <a:rPr lang="en-US" sz="2000" baseline="0" dirty="0" smtClean="0"/>
              <a:t>newly diagnosed </a:t>
            </a:r>
            <a:r>
              <a:rPr lang="en-US" sz="2000" baseline="0" dirty="0"/>
              <a:t>HIV cases among </a:t>
            </a:r>
            <a:r>
              <a:rPr lang="en-US" sz="2000" baseline="0" dirty="0" smtClean="0"/>
              <a:t>2017 </a:t>
            </a:r>
            <a:r>
              <a:rPr lang="en-US" sz="2000" baseline="0" dirty="0"/>
              <a:t>syphilis and HIV co-infections, </a:t>
            </a:r>
            <a:r>
              <a:rPr lang="en-US" sz="2000" baseline="0" dirty="0" smtClean="0"/>
              <a:t>n=154</a:t>
            </a:r>
            <a:endParaRPr lang="en-US" sz="2000" baseline="0" dirty="0"/>
          </a:p>
        </c:rich>
      </c:tx>
      <c:layout>
        <c:manualLayout>
          <c:xMode val="edge"/>
          <c:yMode val="edge"/>
          <c:x val="7.9293108024418302E-2"/>
          <c:y val="2.2727272727272728E-2"/>
        </c:manualLayout>
      </c:layout>
      <c:overlay val="0"/>
    </c:title>
    <c:autoTitleDeleted val="0"/>
    <c:plotArea>
      <c:layout/>
      <c:pieChart>
        <c:varyColors val="1"/>
        <c:ser>
          <c:idx val="0"/>
          <c:order val="0"/>
          <c:dPt>
            <c:idx val="0"/>
            <c:bubble3D val="0"/>
            <c:spPr>
              <a:solidFill>
                <a:schemeClr val="accent1">
                  <a:lumMod val="60000"/>
                  <a:lumOff val="40000"/>
                </a:schemeClr>
              </a:solidFill>
            </c:spPr>
          </c:dPt>
          <c:dLbls>
            <c:txPr>
              <a:bodyPr/>
              <a:lstStyle/>
              <a:p>
                <a:pPr>
                  <a:defRPr sz="1800"/>
                </a:pPr>
                <a:endParaRPr lang="en-US"/>
              </a:p>
            </c:txPr>
            <c:showLegendKey val="0"/>
            <c:showVal val="0"/>
            <c:showCatName val="0"/>
            <c:showSerName val="0"/>
            <c:showPercent val="1"/>
            <c:showBubbleSize val="0"/>
            <c:showLeaderLines val="1"/>
          </c:dLbls>
          <c:cat>
            <c:strRef>
              <c:f>Sheet1!$CN$2:$CN$3</c:f>
              <c:strCache>
                <c:ptCount val="2"/>
                <c:pt idx="0">
                  <c:v>Previous HIV+</c:v>
                </c:pt>
                <c:pt idx="1">
                  <c:v>Newly Dx HIV+</c:v>
                </c:pt>
              </c:strCache>
            </c:strRef>
          </c:cat>
          <c:val>
            <c:numRef>
              <c:f>Sheet1!$CO$2:$CO$3</c:f>
              <c:numCache>
                <c:formatCode>General</c:formatCode>
                <c:ptCount val="2"/>
                <c:pt idx="0">
                  <c:v>127</c:v>
                </c:pt>
                <c:pt idx="1">
                  <c:v>27</c:v>
                </c:pt>
              </c:numCache>
            </c:numRef>
          </c:val>
        </c:ser>
        <c:dLbls>
          <c:showLegendKey val="0"/>
          <c:showVal val="0"/>
          <c:showCatName val="0"/>
          <c:showSerName val="0"/>
          <c:showPercent val="1"/>
          <c:showBubbleSize val="0"/>
          <c:showLeaderLines val="1"/>
        </c:dLbls>
        <c:firstSliceAng val="0"/>
      </c:pieChart>
    </c:plotArea>
    <c:legend>
      <c:legendPos val="r"/>
      <c:overlay val="0"/>
      <c:txPr>
        <a:bodyPr/>
        <a:lstStyle/>
        <a:p>
          <a:pPr>
            <a:defRPr sz="1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a:t>Reported syphilis cases by sex in Wisconsin, </a:t>
            </a:r>
            <a:r>
              <a:rPr lang="en-US" sz="2400" dirty="0" smtClean="0"/>
              <a:t>2017 </a:t>
            </a:r>
            <a:endParaRPr lang="en-US" sz="2400" dirty="0"/>
          </a:p>
        </c:rich>
      </c:tx>
      <c:layout>
        <c:manualLayout>
          <c:xMode val="edge"/>
          <c:yMode val="edge"/>
          <c:x val="0.17950055868484605"/>
          <c:y val="1.8626311938903743E-2"/>
        </c:manualLayout>
      </c:layout>
      <c:overlay val="0"/>
    </c:title>
    <c:autoTitleDeleted val="0"/>
    <c:plotArea>
      <c:layout/>
      <c:barChart>
        <c:barDir val="col"/>
        <c:grouping val="clustered"/>
        <c:varyColors val="0"/>
        <c:ser>
          <c:idx val="0"/>
          <c:order val="0"/>
          <c:tx>
            <c:strRef>
              <c:f>Sheet1!$AD$1</c:f>
              <c:strCache>
                <c:ptCount val="1"/>
                <c:pt idx="0">
                  <c:v>Syphilis &amp; HIV</c:v>
                </c:pt>
              </c:strCache>
            </c:strRef>
          </c:tx>
          <c:invertIfNegative val="0"/>
          <c:cat>
            <c:strRef>
              <c:f>Sheet1!$AC$2:$AC$4</c:f>
              <c:strCache>
                <c:ptCount val="3"/>
                <c:pt idx="0">
                  <c:v>  Male</c:v>
                </c:pt>
                <c:pt idx="1">
                  <c:v>  Female</c:v>
                </c:pt>
                <c:pt idx="2">
                  <c:v>  Transgender</c:v>
                </c:pt>
              </c:strCache>
            </c:strRef>
          </c:cat>
          <c:val>
            <c:numRef>
              <c:f>Sheet1!$AD$2:$AD$4</c:f>
              <c:numCache>
                <c:formatCode>General</c:formatCode>
                <c:ptCount val="3"/>
                <c:pt idx="0">
                  <c:v>150</c:v>
                </c:pt>
                <c:pt idx="1">
                  <c:v>2</c:v>
                </c:pt>
                <c:pt idx="2">
                  <c:v>2</c:v>
                </c:pt>
              </c:numCache>
            </c:numRef>
          </c:val>
        </c:ser>
        <c:ser>
          <c:idx val="1"/>
          <c:order val="1"/>
          <c:tx>
            <c:strRef>
              <c:f>Sheet1!$AE$1</c:f>
              <c:strCache>
                <c:ptCount val="1"/>
                <c:pt idx="0">
                  <c:v>Syphilis Only</c:v>
                </c:pt>
              </c:strCache>
            </c:strRef>
          </c:tx>
          <c:spPr>
            <a:solidFill>
              <a:schemeClr val="accent2">
                <a:lumMod val="60000"/>
                <a:lumOff val="40000"/>
              </a:schemeClr>
            </a:solidFill>
          </c:spPr>
          <c:invertIfNegative val="0"/>
          <c:cat>
            <c:strRef>
              <c:f>Sheet1!$AC$2:$AC$4</c:f>
              <c:strCache>
                <c:ptCount val="3"/>
                <c:pt idx="0">
                  <c:v>  Male</c:v>
                </c:pt>
                <c:pt idx="1">
                  <c:v>  Female</c:v>
                </c:pt>
                <c:pt idx="2">
                  <c:v>  Transgender</c:v>
                </c:pt>
              </c:strCache>
            </c:strRef>
          </c:cat>
          <c:val>
            <c:numRef>
              <c:f>Sheet1!$AE$2:$AE$4</c:f>
              <c:numCache>
                <c:formatCode>General</c:formatCode>
                <c:ptCount val="3"/>
                <c:pt idx="0">
                  <c:v>322</c:v>
                </c:pt>
                <c:pt idx="1">
                  <c:v>85</c:v>
                </c:pt>
                <c:pt idx="2">
                  <c:v>0</c:v>
                </c:pt>
              </c:numCache>
            </c:numRef>
          </c:val>
        </c:ser>
        <c:ser>
          <c:idx val="2"/>
          <c:order val="2"/>
          <c:tx>
            <c:strRef>
              <c:f>Sheet1!$AF$1</c:f>
              <c:strCache>
                <c:ptCount val="1"/>
                <c:pt idx="0">
                  <c:v>Syphilis</c:v>
                </c:pt>
              </c:strCache>
            </c:strRef>
          </c:tx>
          <c:invertIfNegative val="0"/>
          <c:cat>
            <c:strRef>
              <c:f>Sheet1!$AC$2:$AC$4</c:f>
              <c:strCache>
                <c:ptCount val="3"/>
                <c:pt idx="0">
                  <c:v>  Male</c:v>
                </c:pt>
                <c:pt idx="1">
                  <c:v>  Female</c:v>
                </c:pt>
                <c:pt idx="2">
                  <c:v>  Transgender</c:v>
                </c:pt>
              </c:strCache>
            </c:strRef>
          </c:cat>
          <c:val>
            <c:numRef>
              <c:f>Sheet1!$AF$2:$AF$4</c:f>
              <c:numCache>
                <c:formatCode>General</c:formatCode>
                <c:ptCount val="3"/>
                <c:pt idx="0">
                  <c:v>472</c:v>
                </c:pt>
                <c:pt idx="1">
                  <c:v>87</c:v>
                </c:pt>
                <c:pt idx="2">
                  <c:v>2</c:v>
                </c:pt>
              </c:numCache>
            </c:numRef>
          </c:val>
        </c:ser>
        <c:dLbls>
          <c:showLegendKey val="0"/>
          <c:showVal val="0"/>
          <c:showCatName val="0"/>
          <c:showSerName val="0"/>
          <c:showPercent val="0"/>
          <c:showBubbleSize val="0"/>
        </c:dLbls>
        <c:gapWidth val="150"/>
        <c:axId val="190655104"/>
        <c:axId val="190669184"/>
      </c:barChart>
      <c:catAx>
        <c:axId val="190655104"/>
        <c:scaling>
          <c:orientation val="minMax"/>
        </c:scaling>
        <c:delete val="0"/>
        <c:axPos val="b"/>
        <c:majorTickMark val="none"/>
        <c:minorTickMark val="none"/>
        <c:tickLblPos val="nextTo"/>
        <c:crossAx val="190669184"/>
        <c:crosses val="autoZero"/>
        <c:auto val="1"/>
        <c:lblAlgn val="ctr"/>
        <c:lblOffset val="100"/>
        <c:noMultiLvlLbl val="0"/>
      </c:catAx>
      <c:valAx>
        <c:axId val="190669184"/>
        <c:scaling>
          <c:orientation val="minMax"/>
        </c:scaling>
        <c:delete val="0"/>
        <c:axPos val="l"/>
        <c:majorGridlines/>
        <c:title>
          <c:tx>
            <c:rich>
              <a:bodyPr/>
              <a:lstStyle/>
              <a:p>
                <a:pPr>
                  <a:defRPr sz="1800"/>
                </a:pPr>
                <a:r>
                  <a:rPr lang="en-US" sz="1800"/>
                  <a:t>CASES</a:t>
                </a:r>
              </a:p>
            </c:rich>
          </c:tx>
          <c:layout>
            <c:manualLayout>
              <c:xMode val="edge"/>
              <c:yMode val="edge"/>
              <c:x val="8.655846858094049E-2"/>
              <c:y val="0.34223403789843382"/>
            </c:manualLayout>
          </c:layout>
          <c:overlay val="0"/>
        </c:title>
        <c:numFmt formatCode="General" sourceLinked="1"/>
        <c:majorTickMark val="none"/>
        <c:minorTickMark val="none"/>
        <c:tickLblPos val="nextTo"/>
        <c:txPr>
          <a:bodyPr/>
          <a:lstStyle/>
          <a:p>
            <a:pPr>
              <a:defRPr sz="1800"/>
            </a:pPr>
            <a:endParaRPr lang="en-US"/>
          </a:p>
        </c:txPr>
        <c:crossAx val="190655104"/>
        <c:crosses val="autoZero"/>
        <c:crossBetween val="between"/>
      </c:valAx>
      <c:dTable>
        <c:showHorzBorder val="1"/>
        <c:showVertBorder val="1"/>
        <c:showOutline val="1"/>
        <c:showKeys val="1"/>
        <c:txPr>
          <a:bodyPr/>
          <a:lstStyle/>
          <a:p>
            <a:pPr rtl="0">
              <a:defRPr sz="1800"/>
            </a:pPr>
            <a:endParaRPr lang="en-US"/>
          </a:p>
        </c:txPr>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a:t>Proportion of syphilis </a:t>
            </a:r>
            <a:r>
              <a:rPr lang="en-US" sz="2400" dirty="0" smtClean="0"/>
              <a:t>cases </a:t>
            </a:r>
            <a:r>
              <a:rPr lang="en-US" sz="2400" dirty="0"/>
              <a:t>that are HIV </a:t>
            </a:r>
            <a:r>
              <a:rPr lang="en-US" sz="2400" dirty="0" smtClean="0"/>
              <a:t>co-infected to syphilis</a:t>
            </a:r>
            <a:r>
              <a:rPr lang="en-US" sz="2400" baseline="0" dirty="0"/>
              <a:t>-</a:t>
            </a:r>
            <a:r>
              <a:rPr lang="en-US" sz="2400" baseline="0" dirty="0" smtClean="0"/>
              <a:t>only </a:t>
            </a:r>
            <a:r>
              <a:rPr lang="en-US" sz="2400" baseline="0" dirty="0"/>
              <a:t>cases within </a:t>
            </a:r>
            <a:r>
              <a:rPr lang="en-US" sz="2400" baseline="0" dirty="0" smtClean="0"/>
              <a:t>each </a:t>
            </a:r>
            <a:r>
              <a:rPr lang="en-US" sz="2400" baseline="0" dirty="0"/>
              <a:t>age group</a:t>
            </a:r>
            <a:endParaRPr lang="en-US" sz="2400" dirty="0"/>
          </a:p>
        </c:rich>
      </c:tx>
      <c:layout/>
      <c:overlay val="0"/>
    </c:title>
    <c:autoTitleDeleted val="0"/>
    <c:plotArea>
      <c:layout/>
      <c:barChart>
        <c:barDir val="col"/>
        <c:grouping val="clustered"/>
        <c:varyColors val="0"/>
        <c:ser>
          <c:idx val="0"/>
          <c:order val="0"/>
          <c:tx>
            <c:strRef>
              <c:f>Sheet1!$BZ$2</c:f>
              <c:strCache>
                <c:ptCount val="1"/>
                <c:pt idx="0">
                  <c:v>Syphilis &amp; HIV </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Sheet1!$BZ$3:$BZ$11</c:f>
              <c:numCache>
                <c:formatCode>General</c:formatCode>
                <c:ptCount val="9"/>
                <c:pt idx="0">
                  <c:v>0</c:v>
                </c:pt>
                <c:pt idx="1">
                  <c:v>9</c:v>
                </c:pt>
                <c:pt idx="2">
                  <c:v>14</c:v>
                </c:pt>
                <c:pt idx="3">
                  <c:v>47</c:v>
                </c:pt>
                <c:pt idx="4">
                  <c:v>21</c:v>
                </c:pt>
                <c:pt idx="5">
                  <c:v>14</c:v>
                </c:pt>
                <c:pt idx="6">
                  <c:v>12</c:v>
                </c:pt>
                <c:pt idx="7">
                  <c:v>14</c:v>
                </c:pt>
                <c:pt idx="8">
                  <c:v>23</c:v>
                </c:pt>
              </c:numCache>
            </c:numRef>
          </c:val>
        </c:ser>
        <c:ser>
          <c:idx val="1"/>
          <c:order val="1"/>
          <c:tx>
            <c:strRef>
              <c:f>Sheet1!$CA$2</c:f>
              <c:strCache>
                <c:ptCount val="1"/>
                <c:pt idx="0">
                  <c:v>Syphilis Only</c:v>
                </c:pt>
              </c:strCache>
            </c:strRef>
          </c:tx>
          <c:spPr>
            <a:solidFill>
              <a:schemeClr val="accent2">
                <a:lumMod val="60000"/>
                <a:lumOff val="40000"/>
              </a:schemeClr>
            </a:solidFill>
          </c:spPr>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Sheet1!$CA$3:$CA$11</c:f>
              <c:numCache>
                <c:formatCode>General</c:formatCode>
                <c:ptCount val="9"/>
                <c:pt idx="0">
                  <c:v>4</c:v>
                </c:pt>
                <c:pt idx="1">
                  <c:v>27</c:v>
                </c:pt>
                <c:pt idx="2">
                  <c:v>94</c:v>
                </c:pt>
                <c:pt idx="3">
                  <c:v>84</c:v>
                </c:pt>
                <c:pt idx="4">
                  <c:v>55</c:v>
                </c:pt>
                <c:pt idx="5">
                  <c:v>40</c:v>
                </c:pt>
                <c:pt idx="6">
                  <c:v>25</c:v>
                </c:pt>
                <c:pt idx="7">
                  <c:v>31</c:v>
                </c:pt>
                <c:pt idx="8">
                  <c:v>47</c:v>
                </c:pt>
              </c:numCache>
            </c:numRef>
          </c:val>
        </c:ser>
        <c:dLbls>
          <c:showLegendKey val="0"/>
          <c:showVal val="0"/>
          <c:showCatName val="0"/>
          <c:showSerName val="0"/>
          <c:showPercent val="0"/>
          <c:showBubbleSize val="0"/>
        </c:dLbls>
        <c:gapWidth val="150"/>
        <c:axId val="190819328"/>
        <c:axId val="190821120"/>
      </c:barChart>
      <c:barChart>
        <c:barDir val="col"/>
        <c:grouping val="clustered"/>
        <c:varyColors val="0"/>
        <c:ser>
          <c:idx val="2"/>
          <c:order val="2"/>
          <c:tx>
            <c:strRef>
              <c:f>Sheet1!$CB$2</c:f>
              <c:strCache>
                <c:ptCount val="1"/>
                <c:pt idx="0">
                  <c:v>Proportion</c:v>
                </c:pt>
              </c:strCache>
            </c:strRef>
          </c:tx>
          <c:spPr>
            <a:noFill/>
          </c:spPr>
          <c:invertIfNegative val="0"/>
          <c:trendline>
            <c:spPr>
              <a:ln w="19050">
                <a:solidFill>
                  <a:schemeClr val="tx1"/>
                </a:solidFill>
              </a:ln>
            </c:spPr>
            <c:trendlineType val="movingAvg"/>
            <c:period val="2"/>
            <c:dispRSqr val="0"/>
            <c:dispEq val="0"/>
          </c:trendline>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Sheet1!$CB$3:$CB$11</c:f>
              <c:numCache>
                <c:formatCode>0.0%</c:formatCode>
                <c:ptCount val="9"/>
                <c:pt idx="0">
                  <c:v>0</c:v>
                </c:pt>
                <c:pt idx="1">
                  <c:v>0.25</c:v>
                </c:pt>
                <c:pt idx="2">
                  <c:v>0.13</c:v>
                </c:pt>
                <c:pt idx="3">
                  <c:v>0.35899999999999999</c:v>
                </c:pt>
                <c:pt idx="4">
                  <c:v>0.27600000000000002</c:v>
                </c:pt>
                <c:pt idx="5">
                  <c:v>0.25900000000000001</c:v>
                </c:pt>
                <c:pt idx="6">
                  <c:v>0.32400000000000001</c:v>
                </c:pt>
                <c:pt idx="7">
                  <c:v>0.311</c:v>
                </c:pt>
                <c:pt idx="8">
                  <c:v>0.32900000000000001</c:v>
                </c:pt>
              </c:numCache>
            </c:numRef>
          </c:val>
        </c:ser>
        <c:dLbls>
          <c:showLegendKey val="0"/>
          <c:showVal val="0"/>
          <c:showCatName val="0"/>
          <c:showSerName val="0"/>
          <c:showPercent val="0"/>
          <c:showBubbleSize val="0"/>
        </c:dLbls>
        <c:gapWidth val="150"/>
        <c:axId val="190823424"/>
        <c:axId val="132752896"/>
      </c:barChart>
      <c:catAx>
        <c:axId val="190819328"/>
        <c:scaling>
          <c:orientation val="minMax"/>
        </c:scaling>
        <c:delete val="0"/>
        <c:axPos val="b"/>
        <c:majorTickMark val="none"/>
        <c:minorTickMark val="none"/>
        <c:tickLblPos val="nextTo"/>
        <c:crossAx val="190821120"/>
        <c:crosses val="autoZero"/>
        <c:auto val="1"/>
        <c:lblAlgn val="ctr"/>
        <c:lblOffset val="100"/>
        <c:noMultiLvlLbl val="0"/>
      </c:catAx>
      <c:valAx>
        <c:axId val="190821120"/>
        <c:scaling>
          <c:orientation val="minMax"/>
        </c:scaling>
        <c:delete val="0"/>
        <c:axPos val="l"/>
        <c:majorGridlines/>
        <c:numFmt formatCode="General" sourceLinked="1"/>
        <c:majorTickMark val="none"/>
        <c:minorTickMark val="none"/>
        <c:tickLblPos val="nextTo"/>
        <c:txPr>
          <a:bodyPr/>
          <a:lstStyle/>
          <a:p>
            <a:pPr>
              <a:defRPr sz="1800"/>
            </a:pPr>
            <a:endParaRPr lang="en-US"/>
          </a:p>
        </c:txPr>
        <c:crossAx val="190819328"/>
        <c:crosses val="autoZero"/>
        <c:crossBetween val="between"/>
      </c:valAx>
      <c:valAx>
        <c:axId val="132752896"/>
        <c:scaling>
          <c:orientation val="minMax"/>
        </c:scaling>
        <c:delete val="0"/>
        <c:axPos val="r"/>
        <c:numFmt formatCode="0.0%" sourceLinked="1"/>
        <c:majorTickMark val="out"/>
        <c:minorTickMark val="none"/>
        <c:tickLblPos val="nextTo"/>
        <c:txPr>
          <a:bodyPr/>
          <a:lstStyle/>
          <a:p>
            <a:pPr>
              <a:defRPr sz="1800"/>
            </a:pPr>
            <a:endParaRPr lang="en-US"/>
          </a:p>
        </c:txPr>
        <c:crossAx val="190823424"/>
        <c:crosses val="max"/>
        <c:crossBetween val="between"/>
      </c:valAx>
      <c:catAx>
        <c:axId val="190823424"/>
        <c:scaling>
          <c:orientation val="minMax"/>
        </c:scaling>
        <c:delete val="1"/>
        <c:axPos val="b"/>
        <c:majorTickMark val="out"/>
        <c:minorTickMark val="none"/>
        <c:tickLblPos val="nextTo"/>
        <c:crossAx val="132752896"/>
        <c:crosses val="autoZero"/>
        <c:auto val="1"/>
        <c:lblAlgn val="ctr"/>
        <c:lblOffset val="100"/>
        <c:noMultiLvlLbl val="0"/>
      </c:catAx>
      <c:dTable>
        <c:showHorzBorder val="1"/>
        <c:showVertBorder val="1"/>
        <c:showOutline val="1"/>
        <c:showKeys val="1"/>
        <c:txPr>
          <a:bodyPr/>
          <a:lstStyle/>
          <a:p>
            <a:pPr rtl="0">
              <a:defRPr sz="1800"/>
            </a:pPr>
            <a:endParaRPr lang="en-US"/>
          </a:p>
        </c:txPr>
      </c:dTable>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Proportion</a:t>
            </a:r>
            <a:r>
              <a:rPr lang="en-US" sz="1800" baseline="0" dirty="0"/>
              <a:t> of </a:t>
            </a:r>
            <a:r>
              <a:rPr lang="en-US" sz="1800" baseline="0" dirty="0" smtClean="0"/>
              <a:t>syphilis-HIV co-infected </a:t>
            </a:r>
            <a:r>
              <a:rPr lang="en-US" sz="1800" baseline="0" dirty="0"/>
              <a:t>c</a:t>
            </a:r>
            <a:r>
              <a:rPr lang="en-US" sz="1800" baseline="0" dirty="0" smtClean="0"/>
              <a:t>ases </a:t>
            </a:r>
            <a:r>
              <a:rPr lang="en-US" sz="1800" baseline="0" dirty="0"/>
              <a:t>in Wisconsin, </a:t>
            </a:r>
            <a:r>
              <a:rPr lang="en-US" sz="1800" baseline="0" dirty="0" smtClean="0"/>
              <a:t>2017</a:t>
            </a:r>
            <a:endParaRPr lang="en-US" sz="1800" dirty="0"/>
          </a:p>
        </c:rich>
      </c:tx>
      <c:layout/>
      <c:overlay val="0"/>
    </c:title>
    <c:autoTitleDeleted val="0"/>
    <c:plotArea>
      <c:layout/>
      <c:pieChart>
        <c:varyColors val="1"/>
        <c:ser>
          <c:idx val="0"/>
          <c:order val="0"/>
          <c:tx>
            <c:strRef>
              <c:f>Sheet1!$AP$1</c:f>
              <c:strCache>
                <c:ptCount val="1"/>
                <c:pt idx="0">
                  <c:v>Syph/HIV</c:v>
                </c:pt>
              </c:strCache>
            </c:strRef>
          </c:tx>
          <c:dPt>
            <c:idx val="0"/>
            <c:bubble3D val="0"/>
            <c:spPr>
              <a:solidFill>
                <a:srgbClr val="EDBAB1"/>
              </a:solidFill>
            </c:spPr>
          </c:dPt>
          <c:dPt>
            <c:idx val="1"/>
            <c:bubble3D val="0"/>
            <c:spPr>
              <a:solidFill>
                <a:srgbClr val="6B7D72"/>
              </a:solidFill>
            </c:spPr>
          </c:dPt>
          <c:dPt>
            <c:idx val="2"/>
            <c:bubble3D val="0"/>
            <c:spPr>
              <a:solidFill>
                <a:srgbClr val="E7E5BA"/>
              </a:solidFill>
            </c:spPr>
          </c:dPt>
          <c:dLbls>
            <c:txPr>
              <a:bodyPr/>
              <a:lstStyle/>
              <a:p>
                <a:pPr>
                  <a:defRPr sz="1400"/>
                </a:pPr>
                <a:endParaRPr lang="en-US"/>
              </a:p>
            </c:txPr>
            <c:showLegendKey val="0"/>
            <c:showVal val="0"/>
            <c:showCatName val="0"/>
            <c:showSerName val="0"/>
            <c:showPercent val="1"/>
            <c:showBubbleSize val="0"/>
            <c:showLeaderLines val="1"/>
          </c:dLbls>
          <c:cat>
            <c:strRef>
              <c:f>Sheet1!$AO$2:$AO$8</c:f>
              <c:strCache>
                <c:ptCount val="7"/>
                <c:pt idx="0">
                  <c:v>W</c:v>
                </c:pt>
                <c:pt idx="1">
                  <c:v>AA</c:v>
                </c:pt>
                <c:pt idx="2">
                  <c:v>H</c:v>
                </c:pt>
                <c:pt idx="3">
                  <c:v>AI</c:v>
                </c:pt>
                <c:pt idx="4">
                  <c:v>A/PI</c:v>
                </c:pt>
                <c:pt idx="5">
                  <c:v>O</c:v>
                </c:pt>
                <c:pt idx="6">
                  <c:v>U</c:v>
                </c:pt>
              </c:strCache>
            </c:strRef>
          </c:cat>
          <c:val>
            <c:numRef>
              <c:f>Sheet1!$AP$2:$AP$8</c:f>
              <c:numCache>
                <c:formatCode>General</c:formatCode>
                <c:ptCount val="7"/>
                <c:pt idx="0">
                  <c:v>61</c:v>
                </c:pt>
                <c:pt idx="1">
                  <c:v>65</c:v>
                </c:pt>
                <c:pt idx="2">
                  <c:v>24</c:v>
                </c:pt>
                <c:pt idx="3">
                  <c:v>0</c:v>
                </c:pt>
                <c:pt idx="4">
                  <c:v>2</c:v>
                </c:pt>
                <c:pt idx="5">
                  <c:v>1</c:v>
                </c:pt>
                <c:pt idx="6">
                  <c:v>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75391844312143907"/>
          <c:y val="0.3855101714111781"/>
          <c:w val="0.18917098777286986"/>
          <c:h val="0.56100936419641789"/>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Proportion of race/ethnicity</a:t>
            </a:r>
            <a:r>
              <a:rPr lang="en-US" sz="1800" baseline="0" dirty="0"/>
              <a:t> in Wisconsin, </a:t>
            </a:r>
            <a:r>
              <a:rPr lang="en-US" sz="1800" baseline="0" dirty="0" smtClean="0"/>
              <a:t>2016</a:t>
            </a:r>
            <a:endParaRPr lang="en-US" sz="1800" dirty="0"/>
          </a:p>
        </c:rich>
      </c:tx>
      <c:layout>
        <c:manualLayout>
          <c:xMode val="edge"/>
          <c:yMode val="edge"/>
          <c:x val="0.22595229944083076"/>
          <c:y val="3.0451327030468111E-2"/>
        </c:manualLayout>
      </c:layout>
      <c:overlay val="0"/>
    </c:title>
    <c:autoTitleDeleted val="0"/>
    <c:plotArea>
      <c:layout/>
      <c:pieChart>
        <c:varyColors val="1"/>
        <c:ser>
          <c:idx val="0"/>
          <c:order val="0"/>
          <c:dPt>
            <c:idx val="0"/>
            <c:bubble3D val="0"/>
            <c:spPr>
              <a:solidFill>
                <a:schemeClr val="tx2">
                  <a:lumMod val="40000"/>
                  <a:lumOff val="60000"/>
                </a:schemeClr>
              </a:solidFill>
            </c:spPr>
          </c:dPt>
          <c:dPt>
            <c:idx val="1"/>
            <c:bubble3D val="0"/>
            <c:spPr>
              <a:solidFill>
                <a:schemeClr val="bg2">
                  <a:lumMod val="90000"/>
                </a:schemeClr>
              </a:solidFill>
            </c:spPr>
          </c:dPt>
          <c:dPt>
            <c:idx val="2"/>
            <c:bubble3D val="0"/>
            <c:spPr>
              <a:solidFill>
                <a:schemeClr val="accent1">
                  <a:lumMod val="75000"/>
                </a:schemeClr>
              </a:solidFill>
            </c:spPr>
          </c:dPt>
          <c:dLbls>
            <c:txPr>
              <a:bodyPr/>
              <a:lstStyle/>
              <a:p>
                <a:pPr>
                  <a:defRPr sz="1400"/>
                </a:pPr>
                <a:endParaRPr lang="en-US"/>
              </a:p>
            </c:txPr>
            <c:showLegendKey val="0"/>
            <c:showVal val="0"/>
            <c:showCatName val="0"/>
            <c:showSerName val="0"/>
            <c:showPercent val="1"/>
            <c:showBubbleSize val="0"/>
            <c:showLeaderLines val="1"/>
          </c:dLbls>
          <c:cat>
            <c:strRef>
              <c:f>Sheet1!$AO$38:$AO$42</c:f>
              <c:strCache>
                <c:ptCount val="5"/>
                <c:pt idx="0">
                  <c:v>W</c:v>
                </c:pt>
                <c:pt idx="1">
                  <c:v>H</c:v>
                </c:pt>
                <c:pt idx="2">
                  <c:v>AA</c:v>
                </c:pt>
                <c:pt idx="3">
                  <c:v>AI</c:v>
                </c:pt>
                <c:pt idx="4">
                  <c:v>A/PI</c:v>
                </c:pt>
              </c:strCache>
            </c:strRef>
          </c:cat>
          <c:val>
            <c:numRef>
              <c:f>Sheet1!$AP$38:$AP$42</c:f>
              <c:numCache>
                <c:formatCode>#,##0</c:formatCode>
                <c:ptCount val="5"/>
                <c:pt idx="0">
                  <c:v>4765525</c:v>
                </c:pt>
                <c:pt idx="1">
                  <c:v>387379</c:v>
                </c:pt>
                <c:pt idx="2">
                  <c:v>395283</c:v>
                </c:pt>
                <c:pt idx="3">
                  <c:v>56789</c:v>
                </c:pt>
                <c:pt idx="4">
                  <c:v>170002</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Proportion of </a:t>
            </a:r>
            <a:r>
              <a:rPr lang="en-US" sz="1800" dirty="0" smtClean="0"/>
              <a:t>syphilis-only </a:t>
            </a:r>
            <a:r>
              <a:rPr lang="en-US" sz="1800" dirty="0"/>
              <a:t>cases</a:t>
            </a:r>
            <a:r>
              <a:rPr lang="en-US" sz="1800" baseline="0" dirty="0"/>
              <a:t> in Wisconsin, </a:t>
            </a:r>
            <a:r>
              <a:rPr lang="en-US" sz="1800" baseline="0" dirty="0" smtClean="0"/>
              <a:t>2017</a:t>
            </a:r>
            <a:endParaRPr lang="en-US" sz="1800" dirty="0"/>
          </a:p>
        </c:rich>
      </c:tx>
      <c:layout>
        <c:manualLayout>
          <c:xMode val="edge"/>
          <c:yMode val="edge"/>
          <c:x val="0.11748450155387018"/>
          <c:y val="2.3222050342479528E-2"/>
        </c:manualLayout>
      </c:layout>
      <c:overlay val="0"/>
    </c:title>
    <c:autoTitleDeleted val="0"/>
    <c:plotArea>
      <c:layout/>
      <c:pieChart>
        <c:varyColors val="1"/>
        <c:ser>
          <c:idx val="0"/>
          <c:order val="0"/>
          <c:dPt>
            <c:idx val="0"/>
            <c:bubble3D val="0"/>
            <c:spPr>
              <a:solidFill>
                <a:srgbClr val="EDBAB1"/>
              </a:solidFill>
            </c:spPr>
          </c:dPt>
          <c:dPt>
            <c:idx val="1"/>
            <c:bubble3D val="0"/>
            <c:spPr>
              <a:solidFill>
                <a:srgbClr val="6B7D72"/>
              </a:solidFill>
            </c:spPr>
          </c:dPt>
          <c:dPt>
            <c:idx val="2"/>
            <c:bubble3D val="0"/>
            <c:spPr>
              <a:solidFill>
                <a:srgbClr val="E7E5BA"/>
              </a:solidFill>
            </c:spPr>
          </c:dPt>
          <c:dLbls>
            <c:txPr>
              <a:bodyPr/>
              <a:lstStyle/>
              <a:p>
                <a:pPr>
                  <a:defRPr sz="1400"/>
                </a:pPr>
                <a:endParaRPr lang="en-US"/>
              </a:p>
            </c:txPr>
            <c:showLegendKey val="0"/>
            <c:showVal val="0"/>
            <c:showCatName val="0"/>
            <c:showSerName val="0"/>
            <c:showPercent val="1"/>
            <c:showBubbleSize val="0"/>
            <c:showLeaderLines val="1"/>
          </c:dLbls>
          <c:cat>
            <c:strRef>
              <c:f>Sheet1!$AO$21:$AO$27</c:f>
              <c:strCache>
                <c:ptCount val="7"/>
                <c:pt idx="0">
                  <c:v>W</c:v>
                </c:pt>
                <c:pt idx="1">
                  <c:v>AA</c:v>
                </c:pt>
                <c:pt idx="2">
                  <c:v>H</c:v>
                </c:pt>
                <c:pt idx="3">
                  <c:v>AI</c:v>
                </c:pt>
                <c:pt idx="4">
                  <c:v>A/PI</c:v>
                </c:pt>
                <c:pt idx="5">
                  <c:v>O</c:v>
                </c:pt>
                <c:pt idx="6">
                  <c:v>U</c:v>
                </c:pt>
              </c:strCache>
            </c:strRef>
          </c:cat>
          <c:val>
            <c:numRef>
              <c:f>Sheet1!$AP$21:$AP$27</c:f>
              <c:numCache>
                <c:formatCode>General</c:formatCode>
                <c:ptCount val="7"/>
                <c:pt idx="0">
                  <c:v>186</c:v>
                </c:pt>
                <c:pt idx="1">
                  <c:v>136</c:v>
                </c:pt>
                <c:pt idx="2">
                  <c:v>64</c:v>
                </c:pt>
                <c:pt idx="3">
                  <c:v>2</c:v>
                </c:pt>
                <c:pt idx="4">
                  <c:v>17</c:v>
                </c:pt>
                <c:pt idx="5">
                  <c:v>0</c:v>
                </c:pt>
                <c:pt idx="6">
                  <c:v>2</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74013880166819634"/>
          <c:y val="0.31914747576099073"/>
          <c:w val="0.19033154598006538"/>
          <c:h val="0.59588027320910875"/>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a:t>Reported</a:t>
            </a:r>
            <a:r>
              <a:rPr lang="en-US" sz="2400" baseline="0" dirty="0"/>
              <a:t> cases of </a:t>
            </a:r>
            <a:r>
              <a:rPr lang="en-US" sz="2400" baseline="0" dirty="0" smtClean="0"/>
              <a:t>syphilis-only</a:t>
            </a:r>
            <a:r>
              <a:rPr lang="en-US" sz="2400" baseline="0" dirty="0"/>
              <a:t>, </a:t>
            </a:r>
            <a:r>
              <a:rPr lang="en-US" sz="2400" baseline="0" dirty="0" smtClean="0"/>
              <a:t>syphilis-HIV co-infections, </a:t>
            </a:r>
            <a:r>
              <a:rPr lang="en-US" sz="2400" baseline="0" dirty="0"/>
              <a:t>and total syphilis cases for the five regions of Wisconsin, </a:t>
            </a:r>
            <a:r>
              <a:rPr lang="en-US" sz="2400" baseline="0" dirty="0" smtClean="0"/>
              <a:t>2017</a:t>
            </a:r>
            <a:endParaRPr lang="en-US" sz="2400" baseline="0" dirty="0"/>
          </a:p>
        </c:rich>
      </c:tx>
      <c:layout/>
      <c:overlay val="0"/>
    </c:title>
    <c:autoTitleDeleted val="0"/>
    <c:plotArea>
      <c:layout/>
      <c:barChart>
        <c:barDir val="col"/>
        <c:grouping val="clustered"/>
        <c:varyColors val="0"/>
        <c:ser>
          <c:idx val="0"/>
          <c:order val="0"/>
          <c:tx>
            <c:v>Syphilis/HIV</c:v>
          </c:tx>
          <c:spPr>
            <a:solidFill>
              <a:schemeClr val="bg2">
                <a:lumMod val="90000"/>
              </a:schemeClr>
            </a:solidFill>
          </c:spPr>
          <c:invertIfNegative val="0"/>
          <c:cat>
            <c:strRef>
              <c:f>Sheet1!$AY$4:$AY$8</c:f>
              <c:strCache>
                <c:ptCount val="5"/>
                <c:pt idx="0">
                  <c:v>Northeastern</c:v>
                </c:pt>
                <c:pt idx="1">
                  <c:v>Northern</c:v>
                </c:pt>
                <c:pt idx="2">
                  <c:v>Southeastern</c:v>
                </c:pt>
                <c:pt idx="3">
                  <c:v>Southern</c:v>
                </c:pt>
                <c:pt idx="4">
                  <c:v>Western</c:v>
                </c:pt>
              </c:strCache>
            </c:strRef>
          </c:cat>
          <c:val>
            <c:numRef>
              <c:f>Sheet1!$AZ$4:$AZ$8</c:f>
              <c:numCache>
                <c:formatCode>General</c:formatCode>
                <c:ptCount val="5"/>
                <c:pt idx="0">
                  <c:v>10</c:v>
                </c:pt>
                <c:pt idx="1">
                  <c:v>3</c:v>
                </c:pt>
                <c:pt idx="2">
                  <c:v>123</c:v>
                </c:pt>
                <c:pt idx="3">
                  <c:v>12</c:v>
                </c:pt>
                <c:pt idx="4">
                  <c:v>6</c:v>
                </c:pt>
              </c:numCache>
            </c:numRef>
          </c:val>
        </c:ser>
        <c:ser>
          <c:idx val="1"/>
          <c:order val="1"/>
          <c:tx>
            <c:v>Syphilis Only</c:v>
          </c:tx>
          <c:spPr>
            <a:solidFill>
              <a:schemeClr val="accent4">
                <a:lumMod val="40000"/>
                <a:lumOff val="60000"/>
              </a:schemeClr>
            </a:solidFill>
          </c:spPr>
          <c:invertIfNegative val="0"/>
          <c:cat>
            <c:strRef>
              <c:f>Sheet1!$AY$4:$AY$8</c:f>
              <c:strCache>
                <c:ptCount val="5"/>
                <c:pt idx="0">
                  <c:v>Northeastern</c:v>
                </c:pt>
                <c:pt idx="1">
                  <c:v>Northern</c:v>
                </c:pt>
                <c:pt idx="2">
                  <c:v>Southeastern</c:v>
                </c:pt>
                <c:pt idx="3">
                  <c:v>Southern</c:v>
                </c:pt>
                <c:pt idx="4">
                  <c:v>Western</c:v>
                </c:pt>
              </c:strCache>
            </c:strRef>
          </c:cat>
          <c:val>
            <c:numRef>
              <c:f>Sheet1!$BA$4:$BA$8</c:f>
              <c:numCache>
                <c:formatCode>General</c:formatCode>
                <c:ptCount val="5"/>
                <c:pt idx="0">
                  <c:v>34</c:v>
                </c:pt>
                <c:pt idx="1">
                  <c:v>6</c:v>
                </c:pt>
                <c:pt idx="2">
                  <c:v>297</c:v>
                </c:pt>
                <c:pt idx="3">
                  <c:v>44</c:v>
                </c:pt>
                <c:pt idx="4">
                  <c:v>26</c:v>
                </c:pt>
              </c:numCache>
            </c:numRef>
          </c:val>
        </c:ser>
        <c:ser>
          <c:idx val="2"/>
          <c:order val="2"/>
          <c:tx>
            <c:v>Total Syphilis</c:v>
          </c:tx>
          <c:spPr>
            <a:solidFill>
              <a:schemeClr val="accent1">
                <a:lumMod val="75000"/>
              </a:schemeClr>
            </a:solidFill>
          </c:spPr>
          <c:invertIfNegative val="0"/>
          <c:cat>
            <c:strRef>
              <c:f>Sheet1!$AY$4:$AY$8</c:f>
              <c:strCache>
                <c:ptCount val="5"/>
                <c:pt idx="0">
                  <c:v>Northeastern</c:v>
                </c:pt>
                <c:pt idx="1">
                  <c:v>Northern</c:v>
                </c:pt>
                <c:pt idx="2">
                  <c:v>Southeastern</c:v>
                </c:pt>
                <c:pt idx="3">
                  <c:v>Southern</c:v>
                </c:pt>
                <c:pt idx="4">
                  <c:v>Western</c:v>
                </c:pt>
              </c:strCache>
            </c:strRef>
          </c:cat>
          <c:val>
            <c:numRef>
              <c:f>Sheet1!$BB$4:$BB$8</c:f>
              <c:numCache>
                <c:formatCode>General</c:formatCode>
                <c:ptCount val="5"/>
                <c:pt idx="0">
                  <c:v>44</c:v>
                </c:pt>
                <c:pt idx="1">
                  <c:v>9</c:v>
                </c:pt>
                <c:pt idx="2">
                  <c:v>420</c:v>
                </c:pt>
                <c:pt idx="3">
                  <c:v>56</c:v>
                </c:pt>
                <c:pt idx="4">
                  <c:v>32</c:v>
                </c:pt>
              </c:numCache>
            </c:numRef>
          </c:val>
        </c:ser>
        <c:dLbls>
          <c:showLegendKey val="0"/>
          <c:showVal val="0"/>
          <c:showCatName val="0"/>
          <c:showSerName val="0"/>
          <c:showPercent val="0"/>
          <c:showBubbleSize val="0"/>
        </c:dLbls>
        <c:gapWidth val="150"/>
        <c:axId val="191462400"/>
        <c:axId val="191468288"/>
      </c:barChart>
      <c:catAx>
        <c:axId val="191462400"/>
        <c:scaling>
          <c:orientation val="minMax"/>
        </c:scaling>
        <c:delete val="0"/>
        <c:axPos val="b"/>
        <c:majorTickMark val="none"/>
        <c:minorTickMark val="none"/>
        <c:tickLblPos val="nextTo"/>
        <c:crossAx val="191468288"/>
        <c:crosses val="autoZero"/>
        <c:auto val="1"/>
        <c:lblAlgn val="ctr"/>
        <c:lblOffset val="100"/>
        <c:noMultiLvlLbl val="0"/>
      </c:catAx>
      <c:valAx>
        <c:axId val="191468288"/>
        <c:scaling>
          <c:orientation val="minMax"/>
        </c:scaling>
        <c:delete val="0"/>
        <c:axPos val="l"/>
        <c:majorGridlines/>
        <c:title>
          <c:tx>
            <c:rich>
              <a:bodyPr/>
              <a:lstStyle/>
              <a:p>
                <a:pPr>
                  <a:defRPr sz="1600"/>
                </a:pPr>
                <a:r>
                  <a:rPr lang="en-US" sz="1600"/>
                  <a:t>CASES</a:t>
                </a:r>
              </a:p>
            </c:rich>
          </c:tx>
          <c:layout>
            <c:manualLayout>
              <c:xMode val="edge"/>
              <c:yMode val="edge"/>
              <c:x val="4.9689440993788817E-2"/>
              <c:y val="0.44435986521640447"/>
            </c:manualLayout>
          </c:layout>
          <c:overlay val="0"/>
        </c:title>
        <c:numFmt formatCode="General" sourceLinked="1"/>
        <c:majorTickMark val="none"/>
        <c:minorTickMark val="none"/>
        <c:tickLblPos val="nextTo"/>
        <c:txPr>
          <a:bodyPr/>
          <a:lstStyle/>
          <a:p>
            <a:pPr>
              <a:defRPr sz="1600"/>
            </a:pPr>
            <a:endParaRPr lang="en-US"/>
          </a:p>
        </c:txPr>
        <c:crossAx val="191462400"/>
        <c:crosses val="autoZero"/>
        <c:crossBetween val="between"/>
      </c:valAx>
      <c:dTable>
        <c:showHorzBorder val="1"/>
        <c:showVertBorder val="1"/>
        <c:showOutline val="1"/>
        <c:showKeys val="1"/>
        <c:txPr>
          <a:bodyPr/>
          <a:lstStyle/>
          <a:p>
            <a:pPr rtl="0">
              <a:defRPr sz="1600"/>
            </a:pPr>
            <a:endParaRPr lang="en-US"/>
          </a:p>
        </c:txPr>
      </c:dTable>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Syphilis </a:t>
            </a:r>
            <a:r>
              <a:rPr lang="en-US" sz="1800" dirty="0" smtClean="0"/>
              <a:t>stages</a:t>
            </a:r>
            <a:r>
              <a:rPr lang="en-US" sz="1800" baseline="0" dirty="0" smtClean="0"/>
              <a:t> </a:t>
            </a:r>
            <a:r>
              <a:rPr lang="en-US" sz="1800" baseline="0" dirty="0"/>
              <a:t>among </a:t>
            </a:r>
            <a:r>
              <a:rPr lang="en-US" sz="1800" baseline="0" dirty="0" smtClean="0"/>
              <a:t>syphilis-HIV </a:t>
            </a:r>
            <a:r>
              <a:rPr lang="en-US" sz="1800" baseline="0" dirty="0"/>
              <a:t>co-infections, </a:t>
            </a:r>
            <a:r>
              <a:rPr lang="en-US" sz="1800" baseline="0" dirty="0" smtClean="0"/>
              <a:t>Wisconsin, 2017</a:t>
            </a:r>
            <a:endParaRPr lang="en-US" sz="1800" baseline="0" dirty="0"/>
          </a:p>
        </c:rich>
      </c:tx>
      <c:layout>
        <c:manualLayout>
          <c:xMode val="edge"/>
          <c:yMode val="edge"/>
          <c:x val="0.11519444444444445"/>
          <c:y val="0"/>
        </c:manualLayout>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dLbl>
              <c:idx val="0"/>
              <c:layout>
                <c:manualLayout>
                  <c:x val="-5.1966316710411201E-2"/>
                  <c:y val="-5.6224409448818895E-2"/>
                </c:manualLayout>
              </c:layout>
              <c:showLegendKey val="0"/>
              <c:showVal val="0"/>
              <c:showCatName val="0"/>
              <c:showSerName val="0"/>
              <c:showPercent val="1"/>
              <c:showBubbleSize val="0"/>
            </c:dLbl>
            <c:dLbl>
              <c:idx val="1"/>
              <c:layout>
                <c:manualLayout>
                  <c:x val="-5.6211286089238845E-2"/>
                  <c:y val="-0.10543536745406824"/>
                </c:manualLayout>
              </c:layout>
              <c:showLegendKey val="0"/>
              <c:showVal val="0"/>
              <c:showCatName val="0"/>
              <c:showSerName val="0"/>
              <c:showPercent val="1"/>
              <c:showBubbleSize val="0"/>
            </c:dLbl>
            <c:dLbl>
              <c:idx val="2"/>
              <c:layout>
                <c:manualLayout>
                  <c:x val="0.14599562554680665"/>
                  <c:y val="-3.3333333333333335E-3"/>
                </c:manualLayout>
              </c:layout>
              <c:showLegendKey val="0"/>
              <c:showVal val="0"/>
              <c:showCatName val="0"/>
              <c:showSerName val="0"/>
              <c:showPercent val="1"/>
              <c:showBubbleSize val="0"/>
            </c:dLbl>
            <c:dLbl>
              <c:idx val="3"/>
              <c:layout>
                <c:manualLayout>
                  <c:x val="-2.2843285214348207E-2"/>
                  <c:y val="-7.0489173228346455E-2"/>
                </c:manualLayout>
              </c:layout>
              <c:showLegendKey val="0"/>
              <c:showVal val="0"/>
              <c:showCatName val="0"/>
              <c:showSerName val="0"/>
              <c:showPercent val="1"/>
              <c:showBubbleSize val="0"/>
            </c:dLbl>
            <c:txPr>
              <a:bodyPr/>
              <a:lstStyle/>
              <a:p>
                <a:pPr>
                  <a:defRPr sz="1800"/>
                </a:pPr>
                <a:endParaRPr lang="en-US"/>
              </a:p>
            </c:txPr>
            <c:showLegendKey val="0"/>
            <c:showVal val="0"/>
            <c:showCatName val="0"/>
            <c:showSerName val="0"/>
            <c:showPercent val="1"/>
            <c:showBubbleSize val="0"/>
            <c:showLeaderLines val="1"/>
          </c:dLbls>
          <c:cat>
            <c:strRef>
              <c:f>Sheet1!$BH$2:$BH$5</c:f>
              <c:strCache>
                <c:ptCount val="4"/>
                <c:pt idx="0">
                  <c:v>Primary syphilis</c:v>
                </c:pt>
                <c:pt idx="1">
                  <c:v>Secondary syphilis</c:v>
                </c:pt>
                <c:pt idx="2">
                  <c:v>Early latent syphilis</c:v>
                </c:pt>
                <c:pt idx="3">
                  <c:v>Late syphilis</c:v>
                </c:pt>
              </c:strCache>
            </c:strRef>
          </c:cat>
          <c:val>
            <c:numRef>
              <c:f>Sheet1!$BI$2:$BI$5</c:f>
              <c:numCache>
                <c:formatCode>General</c:formatCode>
                <c:ptCount val="4"/>
                <c:pt idx="0">
                  <c:v>9</c:v>
                </c:pt>
                <c:pt idx="1">
                  <c:v>29</c:v>
                </c:pt>
                <c:pt idx="2">
                  <c:v>75</c:v>
                </c:pt>
                <c:pt idx="3">
                  <c:v>41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54814807524059495"/>
          <c:y val="0.37587467191601048"/>
          <c:w val="0.43868307086614167"/>
          <c:h val="0.52412401574803147"/>
        </c:manualLayout>
      </c:layout>
      <c:overlay val="0"/>
      <c:txPr>
        <a:bodyPr/>
        <a:lstStyle/>
        <a:p>
          <a:pPr>
            <a:defRPr sz="1600"/>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Syphilis </a:t>
            </a:r>
            <a:r>
              <a:rPr lang="en-US" sz="1800" dirty="0" smtClean="0"/>
              <a:t>stages </a:t>
            </a:r>
            <a:r>
              <a:rPr lang="en-US" sz="1800" dirty="0"/>
              <a:t>among syphilis cases, Wisconsin</a:t>
            </a:r>
            <a:r>
              <a:rPr lang="en-US" sz="1800" baseline="0" dirty="0"/>
              <a:t> </a:t>
            </a:r>
            <a:r>
              <a:rPr lang="en-US" sz="1800" baseline="0" dirty="0" smtClean="0"/>
              <a:t>2017,</a:t>
            </a:r>
            <a:endParaRPr lang="en-US" sz="1800" dirty="0"/>
          </a:p>
        </c:rich>
      </c:tx>
      <c:layout>
        <c:manualLayout>
          <c:xMode val="edge"/>
          <c:yMode val="edge"/>
          <c:x val="0.13484251968503938"/>
          <c:y val="2.8001426623473869E-2"/>
        </c:manualLayout>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dLbl>
              <c:idx val="0"/>
              <c:layout>
                <c:manualLayout>
                  <c:x val="2.2116688538932634E-2"/>
                  <c:y val="6.6615171602048238E-3"/>
                </c:manualLayout>
              </c:layout>
              <c:showLegendKey val="0"/>
              <c:showVal val="0"/>
              <c:showCatName val="0"/>
              <c:showSerName val="0"/>
              <c:showPercent val="1"/>
              <c:showBubbleSize val="0"/>
            </c:dLbl>
            <c:dLbl>
              <c:idx val="1"/>
              <c:layout>
                <c:manualLayout>
                  <c:x val="5.0209755030621174E-2"/>
                  <c:y val="-0.25895186525107783"/>
                </c:manualLayout>
              </c:layout>
              <c:showLegendKey val="0"/>
              <c:showVal val="0"/>
              <c:showCatName val="0"/>
              <c:showSerName val="0"/>
              <c:showPercent val="1"/>
              <c:showBubbleSize val="0"/>
            </c:dLbl>
            <c:dLbl>
              <c:idx val="2"/>
              <c:layout>
                <c:manualLayout>
                  <c:x val="-0.26665977690288711"/>
                  <c:y val="-2.7360694027360695E-2"/>
                </c:manualLayout>
              </c:layout>
              <c:showLegendKey val="0"/>
              <c:showVal val="0"/>
              <c:showCatName val="0"/>
              <c:showSerName val="0"/>
              <c:showPercent val="1"/>
              <c:showBubbleSize val="0"/>
            </c:dLbl>
            <c:dLbl>
              <c:idx val="3"/>
              <c:layout>
                <c:manualLayout>
                  <c:x val="4.2339238845144353E-3"/>
                  <c:y val="-0.10775243747684693"/>
                </c:manualLayout>
              </c:layout>
              <c:showLegendKey val="0"/>
              <c:showVal val="0"/>
              <c:showCatName val="0"/>
              <c:showSerName val="0"/>
              <c:showPercent val="1"/>
              <c:showBubbleSize val="0"/>
            </c:dLbl>
            <c:txPr>
              <a:bodyPr/>
              <a:lstStyle/>
              <a:p>
                <a:pPr>
                  <a:defRPr sz="1800"/>
                </a:pPr>
                <a:endParaRPr lang="en-US"/>
              </a:p>
            </c:txPr>
            <c:showLegendKey val="0"/>
            <c:showVal val="0"/>
            <c:showCatName val="0"/>
            <c:showSerName val="0"/>
            <c:showPercent val="1"/>
            <c:showBubbleSize val="0"/>
            <c:showLeaderLines val="1"/>
          </c:dLbls>
          <c:cat>
            <c:strRef>
              <c:f>Sheet1!$BH$15:$BH$18</c:f>
              <c:strCache>
                <c:ptCount val="4"/>
                <c:pt idx="0">
                  <c:v>  Primary syphilis</c:v>
                </c:pt>
                <c:pt idx="1">
                  <c:v>  Secondary syphilis</c:v>
                </c:pt>
                <c:pt idx="2">
                  <c:v>  Early latent syphilis   </c:v>
                </c:pt>
                <c:pt idx="3">
                  <c:v>  Late syphilis</c:v>
                </c:pt>
              </c:strCache>
            </c:strRef>
          </c:cat>
          <c:val>
            <c:numRef>
              <c:f>Sheet1!$BI$15:$BI$18</c:f>
              <c:numCache>
                <c:formatCode>General</c:formatCode>
                <c:ptCount val="4"/>
                <c:pt idx="0">
                  <c:v>72</c:v>
                </c:pt>
                <c:pt idx="1">
                  <c:v>101</c:v>
                </c:pt>
                <c:pt idx="2">
                  <c:v>207</c:v>
                </c:pt>
                <c:pt idx="3">
                  <c:v>181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53602012248468944"/>
          <c:y val="0.47670636515780873"/>
          <c:w val="0.45564654418197725"/>
          <c:h val="0.47368103011147633"/>
        </c:manualLayout>
      </c:layout>
      <c:overlay val="0"/>
      <c:txPr>
        <a:bodyPr/>
        <a:lstStyle/>
        <a:p>
          <a:pPr>
            <a:defRPr sz="1600"/>
          </a:pPr>
          <a:endParaRPr lang="en-US"/>
        </a:p>
      </c:txPr>
    </c:legend>
    <c:plotVisOnly val="1"/>
    <c:dispBlanksAs val="gap"/>
    <c:showDLblsOverMax val="0"/>
  </c:chart>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18-05-30T18:08:09.060" idx="5">
    <p:pos x="4283" y="3833"/>
    <p:text>Edited the last sentence for clarity/style - no change in meaning or content.</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B9524BD-5002-485F-87D4-962903C544CD}" type="datetimeFigureOut">
              <a:rPr lang="en-US" smtClean="0"/>
              <a:t>11/27/2019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963BB15-07D1-49DB-B8DA-6906B4DBBA3F}" type="slidenum">
              <a:rPr lang="en-US" smtClean="0"/>
              <a:t>‹#›</a:t>
            </a:fld>
            <a:endParaRPr lang="en-US"/>
          </a:p>
        </p:txBody>
      </p:sp>
    </p:spTree>
    <p:extLst>
      <p:ext uri="{BB962C8B-B14F-4D97-AF65-F5344CB8AC3E}">
        <p14:creationId xmlns:p14="http://schemas.microsoft.com/office/powerpoint/2010/main" val="42789954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127A1F-B1F5-4894-AA70-3FA6BDB6F54B}" type="datetimeFigureOut">
              <a:rPr lang="en-US" smtClean="0"/>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127A1F-B1F5-4894-AA70-3FA6BDB6F54B}"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127A1F-B1F5-4894-AA70-3FA6BDB6F54B}" type="datetimeFigureOut">
              <a:rPr lang="en-US" smtClean="0"/>
              <a:t>11/27/2019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8D00CA-7008-40AB-BB72-C4B6967B81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127A1F-B1F5-4894-AA70-3FA6BDB6F54B}" type="datetimeFigureOut">
              <a:rPr lang="en-US" smtClean="0"/>
              <a:t>11/27/2019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27A1F-B1F5-4894-AA70-3FA6BDB6F54B}" type="datetimeFigureOut">
              <a:rPr lang="en-US" smtClean="0"/>
              <a:t>11/27/2019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127A1F-B1F5-4894-AA70-3FA6BDB6F54B}" type="datetimeFigureOut">
              <a:rPr lang="en-US" smtClean="0"/>
              <a:t>11/27/2019</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8D00CA-7008-40AB-BB72-C4B6967B8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hs.wisconsin.gov/wish/index.htm" TargetMode="External"/><Relationship Id="rId2" Type="http://schemas.openxmlformats.org/officeDocument/2006/relationships/hyperlink" Target="mailto:brandon.kufalk@wiscons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20000"/>
                <a:lumOff val="8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848600" cy="1676400"/>
          </a:xfrm>
        </p:spPr>
        <p:txBody>
          <a:bodyPr/>
          <a:lstStyle/>
          <a:p>
            <a:r>
              <a:rPr lang="en-US" sz="3600" dirty="0" smtClean="0">
                <a:solidFill>
                  <a:schemeClr val="tx2">
                    <a:lumMod val="50000"/>
                  </a:schemeClr>
                </a:solidFill>
                <a:latin typeface="Calibri" panose="020F0502020204030204" pitchFamily="34" charset="0"/>
                <a:cs typeface="Calibri" panose="020F0502020204030204" pitchFamily="34" charset="0"/>
              </a:rPr>
              <a:t>Reported syphilis cases with and without hiv co-infection,*</a:t>
            </a:r>
            <a:br>
              <a:rPr lang="en-US" sz="3600" dirty="0" smtClean="0">
                <a:solidFill>
                  <a:schemeClr val="tx2">
                    <a:lumMod val="50000"/>
                  </a:schemeClr>
                </a:solidFill>
                <a:latin typeface="Calibri" panose="020F0502020204030204" pitchFamily="34" charset="0"/>
                <a:cs typeface="Calibri" panose="020F0502020204030204" pitchFamily="34" charset="0"/>
              </a:rPr>
            </a:br>
            <a:r>
              <a:rPr lang="en-US" sz="3600" dirty="0" smtClean="0">
                <a:solidFill>
                  <a:schemeClr val="tx2">
                    <a:lumMod val="50000"/>
                  </a:schemeClr>
                </a:solidFill>
                <a:latin typeface="Calibri" panose="020F0502020204030204" pitchFamily="34" charset="0"/>
                <a:cs typeface="Calibri" panose="020F0502020204030204" pitchFamily="34" charset="0"/>
              </a:rPr>
              <a:t>Wisconsin 2017</a:t>
            </a:r>
            <a:endParaRPr lang="en-US" sz="3600" dirty="0">
              <a:solidFill>
                <a:schemeClr val="tx2">
                  <a:lumMod val="50000"/>
                </a:schemeClr>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85800" y="3505200"/>
            <a:ext cx="7848600" cy="3352800"/>
          </a:xfrm>
        </p:spPr>
        <p:txBody>
          <a:bodyPr>
            <a:normAutofit fontScale="92500" lnSpcReduction="10000"/>
          </a:bodyPr>
          <a:lstStyle/>
          <a:p>
            <a:r>
              <a:rPr lang="en-US" dirty="0" smtClean="0"/>
              <a:t>Created by the State of Wisconsin STD Control Section</a:t>
            </a:r>
          </a:p>
          <a:p>
            <a:endParaRPr lang="en-US" dirty="0" smtClean="0"/>
          </a:p>
          <a:p>
            <a:endParaRPr lang="en-US" dirty="0"/>
          </a:p>
          <a:p>
            <a:endParaRPr lang="en-US" dirty="0" smtClean="0"/>
          </a:p>
          <a:p>
            <a:endParaRPr lang="en-US" dirty="0"/>
          </a:p>
          <a:p>
            <a:endParaRPr lang="en-US" dirty="0" smtClean="0"/>
          </a:p>
          <a:p>
            <a:endParaRPr lang="en-US" dirty="0"/>
          </a:p>
          <a:p>
            <a:r>
              <a:rPr lang="en-US" sz="1200" dirty="0" smtClean="0"/>
              <a:t>*All syphilis cases are diagnosed for the current year of the report; however,</a:t>
            </a:r>
          </a:p>
          <a:p>
            <a:r>
              <a:rPr lang="en-US" sz="1200" dirty="0" smtClean="0"/>
              <a:t> </a:t>
            </a:r>
            <a:r>
              <a:rPr lang="en-US" sz="1200" dirty="0"/>
              <a:t>the co-infected cases are those with a new or pre-existing HIV diagnosis.</a:t>
            </a:r>
            <a:r>
              <a:rPr lang="en-US" sz="1200" b="1" dirty="0"/>
              <a:t> </a:t>
            </a:r>
            <a:endParaRPr lang="en-US" sz="1200" dirty="0"/>
          </a:p>
          <a:p>
            <a:r>
              <a:rPr lang="en-US" dirty="0" smtClean="0"/>
              <a:t>	</a:t>
            </a:r>
            <a:r>
              <a:rPr lang="en-US" dirty="0"/>
              <a:t> </a:t>
            </a:r>
          </a:p>
        </p:txBody>
      </p:sp>
      <p:pic>
        <p:nvPicPr>
          <p:cNvPr id="1028" name="Picture 6"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050" y="5257800"/>
            <a:ext cx="590550" cy="5619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5876430" y="5894457"/>
            <a:ext cx="299184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7663"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WISCONSIN DEPARTMENT OF HEALTH SERVICES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Division of Public Health</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Bureau of Communicable Diseases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STD Control Section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indent="347663" algn="ctr" eaLnBrk="0" fontAlgn="base" hangingPunct="0">
              <a:spcBef>
                <a:spcPct val="0"/>
              </a:spcBef>
              <a:spcAft>
                <a:spcPct val="0"/>
              </a:spcAft>
            </a:pPr>
            <a:r>
              <a:rPr lang="en-US" sz="800" dirty="0" smtClean="0"/>
              <a:t>P-01097</a:t>
            </a: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(4/2018)</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261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title="Proportion of Newly and Previously Diagnosed HIV cases among 2015 syphilis/HIV co-infections, n=94"/>
          <p:cNvGraphicFramePr>
            <a:graphicFrameLocks noGrp="1"/>
          </p:cNvGraphicFramePr>
          <p:nvPr>
            <p:ph idx="1"/>
            <p:extLst>
              <p:ext uri="{D42A27DB-BD31-4B8C-83A1-F6EECF244321}">
                <p14:modId xmlns:p14="http://schemas.microsoft.com/office/powerpoint/2010/main" val="869034706"/>
              </p:ext>
            </p:extLst>
          </p:nvPr>
        </p:nvGraphicFramePr>
        <p:xfrm>
          <a:off x="1181100" y="304800"/>
          <a:ext cx="67818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64067" y="3429000"/>
            <a:ext cx="8458200" cy="3416320"/>
          </a:xfrm>
          <a:prstGeom prst="rect">
            <a:avLst/>
          </a:prstGeom>
          <a:noFill/>
        </p:spPr>
        <p:txBody>
          <a:bodyPr wrap="square" rtlCol="0">
            <a:spAutoFit/>
          </a:bodyPr>
          <a:lstStyle/>
          <a:p>
            <a:r>
              <a:rPr lang="en-US" dirty="0" smtClean="0"/>
              <a:t>The number of syphilis and HIV co-infections was 154. The number of these cases that were diagnosed with HIV previous to their syphilis infection was 127. The number of cases that were diagnosed with syphilis at or around the same time as they were diagnosed with HIV was 27.</a:t>
            </a:r>
          </a:p>
          <a:p>
            <a:endParaRPr lang="en-US" dirty="0" smtClean="0"/>
          </a:p>
          <a:p>
            <a:r>
              <a:rPr lang="en-US" dirty="0" smtClean="0"/>
              <a:t>Of the cases that were newly diagnosed with HIV and syphilis at the same time, 14 were considered late syphilis (a total of 41 late syphilis and HIV co-infections). This means that 27 cases were already known to be infected with HIV and late syphilis (they did not receive a syphilis test in the year previous to their diagnosis). The Division of Public Health will continue to remind HIV care providers about the need to ensure all HIV positive individuals receive a yearly syphilis test.</a:t>
            </a:r>
            <a:endParaRPr lang="en-US" dirty="0"/>
          </a:p>
        </p:txBody>
      </p:sp>
    </p:spTree>
    <p:extLst>
      <p:ext uri="{BB962C8B-B14F-4D97-AF65-F5344CB8AC3E}">
        <p14:creationId xmlns:p14="http://schemas.microsoft.com/office/powerpoint/2010/main" val="2275174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65146"/>
                </a:solidFill>
              </a:rPr>
              <a:t>Questions?</a:t>
            </a:r>
            <a:endParaRPr lang="en-US" dirty="0">
              <a:solidFill>
                <a:srgbClr val="C65146"/>
              </a:solidFill>
            </a:endParaRPr>
          </a:p>
        </p:txBody>
      </p:sp>
      <p:sp>
        <p:nvSpPr>
          <p:cNvPr id="3" name="Content Placeholder 2"/>
          <p:cNvSpPr>
            <a:spLocks noGrp="1"/>
          </p:cNvSpPr>
          <p:nvPr>
            <p:ph idx="1"/>
          </p:nvPr>
        </p:nvSpPr>
        <p:spPr>
          <a:xfrm>
            <a:off x="457200" y="1600200"/>
            <a:ext cx="8229600" cy="4876800"/>
          </a:xfrm>
        </p:spPr>
        <p:txBody>
          <a:bodyPr>
            <a:noAutofit/>
          </a:bodyPr>
          <a:lstStyle/>
          <a:p>
            <a:pPr marL="0" indent="0">
              <a:buNone/>
            </a:pPr>
            <a:r>
              <a:rPr lang="en-US" sz="2800" dirty="0" smtClean="0"/>
              <a:t>Brandon Kufalk, Public Health Educator</a:t>
            </a:r>
          </a:p>
          <a:p>
            <a:pPr marL="0" indent="0">
              <a:buNone/>
            </a:pPr>
            <a:r>
              <a:rPr lang="en-US" sz="2800" dirty="0" smtClean="0"/>
              <a:t>State of Wisconsin STD Control Section</a:t>
            </a:r>
          </a:p>
          <a:p>
            <a:pPr marL="0" indent="0">
              <a:buNone/>
            </a:pPr>
            <a:r>
              <a:rPr lang="en-US" sz="2800" dirty="0" smtClean="0"/>
              <a:t>Division of Public Health</a:t>
            </a:r>
          </a:p>
          <a:p>
            <a:pPr marL="0" indent="0">
              <a:buNone/>
            </a:pPr>
            <a:r>
              <a:rPr lang="en-US" sz="2800" dirty="0" smtClean="0"/>
              <a:t>Department of Health Services</a:t>
            </a:r>
          </a:p>
          <a:p>
            <a:pPr marL="0" indent="0">
              <a:buNone/>
            </a:pPr>
            <a:r>
              <a:rPr lang="en-US" sz="2800" dirty="0" smtClean="0"/>
              <a:t>608-261-6390</a:t>
            </a:r>
          </a:p>
          <a:p>
            <a:pPr marL="0" indent="0">
              <a:buNone/>
            </a:pPr>
            <a:r>
              <a:rPr lang="en-US" sz="2800" dirty="0" smtClean="0">
                <a:hlinkClick r:id="rId2"/>
              </a:rPr>
              <a:t>brandon.kufalk@wisconsin.gov</a:t>
            </a:r>
            <a:endParaRPr lang="en-US" sz="2800" dirty="0" smtClean="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en-US" sz="1800" dirty="0" smtClean="0"/>
              <a:t>Note: All population data was queried using Wisconsin Interactive Statistics on Health</a:t>
            </a:r>
            <a:r>
              <a:rPr lang="en-US" sz="1800" dirty="0"/>
              <a:t> </a:t>
            </a:r>
            <a:r>
              <a:rPr lang="en-US" sz="1800" dirty="0" smtClean="0"/>
              <a:t>(WISH), which can be found at: </a:t>
            </a:r>
            <a:r>
              <a:rPr lang="en-US" sz="1800" dirty="0" smtClean="0">
                <a:hlinkClick r:id="rId3"/>
              </a:rPr>
              <a:t>www.dhs.wisconsin.gov/wish/index.htm</a:t>
            </a:r>
            <a:r>
              <a:rPr lang="en-US" sz="1800" dirty="0" smtClean="0"/>
              <a:t>.</a:t>
            </a:r>
          </a:p>
          <a:p>
            <a:pPr marL="274320" lvl="1" indent="0">
              <a:buNone/>
            </a:pPr>
            <a:endParaRPr lang="en-US" sz="2800" dirty="0" smtClean="0"/>
          </a:p>
          <a:p>
            <a:pPr marL="0" indent="0">
              <a:buNone/>
            </a:pPr>
            <a:r>
              <a:rPr lang="en-US" sz="2800" dirty="0"/>
              <a:t>	</a:t>
            </a:r>
            <a:endParaRPr lang="en-US" sz="2800" dirty="0" smtClean="0"/>
          </a:p>
        </p:txBody>
      </p:sp>
    </p:spTree>
    <p:extLst>
      <p:ext uri="{BB962C8B-B14F-4D97-AF65-F5344CB8AC3E}">
        <p14:creationId xmlns:p14="http://schemas.microsoft.com/office/powerpoint/2010/main" val="75548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520866140"/>
              </p:ext>
            </p:extLst>
          </p:nvPr>
        </p:nvGraphicFramePr>
        <p:xfrm>
          <a:off x="1339418" y="2314975"/>
          <a:ext cx="2286000" cy="1371600"/>
        </p:xfrm>
        <a:graphic>
          <a:graphicData uri="http://schemas.openxmlformats.org/drawingml/2006/table">
            <a:tbl>
              <a:tblPr>
                <a:tableStyleId>{5C22544A-7EE6-4342-B048-85BDC9FD1C3A}</a:tableStyleId>
              </a:tblPr>
              <a:tblGrid>
                <a:gridCol w="1588363"/>
                <a:gridCol w="697637"/>
              </a:tblGrid>
              <a:tr h="457200">
                <a:tc>
                  <a:txBody>
                    <a:bodyPr/>
                    <a:lstStyle/>
                    <a:p>
                      <a:pPr algn="l" fontAlgn="b"/>
                      <a:r>
                        <a:rPr lang="en-US" sz="1800" u="none" strike="noStrike" dirty="0" smtClean="0">
                          <a:effectLst/>
                          <a:latin typeface="+mn-lt"/>
                        </a:rPr>
                        <a:t>Syphilis</a:t>
                      </a:r>
                      <a:r>
                        <a:rPr lang="en-US" sz="1800" u="none" strike="noStrike" baseline="0" dirty="0" smtClean="0">
                          <a:effectLst/>
                          <a:latin typeface="+mn-lt"/>
                        </a:rPr>
                        <a:t> </a:t>
                      </a:r>
                      <a:r>
                        <a:rPr lang="en-US" sz="1800" u="none" strike="noStrike" dirty="0" smtClean="0">
                          <a:effectLst/>
                          <a:latin typeface="+mn-lt"/>
                        </a:rPr>
                        <a:t>Only</a:t>
                      </a:r>
                      <a:endParaRPr lang="en-US" sz="1800" b="0" i="0" u="none" strike="noStrike" dirty="0">
                        <a:solidFill>
                          <a:srgbClr val="000000"/>
                        </a:solidFill>
                        <a:effectLst/>
                        <a:latin typeface="+mn-lt"/>
                      </a:endParaRPr>
                    </a:p>
                  </a:txBody>
                  <a:tcPr marL="9525" marR="9525" marT="9525" marB="0" anchor="b"/>
                </a:tc>
                <a:tc>
                  <a:txBody>
                    <a:bodyPr/>
                    <a:lstStyle/>
                    <a:p>
                      <a:pPr algn="r" fontAlgn="b"/>
                      <a:r>
                        <a:rPr lang="en-US" sz="1800" b="0" i="0" u="none" strike="noStrike" dirty="0" smtClean="0">
                          <a:solidFill>
                            <a:schemeClr val="dk1"/>
                          </a:solidFill>
                          <a:effectLst/>
                          <a:latin typeface="+mn-lt"/>
                        </a:rPr>
                        <a:t>407</a:t>
                      </a:r>
                      <a:endParaRPr lang="en-US" sz="1800" b="0" i="0" u="none" strike="noStrike" dirty="0">
                        <a:solidFill>
                          <a:srgbClr val="000000"/>
                        </a:solidFill>
                        <a:effectLst/>
                        <a:latin typeface="+mn-lt"/>
                      </a:endParaRPr>
                    </a:p>
                  </a:txBody>
                  <a:tcPr marL="9525" marR="9525" marT="9525" marB="0" anchor="b"/>
                </a:tc>
              </a:tr>
              <a:tr h="457200">
                <a:tc>
                  <a:txBody>
                    <a:bodyPr/>
                    <a:lstStyle/>
                    <a:p>
                      <a:pPr algn="l" fontAlgn="b"/>
                      <a:r>
                        <a:rPr lang="en-US" sz="1800" u="none" strike="noStrike" dirty="0" smtClean="0">
                          <a:effectLst/>
                          <a:latin typeface="+mn-lt"/>
                        </a:rPr>
                        <a:t>Syphilis</a:t>
                      </a:r>
                      <a:r>
                        <a:rPr lang="en-US" sz="1800" u="none" strike="noStrike" baseline="0" dirty="0" smtClean="0">
                          <a:effectLst/>
                          <a:latin typeface="+mn-lt"/>
                        </a:rPr>
                        <a:t> &amp; </a:t>
                      </a:r>
                      <a:r>
                        <a:rPr lang="en-US" sz="1800" u="none" strike="noStrike" dirty="0" smtClean="0">
                          <a:effectLst/>
                          <a:latin typeface="+mn-lt"/>
                        </a:rPr>
                        <a:t>HIV</a:t>
                      </a:r>
                      <a:endParaRPr lang="en-US" sz="1800" b="0" i="0" u="none" strike="noStrike" dirty="0">
                        <a:solidFill>
                          <a:srgbClr val="000000"/>
                        </a:solidFill>
                        <a:effectLst/>
                        <a:latin typeface="+mn-lt"/>
                      </a:endParaRPr>
                    </a:p>
                  </a:txBody>
                  <a:tcPr marL="9525" marR="9525" marT="9525" marB="0" anchor="b"/>
                </a:tc>
                <a:tc>
                  <a:txBody>
                    <a:bodyPr/>
                    <a:lstStyle/>
                    <a:p>
                      <a:pPr algn="r" fontAlgn="b"/>
                      <a:r>
                        <a:rPr lang="en-US" sz="1800" b="0" i="0" u="none" strike="noStrike" dirty="0" smtClean="0">
                          <a:solidFill>
                            <a:srgbClr val="000000"/>
                          </a:solidFill>
                          <a:effectLst/>
                          <a:latin typeface="+mn-lt"/>
                        </a:rPr>
                        <a:t>154</a:t>
                      </a:r>
                      <a:endParaRPr lang="en-US" sz="1800" b="0" i="0" u="none" strike="noStrike" dirty="0">
                        <a:solidFill>
                          <a:srgbClr val="000000"/>
                        </a:solidFill>
                        <a:effectLst/>
                        <a:latin typeface="+mn-lt"/>
                      </a:endParaRPr>
                    </a:p>
                  </a:txBody>
                  <a:tcPr marL="9525" marR="9525" marT="9525" marB="0" anchor="b"/>
                </a:tc>
              </a:tr>
              <a:tr h="457200">
                <a:tc>
                  <a:txBody>
                    <a:bodyPr/>
                    <a:lstStyle/>
                    <a:p>
                      <a:pPr algn="l" fontAlgn="b"/>
                      <a:r>
                        <a:rPr lang="en-US" sz="1800" u="none" strike="noStrike" dirty="0">
                          <a:effectLst/>
                          <a:latin typeface="+mn-lt"/>
                        </a:rPr>
                        <a:t>TOTAL Cases</a:t>
                      </a:r>
                      <a:endParaRPr lang="en-US" sz="1800" b="0" i="0" u="none" strike="noStrike" dirty="0">
                        <a:solidFill>
                          <a:srgbClr val="000000"/>
                        </a:solidFill>
                        <a:effectLst/>
                        <a:latin typeface="+mn-lt"/>
                      </a:endParaRPr>
                    </a:p>
                  </a:txBody>
                  <a:tcPr marL="9525" marR="9525" marT="9525" marB="0" anchor="b"/>
                </a:tc>
                <a:tc>
                  <a:txBody>
                    <a:bodyPr/>
                    <a:lstStyle/>
                    <a:p>
                      <a:pPr algn="r" fontAlgn="b"/>
                      <a:r>
                        <a:rPr lang="en-US" sz="1800" b="0" i="0" u="none" strike="noStrike" dirty="0" smtClean="0">
                          <a:solidFill>
                            <a:schemeClr val="dk1"/>
                          </a:solidFill>
                          <a:effectLst/>
                          <a:latin typeface="+mn-lt"/>
                        </a:rPr>
                        <a:t>561</a:t>
                      </a:r>
                      <a:endParaRPr lang="en-US" sz="1800" b="0" i="0" u="none" strike="noStrike" dirty="0">
                        <a:solidFill>
                          <a:srgbClr val="000000"/>
                        </a:solidFill>
                        <a:effectLst/>
                        <a:latin typeface="+mn-lt"/>
                      </a:endParaRPr>
                    </a:p>
                  </a:txBody>
                  <a:tcPr marL="9525" marR="9525" marT="9525" marB="0" anchor="b"/>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val="358310140"/>
              </p:ext>
            </p:extLst>
          </p:nvPr>
        </p:nvGraphicFramePr>
        <p:xfrm>
          <a:off x="4114800" y="1219200"/>
          <a:ext cx="4495800" cy="290636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990600" y="1491344"/>
            <a:ext cx="2983637" cy="646331"/>
          </a:xfrm>
          <a:prstGeom prst="rect">
            <a:avLst/>
          </a:prstGeom>
          <a:noFill/>
        </p:spPr>
        <p:txBody>
          <a:bodyPr wrap="square" rtlCol="0">
            <a:spAutoFit/>
          </a:bodyPr>
          <a:lstStyle/>
          <a:p>
            <a:r>
              <a:rPr lang="en-US" b="1" dirty="0" smtClean="0"/>
              <a:t>Syphilis cases with and without HIV co-infection</a:t>
            </a:r>
            <a:endParaRPr lang="en-US" b="1" dirty="0"/>
          </a:p>
        </p:txBody>
      </p:sp>
      <p:sp>
        <p:nvSpPr>
          <p:cNvPr id="9" name="TextBox 8"/>
          <p:cNvSpPr txBox="1"/>
          <p:nvPr/>
        </p:nvSpPr>
        <p:spPr>
          <a:xfrm>
            <a:off x="457200" y="4191000"/>
            <a:ext cx="8229600" cy="2585323"/>
          </a:xfrm>
          <a:prstGeom prst="rect">
            <a:avLst/>
          </a:prstGeom>
          <a:noFill/>
        </p:spPr>
        <p:txBody>
          <a:bodyPr wrap="square" rtlCol="0">
            <a:spAutoFit/>
          </a:bodyPr>
          <a:lstStyle/>
          <a:p>
            <a:r>
              <a:rPr lang="en-US" dirty="0" smtClean="0"/>
              <a:t>Syphilis in Wisconsin has a high proportion of co-infection with HIV.  The number of cases has slightly increased from last year (144 co-infected cases in 2016 vs. 154 in 2017).  However, the percentage of co-infected cases to cases not co-infected has dropped from last year (34/66% for 2016 vs. 27/73% in 2017). The cases in this report that are co-infected with HIV may or may not have contracted HIV in 2017. Some people who were co-infected may have found out about their HIV diagnosis at the same time as their syphilis diagnosis, while others had a pre-existing HIV diagnosis for years and became recently infected with syphilis.</a:t>
            </a:r>
            <a:endParaRPr lang="en-US" dirty="0"/>
          </a:p>
        </p:txBody>
      </p:sp>
      <p:sp>
        <p:nvSpPr>
          <p:cNvPr id="2" name="TextBox 1"/>
          <p:cNvSpPr txBox="1"/>
          <p:nvPr/>
        </p:nvSpPr>
        <p:spPr>
          <a:xfrm>
            <a:off x="457200" y="533400"/>
            <a:ext cx="8229600" cy="830997"/>
          </a:xfrm>
          <a:prstGeom prst="rect">
            <a:avLst/>
          </a:prstGeom>
          <a:noFill/>
        </p:spPr>
        <p:txBody>
          <a:bodyPr wrap="square" rtlCol="0">
            <a:spAutoFit/>
          </a:bodyPr>
          <a:lstStyle/>
          <a:p>
            <a:pPr algn="ctr"/>
            <a:r>
              <a:rPr lang="en-US" sz="2400" b="1" dirty="0" smtClean="0"/>
              <a:t>Reported syphilis cases with and without HIV </a:t>
            </a:r>
            <a:br>
              <a:rPr lang="en-US" sz="2400" b="1" dirty="0" smtClean="0"/>
            </a:br>
            <a:r>
              <a:rPr lang="en-US" sz="2400" b="1" dirty="0" smtClean="0"/>
              <a:t>co-infection, Wisconsin 2017</a:t>
            </a:r>
            <a:endParaRPr lang="en-US" sz="2400" b="1" dirty="0"/>
          </a:p>
        </p:txBody>
      </p:sp>
    </p:spTree>
    <p:extLst>
      <p:ext uri="{BB962C8B-B14F-4D97-AF65-F5344CB8AC3E}">
        <p14:creationId xmlns:p14="http://schemas.microsoft.com/office/powerpoint/2010/main" val="1171600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495800"/>
            <a:ext cx="8229600" cy="1752600"/>
          </a:xfrm>
        </p:spPr>
        <p:txBody>
          <a:bodyPr>
            <a:noAutofit/>
          </a:bodyPr>
          <a:lstStyle/>
          <a:p>
            <a:pPr marL="0" indent="0">
              <a:buNone/>
            </a:pPr>
            <a:r>
              <a:rPr lang="en-US" sz="1800" dirty="0" smtClean="0"/>
              <a:t>Most syphilis cases in Wisconsin occur among men. Out of the 561 total syphilis cases, 472 of them occurred among men, 87 occurred among women, and two cases were among transgender. Of the syphilis-only cases, 322 occurred among men, 85 occurred among women and 0 cases were transgender. However, the cases of syphilis-HIV co-infection show an even greater proportion of men being infected (150 men, two women and two transgender). This unusually high proportion of men being infected is an indication of a high number cases that are men having sex with men (MSM).</a:t>
            </a:r>
            <a:endParaRPr lang="en-US" sz="1800" dirty="0"/>
          </a:p>
        </p:txBody>
      </p:sp>
      <p:graphicFrame>
        <p:nvGraphicFramePr>
          <p:cNvPr id="4" name="Chart 3"/>
          <p:cNvGraphicFramePr>
            <a:graphicFrameLocks/>
          </p:cNvGraphicFramePr>
          <p:nvPr>
            <p:extLst>
              <p:ext uri="{D42A27DB-BD31-4B8C-83A1-F6EECF244321}">
                <p14:modId xmlns:p14="http://schemas.microsoft.com/office/powerpoint/2010/main" val="976743938"/>
              </p:ext>
            </p:extLst>
          </p:nvPr>
        </p:nvGraphicFramePr>
        <p:xfrm>
          <a:off x="762000" y="381000"/>
          <a:ext cx="7629525" cy="40909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08263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29200"/>
            <a:ext cx="8229600" cy="1447800"/>
          </a:xfrm>
        </p:spPr>
        <p:txBody>
          <a:bodyPr>
            <a:noAutofit/>
          </a:bodyPr>
          <a:lstStyle/>
          <a:p>
            <a:pPr marL="0" indent="0">
              <a:buNone/>
            </a:pPr>
            <a:r>
              <a:rPr lang="en-US" sz="1800" dirty="0"/>
              <a:t>The proportion of </a:t>
            </a:r>
            <a:r>
              <a:rPr lang="en-US" sz="1800" dirty="0" smtClean="0"/>
              <a:t>syphilis only </a:t>
            </a:r>
            <a:r>
              <a:rPr lang="en-US" sz="1800" dirty="0"/>
              <a:t>cases compared with the number of </a:t>
            </a:r>
            <a:r>
              <a:rPr lang="en-US" sz="1800" dirty="0" smtClean="0"/>
              <a:t>syphilis &amp; HIV </a:t>
            </a:r>
            <a:r>
              <a:rPr lang="en-US" sz="1800" dirty="0"/>
              <a:t>co-infected cases varies across age groups</a:t>
            </a:r>
            <a:r>
              <a:rPr lang="en-US" sz="1800" dirty="0" smtClean="0"/>
              <a:t>. The age groups on the bottom row of the chart are Centers for Disease Control and Prevention (CDC) recommended age group distributions. This year, for the first time, two age groups went above the 100 mark for total cases of syphilis—the 20-24 year olds and the 25-29 year olds.</a:t>
            </a:r>
            <a:endParaRPr lang="en-US" sz="1800" dirty="0"/>
          </a:p>
        </p:txBody>
      </p:sp>
      <p:sp>
        <p:nvSpPr>
          <p:cNvPr id="5" name="Rectangle 4"/>
          <p:cNvSpPr/>
          <p:nvPr/>
        </p:nvSpPr>
        <p:spPr>
          <a:xfrm>
            <a:off x="4114800" y="1219200"/>
            <a:ext cx="838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8" name="Chart 7"/>
          <p:cNvGraphicFramePr>
            <a:graphicFrameLocks/>
          </p:cNvGraphicFramePr>
          <p:nvPr>
            <p:extLst>
              <p:ext uri="{D42A27DB-BD31-4B8C-83A1-F6EECF244321}">
                <p14:modId xmlns:p14="http://schemas.microsoft.com/office/powerpoint/2010/main" val="3743012249"/>
              </p:ext>
            </p:extLst>
          </p:nvPr>
        </p:nvGraphicFramePr>
        <p:xfrm>
          <a:off x="0" y="609600"/>
          <a:ext cx="9144000" cy="44196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1023937" y="4648200"/>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92893" y="3669268"/>
            <a:ext cx="1614487" cy="369332"/>
          </a:xfrm>
          <a:prstGeom prst="rect">
            <a:avLst/>
          </a:prstGeom>
          <a:noFill/>
        </p:spPr>
        <p:txBody>
          <a:bodyPr wrap="square" rtlCol="0">
            <a:spAutoFit/>
          </a:bodyPr>
          <a:lstStyle/>
          <a:p>
            <a:pPr algn="r"/>
            <a:r>
              <a:rPr lang="en-US" b="1" dirty="0" smtClean="0"/>
              <a:t>Age Group</a:t>
            </a:r>
            <a:endParaRPr lang="en-US" b="1" dirty="0"/>
          </a:p>
        </p:txBody>
      </p:sp>
    </p:spTree>
    <p:extLst>
      <p:ext uri="{BB962C8B-B14F-4D97-AF65-F5344CB8AC3E}">
        <p14:creationId xmlns:p14="http://schemas.microsoft.com/office/powerpoint/2010/main" val="100386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229600" cy="1600200"/>
          </a:xfrm>
        </p:spPr>
        <p:txBody>
          <a:bodyPr>
            <a:noAutofit/>
          </a:bodyPr>
          <a:lstStyle/>
          <a:p>
            <a:pPr marL="0" indent="0">
              <a:buNone/>
            </a:pPr>
            <a:r>
              <a:rPr lang="en-US" sz="1800" dirty="0" smtClean="0"/>
              <a:t>In 2017, white non-</a:t>
            </a:r>
            <a:r>
              <a:rPr lang="en-US" sz="1800" dirty="0"/>
              <a:t>H</a:t>
            </a:r>
            <a:r>
              <a:rPr lang="en-US" sz="1800" dirty="0" smtClean="0"/>
              <a:t>ispanics </a:t>
            </a:r>
            <a:r>
              <a:rPr lang="en-US" sz="1800" dirty="0"/>
              <a:t>made up the majority of </a:t>
            </a:r>
            <a:r>
              <a:rPr lang="en-US" sz="1800" dirty="0" smtClean="0"/>
              <a:t>all syphilis cases in Wisconsin. However, African Americans made up the majority of the syphilis-HIV co-infected cases This is especially high considering African Americans only make up 7% of the population in Wisconsin compared to 82% White. This racial disparity primarily occurs in the southeastern part of Wisconsin, specifically in Milwaukee. The 2016 census data was the most recent data available.</a:t>
            </a:r>
            <a:endParaRPr lang="en-US" sz="1800" dirty="0"/>
          </a:p>
        </p:txBody>
      </p:sp>
      <p:graphicFrame>
        <p:nvGraphicFramePr>
          <p:cNvPr id="4" name="Chart 3"/>
          <p:cNvGraphicFramePr>
            <a:graphicFrameLocks/>
          </p:cNvGraphicFramePr>
          <p:nvPr>
            <p:extLst>
              <p:ext uri="{D42A27DB-BD31-4B8C-83A1-F6EECF244321}">
                <p14:modId xmlns:p14="http://schemas.microsoft.com/office/powerpoint/2010/main" val="1880133060"/>
              </p:ext>
            </p:extLst>
          </p:nvPr>
        </p:nvGraphicFramePr>
        <p:xfrm>
          <a:off x="152400" y="1371600"/>
          <a:ext cx="3124200" cy="31670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533400" y="533400"/>
            <a:ext cx="7924800" cy="830997"/>
          </a:xfrm>
          <a:prstGeom prst="rect">
            <a:avLst/>
          </a:prstGeom>
          <a:noFill/>
        </p:spPr>
        <p:txBody>
          <a:bodyPr wrap="square" rtlCol="0">
            <a:spAutoFit/>
          </a:bodyPr>
          <a:lstStyle/>
          <a:p>
            <a:pPr algn="ctr"/>
            <a:r>
              <a:rPr lang="en-US" sz="2400" b="1" dirty="0" smtClean="0"/>
              <a:t>Reported syphilis-only and syphilis-HIV co-infections by race/ethnicity in Wisconsin</a:t>
            </a:r>
            <a:endParaRPr lang="en-US" sz="2400" dirty="0"/>
          </a:p>
        </p:txBody>
      </p:sp>
      <p:graphicFrame>
        <p:nvGraphicFramePr>
          <p:cNvPr id="8" name="Chart 7"/>
          <p:cNvGraphicFramePr>
            <a:graphicFrameLocks/>
          </p:cNvGraphicFramePr>
          <p:nvPr>
            <p:extLst>
              <p:ext uri="{D42A27DB-BD31-4B8C-83A1-F6EECF244321}">
                <p14:modId xmlns:p14="http://schemas.microsoft.com/office/powerpoint/2010/main" val="2548507653"/>
              </p:ext>
            </p:extLst>
          </p:nvPr>
        </p:nvGraphicFramePr>
        <p:xfrm>
          <a:off x="6248400" y="1371600"/>
          <a:ext cx="28194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2225503372"/>
              </p:ext>
            </p:extLst>
          </p:nvPr>
        </p:nvGraphicFramePr>
        <p:xfrm>
          <a:off x="3048000" y="1371600"/>
          <a:ext cx="3105150" cy="3205164"/>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1651908" y="4299858"/>
            <a:ext cx="5840185" cy="523220"/>
          </a:xfrm>
          <a:prstGeom prst="rect">
            <a:avLst/>
          </a:prstGeom>
          <a:noFill/>
        </p:spPr>
        <p:txBody>
          <a:bodyPr wrap="square" rtlCol="0">
            <a:spAutoFit/>
          </a:bodyPr>
          <a:lstStyle/>
          <a:p>
            <a:r>
              <a:rPr lang="en-US" sz="1400" dirty="0" smtClean="0"/>
              <a:t>Key: W=White, AA=African American, H=Hispanic, AI= American Indian, A/PI=Asian/Pacific Islander, O=Other, U=Unknown</a:t>
            </a:r>
            <a:endParaRPr lang="en-US" sz="1400" dirty="0"/>
          </a:p>
        </p:txBody>
      </p:sp>
    </p:spTree>
    <p:extLst>
      <p:ext uri="{BB962C8B-B14F-4D97-AF65-F5344CB8AC3E}">
        <p14:creationId xmlns:p14="http://schemas.microsoft.com/office/powerpoint/2010/main" val="413205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724400"/>
            <a:ext cx="8686800" cy="1676400"/>
          </a:xfrm>
        </p:spPr>
        <p:txBody>
          <a:bodyPr>
            <a:noAutofit/>
          </a:bodyPr>
          <a:lstStyle/>
          <a:p>
            <a:pPr marL="0" indent="0">
              <a:buNone/>
            </a:pPr>
            <a:r>
              <a:rPr lang="en-US" sz="1800" dirty="0" smtClean="0"/>
              <a:t>The largest number of cases in Wisconsin among the five regions occurred in the southeastern region. The southeastern region had 420 total cases of syphilis, which was 74.9% of all the syphilis cases in Wisconsin. This region also had 123 cases of syphilis &amp; HIV co-infections, which was 79.9% of all the syphilis-HIV co-infections in the state. This is a significant increase from the 253 total syphilis cases and 100 co-infected cases the southeastern region had in 2016. The southeastern region makes up just 36.8% of the population in Wisconsin.</a:t>
            </a:r>
            <a:endParaRPr lang="en-US" sz="1800" dirty="0"/>
          </a:p>
        </p:txBody>
      </p:sp>
      <p:graphicFrame>
        <p:nvGraphicFramePr>
          <p:cNvPr id="4" name="Chart 3"/>
          <p:cNvGraphicFramePr>
            <a:graphicFrameLocks/>
          </p:cNvGraphicFramePr>
          <p:nvPr>
            <p:extLst>
              <p:ext uri="{D42A27DB-BD31-4B8C-83A1-F6EECF244321}">
                <p14:modId xmlns:p14="http://schemas.microsoft.com/office/powerpoint/2010/main" val="3328659665"/>
              </p:ext>
            </p:extLst>
          </p:nvPr>
        </p:nvGraphicFramePr>
        <p:xfrm>
          <a:off x="-10886" y="381000"/>
          <a:ext cx="9144000" cy="4295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0013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581400"/>
            <a:ext cx="8686800" cy="2667000"/>
          </a:xfrm>
        </p:spPr>
        <p:txBody>
          <a:bodyPr>
            <a:noAutofit/>
          </a:bodyPr>
          <a:lstStyle/>
          <a:p>
            <a:pPr marL="0" indent="0">
              <a:buNone/>
            </a:pPr>
            <a:r>
              <a:rPr lang="en-US" sz="1600" dirty="0" smtClean="0"/>
              <a:t>Early syphilis (infected with syphilis less than one year) includes the primary stage, the secondary stage and the early latent stage. Late syphilis occurs after one year of being infected. </a:t>
            </a:r>
            <a:r>
              <a:rPr lang="en-US" sz="1600" dirty="0"/>
              <a:t>For </a:t>
            </a:r>
            <a:r>
              <a:rPr lang="en-US" sz="1600" dirty="0" smtClean="0"/>
              <a:t>people who </a:t>
            </a:r>
            <a:r>
              <a:rPr lang="en-US" sz="1600" dirty="0"/>
              <a:t>are HIV positive, it is better to be diagnosed with early syphilis rather than late </a:t>
            </a:r>
            <a:r>
              <a:rPr lang="en-US" sz="1600" dirty="0" smtClean="0"/>
              <a:t>syphilis, because people who are HIV positive and have late syphilis are usually required to have a central spinal fluid test to rule out neurosyphilis.</a:t>
            </a:r>
            <a:r>
              <a:rPr lang="en-US" sz="1600" dirty="0"/>
              <a:t> </a:t>
            </a:r>
            <a:r>
              <a:rPr lang="en-US" sz="1600" dirty="0" smtClean="0"/>
              <a:t>In 2016, 21% (30/144) </a:t>
            </a:r>
            <a:r>
              <a:rPr lang="en-US" sz="1600" dirty="0"/>
              <a:t>of the </a:t>
            </a:r>
            <a:r>
              <a:rPr lang="en-US" sz="1600" dirty="0" smtClean="0"/>
              <a:t>syphilis-HIV </a:t>
            </a:r>
            <a:r>
              <a:rPr lang="en-US" sz="1600" dirty="0"/>
              <a:t>co-infections were diagnosed with late syphilis</a:t>
            </a:r>
            <a:r>
              <a:rPr lang="en-US" sz="1600" dirty="0" smtClean="0"/>
              <a:t>. In 2017, 27% (41/154) </a:t>
            </a:r>
            <a:r>
              <a:rPr lang="en-US" sz="1600" dirty="0"/>
              <a:t>of the </a:t>
            </a:r>
            <a:r>
              <a:rPr lang="en-US" sz="1600" dirty="0" smtClean="0"/>
              <a:t>syphilis-HIV </a:t>
            </a:r>
            <a:r>
              <a:rPr lang="en-US" sz="1600" dirty="0"/>
              <a:t>co-infections were </a:t>
            </a:r>
            <a:r>
              <a:rPr lang="en-US" sz="1600" dirty="0" smtClean="0"/>
              <a:t>diagnosed with </a:t>
            </a:r>
            <a:r>
              <a:rPr lang="en-US" sz="1600" dirty="0"/>
              <a:t>late </a:t>
            </a:r>
            <a:r>
              <a:rPr lang="en-US" sz="1600" dirty="0" smtClean="0"/>
              <a:t>syphilis, which means we must continue to make sure HIV care providers are testing their patients on an annual basis.</a:t>
            </a:r>
          </a:p>
          <a:p>
            <a:pPr marL="0" indent="0">
              <a:buNone/>
            </a:pPr>
            <a:endParaRPr lang="en-US" sz="800" dirty="0"/>
          </a:p>
          <a:p>
            <a:pPr marL="0" indent="0">
              <a:buNone/>
            </a:pPr>
            <a:r>
              <a:rPr lang="en-US" sz="1600" dirty="0" smtClean="0"/>
              <a:t>Unfortunately, people who are co-infected with syphilis-HIV who are not in care or find out about their co-infections at the same time are more likely to be in the late stage of syphilis. The Wisconsin STD Section, per the CDC, recommends that all HIV positive patients and all men who have sex with men receive an annual syphilis test to prevent late latent syphilis.</a:t>
            </a:r>
          </a:p>
        </p:txBody>
      </p:sp>
      <p:graphicFrame>
        <p:nvGraphicFramePr>
          <p:cNvPr id="7" name="Chart 6"/>
          <p:cNvGraphicFramePr>
            <a:graphicFrameLocks/>
          </p:cNvGraphicFramePr>
          <p:nvPr>
            <p:extLst>
              <p:ext uri="{D42A27DB-BD31-4B8C-83A1-F6EECF244321}">
                <p14:modId xmlns:p14="http://schemas.microsoft.com/office/powerpoint/2010/main" val="2817417462"/>
              </p:ext>
            </p:extLst>
          </p:nvPr>
        </p:nvGraphicFramePr>
        <p:xfrm>
          <a:off x="76200" y="457200"/>
          <a:ext cx="4572000" cy="304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1175678428"/>
              </p:ext>
            </p:extLst>
          </p:nvPr>
        </p:nvGraphicFramePr>
        <p:xfrm>
          <a:off x="4495800" y="381000"/>
          <a:ext cx="4572000" cy="30449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29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91000"/>
            <a:ext cx="8229600" cy="2133600"/>
          </a:xfrm>
        </p:spPr>
        <p:txBody>
          <a:bodyPr>
            <a:noAutofit/>
          </a:bodyPr>
          <a:lstStyle/>
          <a:p>
            <a:pPr marL="0" indent="0">
              <a:buNone/>
            </a:pPr>
            <a:r>
              <a:rPr lang="en-US" sz="1800" dirty="0" smtClean="0"/>
              <a:t>One of the groups at highest risk for syphilis and syphilis-HIV co-infections is men who have sex with men, (MSM). This includes not only people that identify as gay, but also others that identify as bi-sexual, or straight, as well as some transgender. This is a self-reported risk factor, which means that these individuals were interviewed and reported themselves as MSM either to a provider or to a disease intervention </a:t>
            </a:r>
            <a:r>
              <a:rPr lang="en-US" sz="1800" dirty="0"/>
              <a:t>specialist </a:t>
            </a:r>
            <a:r>
              <a:rPr lang="en-US" sz="1800" dirty="0" smtClean="0"/>
              <a:t>(DIS). In 2017, among all the syphilis cases, 350 of the 561 cases reported that they were MSM, which made up 62.4% of the syphilis cases in Wisconsin. However, 135 out of 154 co-infected cases reported being MSM, which is 87.7% of cases.</a:t>
            </a:r>
            <a:endParaRPr lang="en-US" sz="1800" dirty="0"/>
          </a:p>
        </p:txBody>
      </p:sp>
      <p:graphicFrame>
        <p:nvGraphicFramePr>
          <p:cNvPr id="5" name="Chart 4"/>
          <p:cNvGraphicFramePr>
            <a:graphicFrameLocks/>
          </p:cNvGraphicFramePr>
          <p:nvPr>
            <p:extLst>
              <p:ext uri="{D42A27DB-BD31-4B8C-83A1-F6EECF244321}">
                <p14:modId xmlns:p14="http://schemas.microsoft.com/office/powerpoint/2010/main" val="4158025670"/>
              </p:ext>
            </p:extLst>
          </p:nvPr>
        </p:nvGraphicFramePr>
        <p:xfrm>
          <a:off x="-1" y="1295400"/>
          <a:ext cx="4572000" cy="2819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3670059709"/>
              </p:ext>
            </p:extLst>
          </p:nvPr>
        </p:nvGraphicFramePr>
        <p:xfrm>
          <a:off x="4572000" y="1295400"/>
          <a:ext cx="4572000" cy="281635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33400" y="533400"/>
            <a:ext cx="8077200" cy="830997"/>
          </a:xfrm>
          <a:prstGeom prst="rect">
            <a:avLst/>
          </a:prstGeom>
          <a:noFill/>
        </p:spPr>
        <p:txBody>
          <a:bodyPr wrap="square" rtlCol="0">
            <a:spAutoFit/>
          </a:bodyPr>
          <a:lstStyle/>
          <a:p>
            <a:pPr algn="ctr"/>
            <a:r>
              <a:rPr lang="en-US" sz="2400" b="1" dirty="0" smtClean="0"/>
              <a:t>Syphilis and syphilis-HIV co-infections among men who have sex with men in Wisconsin, 2016</a:t>
            </a:r>
            <a:endParaRPr lang="en-US" sz="2400" b="1" dirty="0"/>
          </a:p>
        </p:txBody>
      </p:sp>
    </p:spTree>
    <p:extLst>
      <p:ext uri="{BB962C8B-B14F-4D97-AF65-F5344CB8AC3E}">
        <p14:creationId xmlns:p14="http://schemas.microsoft.com/office/powerpoint/2010/main" val="4116620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229600" cy="1676400"/>
          </a:xfrm>
        </p:spPr>
        <p:txBody>
          <a:bodyPr>
            <a:noAutofit/>
          </a:bodyPr>
          <a:lstStyle/>
          <a:p>
            <a:pPr marL="0" indent="0">
              <a:buNone/>
            </a:pPr>
            <a:r>
              <a:rPr lang="en-US" sz="1800" dirty="0" smtClean="0"/>
              <a:t>Over the years, there has been a steady increase in the number of syphilis-only, syphilis-HIV co-infected, and total syphilis cases. In 2013–2015, the total number of syphilis cases was between 247-279 and the number of syphilis-HIV cases was 71–101. However, in 2016 the number dramatically jumped to 427 total syphilis and 144 co-infected cases. Again in 2017, the number jumped higher to 561 total syphilis and 154 co-infected cases.</a:t>
            </a:r>
            <a:endParaRPr lang="en-US" sz="1800" dirty="0"/>
          </a:p>
        </p:txBody>
      </p:sp>
      <p:graphicFrame>
        <p:nvGraphicFramePr>
          <p:cNvPr id="5" name="Chart 4"/>
          <p:cNvGraphicFramePr>
            <a:graphicFrameLocks/>
          </p:cNvGraphicFramePr>
          <p:nvPr>
            <p:extLst>
              <p:ext uri="{D42A27DB-BD31-4B8C-83A1-F6EECF244321}">
                <p14:modId xmlns:p14="http://schemas.microsoft.com/office/powerpoint/2010/main" val="2130721873"/>
              </p:ext>
            </p:extLst>
          </p:nvPr>
        </p:nvGraphicFramePr>
        <p:xfrm>
          <a:off x="609600" y="533400"/>
          <a:ext cx="78486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2861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2137</TotalTime>
  <Words>1396</Words>
  <Application>Microsoft Office PowerPoint</Application>
  <PresentationFormat>On-screen Show (4:3)</PresentationFormat>
  <Paragraphs>81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Reported syphilis cases with and without hiv co-infection,* Wisconsin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syphilis cases with and without hiv co-infection, Wisconsin 2014</dc:title>
  <dc:creator>Kufalk, Brandon R</dc:creator>
  <cp:lastModifiedBy>Mulder, Lois J</cp:lastModifiedBy>
  <cp:revision>105</cp:revision>
  <cp:lastPrinted>2016-04-19T18:03:13Z</cp:lastPrinted>
  <dcterms:created xsi:type="dcterms:W3CDTF">2015-07-02T17:33:22Z</dcterms:created>
  <dcterms:modified xsi:type="dcterms:W3CDTF">2019-11-27T16:45:18Z</dcterms:modified>
</cp:coreProperties>
</file>