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drawings/drawing1.xml" ContentType="application/vnd.openxmlformats-officedocument.drawingml.chartshapes+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drawings/drawing2.xml" ContentType="application/vnd.openxmlformats-officedocument.drawingml.chartshapes+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3"/>
  </p:handoutMasterIdLst>
  <p:sldIdLst>
    <p:sldId id="256" r:id="rId2"/>
    <p:sldId id="263" r:id="rId3"/>
    <p:sldId id="258" r:id="rId4"/>
    <p:sldId id="257" r:id="rId5"/>
    <p:sldId id="259" r:id="rId6"/>
    <p:sldId id="260" r:id="rId7"/>
    <p:sldId id="261" r:id="rId8"/>
    <p:sldId id="264" r:id="rId9"/>
    <p:sldId id="262" r:id="rId10"/>
    <p:sldId id="266" r:id="rId11"/>
    <p:sldId id="265"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5BA"/>
    <a:srgbClr val="EDBAB1"/>
    <a:srgbClr val="6B7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4" d="100"/>
          <a:sy n="84" d="100"/>
        </p:scale>
        <p:origin x="-1546" y="-9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oleObject" Target="file:///\\fiwmad0p0759.dhs.wistate.us\1wwprofiles$\kufalbr\My%20Documents\Chart%20in%20Microsoft%20PowerPoint.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fiwmad0p0759.dhs.wistate.us\1wwprofiles$\kufalbr\My%20Documents\Chart%20in%20Microsoft%20PowerPoint.xlsx" TargetMode="Externa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fiwmad0p0759.dhs.wistate.us\1wwprofiles$\kufalbr\My%20Documents\Chart%20in%20Microsoft%20PowerPoint.xlsx"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fiwmad0p0759.dhs.wistate.us\1wwprofiles$\kufalbr\My%20Documents\Chart%20in%20Microsoft%20PowerPoin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b="0" dirty="0"/>
              <a:t>Proportion of syphilis</a:t>
            </a:r>
            <a:r>
              <a:rPr lang="en-US" sz="1600" b="0" baseline="0" dirty="0"/>
              <a:t> vs.</a:t>
            </a:r>
          </a:p>
          <a:p>
            <a:pPr>
              <a:defRPr sz="1600"/>
            </a:pPr>
            <a:r>
              <a:rPr lang="en-US" sz="1600" b="0" baseline="0" dirty="0"/>
              <a:t> syphilis/HIV co-infected </a:t>
            </a:r>
            <a:r>
              <a:rPr lang="en-US" sz="1600" b="0" baseline="0" dirty="0" smtClean="0"/>
              <a:t>cases</a:t>
            </a:r>
            <a:endParaRPr lang="en-US" sz="1600" b="0" dirty="0"/>
          </a:p>
        </c:rich>
      </c:tx>
      <c:layout>
        <c:manualLayout>
          <c:xMode val="edge"/>
          <c:yMode val="edge"/>
          <c:x val="0.15260777334340056"/>
          <c:y val="0.1030274347035687"/>
        </c:manualLayout>
      </c:layout>
      <c:overlay val="0"/>
    </c:title>
    <c:autoTitleDeleted val="0"/>
    <c:plotArea>
      <c:layout/>
      <c:pieChart>
        <c:varyColors val="1"/>
        <c:ser>
          <c:idx val="0"/>
          <c:order val="0"/>
          <c:explosion val="5"/>
          <c:dPt>
            <c:idx val="0"/>
            <c:bubble3D val="0"/>
            <c:spPr>
              <a:solidFill>
                <a:schemeClr val="bg2">
                  <a:lumMod val="50000"/>
                </a:schemeClr>
              </a:solidFill>
            </c:spPr>
          </c:dPt>
          <c:dPt>
            <c:idx val="1"/>
            <c:bubble3D val="0"/>
            <c:spPr>
              <a:solidFill>
                <a:schemeClr val="bg2">
                  <a:lumMod val="90000"/>
                </a:schemeClr>
              </a:solidFill>
            </c:spPr>
          </c:dPt>
          <c:dLbls>
            <c:dLbl>
              <c:idx val="0"/>
              <c:layout/>
              <c:tx>
                <c:rich>
                  <a:bodyPr/>
                  <a:lstStyle/>
                  <a:p>
                    <a:r>
                      <a:rPr lang="en-US" sz="1600" dirty="0" smtClean="0"/>
                      <a:t>Syphilis</a:t>
                    </a:r>
                    <a:r>
                      <a:rPr lang="en-US" sz="1600" dirty="0"/>
                      <a:t>
</a:t>
                    </a:r>
                    <a:r>
                      <a:rPr lang="en-US" sz="1600" dirty="0" smtClean="0"/>
                      <a:t>73.5%</a:t>
                    </a:r>
                    <a:endParaRPr lang="en-US" dirty="0"/>
                  </a:p>
                </c:rich>
              </c:tx>
              <c:showLegendKey val="0"/>
              <c:showVal val="0"/>
              <c:showCatName val="1"/>
              <c:showSerName val="0"/>
              <c:showPercent val="1"/>
              <c:showBubbleSize val="0"/>
            </c:dLbl>
            <c:dLbl>
              <c:idx val="1"/>
              <c:layout/>
              <c:tx>
                <c:rich>
                  <a:bodyPr/>
                  <a:lstStyle/>
                  <a:p>
                    <a:r>
                      <a:rPr lang="en-US" sz="1600" dirty="0" smtClean="0"/>
                      <a:t>Syphilis&amp;</a:t>
                    </a:r>
                    <a:r>
                      <a:rPr lang="en-US" sz="1600" baseline="0" dirty="0" smtClean="0"/>
                      <a:t> </a:t>
                    </a:r>
                    <a:r>
                      <a:rPr lang="en-US" sz="1600" dirty="0" smtClean="0"/>
                      <a:t>HIV</a:t>
                    </a:r>
                    <a:r>
                      <a:rPr lang="en-US" sz="1600" dirty="0"/>
                      <a:t>
</a:t>
                    </a:r>
                    <a:r>
                      <a:rPr lang="en-US" sz="1600" dirty="0" smtClean="0"/>
                      <a:t>26.5%</a:t>
                    </a:r>
                    <a:endParaRPr lang="en-US" dirty="0"/>
                  </a:p>
                </c:rich>
              </c:tx>
              <c:showLegendKey val="0"/>
              <c:showVal val="0"/>
              <c:showCatName val="1"/>
              <c:showSerName val="0"/>
              <c:showPercent val="1"/>
              <c:showBubbleSize val="0"/>
            </c:dLbl>
            <c:txPr>
              <a:bodyPr/>
              <a:lstStyle/>
              <a:p>
                <a:pPr>
                  <a:defRPr sz="1600"/>
                </a:pPr>
                <a:endParaRPr lang="en-US"/>
              </a:p>
            </c:txPr>
            <c:showLegendKey val="0"/>
            <c:showVal val="0"/>
            <c:showCatName val="1"/>
            <c:showSerName val="0"/>
            <c:showPercent val="1"/>
            <c:showBubbleSize val="0"/>
            <c:showLeaderLines val="1"/>
          </c:dLbls>
          <c:cat>
            <c:strRef>
              <c:f>Sheet1!$A$2:$A$3</c:f>
              <c:strCache>
                <c:ptCount val="2"/>
                <c:pt idx="0">
                  <c:v>Syphilis Only</c:v>
                </c:pt>
                <c:pt idx="1">
                  <c:v>Syphilis-HIV</c:v>
                </c:pt>
              </c:strCache>
            </c:strRef>
          </c:cat>
          <c:val>
            <c:numRef>
              <c:f>Sheet1!$B$2:$B$3</c:f>
              <c:numCache>
                <c:formatCode>General</c:formatCode>
                <c:ptCount val="2"/>
                <c:pt idx="0">
                  <c:v>376</c:v>
                </c:pt>
                <c:pt idx="1">
                  <c:v>135</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en-US" sz="1600" dirty="0"/>
              <a:t>Reported Syphilis Cases in Wisconsin, 2018 (</a:t>
            </a:r>
            <a:r>
              <a:rPr lang="en-US" sz="1600" dirty="0" smtClean="0"/>
              <a:t>n=510)</a:t>
            </a:r>
            <a:endParaRPr lang="en-US" sz="1600" dirty="0"/>
          </a:p>
        </c:rich>
      </c:tx>
      <c:layout>
        <c:manualLayout>
          <c:xMode val="edge"/>
          <c:yMode val="edge"/>
          <c:x val="0.18214463502139752"/>
          <c:y val="2.7777777777777776E-2"/>
        </c:manualLayout>
      </c:layout>
      <c:overlay val="0"/>
    </c:title>
    <c:autoTitleDeleted val="0"/>
    <c:plotArea>
      <c:layout/>
      <c:pieChart>
        <c:varyColors val="1"/>
        <c:ser>
          <c:idx val="0"/>
          <c:order val="0"/>
          <c:dLbls>
            <c:txPr>
              <a:bodyPr/>
              <a:lstStyle/>
              <a:p>
                <a:pPr>
                  <a:defRPr sz="1600"/>
                </a:pPr>
                <a:endParaRPr lang="en-US"/>
              </a:p>
            </c:txPr>
            <c:showLegendKey val="0"/>
            <c:showVal val="0"/>
            <c:showCatName val="0"/>
            <c:showSerName val="0"/>
            <c:showPercent val="1"/>
            <c:showBubbleSize val="0"/>
            <c:showLeaderLines val="1"/>
          </c:dLbls>
          <c:cat>
            <c:strRef>
              <c:f>Sheet1!$BU$2:$BU$3</c:f>
              <c:strCache>
                <c:ptCount val="2"/>
                <c:pt idx="0">
                  <c:v>Men who have sex w/men (MSM)</c:v>
                </c:pt>
                <c:pt idx="1">
                  <c:v>Non-MSM</c:v>
                </c:pt>
              </c:strCache>
            </c:strRef>
          </c:cat>
          <c:val>
            <c:numRef>
              <c:f>Sheet1!$BV$2:$BV$3</c:f>
              <c:numCache>
                <c:formatCode>General</c:formatCode>
                <c:ptCount val="2"/>
                <c:pt idx="0">
                  <c:v>267</c:v>
                </c:pt>
                <c:pt idx="1">
                  <c:v>244</c:v>
                </c:pt>
              </c:numCache>
            </c:numRef>
          </c:val>
        </c:ser>
        <c:dLbls>
          <c:showLegendKey val="0"/>
          <c:showVal val="0"/>
          <c:showCatName val="0"/>
          <c:showSerName val="0"/>
          <c:showPercent val="1"/>
          <c:showBubbleSize val="0"/>
          <c:showLeaderLines val="1"/>
        </c:dLbls>
        <c:firstSliceAng val="0"/>
      </c:pieChart>
    </c:plotArea>
    <c:legend>
      <c:legendPos val="r"/>
      <c:layout/>
      <c:overlay val="0"/>
      <c:txPr>
        <a:bodyPr/>
        <a:lstStyle/>
        <a:p>
          <a:pPr>
            <a:defRPr sz="1600"/>
          </a:pPr>
          <a:endParaRPr lang="en-US"/>
        </a:p>
      </c:txPr>
    </c:legend>
    <c:plotVisOnly val="1"/>
    <c:dispBlanksAs val="gap"/>
    <c:showDLblsOverMax val="0"/>
  </c:chart>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a:t>Reported Syphilis/HIV</a:t>
            </a:r>
            <a:r>
              <a:rPr lang="en-US" sz="1600" baseline="0"/>
              <a:t> co-infected cases in Wisconsin, 2018 (n=135)</a:t>
            </a:r>
            <a:endParaRPr lang="en-US" sz="1600"/>
          </a:p>
        </c:rich>
      </c:tx>
      <c:layout/>
      <c:overlay val="0"/>
    </c:title>
    <c:autoTitleDeleted val="0"/>
    <c:plotArea>
      <c:layout/>
      <c:pieChart>
        <c:varyColors val="1"/>
        <c:ser>
          <c:idx val="0"/>
          <c:order val="0"/>
          <c:dLbls>
            <c:txPr>
              <a:bodyPr/>
              <a:lstStyle/>
              <a:p>
                <a:pPr>
                  <a:defRPr sz="1600"/>
                </a:pPr>
                <a:endParaRPr lang="en-US"/>
              </a:p>
            </c:txPr>
            <c:showLegendKey val="0"/>
            <c:showVal val="0"/>
            <c:showCatName val="0"/>
            <c:showSerName val="0"/>
            <c:showPercent val="1"/>
            <c:showBubbleSize val="0"/>
            <c:showLeaderLines val="1"/>
          </c:dLbls>
          <c:cat>
            <c:strRef>
              <c:f>Sheet1!$BT$19:$BT$20</c:f>
              <c:strCache>
                <c:ptCount val="2"/>
                <c:pt idx="0">
                  <c:v>Men who have sex w/men (MSM)</c:v>
                </c:pt>
                <c:pt idx="1">
                  <c:v>Non-MSM</c:v>
                </c:pt>
              </c:strCache>
            </c:strRef>
          </c:cat>
          <c:val>
            <c:numRef>
              <c:f>Sheet1!$BU$19:$BU$20</c:f>
              <c:numCache>
                <c:formatCode>General</c:formatCode>
                <c:ptCount val="2"/>
                <c:pt idx="0">
                  <c:v>105</c:v>
                </c:pt>
                <c:pt idx="1">
                  <c:v>30</c:v>
                </c:pt>
              </c:numCache>
            </c:numRef>
          </c:val>
        </c:ser>
        <c:dLbls>
          <c:showLegendKey val="0"/>
          <c:showVal val="0"/>
          <c:showCatName val="0"/>
          <c:showSerName val="0"/>
          <c:showPercent val="1"/>
          <c:showBubbleSize val="0"/>
          <c:showLeaderLines val="1"/>
        </c:dLbls>
        <c:firstSliceAng val="0"/>
      </c:pieChart>
    </c:plotArea>
    <c:legend>
      <c:legendPos val="r"/>
      <c:layout/>
      <c:overlay val="0"/>
      <c:txPr>
        <a:bodyPr/>
        <a:lstStyle/>
        <a:p>
          <a:pPr>
            <a:defRPr sz="1600"/>
          </a:pPr>
          <a:endParaRPr lang="en-US"/>
        </a:p>
      </c:txPr>
    </c:legend>
    <c:plotVisOnly val="1"/>
    <c:dispBlanksAs val="gap"/>
    <c:showDLblsOverMax val="0"/>
  </c:chart>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Reported</a:t>
            </a:r>
            <a:r>
              <a:rPr lang="en-US" sz="1800" baseline="0" dirty="0"/>
              <a:t> syphilis/HIV co-infection, </a:t>
            </a:r>
            <a:r>
              <a:rPr lang="en-US" sz="1800" baseline="0" dirty="0" smtClean="0"/>
              <a:t>syphilis-only </a:t>
            </a:r>
            <a:r>
              <a:rPr lang="en-US" sz="1800" baseline="0" dirty="0"/>
              <a:t>and total syphilis cases in Wisconsin, </a:t>
            </a:r>
            <a:r>
              <a:rPr lang="en-US" sz="1800" baseline="0" dirty="0" smtClean="0"/>
              <a:t>2014 </a:t>
            </a:r>
            <a:r>
              <a:rPr lang="en-US" sz="1800" baseline="0" dirty="0"/>
              <a:t>- </a:t>
            </a:r>
            <a:r>
              <a:rPr lang="en-US" sz="1800" baseline="0" dirty="0" smtClean="0"/>
              <a:t>2018</a:t>
            </a:r>
            <a:endParaRPr lang="en-US" sz="1800" baseline="0" dirty="0"/>
          </a:p>
        </c:rich>
      </c:tx>
      <c:layout/>
      <c:overlay val="0"/>
    </c:title>
    <c:autoTitleDeleted val="0"/>
    <c:plotArea>
      <c:layout/>
      <c:barChart>
        <c:barDir val="col"/>
        <c:grouping val="clustered"/>
        <c:varyColors val="0"/>
        <c:ser>
          <c:idx val="0"/>
          <c:order val="0"/>
          <c:tx>
            <c:strRef>
              <c:f>Sheet1!$K$2</c:f>
              <c:strCache>
                <c:ptCount val="1"/>
                <c:pt idx="0">
                  <c:v>Syphilis/HIV </c:v>
                </c:pt>
              </c:strCache>
            </c:strRef>
          </c:tx>
          <c:invertIfNegative val="0"/>
          <c:cat>
            <c:numRef>
              <c:f>Sheet1!$L$1:$P$1</c:f>
              <c:numCache>
                <c:formatCode>General</c:formatCode>
                <c:ptCount val="5"/>
                <c:pt idx="0">
                  <c:v>2014</c:v>
                </c:pt>
                <c:pt idx="1">
                  <c:v>2015</c:v>
                </c:pt>
                <c:pt idx="2">
                  <c:v>2016</c:v>
                </c:pt>
                <c:pt idx="3">
                  <c:v>2017</c:v>
                </c:pt>
                <c:pt idx="4">
                  <c:v>2018</c:v>
                </c:pt>
              </c:numCache>
            </c:numRef>
          </c:cat>
          <c:val>
            <c:numRef>
              <c:f>Sheet1!$L$2:$P$2</c:f>
              <c:numCache>
                <c:formatCode>General</c:formatCode>
                <c:ptCount val="5"/>
                <c:pt idx="0">
                  <c:v>101</c:v>
                </c:pt>
                <c:pt idx="1">
                  <c:v>95</c:v>
                </c:pt>
                <c:pt idx="2">
                  <c:v>144</c:v>
                </c:pt>
                <c:pt idx="3">
                  <c:v>154</c:v>
                </c:pt>
                <c:pt idx="4">
                  <c:v>135</c:v>
                </c:pt>
              </c:numCache>
            </c:numRef>
          </c:val>
        </c:ser>
        <c:ser>
          <c:idx val="1"/>
          <c:order val="1"/>
          <c:tx>
            <c:strRef>
              <c:f>Sheet1!$K$3</c:f>
              <c:strCache>
                <c:ptCount val="1"/>
                <c:pt idx="0">
                  <c:v>Syphilis-Only</c:v>
                </c:pt>
              </c:strCache>
            </c:strRef>
          </c:tx>
          <c:spPr>
            <a:solidFill>
              <a:schemeClr val="accent2">
                <a:lumMod val="60000"/>
                <a:lumOff val="40000"/>
              </a:schemeClr>
            </a:solidFill>
          </c:spPr>
          <c:invertIfNegative val="0"/>
          <c:cat>
            <c:numRef>
              <c:f>Sheet1!$L$1:$P$1</c:f>
              <c:numCache>
                <c:formatCode>General</c:formatCode>
                <c:ptCount val="5"/>
                <c:pt idx="0">
                  <c:v>2014</c:v>
                </c:pt>
                <c:pt idx="1">
                  <c:v>2015</c:v>
                </c:pt>
                <c:pt idx="2">
                  <c:v>2016</c:v>
                </c:pt>
                <c:pt idx="3">
                  <c:v>2017</c:v>
                </c:pt>
                <c:pt idx="4">
                  <c:v>2018</c:v>
                </c:pt>
              </c:numCache>
            </c:numRef>
          </c:cat>
          <c:val>
            <c:numRef>
              <c:f>Sheet1!$L$3:$P$3</c:f>
              <c:numCache>
                <c:formatCode>General</c:formatCode>
                <c:ptCount val="5"/>
                <c:pt idx="0">
                  <c:v>178</c:v>
                </c:pt>
                <c:pt idx="1">
                  <c:v>175</c:v>
                </c:pt>
                <c:pt idx="2">
                  <c:v>283</c:v>
                </c:pt>
                <c:pt idx="3">
                  <c:v>407</c:v>
                </c:pt>
                <c:pt idx="4">
                  <c:v>376</c:v>
                </c:pt>
              </c:numCache>
            </c:numRef>
          </c:val>
        </c:ser>
        <c:ser>
          <c:idx val="2"/>
          <c:order val="2"/>
          <c:tx>
            <c:strRef>
              <c:f>Sheet1!$K$4</c:f>
              <c:strCache>
                <c:ptCount val="1"/>
                <c:pt idx="0">
                  <c:v>Total Syphilis</c:v>
                </c:pt>
              </c:strCache>
            </c:strRef>
          </c:tx>
          <c:invertIfNegative val="0"/>
          <c:cat>
            <c:numRef>
              <c:f>Sheet1!$L$1:$P$1</c:f>
              <c:numCache>
                <c:formatCode>General</c:formatCode>
                <c:ptCount val="5"/>
                <c:pt idx="0">
                  <c:v>2014</c:v>
                </c:pt>
                <c:pt idx="1">
                  <c:v>2015</c:v>
                </c:pt>
                <c:pt idx="2">
                  <c:v>2016</c:v>
                </c:pt>
                <c:pt idx="3">
                  <c:v>2017</c:v>
                </c:pt>
                <c:pt idx="4">
                  <c:v>2018</c:v>
                </c:pt>
              </c:numCache>
            </c:numRef>
          </c:cat>
          <c:val>
            <c:numRef>
              <c:f>Sheet1!$L$4:$P$4</c:f>
              <c:numCache>
                <c:formatCode>General</c:formatCode>
                <c:ptCount val="5"/>
                <c:pt idx="0">
                  <c:v>279</c:v>
                </c:pt>
                <c:pt idx="1">
                  <c:v>270</c:v>
                </c:pt>
                <c:pt idx="2">
                  <c:v>427</c:v>
                </c:pt>
                <c:pt idx="3">
                  <c:v>561</c:v>
                </c:pt>
                <c:pt idx="4">
                  <c:v>511</c:v>
                </c:pt>
              </c:numCache>
            </c:numRef>
          </c:val>
        </c:ser>
        <c:dLbls>
          <c:showLegendKey val="0"/>
          <c:showVal val="0"/>
          <c:showCatName val="0"/>
          <c:showSerName val="0"/>
          <c:showPercent val="0"/>
          <c:showBubbleSize val="0"/>
        </c:dLbls>
        <c:gapWidth val="150"/>
        <c:axId val="163390208"/>
        <c:axId val="163391744"/>
      </c:barChart>
      <c:catAx>
        <c:axId val="163390208"/>
        <c:scaling>
          <c:orientation val="minMax"/>
        </c:scaling>
        <c:delete val="0"/>
        <c:axPos val="b"/>
        <c:numFmt formatCode="General" sourceLinked="1"/>
        <c:majorTickMark val="none"/>
        <c:minorTickMark val="none"/>
        <c:tickLblPos val="nextTo"/>
        <c:txPr>
          <a:bodyPr/>
          <a:lstStyle/>
          <a:p>
            <a:pPr>
              <a:defRPr sz="1600"/>
            </a:pPr>
            <a:endParaRPr lang="en-US"/>
          </a:p>
        </c:txPr>
        <c:crossAx val="163391744"/>
        <c:crosses val="autoZero"/>
        <c:auto val="1"/>
        <c:lblAlgn val="ctr"/>
        <c:lblOffset val="100"/>
        <c:noMultiLvlLbl val="0"/>
      </c:catAx>
      <c:valAx>
        <c:axId val="163391744"/>
        <c:scaling>
          <c:orientation val="minMax"/>
        </c:scaling>
        <c:delete val="0"/>
        <c:axPos val="l"/>
        <c:majorGridlines/>
        <c:numFmt formatCode="General" sourceLinked="1"/>
        <c:majorTickMark val="none"/>
        <c:minorTickMark val="none"/>
        <c:tickLblPos val="nextTo"/>
        <c:txPr>
          <a:bodyPr/>
          <a:lstStyle/>
          <a:p>
            <a:pPr>
              <a:defRPr sz="1600"/>
            </a:pPr>
            <a:endParaRPr lang="en-US"/>
          </a:p>
        </c:txPr>
        <c:crossAx val="163390208"/>
        <c:crosses val="autoZero"/>
        <c:crossBetween val="between"/>
      </c:valAx>
    </c:plotArea>
    <c:legend>
      <c:legendPos val="b"/>
      <c:layout/>
      <c:overlay val="0"/>
      <c:txPr>
        <a:bodyPr/>
        <a:lstStyle/>
        <a:p>
          <a:pPr>
            <a:defRPr sz="1600"/>
          </a:pPr>
          <a:endParaRPr lang="en-US"/>
        </a:p>
      </c:txPr>
    </c:legend>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dirty="0"/>
              <a:t>Proportion</a:t>
            </a:r>
            <a:r>
              <a:rPr lang="en-US" sz="1800" baseline="0" dirty="0"/>
              <a:t> of </a:t>
            </a:r>
            <a:r>
              <a:rPr lang="en-US" sz="1800" baseline="0" dirty="0" smtClean="0"/>
              <a:t>previous </a:t>
            </a:r>
            <a:r>
              <a:rPr lang="en-US" sz="1800" baseline="0" dirty="0"/>
              <a:t>and </a:t>
            </a:r>
            <a:r>
              <a:rPr lang="en-US" sz="1800" baseline="0" dirty="0" smtClean="0"/>
              <a:t>newly diagnosed </a:t>
            </a:r>
            <a:r>
              <a:rPr lang="en-US" sz="1800" baseline="0" dirty="0"/>
              <a:t>HIV cases among </a:t>
            </a:r>
            <a:r>
              <a:rPr lang="en-US" sz="1800" baseline="0" dirty="0" smtClean="0"/>
              <a:t>2018 </a:t>
            </a:r>
            <a:r>
              <a:rPr lang="en-US" sz="1800" baseline="0" dirty="0"/>
              <a:t>syphilis and HIV co-infections, </a:t>
            </a:r>
            <a:r>
              <a:rPr lang="en-US" sz="1800" baseline="0" dirty="0" smtClean="0"/>
              <a:t>n=135</a:t>
            </a:r>
            <a:endParaRPr lang="en-US" sz="1800" baseline="0" dirty="0"/>
          </a:p>
        </c:rich>
      </c:tx>
      <c:layout>
        <c:manualLayout>
          <c:xMode val="edge"/>
          <c:yMode val="edge"/>
          <c:x val="0.12236426907310745"/>
          <c:y val="2.2727272727272728E-2"/>
        </c:manualLayout>
      </c:layout>
      <c:overlay val="0"/>
    </c:title>
    <c:autoTitleDeleted val="0"/>
    <c:plotArea>
      <c:layout/>
      <c:pieChart>
        <c:varyColors val="1"/>
        <c:ser>
          <c:idx val="0"/>
          <c:order val="0"/>
          <c:dPt>
            <c:idx val="0"/>
            <c:bubble3D val="0"/>
            <c:spPr>
              <a:solidFill>
                <a:schemeClr val="accent1">
                  <a:lumMod val="60000"/>
                  <a:lumOff val="40000"/>
                </a:schemeClr>
              </a:solidFill>
            </c:spPr>
          </c:dPt>
          <c:dLbls>
            <c:dLbl>
              <c:idx val="1"/>
              <c:layout>
                <c:manualLayout>
                  <c:x val="-3.4656423155438904E-2"/>
                  <c:y val="8.2448699594368888E-2"/>
                </c:manualLayout>
              </c:layout>
              <c:showLegendKey val="0"/>
              <c:showVal val="0"/>
              <c:showCatName val="0"/>
              <c:showSerName val="0"/>
              <c:showPercent val="1"/>
              <c:showBubbleSize val="0"/>
            </c:dLbl>
            <c:txPr>
              <a:bodyPr/>
              <a:lstStyle/>
              <a:p>
                <a:pPr>
                  <a:defRPr sz="1600"/>
                </a:pPr>
                <a:endParaRPr lang="en-US"/>
              </a:p>
            </c:txPr>
            <c:showLegendKey val="0"/>
            <c:showVal val="0"/>
            <c:showCatName val="0"/>
            <c:showSerName val="0"/>
            <c:showPercent val="1"/>
            <c:showBubbleSize val="0"/>
            <c:showLeaderLines val="1"/>
          </c:dLbls>
          <c:cat>
            <c:strRef>
              <c:f>Sheet1!$CN$2:$CN$3</c:f>
              <c:strCache>
                <c:ptCount val="2"/>
                <c:pt idx="0">
                  <c:v>Previous HIV+</c:v>
                </c:pt>
                <c:pt idx="1">
                  <c:v>Newly Dx HIV+</c:v>
                </c:pt>
              </c:strCache>
            </c:strRef>
          </c:cat>
          <c:val>
            <c:numRef>
              <c:f>Sheet1!$CO$2:$CO$3</c:f>
              <c:numCache>
                <c:formatCode>General</c:formatCode>
                <c:ptCount val="2"/>
                <c:pt idx="0">
                  <c:v>127</c:v>
                </c:pt>
                <c:pt idx="1">
                  <c:v>27</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66820688429571307"/>
          <c:y val="0.45588552851348124"/>
          <c:w val="0.2258903379265092"/>
          <c:h val="0.17951682176091624"/>
        </c:manualLayout>
      </c:layout>
      <c:overlay val="0"/>
      <c:txPr>
        <a:bodyPr/>
        <a:lstStyle/>
        <a:p>
          <a:pPr>
            <a:defRPr sz="16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Reported syphilis cases by sex in </a:t>
            </a:r>
            <a:r>
              <a:rPr lang="en-US" sz="1800" dirty="0" smtClean="0"/>
              <a:t>Wisconsin, </a:t>
            </a:r>
            <a:r>
              <a:rPr lang="en-US" sz="1800" dirty="0"/>
              <a:t>2018 </a:t>
            </a:r>
          </a:p>
        </c:rich>
      </c:tx>
      <c:layout>
        <c:manualLayout>
          <c:xMode val="edge"/>
          <c:yMode val="edge"/>
          <c:x val="0.18894501312335957"/>
          <c:y val="1.8626426223978376E-2"/>
        </c:manualLayout>
      </c:layout>
      <c:overlay val="0"/>
    </c:title>
    <c:autoTitleDeleted val="0"/>
    <c:plotArea>
      <c:layout/>
      <c:barChart>
        <c:barDir val="col"/>
        <c:grouping val="clustered"/>
        <c:varyColors val="0"/>
        <c:ser>
          <c:idx val="0"/>
          <c:order val="0"/>
          <c:tx>
            <c:strRef>
              <c:f>Sheet1!$AD$1</c:f>
              <c:strCache>
                <c:ptCount val="1"/>
                <c:pt idx="0">
                  <c:v>Syph/HIV</c:v>
                </c:pt>
              </c:strCache>
            </c:strRef>
          </c:tx>
          <c:invertIfNegative val="0"/>
          <c:cat>
            <c:strRef>
              <c:f>Sheet1!$AC$2:$AC$4</c:f>
              <c:strCache>
                <c:ptCount val="3"/>
                <c:pt idx="0">
                  <c:v>  Male</c:v>
                </c:pt>
                <c:pt idx="1">
                  <c:v>  Female</c:v>
                </c:pt>
                <c:pt idx="2">
                  <c:v>  Transgender</c:v>
                </c:pt>
              </c:strCache>
            </c:strRef>
          </c:cat>
          <c:val>
            <c:numRef>
              <c:f>Sheet1!$AD$2:$AD$4</c:f>
              <c:numCache>
                <c:formatCode>General</c:formatCode>
                <c:ptCount val="3"/>
                <c:pt idx="0">
                  <c:v>129</c:v>
                </c:pt>
                <c:pt idx="1">
                  <c:v>3</c:v>
                </c:pt>
                <c:pt idx="2">
                  <c:v>3</c:v>
                </c:pt>
              </c:numCache>
            </c:numRef>
          </c:val>
        </c:ser>
        <c:ser>
          <c:idx val="1"/>
          <c:order val="1"/>
          <c:tx>
            <c:strRef>
              <c:f>Sheet1!$AE$1</c:f>
              <c:strCache>
                <c:ptCount val="1"/>
                <c:pt idx="0">
                  <c:v>Syphilis-Only</c:v>
                </c:pt>
              </c:strCache>
            </c:strRef>
          </c:tx>
          <c:invertIfNegative val="0"/>
          <c:cat>
            <c:strRef>
              <c:f>Sheet1!$AC$2:$AC$4</c:f>
              <c:strCache>
                <c:ptCount val="3"/>
                <c:pt idx="0">
                  <c:v>  Male</c:v>
                </c:pt>
                <c:pt idx="1">
                  <c:v>  Female</c:v>
                </c:pt>
                <c:pt idx="2">
                  <c:v>  Transgender</c:v>
                </c:pt>
              </c:strCache>
            </c:strRef>
          </c:cat>
          <c:val>
            <c:numRef>
              <c:f>Sheet1!$AE$2:$AE$4</c:f>
              <c:numCache>
                <c:formatCode>General</c:formatCode>
                <c:ptCount val="3"/>
                <c:pt idx="0">
                  <c:v>291</c:v>
                </c:pt>
                <c:pt idx="1">
                  <c:v>78</c:v>
                </c:pt>
                <c:pt idx="2">
                  <c:v>7</c:v>
                </c:pt>
              </c:numCache>
            </c:numRef>
          </c:val>
        </c:ser>
        <c:ser>
          <c:idx val="2"/>
          <c:order val="2"/>
          <c:tx>
            <c:strRef>
              <c:f>Sheet1!$AF$1</c:f>
              <c:strCache>
                <c:ptCount val="1"/>
                <c:pt idx="0">
                  <c:v>Syphilis</c:v>
                </c:pt>
              </c:strCache>
            </c:strRef>
          </c:tx>
          <c:invertIfNegative val="0"/>
          <c:cat>
            <c:strRef>
              <c:f>Sheet1!$AC$2:$AC$4</c:f>
              <c:strCache>
                <c:ptCount val="3"/>
                <c:pt idx="0">
                  <c:v>  Male</c:v>
                </c:pt>
                <c:pt idx="1">
                  <c:v>  Female</c:v>
                </c:pt>
                <c:pt idx="2">
                  <c:v>  Transgender</c:v>
                </c:pt>
              </c:strCache>
            </c:strRef>
          </c:cat>
          <c:val>
            <c:numRef>
              <c:f>Sheet1!$AF$2:$AF$4</c:f>
              <c:numCache>
                <c:formatCode>General</c:formatCode>
                <c:ptCount val="3"/>
                <c:pt idx="0">
                  <c:v>420</c:v>
                </c:pt>
                <c:pt idx="1">
                  <c:v>81</c:v>
                </c:pt>
                <c:pt idx="2">
                  <c:v>10</c:v>
                </c:pt>
              </c:numCache>
            </c:numRef>
          </c:val>
        </c:ser>
        <c:dLbls>
          <c:showLegendKey val="0"/>
          <c:showVal val="0"/>
          <c:showCatName val="0"/>
          <c:showSerName val="0"/>
          <c:showPercent val="0"/>
          <c:showBubbleSize val="0"/>
        </c:dLbls>
        <c:gapWidth val="150"/>
        <c:axId val="162697216"/>
        <c:axId val="162698752"/>
      </c:barChart>
      <c:catAx>
        <c:axId val="162697216"/>
        <c:scaling>
          <c:orientation val="minMax"/>
        </c:scaling>
        <c:delete val="0"/>
        <c:axPos val="b"/>
        <c:majorTickMark val="none"/>
        <c:minorTickMark val="none"/>
        <c:tickLblPos val="nextTo"/>
        <c:txPr>
          <a:bodyPr/>
          <a:lstStyle/>
          <a:p>
            <a:pPr>
              <a:defRPr sz="1600"/>
            </a:pPr>
            <a:endParaRPr lang="en-US"/>
          </a:p>
        </c:txPr>
        <c:crossAx val="162698752"/>
        <c:crosses val="autoZero"/>
        <c:auto val="1"/>
        <c:lblAlgn val="ctr"/>
        <c:lblOffset val="100"/>
        <c:noMultiLvlLbl val="0"/>
      </c:catAx>
      <c:valAx>
        <c:axId val="162698752"/>
        <c:scaling>
          <c:orientation val="minMax"/>
        </c:scaling>
        <c:delete val="0"/>
        <c:axPos val="l"/>
        <c:majorGridlines>
          <c:spPr>
            <a:ln>
              <a:noFill/>
            </a:ln>
          </c:spPr>
        </c:majorGridlines>
        <c:title>
          <c:tx>
            <c:rich>
              <a:bodyPr/>
              <a:lstStyle/>
              <a:p>
                <a:pPr>
                  <a:defRPr sz="1600"/>
                </a:pPr>
                <a:r>
                  <a:rPr lang="en-US" sz="1600"/>
                  <a:t>CASES</a:t>
                </a:r>
              </a:p>
            </c:rich>
          </c:tx>
          <c:layout>
            <c:manualLayout>
              <c:xMode val="edge"/>
              <c:yMode val="edge"/>
              <c:x val="1.6645859342488557E-3"/>
              <c:y val="0.44157436823925378"/>
            </c:manualLayout>
          </c:layout>
          <c:overlay val="0"/>
        </c:title>
        <c:numFmt formatCode="General" sourceLinked="1"/>
        <c:majorTickMark val="none"/>
        <c:minorTickMark val="none"/>
        <c:tickLblPos val="nextTo"/>
        <c:txPr>
          <a:bodyPr/>
          <a:lstStyle/>
          <a:p>
            <a:pPr>
              <a:defRPr sz="1600"/>
            </a:pPr>
            <a:endParaRPr lang="en-US"/>
          </a:p>
        </c:txPr>
        <c:crossAx val="162697216"/>
        <c:crosses val="autoZero"/>
        <c:crossBetween val="between"/>
      </c:valAx>
      <c:spPr>
        <a:noFill/>
      </c:spPr>
    </c:plotArea>
    <c:legend>
      <c:legendPos val="b"/>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dirty="0"/>
              <a:t>Proportion of syphilis </a:t>
            </a:r>
            <a:r>
              <a:rPr lang="en-US" sz="1800" dirty="0" smtClean="0"/>
              <a:t>cases </a:t>
            </a:r>
            <a:r>
              <a:rPr lang="en-US" sz="1800" dirty="0"/>
              <a:t>that are HIV </a:t>
            </a:r>
            <a:r>
              <a:rPr lang="en-US" sz="1800" dirty="0" smtClean="0"/>
              <a:t>co-infected</a:t>
            </a:r>
          </a:p>
          <a:p>
            <a:pPr>
              <a:defRPr/>
            </a:pPr>
            <a:r>
              <a:rPr lang="en-US" sz="1800" dirty="0" smtClean="0"/>
              <a:t> to syphilis</a:t>
            </a:r>
            <a:r>
              <a:rPr lang="en-US" sz="1800" baseline="0" dirty="0"/>
              <a:t>-</a:t>
            </a:r>
            <a:r>
              <a:rPr lang="en-US" sz="1800" baseline="0" dirty="0" smtClean="0"/>
              <a:t>only </a:t>
            </a:r>
            <a:r>
              <a:rPr lang="en-US" sz="1800" baseline="0" dirty="0"/>
              <a:t>cases within each age </a:t>
            </a:r>
            <a:r>
              <a:rPr lang="en-US" sz="1800" baseline="0" dirty="0" smtClean="0"/>
              <a:t>group in 2018</a:t>
            </a:r>
            <a:endParaRPr lang="en-US" sz="1800" dirty="0"/>
          </a:p>
        </c:rich>
      </c:tx>
      <c:layout/>
      <c:overlay val="0"/>
    </c:title>
    <c:autoTitleDeleted val="0"/>
    <c:plotArea>
      <c:layout/>
      <c:barChart>
        <c:barDir val="col"/>
        <c:grouping val="clustered"/>
        <c:varyColors val="0"/>
        <c:ser>
          <c:idx val="0"/>
          <c:order val="0"/>
          <c:tx>
            <c:strRef>
              <c:f>Sheet1!$BZ$2</c:f>
              <c:strCache>
                <c:ptCount val="1"/>
                <c:pt idx="0">
                  <c:v>Syph/HIV </c:v>
                </c:pt>
              </c:strCache>
            </c:strRef>
          </c:tx>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Sheet1!$BZ$3:$BZ$11</c:f>
              <c:numCache>
                <c:formatCode>General</c:formatCode>
                <c:ptCount val="9"/>
                <c:pt idx="0">
                  <c:v>0</c:v>
                </c:pt>
                <c:pt idx="1">
                  <c:v>7</c:v>
                </c:pt>
                <c:pt idx="2">
                  <c:v>15</c:v>
                </c:pt>
                <c:pt idx="3">
                  <c:v>29</c:v>
                </c:pt>
                <c:pt idx="4">
                  <c:v>18</c:v>
                </c:pt>
                <c:pt idx="5">
                  <c:v>18</c:v>
                </c:pt>
                <c:pt idx="6">
                  <c:v>17</c:v>
                </c:pt>
                <c:pt idx="7">
                  <c:v>12</c:v>
                </c:pt>
                <c:pt idx="8">
                  <c:v>19</c:v>
                </c:pt>
              </c:numCache>
            </c:numRef>
          </c:val>
        </c:ser>
        <c:ser>
          <c:idx val="1"/>
          <c:order val="1"/>
          <c:tx>
            <c:strRef>
              <c:f>Sheet1!$CA$2</c:f>
              <c:strCache>
                <c:ptCount val="1"/>
                <c:pt idx="0">
                  <c:v>Syphilis-Only</c:v>
                </c:pt>
              </c:strCache>
            </c:strRef>
          </c:tx>
          <c:spPr>
            <a:solidFill>
              <a:schemeClr val="accent2">
                <a:lumMod val="60000"/>
                <a:lumOff val="40000"/>
              </a:schemeClr>
            </a:solidFill>
          </c:spPr>
          <c:invertIfNegative val="0"/>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Sheet1!$CA$3:$CA$11</c:f>
              <c:numCache>
                <c:formatCode>General</c:formatCode>
                <c:ptCount val="9"/>
                <c:pt idx="0">
                  <c:v>0</c:v>
                </c:pt>
                <c:pt idx="1">
                  <c:v>31</c:v>
                </c:pt>
                <c:pt idx="2">
                  <c:v>81</c:v>
                </c:pt>
                <c:pt idx="3">
                  <c:v>73</c:v>
                </c:pt>
                <c:pt idx="4">
                  <c:v>65</c:v>
                </c:pt>
                <c:pt idx="5">
                  <c:v>34</c:v>
                </c:pt>
                <c:pt idx="6">
                  <c:v>27</c:v>
                </c:pt>
                <c:pt idx="7">
                  <c:v>31</c:v>
                </c:pt>
                <c:pt idx="8">
                  <c:v>34</c:v>
                </c:pt>
              </c:numCache>
            </c:numRef>
          </c:val>
        </c:ser>
        <c:dLbls>
          <c:showLegendKey val="0"/>
          <c:showVal val="0"/>
          <c:showCatName val="0"/>
          <c:showSerName val="0"/>
          <c:showPercent val="0"/>
          <c:showBubbleSize val="0"/>
        </c:dLbls>
        <c:gapWidth val="150"/>
        <c:axId val="162728576"/>
        <c:axId val="162738560"/>
      </c:barChart>
      <c:barChart>
        <c:barDir val="col"/>
        <c:grouping val="clustered"/>
        <c:varyColors val="0"/>
        <c:ser>
          <c:idx val="2"/>
          <c:order val="2"/>
          <c:tx>
            <c:strRef>
              <c:f>Sheet1!$CB$2</c:f>
              <c:strCache>
                <c:ptCount val="1"/>
                <c:pt idx="0">
                  <c:v>Proportion</c:v>
                </c:pt>
              </c:strCache>
            </c:strRef>
          </c:tx>
          <c:spPr>
            <a:noFill/>
          </c:spPr>
          <c:invertIfNegative val="0"/>
          <c:trendline>
            <c:spPr>
              <a:ln w="38100">
                <a:solidFill>
                  <a:schemeClr val="tx1"/>
                </a:solidFill>
              </a:ln>
            </c:spPr>
            <c:trendlineType val="movingAvg"/>
            <c:period val="2"/>
            <c:dispRSqr val="0"/>
            <c:dispEq val="0"/>
          </c:trendline>
          <c:cat>
            <c:strRef>
              <c:f>Sheet1!$BY$3:$BY$11</c:f>
              <c:strCache>
                <c:ptCount val="9"/>
                <c:pt idx="0">
                  <c:v>  10-14</c:v>
                </c:pt>
                <c:pt idx="1">
                  <c:v>  15-19</c:v>
                </c:pt>
                <c:pt idx="2">
                  <c:v>  20-24</c:v>
                </c:pt>
                <c:pt idx="3">
                  <c:v>  25-29</c:v>
                </c:pt>
                <c:pt idx="4">
                  <c:v>  30-34</c:v>
                </c:pt>
                <c:pt idx="5">
                  <c:v>  35-39</c:v>
                </c:pt>
                <c:pt idx="6">
                  <c:v>  40-44</c:v>
                </c:pt>
                <c:pt idx="7">
                  <c:v>  45-49</c:v>
                </c:pt>
                <c:pt idx="8">
                  <c:v>  50+</c:v>
                </c:pt>
              </c:strCache>
            </c:strRef>
          </c:cat>
          <c:val>
            <c:numRef>
              <c:f>Sheet1!$CB$3:$CB$11</c:f>
              <c:numCache>
                <c:formatCode>0.0%</c:formatCode>
                <c:ptCount val="9"/>
                <c:pt idx="0">
                  <c:v>0</c:v>
                </c:pt>
                <c:pt idx="1">
                  <c:v>0.184</c:v>
                </c:pt>
                <c:pt idx="2">
                  <c:v>0.156</c:v>
                </c:pt>
                <c:pt idx="3">
                  <c:v>0.28399999999999997</c:v>
                </c:pt>
                <c:pt idx="4">
                  <c:v>0.217</c:v>
                </c:pt>
                <c:pt idx="5">
                  <c:v>0.34599999999999997</c:v>
                </c:pt>
                <c:pt idx="6">
                  <c:v>0.38600000000000001</c:v>
                </c:pt>
                <c:pt idx="7">
                  <c:v>0.27900000000000003</c:v>
                </c:pt>
                <c:pt idx="8">
                  <c:v>0.35799999999999998</c:v>
                </c:pt>
              </c:numCache>
            </c:numRef>
          </c:val>
        </c:ser>
        <c:dLbls>
          <c:showLegendKey val="0"/>
          <c:showVal val="0"/>
          <c:showCatName val="0"/>
          <c:showSerName val="0"/>
          <c:showPercent val="0"/>
          <c:showBubbleSize val="0"/>
        </c:dLbls>
        <c:gapWidth val="150"/>
        <c:axId val="162741632"/>
        <c:axId val="162740096"/>
      </c:barChart>
      <c:catAx>
        <c:axId val="162728576"/>
        <c:scaling>
          <c:orientation val="minMax"/>
        </c:scaling>
        <c:delete val="0"/>
        <c:axPos val="b"/>
        <c:majorTickMark val="none"/>
        <c:minorTickMark val="none"/>
        <c:tickLblPos val="nextTo"/>
        <c:txPr>
          <a:bodyPr/>
          <a:lstStyle/>
          <a:p>
            <a:pPr>
              <a:defRPr sz="1600"/>
            </a:pPr>
            <a:endParaRPr lang="en-US"/>
          </a:p>
        </c:txPr>
        <c:crossAx val="162738560"/>
        <c:crosses val="autoZero"/>
        <c:auto val="1"/>
        <c:lblAlgn val="ctr"/>
        <c:lblOffset val="100"/>
        <c:noMultiLvlLbl val="0"/>
      </c:catAx>
      <c:valAx>
        <c:axId val="162738560"/>
        <c:scaling>
          <c:orientation val="minMax"/>
        </c:scaling>
        <c:delete val="0"/>
        <c:axPos val="l"/>
        <c:majorGridlines>
          <c:spPr>
            <a:ln>
              <a:noFill/>
            </a:ln>
          </c:spPr>
        </c:majorGridlines>
        <c:numFmt formatCode="General" sourceLinked="1"/>
        <c:majorTickMark val="none"/>
        <c:minorTickMark val="none"/>
        <c:tickLblPos val="nextTo"/>
        <c:txPr>
          <a:bodyPr/>
          <a:lstStyle/>
          <a:p>
            <a:pPr>
              <a:defRPr sz="1600"/>
            </a:pPr>
            <a:endParaRPr lang="en-US"/>
          </a:p>
        </c:txPr>
        <c:crossAx val="162728576"/>
        <c:crosses val="autoZero"/>
        <c:crossBetween val="between"/>
      </c:valAx>
      <c:valAx>
        <c:axId val="162740096"/>
        <c:scaling>
          <c:orientation val="minMax"/>
        </c:scaling>
        <c:delete val="0"/>
        <c:axPos val="r"/>
        <c:numFmt formatCode="0.0%" sourceLinked="1"/>
        <c:majorTickMark val="out"/>
        <c:minorTickMark val="none"/>
        <c:tickLblPos val="nextTo"/>
        <c:txPr>
          <a:bodyPr/>
          <a:lstStyle/>
          <a:p>
            <a:pPr>
              <a:defRPr sz="1600"/>
            </a:pPr>
            <a:endParaRPr lang="en-US"/>
          </a:p>
        </c:txPr>
        <c:crossAx val="162741632"/>
        <c:crosses val="max"/>
        <c:crossBetween val="between"/>
      </c:valAx>
      <c:catAx>
        <c:axId val="162741632"/>
        <c:scaling>
          <c:orientation val="minMax"/>
        </c:scaling>
        <c:delete val="1"/>
        <c:axPos val="b"/>
        <c:majorTickMark val="out"/>
        <c:minorTickMark val="none"/>
        <c:tickLblPos val="nextTo"/>
        <c:crossAx val="162740096"/>
        <c:crosses val="autoZero"/>
        <c:auto val="1"/>
        <c:lblAlgn val="ctr"/>
        <c:lblOffset val="100"/>
        <c:noMultiLvlLbl val="0"/>
      </c:catAx>
    </c:plotArea>
    <c:legend>
      <c:legendPos val="t"/>
      <c:legendEntry>
        <c:idx val="2"/>
        <c:delete val="1"/>
      </c:legendEntry>
      <c:layout/>
      <c:overlay val="0"/>
      <c:txPr>
        <a:bodyPr/>
        <a:lstStyle/>
        <a:p>
          <a:pPr>
            <a:defRPr sz="16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627204956973956E-2"/>
          <c:y val="0.17337554910899294"/>
          <c:w val="0.67188238707538372"/>
          <c:h val="0.72504754800386795"/>
        </c:manualLayout>
      </c:layout>
      <c:barChart>
        <c:barDir val="col"/>
        <c:grouping val="percentStacked"/>
        <c:varyColors val="0"/>
        <c:ser>
          <c:idx val="0"/>
          <c:order val="0"/>
          <c:tx>
            <c:strRef>
              <c:f>Sheet1!$AO$12</c:f>
              <c:strCache>
                <c:ptCount val="1"/>
                <c:pt idx="0">
                  <c:v>  White</c:v>
                </c:pt>
              </c:strCache>
            </c:strRef>
          </c:tx>
          <c:invertIfNegative val="0"/>
          <c:cat>
            <c:strRef>
              <c:f>Sheet1!$AP$11:$AR$11</c:f>
              <c:strCache>
                <c:ptCount val="3"/>
                <c:pt idx="0">
                  <c:v>Syphilis</c:v>
                </c:pt>
                <c:pt idx="1">
                  <c:v>Syphilis &amp; HIV</c:v>
                </c:pt>
                <c:pt idx="2">
                  <c:v>WI Population</c:v>
                </c:pt>
              </c:strCache>
            </c:strRef>
          </c:cat>
          <c:val>
            <c:numRef>
              <c:f>Sheet1!$AP$12:$AR$12</c:f>
              <c:numCache>
                <c:formatCode>General</c:formatCode>
                <c:ptCount val="3"/>
                <c:pt idx="0">
                  <c:v>0.42465753424657532</c:v>
                </c:pt>
                <c:pt idx="1">
                  <c:v>0.32592592592592595</c:v>
                </c:pt>
                <c:pt idx="2">
                  <c:v>0.82186685226366796</c:v>
                </c:pt>
              </c:numCache>
            </c:numRef>
          </c:val>
        </c:ser>
        <c:ser>
          <c:idx val="1"/>
          <c:order val="1"/>
          <c:tx>
            <c:strRef>
              <c:f>Sheet1!$AO$13</c:f>
              <c:strCache>
                <c:ptCount val="1"/>
                <c:pt idx="0">
                  <c:v>  Afr. Amer.</c:v>
                </c:pt>
              </c:strCache>
            </c:strRef>
          </c:tx>
          <c:invertIfNegative val="0"/>
          <c:cat>
            <c:strRef>
              <c:f>Sheet1!$AP$11:$AR$11</c:f>
              <c:strCache>
                <c:ptCount val="3"/>
                <c:pt idx="0">
                  <c:v>Syphilis</c:v>
                </c:pt>
                <c:pt idx="1">
                  <c:v>Syphilis &amp; HIV</c:v>
                </c:pt>
                <c:pt idx="2">
                  <c:v>WI Population</c:v>
                </c:pt>
              </c:strCache>
            </c:strRef>
          </c:cat>
          <c:val>
            <c:numRef>
              <c:f>Sheet1!$AP$13:$AR$13</c:f>
              <c:numCache>
                <c:formatCode>General</c:formatCode>
                <c:ptCount val="3"/>
                <c:pt idx="0">
                  <c:v>0.3953033268101761</c:v>
                </c:pt>
                <c:pt idx="1">
                  <c:v>0.51111111111111107</c:v>
                </c:pt>
                <c:pt idx="2">
                  <c:v>6.9135286751000932E-2</c:v>
                </c:pt>
              </c:numCache>
            </c:numRef>
          </c:val>
        </c:ser>
        <c:ser>
          <c:idx val="2"/>
          <c:order val="2"/>
          <c:tx>
            <c:strRef>
              <c:f>Sheet1!$AO$14</c:f>
              <c:strCache>
                <c:ptCount val="1"/>
                <c:pt idx="0">
                  <c:v>  Hispanic</c:v>
                </c:pt>
              </c:strCache>
            </c:strRef>
          </c:tx>
          <c:invertIfNegative val="0"/>
          <c:cat>
            <c:strRef>
              <c:f>Sheet1!$AP$11:$AR$11</c:f>
              <c:strCache>
                <c:ptCount val="3"/>
                <c:pt idx="0">
                  <c:v>Syphilis</c:v>
                </c:pt>
                <c:pt idx="1">
                  <c:v>Syphilis &amp; HIV</c:v>
                </c:pt>
                <c:pt idx="2">
                  <c:v>WI Population</c:v>
                </c:pt>
              </c:strCache>
            </c:strRef>
          </c:cat>
          <c:val>
            <c:numRef>
              <c:f>Sheet1!$AP$14:$AR$14</c:f>
              <c:numCache>
                <c:formatCode>General</c:formatCode>
                <c:ptCount val="3"/>
                <c:pt idx="0">
                  <c:v>0.14285714285714285</c:v>
                </c:pt>
                <c:pt idx="1">
                  <c:v>0.13333333333333333</c:v>
                </c:pt>
                <c:pt idx="2">
                  <c:v>6.888921613704091E-2</c:v>
                </c:pt>
              </c:numCache>
            </c:numRef>
          </c:val>
        </c:ser>
        <c:ser>
          <c:idx val="3"/>
          <c:order val="3"/>
          <c:tx>
            <c:strRef>
              <c:f>Sheet1!$AO$15</c:f>
              <c:strCache>
                <c:ptCount val="1"/>
                <c:pt idx="0">
                  <c:v>  Amer. Indian</c:v>
                </c:pt>
              </c:strCache>
            </c:strRef>
          </c:tx>
          <c:invertIfNegative val="0"/>
          <c:cat>
            <c:strRef>
              <c:f>Sheet1!$AP$11:$AR$11</c:f>
              <c:strCache>
                <c:ptCount val="3"/>
                <c:pt idx="0">
                  <c:v>Syphilis</c:v>
                </c:pt>
                <c:pt idx="1">
                  <c:v>Syphilis &amp; HIV</c:v>
                </c:pt>
                <c:pt idx="2">
                  <c:v>WI Population</c:v>
                </c:pt>
              </c:strCache>
            </c:strRef>
          </c:cat>
          <c:val>
            <c:numRef>
              <c:f>Sheet1!$AP$15:$AR$15</c:f>
              <c:numCache>
                <c:formatCode>General</c:formatCode>
                <c:ptCount val="3"/>
                <c:pt idx="0">
                  <c:v>0</c:v>
                </c:pt>
                <c:pt idx="1">
                  <c:v>0</c:v>
                </c:pt>
                <c:pt idx="2">
                  <c:v>9.8928346902114606E-3</c:v>
                </c:pt>
              </c:numCache>
            </c:numRef>
          </c:val>
        </c:ser>
        <c:ser>
          <c:idx val="4"/>
          <c:order val="4"/>
          <c:tx>
            <c:strRef>
              <c:f>Sheet1!$AO$16</c:f>
              <c:strCache>
                <c:ptCount val="1"/>
                <c:pt idx="0">
                  <c:v>  Asian/Pac. Is. </c:v>
                </c:pt>
              </c:strCache>
            </c:strRef>
          </c:tx>
          <c:invertIfNegative val="0"/>
          <c:cat>
            <c:strRef>
              <c:f>Sheet1!$AP$11:$AR$11</c:f>
              <c:strCache>
                <c:ptCount val="3"/>
                <c:pt idx="0">
                  <c:v>Syphilis</c:v>
                </c:pt>
                <c:pt idx="1">
                  <c:v>Syphilis &amp; HIV</c:v>
                </c:pt>
                <c:pt idx="2">
                  <c:v>WI Population</c:v>
                </c:pt>
              </c:strCache>
            </c:strRef>
          </c:cat>
          <c:val>
            <c:numRef>
              <c:f>Sheet1!$AP$16:$AR$16</c:f>
              <c:numCache>
                <c:formatCode>General</c:formatCode>
                <c:ptCount val="3"/>
                <c:pt idx="0">
                  <c:v>3.3268101761252444E-2</c:v>
                </c:pt>
                <c:pt idx="1">
                  <c:v>2.2222222222222223E-2</c:v>
                </c:pt>
                <c:pt idx="2">
                  <c:v>3.021581015807874E-2</c:v>
                </c:pt>
              </c:numCache>
            </c:numRef>
          </c:val>
        </c:ser>
        <c:ser>
          <c:idx val="5"/>
          <c:order val="5"/>
          <c:tx>
            <c:strRef>
              <c:f>Sheet1!$AO$17</c:f>
              <c:strCache>
                <c:ptCount val="1"/>
                <c:pt idx="0">
                  <c:v>  Other (Mult.)</c:v>
                </c:pt>
              </c:strCache>
            </c:strRef>
          </c:tx>
          <c:invertIfNegative val="0"/>
          <c:cat>
            <c:strRef>
              <c:f>Sheet1!$AP$11:$AR$11</c:f>
              <c:strCache>
                <c:ptCount val="3"/>
                <c:pt idx="0">
                  <c:v>Syphilis</c:v>
                </c:pt>
                <c:pt idx="1">
                  <c:v>Syphilis &amp; HIV</c:v>
                </c:pt>
                <c:pt idx="2">
                  <c:v>WI Population</c:v>
                </c:pt>
              </c:strCache>
            </c:strRef>
          </c:cat>
          <c:val>
            <c:numRef>
              <c:f>Sheet1!$AP$17:$AR$17</c:f>
              <c:numCache>
                <c:formatCode>General</c:formatCode>
                <c:ptCount val="3"/>
                <c:pt idx="0">
                  <c:v>3.9138943248532287E-3</c:v>
                </c:pt>
                <c:pt idx="1">
                  <c:v>7.4074074074074077E-3</c:v>
                </c:pt>
                <c:pt idx="2">
                  <c:v>0</c:v>
                </c:pt>
              </c:numCache>
            </c:numRef>
          </c:val>
        </c:ser>
        <c:ser>
          <c:idx val="6"/>
          <c:order val="6"/>
          <c:tx>
            <c:strRef>
              <c:f>Sheet1!$AO$18</c:f>
              <c:strCache>
                <c:ptCount val="1"/>
                <c:pt idx="0">
                  <c:v>  Unknown</c:v>
                </c:pt>
              </c:strCache>
            </c:strRef>
          </c:tx>
          <c:invertIfNegative val="0"/>
          <c:cat>
            <c:strRef>
              <c:f>Sheet1!$AP$11:$AR$11</c:f>
              <c:strCache>
                <c:ptCount val="3"/>
                <c:pt idx="0">
                  <c:v>Syphilis</c:v>
                </c:pt>
                <c:pt idx="1">
                  <c:v>Syphilis &amp; HIV</c:v>
                </c:pt>
                <c:pt idx="2">
                  <c:v>WI Population</c:v>
                </c:pt>
              </c:strCache>
            </c:strRef>
          </c:cat>
          <c:val>
            <c:numRef>
              <c:f>Sheet1!$AP$18:$AR$18</c:f>
              <c:numCache>
                <c:formatCode>General</c:formatCode>
                <c:ptCount val="3"/>
                <c:pt idx="0">
                  <c:v>0</c:v>
                </c:pt>
                <c:pt idx="1">
                  <c:v>0</c:v>
                </c:pt>
                <c:pt idx="2">
                  <c:v>0</c:v>
                </c:pt>
              </c:numCache>
            </c:numRef>
          </c:val>
        </c:ser>
        <c:dLbls>
          <c:showLegendKey val="0"/>
          <c:showVal val="0"/>
          <c:showCatName val="0"/>
          <c:showSerName val="0"/>
          <c:showPercent val="0"/>
          <c:showBubbleSize val="0"/>
        </c:dLbls>
        <c:gapWidth val="150"/>
        <c:overlap val="100"/>
        <c:axId val="163120640"/>
        <c:axId val="163122176"/>
      </c:barChart>
      <c:catAx>
        <c:axId val="163120640"/>
        <c:scaling>
          <c:orientation val="minMax"/>
        </c:scaling>
        <c:delete val="0"/>
        <c:axPos val="b"/>
        <c:majorTickMark val="out"/>
        <c:minorTickMark val="none"/>
        <c:tickLblPos val="nextTo"/>
        <c:txPr>
          <a:bodyPr/>
          <a:lstStyle/>
          <a:p>
            <a:pPr>
              <a:defRPr sz="1600"/>
            </a:pPr>
            <a:endParaRPr lang="en-US"/>
          </a:p>
        </c:txPr>
        <c:crossAx val="163122176"/>
        <c:crosses val="autoZero"/>
        <c:auto val="1"/>
        <c:lblAlgn val="ctr"/>
        <c:lblOffset val="100"/>
        <c:noMultiLvlLbl val="0"/>
      </c:catAx>
      <c:valAx>
        <c:axId val="163122176"/>
        <c:scaling>
          <c:orientation val="minMax"/>
        </c:scaling>
        <c:delete val="0"/>
        <c:axPos val="l"/>
        <c:majorGridlines/>
        <c:numFmt formatCode="0%" sourceLinked="1"/>
        <c:majorTickMark val="out"/>
        <c:minorTickMark val="none"/>
        <c:tickLblPos val="nextTo"/>
        <c:txPr>
          <a:bodyPr/>
          <a:lstStyle/>
          <a:p>
            <a:pPr>
              <a:defRPr sz="1600"/>
            </a:pPr>
            <a:endParaRPr lang="en-US"/>
          </a:p>
        </c:txPr>
        <c:crossAx val="163120640"/>
        <c:crosses val="autoZero"/>
        <c:crossBetween val="between"/>
      </c:valAx>
    </c:plotArea>
    <c:legend>
      <c:legendPos val="r"/>
      <c:layout/>
      <c:overlay val="0"/>
      <c:txPr>
        <a:bodyPr/>
        <a:lstStyle/>
        <a:p>
          <a:pPr>
            <a:defRPr sz="1600"/>
          </a:pPr>
          <a:endParaRPr lang="en-US"/>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en-US" sz="1800" dirty="0"/>
              <a:t>Reported</a:t>
            </a:r>
            <a:r>
              <a:rPr lang="en-US" sz="1800" baseline="0" dirty="0"/>
              <a:t> cases of </a:t>
            </a:r>
            <a:r>
              <a:rPr lang="en-US" sz="1800" baseline="0" dirty="0" smtClean="0"/>
              <a:t>syphilis-only</a:t>
            </a:r>
            <a:r>
              <a:rPr lang="en-US" sz="1800" baseline="0" dirty="0"/>
              <a:t>, </a:t>
            </a:r>
            <a:r>
              <a:rPr lang="en-US" sz="1800" baseline="0" dirty="0" smtClean="0"/>
              <a:t>syphilis/HIV </a:t>
            </a:r>
            <a:r>
              <a:rPr lang="en-US" sz="1800" baseline="0" dirty="0"/>
              <a:t>co-infections and total syphilis cases for the five regions of Wisconsin, </a:t>
            </a:r>
            <a:r>
              <a:rPr lang="en-US" sz="1800" baseline="0" dirty="0" smtClean="0"/>
              <a:t>2018</a:t>
            </a:r>
            <a:endParaRPr lang="en-US" sz="1800" baseline="0" dirty="0"/>
          </a:p>
        </c:rich>
      </c:tx>
      <c:layout/>
      <c:overlay val="0"/>
    </c:title>
    <c:autoTitleDeleted val="0"/>
    <c:plotArea>
      <c:layout/>
      <c:barChart>
        <c:barDir val="col"/>
        <c:grouping val="clustered"/>
        <c:varyColors val="0"/>
        <c:ser>
          <c:idx val="0"/>
          <c:order val="0"/>
          <c:tx>
            <c:v>Syphilis/HIV</c:v>
          </c:tx>
          <c:spPr>
            <a:solidFill>
              <a:schemeClr val="bg2">
                <a:lumMod val="90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Sheet1!$AZ$4:$AZ$8</c:f>
              <c:numCache>
                <c:formatCode>General</c:formatCode>
                <c:ptCount val="5"/>
                <c:pt idx="0">
                  <c:v>19</c:v>
                </c:pt>
                <c:pt idx="1">
                  <c:v>2</c:v>
                </c:pt>
                <c:pt idx="2">
                  <c:v>86</c:v>
                </c:pt>
                <c:pt idx="3">
                  <c:v>23</c:v>
                </c:pt>
                <c:pt idx="4">
                  <c:v>4</c:v>
                </c:pt>
              </c:numCache>
            </c:numRef>
          </c:val>
        </c:ser>
        <c:ser>
          <c:idx val="1"/>
          <c:order val="1"/>
          <c:tx>
            <c:v>Syphilis Only</c:v>
          </c:tx>
          <c:spPr>
            <a:solidFill>
              <a:schemeClr val="accent4">
                <a:lumMod val="40000"/>
                <a:lumOff val="60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Sheet1!$BA$4:$BA$8</c:f>
              <c:numCache>
                <c:formatCode>General</c:formatCode>
                <c:ptCount val="5"/>
                <c:pt idx="0">
                  <c:v>78</c:v>
                </c:pt>
                <c:pt idx="1">
                  <c:v>9</c:v>
                </c:pt>
                <c:pt idx="2">
                  <c:v>185</c:v>
                </c:pt>
                <c:pt idx="3">
                  <c:v>79</c:v>
                </c:pt>
                <c:pt idx="4">
                  <c:v>26</c:v>
                </c:pt>
              </c:numCache>
            </c:numRef>
          </c:val>
        </c:ser>
        <c:ser>
          <c:idx val="2"/>
          <c:order val="2"/>
          <c:tx>
            <c:v>Total Syphilis</c:v>
          </c:tx>
          <c:spPr>
            <a:solidFill>
              <a:schemeClr val="accent1">
                <a:lumMod val="75000"/>
              </a:schemeClr>
            </a:solidFill>
          </c:spPr>
          <c:invertIfNegative val="0"/>
          <c:cat>
            <c:strRef>
              <c:f>Sheet1!$AY$4:$AY$8</c:f>
              <c:strCache>
                <c:ptCount val="5"/>
                <c:pt idx="0">
                  <c:v>  Northeastern</c:v>
                </c:pt>
                <c:pt idx="1">
                  <c:v>  Northern</c:v>
                </c:pt>
                <c:pt idx="2">
                  <c:v>  Southeastern</c:v>
                </c:pt>
                <c:pt idx="3">
                  <c:v>  Southern</c:v>
                </c:pt>
                <c:pt idx="4">
                  <c:v>  Western</c:v>
                </c:pt>
              </c:strCache>
            </c:strRef>
          </c:cat>
          <c:val>
            <c:numRef>
              <c:f>Sheet1!$BB$4:$BB$8</c:f>
              <c:numCache>
                <c:formatCode>General</c:formatCode>
                <c:ptCount val="5"/>
                <c:pt idx="0">
                  <c:v>97</c:v>
                </c:pt>
                <c:pt idx="1">
                  <c:v>11</c:v>
                </c:pt>
                <c:pt idx="2">
                  <c:v>271</c:v>
                </c:pt>
                <c:pt idx="3">
                  <c:v>102</c:v>
                </c:pt>
                <c:pt idx="4">
                  <c:v>30</c:v>
                </c:pt>
              </c:numCache>
            </c:numRef>
          </c:val>
        </c:ser>
        <c:dLbls>
          <c:showLegendKey val="0"/>
          <c:showVal val="0"/>
          <c:showCatName val="0"/>
          <c:showSerName val="0"/>
          <c:showPercent val="0"/>
          <c:showBubbleSize val="0"/>
        </c:dLbls>
        <c:gapWidth val="150"/>
        <c:axId val="163161600"/>
        <c:axId val="163163136"/>
      </c:barChart>
      <c:catAx>
        <c:axId val="163161600"/>
        <c:scaling>
          <c:orientation val="minMax"/>
        </c:scaling>
        <c:delete val="0"/>
        <c:axPos val="b"/>
        <c:majorTickMark val="none"/>
        <c:minorTickMark val="none"/>
        <c:tickLblPos val="nextTo"/>
        <c:txPr>
          <a:bodyPr/>
          <a:lstStyle/>
          <a:p>
            <a:pPr>
              <a:defRPr sz="1600"/>
            </a:pPr>
            <a:endParaRPr lang="en-US"/>
          </a:p>
        </c:txPr>
        <c:crossAx val="163163136"/>
        <c:crosses val="autoZero"/>
        <c:auto val="1"/>
        <c:lblAlgn val="ctr"/>
        <c:lblOffset val="100"/>
        <c:noMultiLvlLbl val="0"/>
      </c:catAx>
      <c:valAx>
        <c:axId val="163163136"/>
        <c:scaling>
          <c:orientation val="minMax"/>
        </c:scaling>
        <c:delete val="0"/>
        <c:axPos val="l"/>
        <c:majorGridlines>
          <c:spPr>
            <a:ln>
              <a:noFill/>
            </a:ln>
          </c:spPr>
        </c:majorGridlines>
        <c:numFmt formatCode="General" sourceLinked="1"/>
        <c:majorTickMark val="none"/>
        <c:minorTickMark val="none"/>
        <c:tickLblPos val="nextTo"/>
        <c:txPr>
          <a:bodyPr/>
          <a:lstStyle/>
          <a:p>
            <a:pPr>
              <a:defRPr sz="1600"/>
            </a:pPr>
            <a:endParaRPr lang="en-US"/>
          </a:p>
        </c:txPr>
        <c:crossAx val="163161600"/>
        <c:crosses val="autoZero"/>
        <c:crossBetween val="between"/>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00" dirty="0"/>
              <a:t>Syphilis </a:t>
            </a:r>
            <a:r>
              <a:rPr lang="en-US" sz="1600" dirty="0" smtClean="0"/>
              <a:t>stages </a:t>
            </a:r>
            <a:r>
              <a:rPr lang="en-US" sz="1600" dirty="0"/>
              <a:t>among syphilis cases, Wisconsin</a:t>
            </a:r>
            <a:r>
              <a:rPr lang="en-US" sz="1600" baseline="0" dirty="0"/>
              <a:t> </a:t>
            </a:r>
            <a:r>
              <a:rPr lang="en-US" sz="1600" baseline="0" dirty="0" smtClean="0"/>
              <a:t>2017</a:t>
            </a:r>
            <a:endParaRPr lang="en-US" sz="1600" dirty="0"/>
          </a:p>
        </c:rich>
      </c:tx>
      <c:layout>
        <c:manualLayout>
          <c:xMode val="edge"/>
          <c:yMode val="edge"/>
          <c:x val="0.13762039103400844"/>
          <c:y val="3.6342980439177733E-2"/>
        </c:manualLayout>
      </c:layout>
      <c:overlay val="0"/>
    </c:title>
    <c:autoTitleDeleted val="0"/>
    <c:plotArea>
      <c:layout/>
      <c:pieChart>
        <c:varyColors val="1"/>
        <c:dLbls>
          <c:showLegendKey val="0"/>
          <c:showVal val="0"/>
          <c:showCatName val="0"/>
          <c:showSerName val="0"/>
          <c:showPercent val="1"/>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129979327805266E-2"/>
          <c:y val="0.22252322634399974"/>
          <c:w val="0.72463936785451222"/>
          <c:h val="0.51865052839618075"/>
        </c:manualLayout>
      </c:layout>
      <c:barChart>
        <c:barDir val="col"/>
        <c:grouping val="clustered"/>
        <c:varyColors val="0"/>
        <c:ser>
          <c:idx val="0"/>
          <c:order val="0"/>
          <c:tx>
            <c:strRef>
              <c:f>Sheet1!$BK$1</c:f>
              <c:strCache>
                <c:ptCount val="1"/>
                <c:pt idx="0">
                  <c:v>Syphilis</c:v>
                </c:pt>
              </c:strCache>
            </c:strRef>
          </c:tx>
          <c:invertIfNegative val="0"/>
          <c:cat>
            <c:strRef>
              <c:f>Sheet1!$BJ$2:$BJ$5</c:f>
              <c:strCache>
                <c:ptCount val="4"/>
                <c:pt idx="0">
                  <c:v>Primary Syphilis</c:v>
                </c:pt>
                <c:pt idx="1">
                  <c:v>Secondary Syphilis</c:v>
                </c:pt>
                <c:pt idx="2">
                  <c:v>Early Non-Pri; Non-Sec; Syphilis</c:v>
                </c:pt>
                <c:pt idx="3">
                  <c:v>Late, Unknown Duration Syphilis</c:v>
                </c:pt>
              </c:strCache>
            </c:strRef>
          </c:cat>
          <c:val>
            <c:numRef>
              <c:f>Sheet1!$BK$2:$BK$5</c:f>
              <c:numCache>
                <c:formatCode>General</c:formatCode>
                <c:ptCount val="4"/>
                <c:pt idx="0">
                  <c:v>71</c:v>
                </c:pt>
                <c:pt idx="1">
                  <c:v>81</c:v>
                </c:pt>
                <c:pt idx="2">
                  <c:v>164</c:v>
                </c:pt>
                <c:pt idx="3">
                  <c:v>195</c:v>
                </c:pt>
              </c:numCache>
            </c:numRef>
          </c:val>
        </c:ser>
        <c:ser>
          <c:idx val="1"/>
          <c:order val="1"/>
          <c:tx>
            <c:strRef>
              <c:f>Sheet1!$BL$1</c:f>
              <c:strCache>
                <c:ptCount val="1"/>
                <c:pt idx="0">
                  <c:v>Syphilis and HIV</c:v>
                </c:pt>
              </c:strCache>
            </c:strRef>
          </c:tx>
          <c:invertIfNegative val="0"/>
          <c:cat>
            <c:strRef>
              <c:f>Sheet1!$BJ$2:$BJ$5</c:f>
              <c:strCache>
                <c:ptCount val="4"/>
                <c:pt idx="0">
                  <c:v>Primary Syphilis</c:v>
                </c:pt>
                <c:pt idx="1">
                  <c:v>Secondary Syphilis</c:v>
                </c:pt>
                <c:pt idx="2">
                  <c:v>Early Non-Pri; Non-Sec; Syphilis</c:v>
                </c:pt>
                <c:pt idx="3">
                  <c:v>Late, Unknown Duration Syphilis</c:v>
                </c:pt>
              </c:strCache>
            </c:strRef>
          </c:cat>
          <c:val>
            <c:numRef>
              <c:f>Sheet1!$BL$2:$BL$5</c:f>
              <c:numCache>
                <c:formatCode>General</c:formatCode>
                <c:ptCount val="4"/>
                <c:pt idx="0">
                  <c:v>16</c:v>
                </c:pt>
                <c:pt idx="1">
                  <c:v>23</c:v>
                </c:pt>
                <c:pt idx="2">
                  <c:v>56</c:v>
                </c:pt>
                <c:pt idx="3">
                  <c:v>40</c:v>
                </c:pt>
              </c:numCache>
            </c:numRef>
          </c:val>
        </c:ser>
        <c:dLbls>
          <c:showLegendKey val="0"/>
          <c:showVal val="0"/>
          <c:showCatName val="0"/>
          <c:showSerName val="0"/>
          <c:showPercent val="0"/>
          <c:showBubbleSize val="0"/>
        </c:dLbls>
        <c:gapWidth val="150"/>
        <c:axId val="163358592"/>
        <c:axId val="163360128"/>
      </c:barChart>
      <c:catAx>
        <c:axId val="163358592"/>
        <c:scaling>
          <c:orientation val="minMax"/>
        </c:scaling>
        <c:delete val="0"/>
        <c:axPos val="b"/>
        <c:majorTickMark val="out"/>
        <c:minorTickMark val="none"/>
        <c:tickLblPos val="nextTo"/>
        <c:txPr>
          <a:bodyPr/>
          <a:lstStyle/>
          <a:p>
            <a:pPr>
              <a:defRPr sz="1600"/>
            </a:pPr>
            <a:endParaRPr lang="en-US"/>
          </a:p>
        </c:txPr>
        <c:crossAx val="163360128"/>
        <c:crosses val="autoZero"/>
        <c:auto val="1"/>
        <c:lblAlgn val="ctr"/>
        <c:lblOffset val="100"/>
        <c:noMultiLvlLbl val="0"/>
      </c:catAx>
      <c:valAx>
        <c:axId val="163360128"/>
        <c:scaling>
          <c:orientation val="minMax"/>
        </c:scaling>
        <c:delete val="0"/>
        <c:axPos val="l"/>
        <c:majorGridlines>
          <c:spPr>
            <a:ln>
              <a:noFill/>
            </a:ln>
          </c:spPr>
        </c:majorGridlines>
        <c:numFmt formatCode="General" sourceLinked="1"/>
        <c:majorTickMark val="out"/>
        <c:minorTickMark val="none"/>
        <c:tickLblPos val="nextTo"/>
        <c:txPr>
          <a:bodyPr/>
          <a:lstStyle/>
          <a:p>
            <a:pPr>
              <a:defRPr sz="1600"/>
            </a:pPr>
            <a:endParaRPr lang="en-US"/>
          </a:p>
        </c:txPr>
        <c:crossAx val="163358592"/>
        <c:crosses val="autoZero"/>
        <c:crossBetween val="between"/>
      </c:valAx>
      <c:spPr>
        <a:noFill/>
      </c:spPr>
    </c:plotArea>
    <c:legend>
      <c:legendPos val="r"/>
      <c:layout>
        <c:manualLayout>
          <c:xMode val="edge"/>
          <c:yMode val="edge"/>
          <c:x val="0.81029352982253366"/>
          <c:y val="0.13755945910946418"/>
          <c:w val="0.17565319755640424"/>
          <c:h val="0.25429529635034026"/>
        </c:manualLayout>
      </c:layout>
      <c:overlay val="0"/>
      <c:txPr>
        <a:bodyPr/>
        <a:lstStyle/>
        <a:p>
          <a:pPr>
            <a:defRPr sz="1600"/>
          </a:pPr>
          <a:endParaRPr lang="en-US"/>
        </a:p>
      </c:txPr>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0.0708</cdr:x>
      <cdr:y>0.01053</cdr:y>
    </cdr:from>
    <cdr:to>
      <cdr:x>0.9507</cdr:x>
      <cdr:y>0.16632</cdr:y>
    </cdr:to>
    <cdr:sp macro="" textlink="">
      <cdr:nvSpPr>
        <cdr:cNvPr id="2" name="TextBox 1"/>
        <cdr:cNvSpPr txBox="1"/>
      </cdr:nvSpPr>
      <cdr:spPr>
        <a:xfrm xmlns:a="http://schemas.openxmlformats.org/drawingml/2006/main">
          <a:off x="533399" y="47625"/>
          <a:ext cx="6629400" cy="7048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800" b="1" dirty="0"/>
            <a:t>Percentage of syphilis</a:t>
          </a:r>
          <a:r>
            <a:rPr lang="en-US" sz="1800" b="1" baseline="0" dirty="0"/>
            <a:t> cases, syphilis and HIV co-infected cases and population in </a:t>
          </a:r>
          <a:r>
            <a:rPr lang="en-US" sz="1800" b="1" baseline="0" dirty="0" smtClean="0"/>
            <a:t>Wisconsin for 2018</a:t>
          </a:r>
          <a:endParaRPr lang="en-US" sz="18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0.0983</cdr:x>
      <cdr:y>0.00826</cdr:y>
    </cdr:from>
    <cdr:to>
      <cdr:x>0.89122</cdr:x>
      <cdr:y>0.18367</cdr:y>
    </cdr:to>
    <cdr:sp macro="" textlink="">
      <cdr:nvSpPr>
        <cdr:cNvPr id="2" name="TextBox 1"/>
        <cdr:cNvSpPr txBox="1"/>
      </cdr:nvSpPr>
      <cdr:spPr>
        <a:xfrm xmlns:a="http://schemas.openxmlformats.org/drawingml/2006/main">
          <a:off x="846422" y="30841"/>
          <a:ext cx="6827517" cy="65495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800" b="1" dirty="0"/>
            <a:t>Stages of syphilis and</a:t>
          </a:r>
          <a:r>
            <a:rPr lang="en-US" sz="1800" b="1" baseline="0" dirty="0"/>
            <a:t> syphilis HIV co-infections in Wisconsin for 2018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B9524BD-5002-485F-87D4-962903C544CD}" type="datetimeFigureOut">
              <a:rPr lang="en-US" smtClean="0"/>
              <a:t>5/17/2019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963BB15-07D1-49DB-B8DA-6906B4DBBA3F}" type="slidenum">
              <a:rPr lang="en-US" smtClean="0"/>
              <a:t>‹#›</a:t>
            </a:fld>
            <a:endParaRPr lang="en-US"/>
          </a:p>
        </p:txBody>
      </p:sp>
    </p:spTree>
    <p:extLst>
      <p:ext uri="{BB962C8B-B14F-4D97-AF65-F5344CB8AC3E}">
        <p14:creationId xmlns:p14="http://schemas.microsoft.com/office/powerpoint/2010/main" val="42789954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127A1F-B1F5-4894-AA70-3FA6BDB6F54B}" type="datetimeFigureOut">
              <a:rPr lang="en-US" smtClean="0"/>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127A1F-B1F5-4894-AA70-3FA6BDB6F54B}" type="datetimeFigureOut">
              <a:rPr lang="en-US" smtClean="0"/>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127A1F-B1F5-4894-AA70-3FA6BDB6F54B}" type="datetimeFigureOut">
              <a:rPr lang="en-US" smtClean="0"/>
              <a:t>5/17/2019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8D00CA-7008-40AB-BB72-C4B6967B815C}"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127A1F-B1F5-4894-AA70-3FA6BDB6F54B}" type="datetimeFigureOut">
              <a:rPr lang="en-US" smtClean="0"/>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127A1F-B1F5-4894-AA70-3FA6BDB6F54B}" type="datetimeFigureOut">
              <a:rPr lang="en-US" smtClean="0"/>
              <a:t>5/17/2019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8D00CA-7008-40AB-BB72-C4B6967B815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127A1F-B1F5-4894-AA70-3FA6BDB6F54B}" type="datetimeFigureOut">
              <a:rPr lang="en-US" smtClean="0"/>
              <a:t>5/17/2019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127A1F-B1F5-4894-AA70-3FA6BDB6F54B}" type="datetimeFigureOut">
              <a:rPr lang="en-US" smtClean="0"/>
              <a:t>5/17/2019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127A1F-B1F5-4894-AA70-3FA6BDB6F54B}" type="datetimeFigureOut">
              <a:rPr lang="en-US" smtClean="0"/>
              <a:t>5/17/2019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8D00CA-7008-40AB-BB72-C4B6967B815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0127A1F-B1F5-4894-AA70-3FA6BDB6F54B}" type="datetimeFigureOut">
              <a:rPr lang="en-US" smtClean="0"/>
              <a:t>5/17/2019</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78D00CA-7008-40AB-BB72-C4B6967B815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dhs.wisconsin.gov/wish/index.htm" TargetMode="External"/><Relationship Id="rId2" Type="http://schemas.openxmlformats.org/officeDocument/2006/relationships/hyperlink" Target="mailto:Brandon.Kufalk@wisconsin.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20000"/>
                <a:lumOff val="8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848600" cy="1676400"/>
          </a:xfrm>
        </p:spPr>
        <p:txBody>
          <a:bodyPr/>
          <a:lstStyle/>
          <a:p>
            <a:r>
              <a:rPr lang="en-US" sz="3600" dirty="0" smtClean="0">
                <a:solidFill>
                  <a:schemeClr val="tx2">
                    <a:lumMod val="50000"/>
                  </a:schemeClr>
                </a:solidFill>
                <a:latin typeface="Calibri" panose="020F0502020204030204" pitchFamily="34" charset="0"/>
                <a:cs typeface="Calibri" panose="020F0502020204030204" pitchFamily="34" charset="0"/>
              </a:rPr>
              <a:t>Reported syphilis cases with and without hiv co-infection*,</a:t>
            </a:r>
            <a:br>
              <a:rPr lang="en-US" sz="3600" dirty="0" smtClean="0">
                <a:solidFill>
                  <a:schemeClr val="tx2">
                    <a:lumMod val="50000"/>
                  </a:schemeClr>
                </a:solidFill>
                <a:latin typeface="Calibri" panose="020F0502020204030204" pitchFamily="34" charset="0"/>
                <a:cs typeface="Calibri" panose="020F0502020204030204" pitchFamily="34" charset="0"/>
              </a:rPr>
            </a:br>
            <a:r>
              <a:rPr lang="en-US" sz="3600" dirty="0" smtClean="0">
                <a:solidFill>
                  <a:schemeClr val="tx2">
                    <a:lumMod val="50000"/>
                  </a:schemeClr>
                </a:solidFill>
                <a:latin typeface="Calibri" panose="020F0502020204030204" pitchFamily="34" charset="0"/>
                <a:cs typeface="Calibri" panose="020F0502020204030204" pitchFamily="34" charset="0"/>
              </a:rPr>
              <a:t>Wisconsin 2018</a:t>
            </a:r>
            <a:endParaRPr lang="en-US" sz="3600" dirty="0">
              <a:solidFill>
                <a:schemeClr val="tx2">
                  <a:lumMod val="50000"/>
                </a:schemeClr>
              </a:solidFill>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685800" y="3505200"/>
            <a:ext cx="7848600" cy="3352800"/>
          </a:xfrm>
        </p:spPr>
        <p:txBody>
          <a:bodyPr>
            <a:normAutofit fontScale="92500" lnSpcReduction="10000"/>
          </a:bodyPr>
          <a:lstStyle/>
          <a:p>
            <a:r>
              <a:rPr lang="en-US" dirty="0" smtClean="0"/>
              <a:t>Created by the State of Wisconsin STD Control Section</a:t>
            </a:r>
          </a:p>
          <a:p>
            <a:endParaRPr lang="en-US" dirty="0" smtClean="0"/>
          </a:p>
          <a:p>
            <a:endParaRPr lang="en-US" dirty="0"/>
          </a:p>
          <a:p>
            <a:endParaRPr lang="en-US" dirty="0" smtClean="0"/>
          </a:p>
          <a:p>
            <a:endParaRPr lang="en-US" dirty="0"/>
          </a:p>
          <a:p>
            <a:endParaRPr lang="en-US" dirty="0" smtClean="0"/>
          </a:p>
          <a:p>
            <a:endParaRPr lang="en-US" dirty="0"/>
          </a:p>
          <a:p>
            <a:r>
              <a:rPr lang="en-US" sz="1200" dirty="0" smtClean="0"/>
              <a:t>*All syphilis cases are diagnosed for the current year of the report; however,</a:t>
            </a:r>
          </a:p>
          <a:p>
            <a:r>
              <a:rPr lang="en-US" sz="1200" dirty="0" smtClean="0"/>
              <a:t> </a:t>
            </a:r>
            <a:r>
              <a:rPr lang="en-US" sz="1200" dirty="0"/>
              <a:t>the co-infected cases are those with a new or pre-existing HIV diagnosis.</a:t>
            </a:r>
            <a:r>
              <a:rPr lang="en-US" sz="1200" b="1" dirty="0"/>
              <a:t> </a:t>
            </a:r>
            <a:endParaRPr lang="en-US" sz="1200" dirty="0"/>
          </a:p>
          <a:p>
            <a:r>
              <a:rPr lang="en-US" dirty="0" smtClean="0"/>
              <a:t>	</a:t>
            </a:r>
            <a:r>
              <a:rPr lang="en-US" dirty="0"/>
              <a:t> </a:t>
            </a: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chemeClr val="tx1"/>
                </a:solidFill>
                <a:effectLst/>
                <a:latin typeface="Calibri"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028" name="Picture 6" descr="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8050" y="5257800"/>
            <a:ext cx="590550" cy="56197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6172983" y="5894457"/>
            <a:ext cx="239873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347663" algn="ctr"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DEPARTMENT OF HEALTH SERVICES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Division of Public Health</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  Bureau of Communicable Diseases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347663" algn="ctr" defTabSz="914400" rtl="0" eaLnBrk="0" fontAlgn="base" latinLnBrk="0" hangingPunct="0">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STD Control Section</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indent="347663" algn="ctr" eaLnBrk="0" fontAlgn="base" hangingPunct="0">
              <a:spcBef>
                <a:spcPct val="0"/>
              </a:spcBef>
              <a:spcAft>
                <a:spcPct val="0"/>
              </a:spcAft>
            </a:pPr>
            <a:r>
              <a:rPr lang="en-US" sz="800" dirty="0" smtClean="0"/>
              <a:t>P-01097 </a:t>
            </a:r>
            <a:r>
              <a:rPr kumimoji="0" lang="en-US" sz="800" b="0" i="0" u="none" strike="noStrike" cap="none" normalizeH="0" baseline="0" dirty="0" smtClean="0">
                <a:ln>
                  <a:noFill/>
                </a:ln>
                <a:solidFill>
                  <a:schemeClr val="tx1"/>
                </a:solidFill>
                <a:effectLst/>
                <a:latin typeface="Arial" pitchFamily="34" charset="0"/>
                <a:ea typeface="Arial" pitchFamily="34" charset="0"/>
                <a:cs typeface="Times New Roman" pitchFamily="18" charset="0"/>
              </a:rPr>
              <a:t>(4/2019)</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92619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title="Proportion of Newly and Previously Diagnosed HIV cases among 2015 syphilis/HIV co-infections, n=94"/>
          <p:cNvGraphicFramePr>
            <a:graphicFrameLocks noGrp="1"/>
          </p:cNvGraphicFramePr>
          <p:nvPr>
            <p:ph idx="1"/>
            <p:extLst>
              <p:ext uri="{D42A27DB-BD31-4B8C-83A1-F6EECF244321}">
                <p14:modId xmlns:p14="http://schemas.microsoft.com/office/powerpoint/2010/main" val="3015420323"/>
              </p:ext>
            </p:extLst>
          </p:nvPr>
        </p:nvGraphicFramePr>
        <p:xfrm>
          <a:off x="457200" y="533400"/>
          <a:ext cx="8229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364067" y="3733800"/>
            <a:ext cx="8458200" cy="2970044"/>
          </a:xfrm>
          <a:prstGeom prst="rect">
            <a:avLst/>
          </a:prstGeom>
          <a:noFill/>
        </p:spPr>
        <p:txBody>
          <a:bodyPr wrap="square" rtlCol="0">
            <a:spAutoFit/>
          </a:bodyPr>
          <a:lstStyle/>
          <a:p>
            <a:r>
              <a:rPr lang="en-US" sz="1700" dirty="0" smtClean="0"/>
              <a:t>The number of syphilis and HIV co-infections was 135.  The number of these cases that were diagnosed with HIV previous to their syphilis infection was 111.  The number of cases that were diagnosed with syphilis at or around the same time as they were diagnosed with HIV were 24.</a:t>
            </a:r>
          </a:p>
          <a:p>
            <a:endParaRPr lang="en-US" sz="1700" dirty="0" smtClean="0"/>
          </a:p>
          <a:p>
            <a:r>
              <a:rPr lang="en-US" sz="1700" dirty="0" smtClean="0"/>
              <a:t>Of the cases that were previously diagnosed with HIV, 25 were considered late, unknown duration syphilis (a total of 40 late syphilis and HIV co-infections).  This means these cases were already known to be infected with HIV did not receive a syphilis test in the year previous to their diagnosis. The Division of Public Health will continue to remind HIV care providers about the need to ensure all HIV positive individuals receive an annual syphilis test.</a:t>
            </a:r>
            <a:endParaRPr lang="en-US" sz="1700" dirty="0"/>
          </a:p>
        </p:txBody>
      </p:sp>
    </p:spTree>
    <p:extLst>
      <p:ext uri="{BB962C8B-B14F-4D97-AF65-F5344CB8AC3E}">
        <p14:creationId xmlns:p14="http://schemas.microsoft.com/office/powerpoint/2010/main" val="2275174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pPr marL="0" indent="0">
              <a:buNone/>
            </a:pPr>
            <a:r>
              <a:rPr lang="en-US" dirty="0" smtClean="0"/>
              <a:t>Please Contact:</a:t>
            </a:r>
          </a:p>
          <a:p>
            <a:pPr marL="274320" lvl="1" indent="0">
              <a:buNone/>
            </a:pPr>
            <a:r>
              <a:rPr lang="en-US" dirty="0" smtClean="0"/>
              <a:t> Brandon Kufalk, Public Health Educator</a:t>
            </a:r>
          </a:p>
          <a:p>
            <a:pPr marL="274320" lvl="1" indent="0">
              <a:buNone/>
            </a:pPr>
            <a:r>
              <a:rPr lang="en-US" dirty="0"/>
              <a:t>	</a:t>
            </a:r>
            <a:r>
              <a:rPr lang="en-US" dirty="0" smtClean="0"/>
              <a:t>State of Wisconsin STD Control Section</a:t>
            </a:r>
          </a:p>
          <a:p>
            <a:pPr marL="274320" lvl="1" indent="0">
              <a:buNone/>
            </a:pPr>
            <a:r>
              <a:rPr lang="en-US" dirty="0" smtClean="0"/>
              <a:t>	Division of Public Health</a:t>
            </a:r>
            <a:br>
              <a:rPr lang="en-US" dirty="0" smtClean="0"/>
            </a:br>
            <a:r>
              <a:rPr lang="en-US" dirty="0" smtClean="0"/>
              <a:t>	Department of Health Services</a:t>
            </a:r>
          </a:p>
          <a:p>
            <a:pPr marL="274320" lvl="1" indent="0">
              <a:buNone/>
            </a:pPr>
            <a:r>
              <a:rPr lang="en-US" dirty="0"/>
              <a:t>	</a:t>
            </a:r>
            <a:r>
              <a:rPr lang="en-US" dirty="0" smtClean="0"/>
              <a:t>Phone 608-261-6390 or</a:t>
            </a:r>
          </a:p>
          <a:p>
            <a:pPr marL="274320" lvl="1" indent="0">
              <a:buNone/>
            </a:pPr>
            <a:r>
              <a:rPr lang="en-US" dirty="0"/>
              <a:t>	</a:t>
            </a:r>
            <a:r>
              <a:rPr lang="en-US" dirty="0" smtClean="0"/>
              <a:t>email </a:t>
            </a:r>
            <a:r>
              <a:rPr lang="en-US" dirty="0" smtClean="0">
                <a:hlinkClick r:id="rId2"/>
              </a:rPr>
              <a:t>Brandon.Kufalk@wisconsin.gov</a:t>
            </a:r>
            <a:endParaRPr lang="en-US" dirty="0" smtClean="0"/>
          </a:p>
          <a:p>
            <a:pPr marL="274320" lvl="1" indent="0">
              <a:buNone/>
            </a:pPr>
            <a:endParaRPr lang="en-US" dirty="0"/>
          </a:p>
          <a:p>
            <a:pPr marL="274320" lvl="1" indent="0">
              <a:buNone/>
            </a:pPr>
            <a:endParaRPr lang="en-US" dirty="0" smtClean="0"/>
          </a:p>
          <a:p>
            <a:pPr marL="274320" lvl="1" indent="0">
              <a:buNone/>
            </a:pPr>
            <a:endParaRPr lang="en-US" dirty="0" smtClean="0"/>
          </a:p>
          <a:p>
            <a:pPr marL="274320" lvl="1" indent="0">
              <a:buNone/>
            </a:pPr>
            <a:endParaRPr lang="en-US" dirty="0"/>
          </a:p>
          <a:p>
            <a:pPr marL="274320" lvl="1" indent="0">
              <a:buNone/>
            </a:pPr>
            <a:endParaRPr lang="en-US" dirty="0"/>
          </a:p>
          <a:p>
            <a:pPr marL="274320" lvl="1" indent="0">
              <a:buNone/>
            </a:pPr>
            <a:endParaRPr lang="en-US" dirty="0" smtClean="0"/>
          </a:p>
          <a:p>
            <a:pPr marL="274320" lvl="1" indent="0">
              <a:lnSpc>
                <a:spcPct val="110000"/>
              </a:lnSpc>
              <a:buNone/>
            </a:pPr>
            <a:r>
              <a:rPr lang="en-US" dirty="0" smtClean="0"/>
              <a:t>Note: All population data was queried using Wisconsin Interactive Statistics on Health</a:t>
            </a:r>
            <a:r>
              <a:rPr lang="en-US" dirty="0"/>
              <a:t> </a:t>
            </a:r>
            <a:r>
              <a:rPr lang="en-US" dirty="0" smtClean="0"/>
              <a:t>(WISH) which can be found at:</a:t>
            </a:r>
          </a:p>
          <a:p>
            <a:pPr marL="274320" lvl="1" indent="0">
              <a:lnSpc>
                <a:spcPct val="110000"/>
              </a:lnSpc>
              <a:buNone/>
            </a:pPr>
            <a:r>
              <a:rPr lang="en-US" dirty="0">
                <a:hlinkClick r:id="rId3"/>
              </a:rPr>
              <a:t>https://</a:t>
            </a:r>
            <a:r>
              <a:rPr lang="en-US" dirty="0" smtClean="0">
                <a:hlinkClick r:id="rId3"/>
              </a:rPr>
              <a:t>www.dhs.wisconsin.gov/wish/index.htm</a:t>
            </a:r>
            <a:endParaRPr lang="en-US" dirty="0" smtClean="0"/>
          </a:p>
          <a:p>
            <a:pPr marL="274320" lvl="1" indent="0">
              <a:buNone/>
            </a:pPr>
            <a:endParaRPr lang="en-US" dirty="0" smtClean="0"/>
          </a:p>
          <a:p>
            <a:pPr marL="0" indent="0">
              <a:buNone/>
            </a:pPr>
            <a:r>
              <a:rPr lang="en-US" dirty="0"/>
              <a:t>	</a:t>
            </a:r>
            <a:endParaRPr lang="en-US" dirty="0" smtClean="0"/>
          </a:p>
        </p:txBody>
      </p:sp>
    </p:spTree>
    <p:extLst>
      <p:ext uri="{BB962C8B-B14F-4D97-AF65-F5344CB8AC3E}">
        <p14:creationId xmlns:p14="http://schemas.microsoft.com/office/powerpoint/2010/main" val="755480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552223994"/>
              </p:ext>
            </p:extLst>
          </p:nvPr>
        </p:nvGraphicFramePr>
        <p:xfrm>
          <a:off x="1219200" y="2514599"/>
          <a:ext cx="2297837" cy="1143001"/>
        </p:xfrm>
        <a:graphic>
          <a:graphicData uri="http://schemas.openxmlformats.org/drawingml/2006/table">
            <a:tbl>
              <a:tblPr>
                <a:tableStyleId>{5C22544A-7EE6-4342-B048-85BDC9FD1C3A}</a:tableStyleId>
              </a:tblPr>
              <a:tblGrid>
                <a:gridCol w="1300309"/>
                <a:gridCol w="997528"/>
              </a:tblGrid>
              <a:tr h="351971">
                <a:tc>
                  <a:txBody>
                    <a:bodyPr/>
                    <a:lstStyle/>
                    <a:p>
                      <a:pPr algn="l" fontAlgn="b"/>
                      <a:r>
                        <a:rPr lang="en-US" sz="1600" u="none" strike="noStrike" dirty="0" smtClean="0">
                          <a:effectLst/>
                        </a:rPr>
                        <a:t>Syphilis-Only</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b="0" i="0" u="none" strike="noStrike" dirty="0" smtClean="0">
                          <a:solidFill>
                            <a:schemeClr val="dk1"/>
                          </a:solidFill>
                          <a:effectLst/>
                          <a:latin typeface="+mn-lt"/>
                        </a:rPr>
                        <a:t>375</a:t>
                      </a:r>
                      <a:endParaRPr lang="en-US" sz="1600" b="0" i="0" u="none" strike="noStrike" dirty="0">
                        <a:solidFill>
                          <a:srgbClr val="000000"/>
                        </a:solidFill>
                        <a:effectLst/>
                        <a:latin typeface="Calibri"/>
                      </a:endParaRPr>
                    </a:p>
                  </a:txBody>
                  <a:tcPr marL="9525" marR="9525" marT="9525" marB="0" anchor="b"/>
                </a:tc>
              </a:tr>
              <a:tr h="362858">
                <a:tc>
                  <a:txBody>
                    <a:bodyPr/>
                    <a:lstStyle/>
                    <a:p>
                      <a:pPr algn="l" fontAlgn="b"/>
                      <a:r>
                        <a:rPr lang="en-US" sz="1600" u="none" strike="noStrike" dirty="0">
                          <a:effectLst/>
                        </a:rPr>
                        <a:t>Syphilis-HIV</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b="0" i="0" u="none" strike="noStrike" dirty="0" smtClean="0">
                          <a:solidFill>
                            <a:srgbClr val="000000"/>
                          </a:solidFill>
                          <a:effectLst/>
                          <a:latin typeface="Arial" panose="020B0604020202020204" pitchFamily="34" charset="0"/>
                          <a:cs typeface="Arial" panose="020B0604020202020204" pitchFamily="34" charset="0"/>
                        </a:rPr>
                        <a:t>135</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tc>
              </a:tr>
              <a:tr h="428172">
                <a:tc>
                  <a:txBody>
                    <a:bodyPr/>
                    <a:lstStyle/>
                    <a:p>
                      <a:pPr algn="l" fontAlgn="b"/>
                      <a:r>
                        <a:rPr lang="en-US" sz="1600" u="none" strike="noStrike" dirty="0">
                          <a:effectLst/>
                        </a:rPr>
                        <a:t>TOTAL Cases</a:t>
                      </a:r>
                      <a:endParaRPr lang="en-US" sz="1600" b="0" i="0" u="none" strike="noStrike" dirty="0">
                        <a:solidFill>
                          <a:srgbClr val="000000"/>
                        </a:solidFill>
                        <a:effectLst/>
                        <a:latin typeface="Calibri"/>
                      </a:endParaRPr>
                    </a:p>
                  </a:txBody>
                  <a:tcPr marL="9525" marR="9525" marT="9525" marB="0" anchor="b"/>
                </a:tc>
                <a:tc>
                  <a:txBody>
                    <a:bodyPr/>
                    <a:lstStyle/>
                    <a:p>
                      <a:pPr algn="r" fontAlgn="b"/>
                      <a:r>
                        <a:rPr lang="en-US" sz="1600" b="0" i="0" u="none" strike="noStrike" dirty="0" smtClean="0">
                          <a:solidFill>
                            <a:schemeClr val="dk1"/>
                          </a:solidFill>
                          <a:effectLst/>
                          <a:latin typeface="+mn-lt"/>
                        </a:rPr>
                        <a:t>510</a:t>
                      </a:r>
                      <a:endParaRPr lang="en-US" sz="1600" b="0" i="0" u="none" strike="noStrike" dirty="0">
                        <a:solidFill>
                          <a:srgbClr val="000000"/>
                        </a:solidFill>
                        <a:effectLst/>
                        <a:latin typeface="Calibri"/>
                      </a:endParaRPr>
                    </a:p>
                  </a:txBody>
                  <a:tcPr marL="9525" marR="9525" marT="9525" marB="0" anchor="b"/>
                </a:tc>
              </a:tr>
            </a:tbl>
          </a:graphicData>
        </a:graphic>
      </p:graphicFrame>
      <p:graphicFrame>
        <p:nvGraphicFramePr>
          <p:cNvPr id="5" name="Chart 4"/>
          <p:cNvGraphicFramePr>
            <a:graphicFrameLocks/>
          </p:cNvGraphicFramePr>
          <p:nvPr>
            <p:extLst>
              <p:ext uri="{D42A27DB-BD31-4B8C-83A1-F6EECF244321}">
                <p14:modId xmlns:p14="http://schemas.microsoft.com/office/powerpoint/2010/main" val="1141857042"/>
              </p:ext>
            </p:extLst>
          </p:nvPr>
        </p:nvGraphicFramePr>
        <p:xfrm>
          <a:off x="4453819" y="1219200"/>
          <a:ext cx="3933825" cy="299437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066800" y="1524000"/>
            <a:ext cx="2667000" cy="584775"/>
          </a:xfrm>
          <a:prstGeom prst="rect">
            <a:avLst/>
          </a:prstGeom>
          <a:noFill/>
        </p:spPr>
        <p:txBody>
          <a:bodyPr wrap="square" rtlCol="0">
            <a:spAutoFit/>
          </a:bodyPr>
          <a:lstStyle/>
          <a:p>
            <a:r>
              <a:rPr lang="en-US" sz="1600" dirty="0" smtClean="0"/>
              <a:t>Syphilis Cases with and without HIV Co-Infection</a:t>
            </a:r>
            <a:endParaRPr lang="en-US" sz="1600" dirty="0"/>
          </a:p>
        </p:txBody>
      </p:sp>
      <p:sp>
        <p:nvSpPr>
          <p:cNvPr id="9" name="TextBox 8"/>
          <p:cNvSpPr txBox="1"/>
          <p:nvPr/>
        </p:nvSpPr>
        <p:spPr>
          <a:xfrm>
            <a:off x="609600" y="4343400"/>
            <a:ext cx="8001000" cy="2062103"/>
          </a:xfrm>
          <a:prstGeom prst="rect">
            <a:avLst/>
          </a:prstGeom>
          <a:noFill/>
        </p:spPr>
        <p:txBody>
          <a:bodyPr wrap="square" rtlCol="0">
            <a:spAutoFit/>
          </a:bodyPr>
          <a:lstStyle/>
          <a:p>
            <a:r>
              <a:rPr lang="en-US" sz="1600" dirty="0" smtClean="0"/>
              <a:t>Syphilis in Wisconsin has a high proportion of co-infection with HIV.  The number of cases has slightly decreased from last year (154 co–infected cases in 2017 vs. 135 in 2018) as has the percentage of co-infected cases to cases not co-infected (27/73% in 2017 vs 26.5/73.5% in 2018). The cases in this report that are co-infected with HIV may or may not have contracted HIV in 2018. Some people who were co-infected may have found out about their HIV diagnosis at the same time as their syphilis diagnosis, while others had a pre-existing HIV diagnosis for years and became recently infected with syphilis.</a:t>
            </a:r>
            <a:endParaRPr lang="en-US" sz="1600" dirty="0"/>
          </a:p>
        </p:txBody>
      </p:sp>
      <p:sp>
        <p:nvSpPr>
          <p:cNvPr id="2" name="TextBox 1"/>
          <p:cNvSpPr txBox="1"/>
          <p:nvPr/>
        </p:nvSpPr>
        <p:spPr>
          <a:xfrm>
            <a:off x="914400" y="685800"/>
            <a:ext cx="7467600" cy="646331"/>
          </a:xfrm>
          <a:prstGeom prst="rect">
            <a:avLst/>
          </a:prstGeom>
          <a:noFill/>
        </p:spPr>
        <p:txBody>
          <a:bodyPr wrap="square" rtlCol="0">
            <a:spAutoFit/>
          </a:bodyPr>
          <a:lstStyle/>
          <a:p>
            <a:pPr algn="ctr"/>
            <a:r>
              <a:rPr lang="en-US" b="1" dirty="0" smtClean="0"/>
              <a:t>Reported syphilis cases with and without HIV co-infection, Wisconsin 2018</a:t>
            </a:r>
            <a:endParaRPr lang="en-US" b="1" dirty="0"/>
          </a:p>
        </p:txBody>
      </p:sp>
    </p:spTree>
    <p:extLst>
      <p:ext uri="{BB962C8B-B14F-4D97-AF65-F5344CB8AC3E}">
        <p14:creationId xmlns:p14="http://schemas.microsoft.com/office/powerpoint/2010/main" val="1171600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00600"/>
            <a:ext cx="8153400" cy="1752600"/>
          </a:xfrm>
        </p:spPr>
        <p:txBody>
          <a:bodyPr>
            <a:normAutofit lnSpcReduction="10000"/>
          </a:bodyPr>
          <a:lstStyle/>
          <a:p>
            <a:pPr marL="0" indent="0">
              <a:buNone/>
            </a:pPr>
            <a:r>
              <a:rPr lang="en-US" sz="1600" dirty="0" smtClean="0"/>
              <a:t>Most syphilis cases in Wisconsin occur among men. Out of the 511 total syphilis cases, 420 of them occurred among men, 80 occurred among women, and 10 cases were among transgender. Of the syphilis-only cases, 291 occurred among men, 78 occurred among women and 7 cases were transgender. However, the cases of syphilis/HIV co-infection show an even greater proportion of men being infected (129 men, 3 women and 3 transgender).  This unusually high proportion of men being infected is an indication of a high number cases which are men having sex with men (MSM).</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580133523"/>
              </p:ext>
            </p:extLst>
          </p:nvPr>
        </p:nvGraphicFramePr>
        <p:xfrm>
          <a:off x="457201" y="609600"/>
          <a:ext cx="7620000" cy="41147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0826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400"/>
            <a:ext cx="8229600" cy="990600"/>
          </a:xfrm>
        </p:spPr>
        <p:txBody>
          <a:bodyPr>
            <a:normAutofit lnSpcReduction="10000"/>
          </a:bodyPr>
          <a:lstStyle/>
          <a:p>
            <a:pPr marL="0" indent="0">
              <a:buNone/>
            </a:pPr>
            <a:r>
              <a:rPr lang="en-US" sz="1600" dirty="0"/>
              <a:t>The proportion of </a:t>
            </a:r>
            <a:r>
              <a:rPr lang="en-US" sz="1600" dirty="0" smtClean="0"/>
              <a:t>syphilis-only </a:t>
            </a:r>
            <a:r>
              <a:rPr lang="en-US" sz="1600" dirty="0"/>
              <a:t>cases compared with the number of syphilis/HIV co-infected cases varies across age groups</a:t>
            </a:r>
            <a:r>
              <a:rPr lang="en-US" sz="1600" dirty="0" smtClean="0"/>
              <a:t>.  The age groups on the bottom row of the chart are Centers for Disease Control and Prevention (CDC) recommended age group distributions. </a:t>
            </a:r>
            <a:endParaRPr lang="en-US" sz="1600" dirty="0"/>
          </a:p>
        </p:txBody>
      </p:sp>
      <p:sp>
        <p:nvSpPr>
          <p:cNvPr id="5" name="Rectangle 4"/>
          <p:cNvSpPr/>
          <p:nvPr/>
        </p:nvSpPr>
        <p:spPr>
          <a:xfrm>
            <a:off x="4114800" y="1219200"/>
            <a:ext cx="8382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aphicFrame>
        <p:nvGraphicFramePr>
          <p:cNvPr id="8" name="Chart 7"/>
          <p:cNvGraphicFramePr>
            <a:graphicFrameLocks/>
          </p:cNvGraphicFramePr>
          <p:nvPr>
            <p:extLst>
              <p:ext uri="{D42A27DB-BD31-4B8C-83A1-F6EECF244321}">
                <p14:modId xmlns:p14="http://schemas.microsoft.com/office/powerpoint/2010/main" val="210927593"/>
              </p:ext>
            </p:extLst>
          </p:nvPr>
        </p:nvGraphicFramePr>
        <p:xfrm>
          <a:off x="797511" y="609600"/>
          <a:ext cx="7543800" cy="4572000"/>
        </p:xfrm>
        <a:graphic>
          <a:graphicData uri="http://schemas.openxmlformats.org/drawingml/2006/chart">
            <c:chart xmlns:c="http://schemas.openxmlformats.org/drawingml/2006/chart" xmlns:r="http://schemas.openxmlformats.org/officeDocument/2006/relationships" r:id="rId2"/>
          </a:graphicData>
        </a:graphic>
      </p:graphicFrame>
      <p:cxnSp>
        <p:nvCxnSpPr>
          <p:cNvPr id="4" name="Straight Connector 3"/>
          <p:cNvCxnSpPr/>
          <p:nvPr/>
        </p:nvCxnSpPr>
        <p:spPr>
          <a:xfrm>
            <a:off x="1023937" y="4648200"/>
            <a:ext cx="76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857272" y="5105400"/>
            <a:ext cx="1181100" cy="338554"/>
          </a:xfrm>
          <a:prstGeom prst="rect">
            <a:avLst/>
          </a:prstGeom>
          <a:noFill/>
        </p:spPr>
        <p:txBody>
          <a:bodyPr wrap="square" rtlCol="0">
            <a:spAutoFit/>
          </a:bodyPr>
          <a:lstStyle/>
          <a:p>
            <a:r>
              <a:rPr lang="en-US" sz="1600" dirty="0" smtClean="0"/>
              <a:t>Age Group</a:t>
            </a:r>
            <a:endParaRPr lang="en-US" sz="1600" dirty="0"/>
          </a:p>
        </p:txBody>
      </p:sp>
      <p:sp>
        <p:nvSpPr>
          <p:cNvPr id="2" name="TextBox 1"/>
          <p:cNvSpPr txBox="1"/>
          <p:nvPr/>
        </p:nvSpPr>
        <p:spPr>
          <a:xfrm>
            <a:off x="0" y="2743200"/>
            <a:ext cx="1295400" cy="338554"/>
          </a:xfrm>
          <a:prstGeom prst="rect">
            <a:avLst/>
          </a:prstGeom>
          <a:noFill/>
        </p:spPr>
        <p:txBody>
          <a:bodyPr wrap="square" rtlCol="0">
            <a:spAutoFit/>
          </a:bodyPr>
          <a:lstStyle/>
          <a:p>
            <a:r>
              <a:rPr lang="en-US" sz="1600" dirty="0" smtClean="0"/>
              <a:t>Cases</a:t>
            </a:r>
            <a:endParaRPr lang="en-US" sz="1600" dirty="0"/>
          </a:p>
        </p:txBody>
      </p:sp>
    </p:spTree>
    <p:extLst>
      <p:ext uri="{BB962C8B-B14F-4D97-AF65-F5344CB8AC3E}">
        <p14:creationId xmlns:p14="http://schemas.microsoft.com/office/powerpoint/2010/main" val="1003867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76800"/>
            <a:ext cx="8229600" cy="1600200"/>
          </a:xfrm>
        </p:spPr>
        <p:txBody>
          <a:bodyPr>
            <a:normAutofit/>
          </a:bodyPr>
          <a:lstStyle/>
          <a:p>
            <a:pPr marL="0" indent="0">
              <a:buNone/>
            </a:pPr>
            <a:r>
              <a:rPr lang="en-US" sz="1600" dirty="0" smtClean="0"/>
              <a:t>In 2018, non-Hispanic Whites </a:t>
            </a:r>
            <a:r>
              <a:rPr lang="en-US" sz="1600" dirty="0"/>
              <a:t>made up the majority of </a:t>
            </a:r>
            <a:r>
              <a:rPr lang="en-US" sz="1600" dirty="0" smtClean="0"/>
              <a:t>all syphilis cases in Wisconsin.  However, African Americans made up the majority of the syphilis/HIV co-infected cases This is especially high considering African Americans only make up 7% of the population in Wisconsin compared to 82% White. This racial disparity primarily occurs in the southeastern part of Wisconsin, specifically in Milwaukee. The 2017 census data was the most recent data available.</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396848497"/>
              </p:ext>
            </p:extLst>
          </p:nvPr>
        </p:nvGraphicFramePr>
        <p:xfrm>
          <a:off x="152400" y="1371600"/>
          <a:ext cx="3124200" cy="31670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a:graphicFrameLocks/>
          </p:cNvGraphicFramePr>
          <p:nvPr>
            <p:extLst>
              <p:ext uri="{D42A27DB-BD31-4B8C-83A1-F6EECF244321}">
                <p14:modId xmlns:p14="http://schemas.microsoft.com/office/powerpoint/2010/main" val="2705819600"/>
              </p:ext>
            </p:extLst>
          </p:nvPr>
        </p:nvGraphicFramePr>
        <p:xfrm>
          <a:off x="6248400" y="1371600"/>
          <a:ext cx="2819400" cy="3124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a:graphicFrameLocks/>
          </p:cNvGraphicFramePr>
          <p:nvPr>
            <p:extLst>
              <p:ext uri="{D42A27DB-BD31-4B8C-83A1-F6EECF244321}">
                <p14:modId xmlns:p14="http://schemas.microsoft.com/office/powerpoint/2010/main" val="1380455908"/>
              </p:ext>
            </p:extLst>
          </p:nvPr>
        </p:nvGraphicFramePr>
        <p:xfrm>
          <a:off x="914400" y="457200"/>
          <a:ext cx="7534274" cy="45243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32054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876800"/>
            <a:ext cx="8229600" cy="1676400"/>
          </a:xfrm>
        </p:spPr>
        <p:txBody>
          <a:bodyPr>
            <a:normAutofit lnSpcReduction="10000"/>
          </a:bodyPr>
          <a:lstStyle/>
          <a:p>
            <a:pPr marL="0" indent="0">
              <a:buNone/>
            </a:pPr>
            <a:r>
              <a:rPr lang="en-US" sz="1600" dirty="0" smtClean="0"/>
              <a:t>The largest number of cases in Wisconsin among the five regions occurred in the southeastern region. The southeastern region had 271 total cases of syphilis, which was 53.0% of all the syphilis cases in Wisconsin.  The </a:t>
            </a:r>
            <a:r>
              <a:rPr lang="en-US" sz="1600" dirty="0"/>
              <a:t>s</a:t>
            </a:r>
            <a:r>
              <a:rPr lang="en-US" sz="1600" dirty="0" smtClean="0"/>
              <a:t>outheastern region also had 86 cases of syphilis/HIV co-infections, which was 63.7% of all the syphilis/HIV co-infections in the state.  The southeastern region, however, makes up just 36.8% of the population in Wisconsin.  However, the Northeastern region had the highest increase from last year (96 total cases in 2018 from 65 total cases in 2017).</a:t>
            </a:r>
            <a:endParaRPr lang="en-US" sz="1600" dirty="0"/>
          </a:p>
        </p:txBody>
      </p:sp>
      <p:graphicFrame>
        <p:nvGraphicFramePr>
          <p:cNvPr id="4" name="Chart 3"/>
          <p:cNvGraphicFramePr>
            <a:graphicFrameLocks/>
          </p:cNvGraphicFramePr>
          <p:nvPr>
            <p:extLst>
              <p:ext uri="{D42A27DB-BD31-4B8C-83A1-F6EECF244321}">
                <p14:modId xmlns:p14="http://schemas.microsoft.com/office/powerpoint/2010/main" val="1744667928"/>
              </p:ext>
            </p:extLst>
          </p:nvPr>
        </p:nvGraphicFramePr>
        <p:xfrm>
          <a:off x="457200" y="533400"/>
          <a:ext cx="8382000" cy="4295775"/>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p:cNvSpPr txBox="1"/>
          <p:nvPr/>
        </p:nvSpPr>
        <p:spPr>
          <a:xfrm>
            <a:off x="228600" y="1066800"/>
            <a:ext cx="914400" cy="369332"/>
          </a:xfrm>
          <a:prstGeom prst="rect">
            <a:avLst/>
          </a:prstGeom>
          <a:noFill/>
        </p:spPr>
        <p:txBody>
          <a:bodyPr wrap="square" rtlCol="0">
            <a:spAutoFit/>
          </a:bodyPr>
          <a:lstStyle/>
          <a:p>
            <a:r>
              <a:rPr lang="en-US" u="sng" dirty="0" smtClean="0"/>
              <a:t>Cases</a:t>
            </a:r>
            <a:endParaRPr lang="en-US" u="sng" dirty="0"/>
          </a:p>
        </p:txBody>
      </p:sp>
    </p:spTree>
    <p:extLst>
      <p:ext uri="{BB962C8B-B14F-4D97-AF65-F5344CB8AC3E}">
        <p14:creationId xmlns:p14="http://schemas.microsoft.com/office/powerpoint/2010/main" val="1300013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038600"/>
            <a:ext cx="8534400" cy="2819400"/>
          </a:xfrm>
        </p:spPr>
        <p:txBody>
          <a:bodyPr>
            <a:normAutofit lnSpcReduction="10000"/>
          </a:bodyPr>
          <a:lstStyle/>
          <a:p>
            <a:pPr marL="0" indent="0">
              <a:buNone/>
            </a:pPr>
            <a:r>
              <a:rPr lang="en-US" sz="1600" dirty="0" smtClean="0"/>
              <a:t>Early syphilis (infected with syphilis less than one year) occurs among the primary stage, the secondary stage and the early non-primary, non-secondary stage. Late unknown duration syphilis occurs after one year of being infected. </a:t>
            </a:r>
            <a:r>
              <a:rPr lang="en-US" sz="1600" dirty="0"/>
              <a:t>For </a:t>
            </a:r>
            <a:r>
              <a:rPr lang="en-US" sz="1600" dirty="0" smtClean="0"/>
              <a:t>people who </a:t>
            </a:r>
            <a:r>
              <a:rPr lang="en-US" sz="1600" dirty="0"/>
              <a:t>are HIV positive, it is better to be diagnosed with early syphilis rather than late </a:t>
            </a:r>
            <a:r>
              <a:rPr lang="en-US" sz="1600" dirty="0" smtClean="0"/>
              <a:t>syphilis. People who are HIV positive and have late syphilis are usually required to have a central spinal fluid test to rule out neurosyphilis.</a:t>
            </a:r>
          </a:p>
          <a:p>
            <a:pPr marL="0" indent="0">
              <a:buNone/>
            </a:pPr>
            <a:endParaRPr lang="en-US" sz="1600" dirty="0"/>
          </a:p>
          <a:p>
            <a:pPr marL="0" indent="0">
              <a:buNone/>
            </a:pPr>
            <a:r>
              <a:rPr lang="en-US" sz="1600" dirty="0" smtClean="0"/>
              <a:t>In 2017</a:t>
            </a:r>
            <a:r>
              <a:rPr lang="en-US" sz="1600" dirty="0"/>
              <a:t>, 27% (41/154) of the syphilis/HIV co-infections were diagnosed with late syphilis.  </a:t>
            </a:r>
            <a:r>
              <a:rPr lang="en-US" sz="1600" dirty="0" smtClean="0"/>
              <a:t>In 2018, 30% (40/135) </a:t>
            </a:r>
            <a:r>
              <a:rPr lang="en-US" sz="1600" dirty="0"/>
              <a:t>of the syphilis/HIV co-infections were </a:t>
            </a:r>
            <a:r>
              <a:rPr lang="en-US" sz="1600" dirty="0" smtClean="0"/>
              <a:t>diagnosed with </a:t>
            </a:r>
            <a:r>
              <a:rPr lang="en-US" sz="1600" dirty="0"/>
              <a:t>late </a:t>
            </a:r>
            <a:r>
              <a:rPr lang="en-US" sz="1600" dirty="0" smtClean="0"/>
              <a:t>syphilis which means we must continue to make sure HIV care providers are testing their patients on an annual basis.</a:t>
            </a:r>
          </a:p>
        </p:txBody>
      </p:sp>
      <p:graphicFrame>
        <p:nvGraphicFramePr>
          <p:cNvPr id="8" name="Chart 7"/>
          <p:cNvGraphicFramePr>
            <a:graphicFrameLocks/>
          </p:cNvGraphicFramePr>
          <p:nvPr>
            <p:extLst>
              <p:ext uri="{D42A27DB-BD31-4B8C-83A1-F6EECF244321}">
                <p14:modId xmlns:p14="http://schemas.microsoft.com/office/powerpoint/2010/main" val="3006621139"/>
              </p:ext>
            </p:extLst>
          </p:nvPr>
        </p:nvGraphicFramePr>
        <p:xfrm>
          <a:off x="4953000" y="609600"/>
          <a:ext cx="3562350" cy="27955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2"/>
          <p:cNvGraphicFramePr>
            <a:graphicFrameLocks/>
          </p:cNvGraphicFramePr>
          <p:nvPr>
            <p:extLst>
              <p:ext uri="{D42A27DB-BD31-4B8C-83A1-F6EECF244321}">
                <p14:modId xmlns:p14="http://schemas.microsoft.com/office/powerpoint/2010/main" val="2669501392"/>
              </p:ext>
            </p:extLst>
          </p:nvPr>
        </p:nvGraphicFramePr>
        <p:xfrm>
          <a:off x="381000" y="381001"/>
          <a:ext cx="8610600" cy="37337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17296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343400"/>
            <a:ext cx="8229600" cy="2133600"/>
          </a:xfrm>
        </p:spPr>
        <p:txBody>
          <a:bodyPr>
            <a:normAutofit/>
          </a:bodyPr>
          <a:lstStyle/>
          <a:p>
            <a:pPr marL="0" indent="0">
              <a:buNone/>
            </a:pPr>
            <a:r>
              <a:rPr lang="en-US" sz="1600" dirty="0" smtClean="0"/>
              <a:t>One of the groups at highest risk for syphilis and syphilis/HIV co-infections is men who have sex with men, (MSM). This includes not only people that identify as gay, but also others that identify as bi-sexual, or straight, as well as some transgender. This is a self-reported risk factor, which means that these individuals were interviewed and reported themselves as MSM either to a provider or to a disease intervention </a:t>
            </a:r>
            <a:r>
              <a:rPr lang="en-US" sz="1600" dirty="0"/>
              <a:t>specialist </a:t>
            </a:r>
            <a:r>
              <a:rPr lang="en-US" sz="1600" dirty="0" smtClean="0"/>
              <a:t>(DIS). In 2018, among all the syphilis cases, 267 of the 511 cases reported that they were MSM, which made up 52.3% of the syphilis cases in Wisconsin. However, 105 out of 135 co-infected cases reported being MSM, which is 77.8% of cases.</a:t>
            </a:r>
            <a:endParaRPr lang="en-US" sz="1600" dirty="0"/>
          </a:p>
        </p:txBody>
      </p:sp>
      <p:sp>
        <p:nvSpPr>
          <p:cNvPr id="7" name="TextBox 6"/>
          <p:cNvSpPr txBox="1"/>
          <p:nvPr/>
        </p:nvSpPr>
        <p:spPr>
          <a:xfrm>
            <a:off x="533400" y="533400"/>
            <a:ext cx="8077200" cy="646331"/>
          </a:xfrm>
          <a:prstGeom prst="rect">
            <a:avLst/>
          </a:prstGeom>
          <a:noFill/>
        </p:spPr>
        <p:txBody>
          <a:bodyPr wrap="square" rtlCol="0">
            <a:spAutoFit/>
          </a:bodyPr>
          <a:lstStyle/>
          <a:p>
            <a:pPr algn="ctr"/>
            <a:r>
              <a:rPr lang="en-US" b="1" dirty="0" smtClean="0"/>
              <a:t>Syphilis and syphilis/HIV co-infections among men who have sex with men in Wisconsin, 2018</a:t>
            </a:r>
            <a:endParaRPr lang="en-US" b="1" dirty="0"/>
          </a:p>
        </p:txBody>
      </p:sp>
      <p:graphicFrame>
        <p:nvGraphicFramePr>
          <p:cNvPr id="9" name="Chart 8"/>
          <p:cNvGraphicFramePr>
            <a:graphicFrameLocks/>
          </p:cNvGraphicFramePr>
          <p:nvPr>
            <p:extLst>
              <p:ext uri="{D42A27DB-BD31-4B8C-83A1-F6EECF244321}">
                <p14:modId xmlns:p14="http://schemas.microsoft.com/office/powerpoint/2010/main" val="3987626027"/>
              </p:ext>
            </p:extLst>
          </p:nvPr>
        </p:nvGraphicFramePr>
        <p:xfrm>
          <a:off x="499533" y="1371600"/>
          <a:ext cx="4181475" cy="300672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p:cNvGraphicFramePr>
            <a:graphicFrameLocks/>
          </p:cNvGraphicFramePr>
          <p:nvPr>
            <p:extLst>
              <p:ext uri="{D42A27DB-BD31-4B8C-83A1-F6EECF244321}">
                <p14:modId xmlns:p14="http://schemas.microsoft.com/office/powerpoint/2010/main" val="696149202"/>
              </p:ext>
            </p:extLst>
          </p:nvPr>
        </p:nvGraphicFramePr>
        <p:xfrm>
          <a:off x="4761089" y="1295400"/>
          <a:ext cx="3886200" cy="31003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16620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953000"/>
            <a:ext cx="8229600" cy="1524000"/>
          </a:xfrm>
        </p:spPr>
        <p:txBody>
          <a:bodyPr>
            <a:normAutofit/>
          </a:bodyPr>
          <a:lstStyle/>
          <a:p>
            <a:pPr marL="0" indent="0">
              <a:buNone/>
            </a:pPr>
            <a:r>
              <a:rPr lang="en-US" sz="1600" dirty="0" smtClean="0"/>
              <a:t>In 2014-2015, the total number of syphilis cases was around 270-279 and the number of syphilis/HIV cases was 95-101. However, in 2016 the number dramatically jumped to 427 total syphilis and 144 co-infect cases and again in 2017 the number jumped higher to 561 total syphilis and 154 co-infected cases.  Fortunately, in 2018 the number began to lower to 510 total syphilis cases and 135 co-infected cases.</a:t>
            </a:r>
            <a:endParaRPr lang="en-US" sz="1600" dirty="0"/>
          </a:p>
        </p:txBody>
      </p:sp>
      <p:graphicFrame>
        <p:nvGraphicFramePr>
          <p:cNvPr id="5" name="Chart 4"/>
          <p:cNvGraphicFramePr>
            <a:graphicFrameLocks/>
          </p:cNvGraphicFramePr>
          <p:nvPr>
            <p:extLst>
              <p:ext uri="{D42A27DB-BD31-4B8C-83A1-F6EECF244321}">
                <p14:modId xmlns:p14="http://schemas.microsoft.com/office/powerpoint/2010/main" val="332203919"/>
              </p:ext>
            </p:extLst>
          </p:nvPr>
        </p:nvGraphicFramePr>
        <p:xfrm>
          <a:off x="609600" y="533400"/>
          <a:ext cx="7848600" cy="4191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28611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2141</TotalTime>
  <Words>1204</Words>
  <Application>Microsoft Office PowerPoint</Application>
  <PresentationFormat>On-screen Show (4:3)</PresentationFormat>
  <Paragraphs>77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Clarity</vt:lpstr>
      <vt:lpstr>Reported syphilis cases with and without hiv co-infection*, Wisconsin 2018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DHS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Reported syphilis cases with and without hiv co-infection, Wisconsin 2014</dc:title>
  <dc:creator>Kufalk, Brandon R</dc:creator>
  <cp:lastModifiedBy>Caputo, Cristina L</cp:lastModifiedBy>
  <cp:revision>107</cp:revision>
  <cp:lastPrinted>2019-04-09T20:09:16Z</cp:lastPrinted>
  <dcterms:created xsi:type="dcterms:W3CDTF">2015-07-02T17:33:22Z</dcterms:created>
  <dcterms:modified xsi:type="dcterms:W3CDTF">2019-05-17T15:21:40Z</dcterms:modified>
</cp:coreProperties>
</file>