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8.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7.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4.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drawings/drawing5.xml" ContentType="application/vnd.openxmlformats-officedocument.drawingml.chartshapes+xml"/>
  <Override PartName="/ppt/notesSlides/notesSlide30.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6.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xml" ContentType="application/vnd.openxmlformats-officedocument.themeOverr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2.xml" ContentType="application/vnd.openxmlformats-officedocument.themeOverride+xml"/>
  <Override PartName="/ppt/notesSlides/notesSlide33.xml" ContentType="application/vnd.openxmlformats-officedocument.presentationml.notesSl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7.xml" ContentType="application/vnd.openxmlformats-officedocument.drawingml.chartshape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7.xml" ContentType="application/vnd.openxmlformats-officedocument.drawingml.chart+xml"/>
  <Override PartName="/ppt/theme/themeOverride3.xml" ContentType="application/vnd.openxmlformats-officedocument.themeOverride+xml"/>
  <Override PartName="/ppt/drawings/drawing8.xml" ContentType="application/vnd.openxmlformats-officedocument.drawingml.chartshapes+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4.xml" ContentType="application/vnd.openxmlformats-officedocument.themeOverrid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5.xml" ContentType="application/vnd.openxmlformats-officedocument.themeOverride+xml"/>
  <Override PartName="/ppt/notesSlides/notesSlide40.xml" ContentType="application/vnd.openxmlformats-officedocument.presentationml.notesSlid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9.xml" ContentType="application/vnd.openxmlformats-officedocument.drawingml.chartshape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6.xml" ContentType="application/vnd.openxmlformats-officedocument.themeOverride+xml"/>
  <Override PartName="/ppt/charts/chart22.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7.xml" ContentType="application/vnd.openxmlformats-officedocument.themeOverride+xml"/>
  <Override PartName="/ppt/charts/chart23.xml" ContentType="application/vnd.openxmlformats-officedocument.drawingml.chart+xml"/>
  <Override PartName="/ppt/theme/themeOverride8.xml" ContentType="application/vnd.openxmlformats-officedocument.themeOverride+xml"/>
  <Override PartName="/ppt/drawings/drawing10.xml" ContentType="application/vnd.openxmlformats-officedocument.drawingml.chartshapes+xml"/>
  <Override PartName="/ppt/notesSlides/notesSlide43.xml" ContentType="application/vnd.openxmlformats-officedocument.presentationml.notesSlide+xml"/>
  <Override PartName="/ppt/charts/chart24.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1.xml" ContentType="application/vnd.openxmlformats-officedocument.drawingml.chartshape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25.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9.xml" ContentType="application/vnd.openxmlformats-officedocument.themeOverride+xml"/>
  <Override PartName="/ppt/drawings/drawing12.xml" ContentType="application/vnd.openxmlformats-officedocument.drawingml.chartshapes+xml"/>
  <Override PartName="/ppt/charts/chart26.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0.xml" ContentType="application/vnd.openxmlformats-officedocument.themeOverride+xml"/>
  <Override PartName="/ppt/drawings/drawing13.xml" ContentType="application/vnd.openxmlformats-officedocument.drawingml.chartshapes+xml"/>
  <Override PartName="/ppt/charts/chart27.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1.xml" ContentType="application/vnd.openxmlformats-officedocument.themeOverride+xml"/>
  <Override PartName="/ppt/drawings/drawing14.xml" ContentType="application/vnd.openxmlformats-officedocument.drawingml.chartshape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28.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2.xml" ContentType="application/vnd.openxmlformats-officedocument.themeOverride+xml"/>
  <Override PartName="/ppt/drawings/drawing15.xml" ContentType="application/vnd.openxmlformats-officedocument.drawingml.chartshapes+xml"/>
  <Override PartName="/ppt/charts/chart29.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3.xml" ContentType="application/vnd.openxmlformats-officedocument.themeOverride+xml"/>
  <Override PartName="/ppt/drawings/drawing16.xml" ContentType="application/vnd.openxmlformats-officedocument.drawingml.chartshapes+xml"/>
  <Override PartName="/ppt/charts/chart30.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4.xml" ContentType="application/vnd.openxmlformats-officedocument.themeOverride+xml"/>
  <Override PartName="/ppt/drawings/drawing17.xml" ContentType="application/vnd.openxmlformats-officedocument.drawingml.chartshape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31.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2.xml" ContentType="application/vnd.openxmlformats-officedocument.drawingml.chart+xml"/>
  <Override PartName="/ppt/charts/style28.xml" ContentType="application/vnd.ms-office.chartstyle+xml"/>
  <Override PartName="/ppt/charts/colors28.xml" ContentType="application/vnd.ms-office.chartcolorstyle+xml"/>
  <Override PartName="/ppt/drawings/drawing18.xml" ContentType="application/vnd.openxmlformats-officedocument.drawingml.chartshapes+xml"/>
  <Override PartName="/ppt/charts/chart33.xml" ContentType="application/vnd.openxmlformats-officedocument.drawingml.chart+xml"/>
  <Override PartName="/ppt/charts/style29.xml" ContentType="application/vnd.ms-office.chartstyle+xml"/>
  <Override PartName="/ppt/charts/colors29.xml" ContentType="application/vnd.ms-office.chartcolorstyle+xml"/>
  <Override PartName="/ppt/drawings/drawing19.xml" ContentType="application/vnd.openxmlformats-officedocument.drawingml.chartshape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34.xml" ContentType="application/vnd.openxmlformats-officedocument.drawingml.chart+xml"/>
  <Override PartName="/ppt/charts/style30.xml" ContentType="application/vnd.ms-office.chartstyle+xml"/>
  <Override PartName="/ppt/charts/colors30.xml" ContentType="application/vnd.ms-office.chartcolorstyle+xml"/>
  <Override PartName="/ppt/drawings/drawing20.xml" ContentType="application/vnd.openxmlformats-officedocument.drawingml.chartshapes+xml"/>
  <Override PartName="/ppt/charts/chart35.xml" ContentType="application/vnd.openxmlformats-officedocument.drawingml.chart+xml"/>
  <Override PartName="/ppt/charts/style31.xml" ContentType="application/vnd.ms-office.chartstyle+xml"/>
  <Override PartName="/ppt/charts/colors31.xml" ContentType="application/vnd.ms-office.chartcolorstyle+xml"/>
  <Override PartName="/ppt/drawings/drawing21.xml" ContentType="application/vnd.openxmlformats-officedocument.drawingml.chartshapes+xml"/>
  <Override PartName="/ppt/charts/chart36.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37.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15.xml" ContentType="application/vnd.openxmlformats-officedocument.themeOverride+xml"/>
  <Override PartName="/ppt/drawings/drawing22.xml" ContentType="application/vnd.openxmlformats-officedocument.drawingml.chartshapes+xml"/>
  <Override PartName="/ppt/notesSlides/notesSlide66.xml" ContentType="application/vnd.openxmlformats-officedocument.presentationml.notesSlide+xml"/>
  <Override PartName="/ppt/charts/chart38.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39.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16.xml" ContentType="application/vnd.openxmlformats-officedocument.themeOverride+xml"/>
  <Override PartName="/ppt/drawings/drawing23.xml" ContentType="application/vnd.openxmlformats-officedocument.drawingml.chartshapes+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40.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rts/chart41.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charts/chart42.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3.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4.xml" ContentType="application/vnd.openxmlformats-officedocument.drawingml.chart+xml"/>
  <Override PartName="/ppt/charts/style40.xml" ContentType="application/vnd.ms-office.chartstyle+xml"/>
  <Override PartName="/ppt/charts/colors40.xml" ContentType="application/vnd.ms-office.chartcolorstyle+xml"/>
  <Override PartName="/ppt/drawings/drawing24.xml" ContentType="application/vnd.openxmlformats-officedocument.drawingml.chartshapes+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charts/chart45.xml" ContentType="application/vnd.openxmlformats-officedocument.drawingml.chart+xml"/>
  <Override PartName="/ppt/charts/style41.xml" ContentType="application/vnd.ms-office.chartstyle+xml"/>
  <Override PartName="/ppt/charts/colors41.xml" ContentType="application/vnd.ms-office.chartcolorstyle+xml"/>
  <Override PartName="/ppt/drawings/drawing25.xml" ContentType="application/vnd.openxmlformats-officedocument.drawingml.chartshapes+xml"/>
  <Override PartName="/ppt/charts/chart46.xml" ContentType="application/vnd.openxmlformats-officedocument.drawingml.chart+xml"/>
  <Override PartName="/ppt/charts/style42.xml" ContentType="application/vnd.ms-office.chartstyle+xml"/>
  <Override PartName="/ppt/charts/colors42.xml" ContentType="application/vnd.ms-office.chartcolorstyle+xml"/>
  <Override PartName="/ppt/drawings/drawing26.xml" ContentType="application/vnd.openxmlformats-officedocument.drawingml.chartshapes+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charts/chart47.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95.xml" ContentType="application/vnd.openxmlformats-officedocument.presentationml.notesSlide+xml"/>
  <Override PartName="/ppt/charts/chart4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96.xml" ContentType="application/vnd.openxmlformats-officedocument.presentationml.notesSlide+xml"/>
  <Override PartName="/ppt/charts/chart49.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97.xml" ContentType="application/vnd.openxmlformats-officedocument.presentationml.notesSlide+xml"/>
  <Override PartName="/ppt/charts/chart5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98.xml" ContentType="application/vnd.openxmlformats-officedocument.presentationml.notesSlide+xml"/>
  <Override PartName="/ppt/charts/chart51.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charts/chart52.xml" ContentType="application/vnd.openxmlformats-officedocument.drawingml.chart+xml"/>
  <Override PartName="/ppt/charts/style48.xml" ContentType="application/vnd.ms-office.chartstyle+xml"/>
  <Override PartName="/ppt/charts/colors48.xml" ContentType="application/vnd.ms-office.chartcolorstyle+xml"/>
  <Override PartName="/ppt/drawings/drawing27.xml" ContentType="application/vnd.openxmlformats-officedocument.drawingml.chartshapes+xml"/>
  <Override PartName="/ppt/notesSlides/notesSlide102.xml" ContentType="application/vnd.openxmlformats-officedocument.presentationml.notesSlide+xml"/>
  <Override PartName="/ppt/charts/chart53.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charts/chart54.xml" ContentType="application/vnd.openxmlformats-officedocument.drawingml.chart+xml"/>
  <Override PartName="/ppt/charts/style50.xml" ContentType="application/vnd.ms-office.chartstyle+xml"/>
  <Override PartName="/ppt/charts/colors50.xml" ContentType="application/vnd.ms-office.chartcolorstyle+xml"/>
  <Override PartName="/ppt/drawings/drawing28.xml" ContentType="application/vnd.openxmlformats-officedocument.drawingml.chartshapes+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charts/chart5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6.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17.xml" ContentType="application/vnd.openxmlformats-officedocument.themeOverride+xml"/>
  <Override PartName="/ppt/charts/chart57.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18.xml" ContentType="application/vnd.openxmlformats-officedocument.themeOverride+xml"/>
  <Override PartName="/ppt/charts/chart58.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19.xml" ContentType="application/vnd.openxmlformats-officedocument.themeOverride+xml"/>
  <Override PartName="/ppt/drawings/drawing29.xml" ContentType="application/vnd.openxmlformats-officedocument.drawingml.chartshapes+xml"/>
  <Override PartName="/ppt/charts/chart59.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20.xml" ContentType="application/vnd.openxmlformats-officedocument.themeOverr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charts/chart60.xml" ContentType="application/vnd.openxmlformats-officedocument.drawingml.chart+xml"/>
  <Override PartName="/ppt/drawings/drawing30.xml" ContentType="application/vnd.openxmlformats-officedocument.drawingml.chartshapes+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charts/chart61.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118.xml" ContentType="application/vnd.openxmlformats-officedocument.presentationml.notesSlide+xml"/>
  <Override PartName="/ppt/charts/chart62.xml" ContentType="application/vnd.openxmlformats-officedocument.drawingml.chart+xml"/>
  <Override PartName="/ppt/theme/themeOverride21.xml" ContentType="application/vnd.openxmlformats-officedocument.themeOverr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98" r:id="rId4"/>
    <p:sldMasterId id="2147483712" r:id="rId5"/>
  </p:sldMasterIdLst>
  <p:notesMasterIdLst>
    <p:notesMasterId r:id="rId129"/>
  </p:notesMasterIdLst>
  <p:sldIdLst>
    <p:sldId id="256" r:id="rId6"/>
    <p:sldId id="427" r:id="rId7"/>
    <p:sldId id="339" r:id="rId8"/>
    <p:sldId id="401" r:id="rId9"/>
    <p:sldId id="407" r:id="rId10"/>
    <p:sldId id="341" r:id="rId11"/>
    <p:sldId id="422" r:id="rId12"/>
    <p:sldId id="353" r:id="rId13"/>
    <p:sldId id="271" r:id="rId14"/>
    <p:sldId id="273" r:id="rId15"/>
    <p:sldId id="274" r:id="rId16"/>
    <p:sldId id="275" r:id="rId17"/>
    <p:sldId id="342" r:id="rId18"/>
    <p:sldId id="276" r:id="rId19"/>
    <p:sldId id="277" r:id="rId20"/>
    <p:sldId id="279" r:id="rId21"/>
    <p:sldId id="517" r:id="rId22"/>
    <p:sldId id="281" r:id="rId23"/>
    <p:sldId id="282" r:id="rId24"/>
    <p:sldId id="336" r:id="rId25"/>
    <p:sldId id="334" r:id="rId26"/>
    <p:sldId id="384" r:id="rId27"/>
    <p:sldId id="284" r:id="rId28"/>
    <p:sldId id="408" r:id="rId29"/>
    <p:sldId id="286" r:id="rId30"/>
    <p:sldId id="287" r:id="rId31"/>
    <p:sldId id="288" r:id="rId32"/>
    <p:sldId id="289" r:id="rId33"/>
    <p:sldId id="290" r:id="rId34"/>
    <p:sldId id="291" r:id="rId35"/>
    <p:sldId id="292" r:id="rId36"/>
    <p:sldId id="518" r:id="rId37"/>
    <p:sldId id="294" r:id="rId38"/>
    <p:sldId id="295" r:id="rId39"/>
    <p:sldId id="520" r:id="rId40"/>
    <p:sldId id="296" r:id="rId41"/>
    <p:sldId id="297" r:id="rId42"/>
    <p:sldId id="298" r:id="rId43"/>
    <p:sldId id="299" r:id="rId44"/>
    <p:sldId id="300" r:id="rId45"/>
    <p:sldId id="301" r:id="rId46"/>
    <p:sldId id="302" r:id="rId47"/>
    <p:sldId id="303" r:id="rId48"/>
    <p:sldId id="304" r:id="rId49"/>
    <p:sldId id="521" r:id="rId50"/>
    <p:sldId id="305" r:id="rId51"/>
    <p:sldId id="306" r:id="rId52"/>
    <p:sldId id="307" r:id="rId53"/>
    <p:sldId id="314" r:id="rId54"/>
    <p:sldId id="315" r:id="rId55"/>
    <p:sldId id="316" r:id="rId56"/>
    <p:sldId id="308" r:id="rId57"/>
    <p:sldId id="309" r:id="rId58"/>
    <p:sldId id="310" r:id="rId59"/>
    <p:sldId id="311" r:id="rId60"/>
    <p:sldId id="312" r:id="rId61"/>
    <p:sldId id="313" r:id="rId62"/>
    <p:sldId id="317" r:id="rId63"/>
    <p:sldId id="432" r:id="rId64"/>
    <p:sldId id="320" r:id="rId65"/>
    <p:sldId id="431" r:id="rId66"/>
    <p:sldId id="323" r:id="rId67"/>
    <p:sldId id="522" r:id="rId68"/>
    <p:sldId id="324" r:id="rId69"/>
    <p:sldId id="429" r:id="rId70"/>
    <p:sldId id="326" r:id="rId71"/>
    <p:sldId id="327" r:id="rId72"/>
    <p:sldId id="430" r:id="rId73"/>
    <p:sldId id="364" r:id="rId74"/>
    <p:sldId id="330" r:id="rId75"/>
    <p:sldId id="402" r:id="rId76"/>
    <p:sldId id="403" r:id="rId77"/>
    <p:sldId id="399" r:id="rId78"/>
    <p:sldId id="331" r:id="rId79"/>
    <p:sldId id="523" r:id="rId80"/>
    <p:sldId id="524" r:id="rId81"/>
    <p:sldId id="525" r:id="rId82"/>
    <p:sldId id="526" r:id="rId83"/>
    <p:sldId id="527" r:id="rId84"/>
    <p:sldId id="528" r:id="rId85"/>
    <p:sldId id="529" r:id="rId86"/>
    <p:sldId id="332" r:id="rId87"/>
    <p:sldId id="365" r:id="rId88"/>
    <p:sldId id="351" r:id="rId89"/>
    <p:sldId id="530" r:id="rId90"/>
    <p:sldId id="424" r:id="rId91"/>
    <p:sldId id="425" r:id="rId92"/>
    <p:sldId id="366" r:id="rId93"/>
    <p:sldId id="515" r:id="rId94"/>
    <p:sldId id="514" r:id="rId95"/>
    <p:sldId id="513" r:id="rId96"/>
    <p:sldId id="511" r:id="rId97"/>
    <p:sldId id="367" r:id="rId98"/>
    <p:sldId id="358" r:id="rId99"/>
    <p:sldId id="385" r:id="rId100"/>
    <p:sldId id="386" r:id="rId101"/>
    <p:sldId id="387" r:id="rId102"/>
    <p:sldId id="388" r:id="rId103"/>
    <p:sldId id="338" r:id="rId104"/>
    <p:sldId id="347" r:id="rId105"/>
    <p:sldId id="369" r:id="rId106"/>
    <p:sldId id="370" r:id="rId107"/>
    <p:sldId id="371" r:id="rId108"/>
    <p:sldId id="434" r:id="rId109"/>
    <p:sldId id="433" r:id="rId110"/>
    <p:sldId id="352" r:id="rId111"/>
    <p:sldId id="340" r:id="rId112"/>
    <p:sldId id="509" r:id="rId113"/>
    <p:sldId id="354" r:id="rId114"/>
    <p:sldId id="374" r:id="rId115"/>
    <p:sldId id="355" r:id="rId116"/>
    <p:sldId id="375" r:id="rId117"/>
    <p:sldId id="376" r:id="rId118"/>
    <p:sldId id="417" r:id="rId119"/>
    <p:sldId id="378" r:id="rId120"/>
    <p:sldId id="410" r:id="rId121"/>
    <p:sldId id="435" r:id="rId122"/>
    <p:sldId id="412" r:id="rId123"/>
    <p:sldId id="343" r:id="rId124"/>
    <p:sldId id="510" r:id="rId125"/>
    <p:sldId id="345" r:id="rId126"/>
    <p:sldId id="394" r:id="rId127"/>
    <p:sldId id="395" r:id="rId12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E67013-DE57-E4C1-6EF3-F05065B67EA8}" name="Winkler, Abby L - DHS" initials="WALD" userId="S::Abby.Winkler@dhs.wisconsin.gov::4fb27292-8891-403f-ae43-85ea44d6088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inkler, Abby L - DHS" initials="WALD" lastIdx="58" clrIdx="0">
    <p:extLst>
      <p:ext uri="{19B8F6BF-5375-455C-9EA6-DF929625EA0E}">
        <p15:presenceInfo xmlns:p15="http://schemas.microsoft.com/office/powerpoint/2012/main" userId="S::Abby.Winkler@dhs.wisconsin.gov::4fb27292-8891-403f-ae43-85ea44d6088b" providerId="AD"/>
      </p:ext>
    </p:extLst>
  </p:cmAuthor>
  <p:cmAuthor id="2" name="Mark, Jennifer - DHS (HCET)" initials="MJD(" lastIdx="292" clrIdx="1">
    <p:extLst>
      <p:ext uri="{19B8F6BF-5375-455C-9EA6-DF929625EA0E}">
        <p15:presenceInfo xmlns:p15="http://schemas.microsoft.com/office/powerpoint/2012/main" userId="Mark, Jennifer - DHS (HCET)" providerId="None"/>
      </p:ext>
    </p:extLst>
  </p:cmAuthor>
  <p:cmAuthor id="3" name="Ou, Yi - DHS" initials="OYD" lastIdx="18" clrIdx="2">
    <p:extLst>
      <p:ext uri="{19B8F6BF-5375-455C-9EA6-DF929625EA0E}">
        <p15:presenceInfo xmlns:p15="http://schemas.microsoft.com/office/powerpoint/2012/main" userId="S::Yi.Ou@dhs.wisconsin.gov::d3167358-44ef-4b66-a522-14ce00eb2a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934"/>
    <a:srgbClr val="007FFE"/>
    <a:srgbClr val="0000FF"/>
    <a:srgbClr val="0033A1"/>
    <a:srgbClr val="800080"/>
    <a:srgbClr val="4F5A65"/>
    <a:srgbClr val="B5BDC5"/>
    <a:srgbClr val="207276"/>
    <a:srgbClr val="DCB9DC"/>
    <a:srgbClr val="CFD2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37" autoAdjust="0"/>
    <p:restoredTop sz="58723" autoAdjust="0"/>
  </p:normalViewPr>
  <p:slideViewPr>
    <p:cSldViewPr snapToGrid="0">
      <p:cViewPr varScale="1">
        <p:scale>
          <a:sx n="59" d="100"/>
          <a:sy n="59" d="100"/>
        </p:scale>
        <p:origin x="2634" y="60"/>
      </p:cViewPr>
      <p:guideLst>
        <p:guide orient="horz" pos="2160"/>
        <p:guide pos="3840"/>
      </p:guideLst>
    </p:cSldViewPr>
  </p:slideViewPr>
  <p:notesTextViewPr>
    <p:cViewPr>
      <p:scale>
        <a:sx n="125" d="100"/>
        <a:sy n="125" d="100"/>
      </p:scale>
      <p:origin x="0" y="0"/>
    </p:cViewPr>
  </p:notesTextViewPr>
  <p:sorterViewPr>
    <p:cViewPr>
      <p:scale>
        <a:sx n="100" d="100"/>
        <a:sy n="100" d="100"/>
      </p:scale>
      <p:origin x="0" y="-31542"/>
    </p:cViewPr>
  </p:sorterViewPr>
  <p:notesViewPr>
    <p:cSldViewPr snapToGrid="0" showGuides="1">
      <p:cViewPr varScale="1">
        <p:scale>
          <a:sx n="83" d="100"/>
          <a:sy n="83" d="100"/>
        </p:scale>
        <p:origin x="3816"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theme" Target="theme/theme1.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slide" Target="slides/slide113.xml"/><Relationship Id="rId126" Type="http://schemas.openxmlformats.org/officeDocument/2006/relationships/slide" Target="slides/slide121.xml"/><Relationship Id="rId13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commentAuthors" Target="commentAuthors.xml"/><Relationship Id="rId135"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presProps" Target="pres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NULL"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4.xml"/></Relationships>
</file>

<file path=ppt/charts/_rels/chart1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NULL"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6.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NULL"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NULL" TargetMode="External"/></Relationships>
</file>

<file path=ppt/charts/_rels/chart1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7.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oleObject" Target="NULL" TargetMode="External"/><Relationship Id="rId1" Type="http://schemas.openxmlformats.org/officeDocument/2006/relationships/themeOverride" Target="../theme/themeOverride3.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NULL"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2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9.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NULL"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NULL" TargetMode="Externa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oleObject" Target="NULL" TargetMode="External"/><Relationship Id="rId1" Type="http://schemas.openxmlformats.org/officeDocument/2006/relationships/themeOverride" Target="../theme/themeOverride8.xml"/></Relationships>
</file>

<file path=ppt/charts/_rels/chart2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1.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1.xml"/><Relationship Id="rId1" Type="http://schemas.microsoft.com/office/2011/relationships/chartStyle" Target="style21.xml"/><Relationship Id="rId5" Type="http://schemas.openxmlformats.org/officeDocument/2006/relationships/chartUserShapes" Target="../drawings/drawing12.xml"/><Relationship Id="rId4" Type="http://schemas.openxmlformats.org/officeDocument/2006/relationships/oleObject" Target="NULL"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2.xml"/><Relationship Id="rId1" Type="http://schemas.microsoft.com/office/2011/relationships/chartStyle" Target="style22.xml"/><Relationship Id="rId5" Type="http://schemas.openxmlformats.org/officeDocument/2006/relationships/chartUserShapes" Target="../drawings/drawing13.xml"/><Relationship Id="rId4" Type="http://schemas.openxmlformats.org/officeDocument/2006/relationships/oleObject" Target="NULL" TargetMode="Externa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3.xml"/><Relationship Id="rId1" Type="http://schemas.microsoft.com/office/2011/relationships/chartStyle" Target="style23.xml"/><Relationship Id="rId5" Type="http://schemas.openxmlformats.org/officeDocument/2006/relationships/chartUserShapes" Target="../drawings/drawing14.xml"/><Relationship Id="rId4" Type="http://schemas.openxmlformats.org/officeDocument/2006/relationships/oleObject" Target="NULL" TargetMode="Externa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4.xml"/><Relationship Id="rId1" Type="http://schemas.microsoft.com/office/2011/relationships/chartStyle" Target="style24.xml"/><Relationship Id="rId5" Type="http://schemas.openxmlformats.org/officeDocument/2006/relationships/chartUserShapes" Target="../drawings/drawing15.xml"/><Relationship Id="rId4" Type="http://schemas.openxmlformats.org/officeDocument/2006/relationships/oleObject" Target="NULL" TargetMode="Externa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5.xml"/><Relationship Id="rId1" Type="http://schemas.microsoft.com/office/2011/relationships/chartStyle" Target="style25.xml"/><Relationship Id="rId5" Type="http://schemas.openxmlformats.org/officeDocument/2006/relationships/chartUserShapes" Target="../drawings/drawing16.xml"/><Relationship Id="rId4"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6.xml"/><Relationship Id="rId1" Type="http://schemas.microsoft.com/office/2011/relationships/chartStyle" Target="style26.xml"/><Relationship Id="rId5" Type="http://schemas.openxmlformats.org/officeDocument/2006/relationships/chartUserShapes" Target="../drawings/drawing17.xml"/><Relationship Id="rId4" Type="http://schemas.openxmlformats.org/officeDocument/2006/relationships/oleObject" Target="NULL" TargetMode="External"/></Relationships>
</file>

<file path=ppt/charts/_rels/chart3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7.xml"/><Relationship Id="rId1" Type="http://schemas.microsoft.com/office/2011/relationships/chartStyle" Target="style27.xml"/></Relationships>
</file>

<file path=ppt/charts/_rels/chart3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chartUserShapes" Target="../drawings/drawing18.xml"/></Relationships>
</file>

<file path=ppt/charts/_rels/chart3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chartUserShapes" Target="../drawings/drawing19.xml"/></Relationships>
</file>

<file path=ppt/charts/_rels/chart3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chartUserShapes" Target="../drawings/drawing20.xml"/></Relationships>
</file>

<file path=ppt/charts/_rels/chart3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chartUserShapes" Target="../drawings/drawing21.xml"/></Relationships>
</file>

<file path=ppt/charts/_rels/chart3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2.xml"/><Relationship Id="rId1" Type="http://schemas.microsoft.com/office/2011/relationships/chartStyle" Target="style32.xm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33.xml"/><Relationship Id="rId1" Type="http://schemas.microsoft.com/office/2011/relationships/chartStyle" Target="style33.xml"/><Relationship Id="rId5" Type="http://schemas.openxmlformats.org/officeDocument/2006/relationships/chartUserShapes" Target="../drawings/drawing22.xml"/><Relationship Id="rId4" Type="http://schemas.openxmlformats.org/officeDocument/2006/relationships/oleObject" Target="NULL" TargetMode="External"/></Relationships>
</file>

<file path=ppt/charts/_rels/chart3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4.xml"/><Relationship Id="rId1" Type="http://schemas.microsoft.com/office/2011/relationships/chartStyle" Target="style34.xm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35.xml"/><Relationship Id="rId1" Type="http://schemas.microsoft.com/office/2011/relationships/chartStyle" Target="style35.xml"/><Relationship Id="rId5" Type="http://schemas.openxmlformats.org/officeDocument/2006/relationships/chartUserShapes" Target="../drawings/drawing23.xml"/><Relationship Id="rId4"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6.xml"/><Relationship Id="rId1" Type="http://schemas.microsoft.com/office/2011/relationships/chartStyle" Target="style36.xml"/></Relationships>
</file>

<file path=ppt/charts/_rels/chart4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7.xml"/><Relationship Id="rId1" Type="http://schemas.microsoft.com/office/2011/relationships/chartStyle" Target="style37.xml"/></Relationships>
</file>

<file path=ppt/charts/_rels/chart4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8.xml"/><Relationship Id="rId1" Type="http://schemas.microsoft.com/office/2011/relationships/chartStyle" Target="style38.xml"/></Relationships>
</file>

<file path=ppt/charts/_rels/chart4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9.xml"/><Relationship Id="rId1" Type="http://schemas.microsoft.com/office/2011/relationships/chartStyle" Target="style39.xml"/></Relationships>
</file>

<file path=ppt/charts/_rels/chart4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chartUserShapes" Target="../drawings/drawing24.xml"/></Relationships>
</file>

<file path=ppt/charts/_rels/chart4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chartUserShapes" Target="../drawings/drawing25.xml"/></Relationships>
</file>

<file path=ppt/charts/_rels/chart4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chartUserShapes" Target="../drawings/drawing26.xml"/></Relationships>
</file>

<file path=ppt/charts/_rels/chart4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3.xml"/><Relationship Id="rId1" Type="http://schemas.microsoft.com/office/2011/relationships/chartStyle" Target="style43.xml"/></Relationships>
</file>

<file path=ppt/charts/_rels/chart4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4.xml"/><Relationship Id="rId1" Type="http://schemas.microsoft.com/office/2011/relationships/chartStyle" Target="style44.xml"/></Relationships>
</file>

<file path=ppt/charts/_rels/chart4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5.xml"/><Relationship Id="rId1" Type="http://schemas.microsoft.com/office/2011/relationships/chartStyle" Target="style45.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5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6.xml"/><Relationship Id="rId1" Type="http://schemas.microsoft.com/office/2011/relationships/chartStyle" Target="style46.xml"/></Relationships>
</file>

<file path=ppt/charts/_rels/chart5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7.xml"/><Relationship Id="rId1" Type="http://schemas.microsoft.com/office/2011/relationships/chartStyle" Target="style47.xml"/></Relationships>
</file>

<file path=ppt/charts/_rels/chart5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chartUserShapes" Target="../drawings/drawing27.xml"/></Relationships>
</file>

<file path=ppt/charts/_rels/chart5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9.xml"/><Relationship Id="rId1" Type="http://schemas.microsoft.com/office/2011/relationships/chartStyle" Target="style49.xml"/></Relationships>
</file>

<file path=ppt/charts/_rels/chart5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chartUserShapes" Target="../drawings/drawing28.xml"/></Relationships>
</file>

<file path=ppt/charts/_rels/chart5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1.xml"/><Relationship Id="rId1" Type="http://schemas.microsoft.com/office/2011/relationships/chartStyle" Target="style51.xml"/></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oleObject" Target="NULL" TargetMode="External"/></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oleObject" Target="NULL" TargetMode="External"/></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54.xml"/><Relationship Id="rId1" Type="http://schemas.microsoft.com/office/2011/relationships/chartStyle" Target="style54.xml"/><Relationship Id="rId5" Type="http://schemas.openxmlformats.org/officeDocument/2006/relationships/chartUserShapes" Target="../drawings/drawing29.xml"/><Relationship Id="rId4" Type="http://schemas.openxmlformats.org/officeDocument/2006/relationships/oleObject" Target="NULL" TargetMode="External"/></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60.xml.rels><?xml version="1.0" encoding="UTF-8" standalone="yes"?>
<Relationships xmlns="http://schemas.openxmlformats.org/package/2006/relationships"><Relationship Id="rId2" Type="http://schemas.openxmlformats.org/officeDocument/2006/relationships/chartUserShapes" Target="../drawings/drawing30.xml"/><Relationship Id="rId1" Type="http://schemas.openxmlformats.org/officeDocument/2006/relationships/oleObject" Target="NULL" TargetMode="External"/></Relationships>
</file>

<file path=ppt/charts/_rels/chart6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6.xml"/><Relationship Id="rId1" Type="http://schemas.microsoft.com/office/2011/relationships/chartStyle" Target="style56.xml"/></Relationships>
</file>

<file path=ppt/charts/_rels/chart6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1.xm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62568664080885E-2"/>
          <c:y val="2.4716500128907099E-2"/>
          <c:w val="0.77479332610551321"/>
          <c:h val="0.88593505622022617"/>
        </c:manualLayout>
      </c:layout>
      <c:barChart>
        <c:barDir val="col"/>
        <c:grouping val="stacked"/>
        <c:varyColors val="0"/>
        <c:ser>
          <c:idx val="0"/>
          <c:order val="0"/>
          <c:tx>
            <c:strRef>
              <c:f>'B,D,Net Migration'!$C$24</c:f>
              <c:strCache>
                <c:ptCount val="1"/>
                <c:pt idx="0">
                  <c:v>Births</c:v>
                </c:pt>
              </c:strCache>
            </c:strRef>
          </c:tx>
          <c:spPr>
            <a:solidFill>
              <a:schemeClr val="accent2"/>
            </a:solidFill>
            <a:ln w="25400">
              <a:solidFill>
                <a:schemeClr val="bg1"/>
              </a:solidFill>
            </a:ln>
          </c:spPr>
          <c:invertIfNegative val="0"/>
          <c:dLbls>
            <c:dLbl>
              <c:idx val="0"/>
              <c:tx>
                <c:rich>
                  <a:bodyPr wrap="square" lIns="38100" tIns="19050" rIns="38100" bIns="19050" anchor="ctr">
                    <a:noAutofit/>
                  </a:bodyPr>
                  <a:lstStyle/>
                  <a:p>
                    <a:pPr>
                      <a:defRPr sz="1800">
                        <a:solidFill>
                          <a:schemeClr val="bg1"/>
                        </a:solidFill>
                        <a:latin typeface="Franklin Gothic Book" panose="020B0503020102020204" pitchFamily="34" charset="0"/>
                      </a:defRPr>
                    </a:pPr>
                    <a:r>
                      <a:rPr lang="en-US" dirty="0"/>
                      <a:t>67.7</a:t>
                    </a:r>
                  </a:p>
                </c:rich>
              </c:tx>
              <c:numFmt formatCode="#,##0;\-#,##0" sourceLinked="0"/>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6.3442721067436272E-2"/>
                      <c:h val="4.1996905020160506E-2"/>
                    </c:manualLayout>
                  </c15:layout>
                  <c15:showDataLabelsRange val="0"/>
                </c:ext>
                <c:ext xmlns:c16="http://schemas.microsoft.com/office/drawing/2014/chart" uri="{C3380CC4-5D6E-409C-BE32-E72D297353CC}">
                  <c16:uniqueId val="{00000004-EB0D-4022-A6B0-BF4467735F51}"/>
                </c:ext>
              </c:extLst>
            </c:dLbl>
            <c:dLbl>
              <c:idx val="1"/>
              <c:layout>
                <c:manualLayout>
                  <c:x val="-3.281520055212241E-3"/>
                  <c:y val="-9.3865591783918899E-17"/>
                </c:manualLayout>
              </c:layout>
              <c:tx>
                <c:rich>
                  <a:bodyPr/>
                  <a:lstStyle/>
                  <a:p>
                    <a:r>
                      <a:rPr lang="en-US" dirty="0"/>
                      <a:t>67.2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B0D-4022-A6B0-BF4467735F51}"/>
                </c:ext>
              </c:extLst>
            </c:dLbl>
            <c:dLbl>
              <c:idx val="2"/>
              <c:tx>
                <c:rich>
                  <a:bodyPr/>
                  <a:lstStyle/>
                  <a:p>
                    <a:r>
                      <a:rPr lang="en-US" dirty="0"/>
                      <a:t>66.6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B0D-4022-A6B0-BF4467735F51}"/>
                </c:ext>
              </c:extLst>
            </c:dLbl>
            <c:dLbl>
              <c:idx val="3"/>
              <c:tx>
                <c:rich>
                  <a:bodyPr/>
                  <a:lstStyle/>
                  <a:p>
                    <a:r>
                      <a:rPr lang="en-US" dirty="0"/>
                      <a:t>67.1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B0D-4022-A6B0-BF4467735F51}"/>
                </c:ext>
              </c:extLst>
            </c:dLbl>
            <c:dLbl>
              <c:idx val="4"/>
              <c:tx>
                <c:rich>
                  <a:bodyPr/>
                  <a:lstStyle/>
                  <a:p>
                    <a:r>
                      <a:rPr lang="en-US" dirty="0"/>
                      <a:t>67.0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B0D-4022-A6B0-BF4467735F51}"/>
                </c:ext>
              </c:extLst>
            </c:dLbl>
            <c:dLbl>
              <c:idx val="5"/>
              <c:tx>
                <c:rich>
                  <a:bodyPr/>
                  <a:lstStyle/>
                  <a:p>
                    <a:r>
                      <a:rPr lang="en-US" dirty="0"/>
                      <a:t>66.6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B0D-4022-A6B0-BF4467735F51}"/>
                </c:ext>
              </c:extLst>
            </c:dLbl>
            <c:dLbl>
              <c:idx val="6"/>
              <c:tx>
                <c:rich>
                  <a:bodyPr/>
                  <a:lstStyle/>
                  <a:p>
                    <a:r>
                      <a:rPr lang="en-US" dirty="0"/>
                      <a:t>65.0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EB0D-4022-A6B0-BF4467735F51}"/>
                </c:ext>
              </c:extLst>
            </c:dLbl>
            <c:dLbl>
              <c:idx val="7"/>
              <c:tx>
                <c:rich>
                  <a:bodyPr/>
                  <a:lstStyle/>
                  <a:p>
                    <a:r>
                      <a:rPr lang="en-US" dirty="0"/>
                      <a:t>64.1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EB0D-4022-A6B0-BF4467735F51}"/>
                </c:ext>
              </c:extLst>
            </c:dLbl>
            <c:dLbl>
              <c:idx val="8"/>
              <c:tx>
                <c:rich>
                  <a:bodyPr/>
                  <a:lstStyle/>
                  <a:p>
                    <a:r>
                      <a:rPr lang="en-US" dirty="0"/>
                      <a:t>63.3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EB0D-4022-A6B0-BF4467735F51}"/>
                </c:ext>
              </c:extLst>
            </c:dLbl>
            <c:dLbl>
              <c:idx val="9"/>
              <c:tx>
                <c:rich>
                  <a:bodyPr/>
                  <a:lstStyle/>
                  <a:p>
                    <a:r>
                      <a:rPr lang="en-US" dirty="0"/>
                      <a:t>60.6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EB0D-4022-A6B0-BF4467735F51}"/>
                </c:ext>
              </c:extLst>
            </c:dLbl>
            <c:numFmt formatCode="#,##0;\-#,##0" sourceLinked="0"/>
            <c:spPr>
              <a:noFill/>
              <a:ln>
                <a:noFill/>
              </a:ln>
              <a:effectLst/>
            </c:spPr>
            <c:txPr>
              <a:bodyPr wrap="square" lIns="38100" tIns="19050" rIns="38100" bIns="19050" anchor="ctr">
                <a:spAutoFit/>
              </a:bodyPr>
              <a:lstStyle/>
              <a:p>
                <a:pPr>
                  <a:defRPr sz="1800">
                    <a:solidFill>
                      <a:schemeClr val="bg1"/>
                    </a:solidFill>
                    <a:latin typeface="Franklin Gothic Book" panose="020B05030201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'B,D,Net Migration'!$A$26:$A$35</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'B,D,Net Migration'!$C$26:$C$35</c:f>
              <c:numCache>
                <c:formatCode>#,##0</c:formatCode>
                <c:ptCount val="10"/>
                <c:pt idx="0">
                  <c:v>67741</c:v>
                </c:pt>
                <c:pt idx="1">
                  <c:v>67229</c:v>
                </c:pt>
                <c:pt idx="2">
                  <c:v>66566</c:v>
                </c:pt>
                <c:pt idx="3">
                  <c:v>67119</c:v>
                </c:pt>
                <c:pt idx="4">
                  <c:v>67004</c:v>
                </c:pt>
                <c:pt idx="5">
                  <c:v>66593</c:v>
                </c:pt>
                <c:pt idx="6">
                  <c:v>64994</c:v>
                </c:pt>
                <c:pt idx="7">
                  <c:v>64143</c:v>
                </c:pt>
                <c:pt idx="8">
                  <c:v>63280</c:v>
                </c:pt>
                <c:pt idx="9">
                  <c:v>60615</c:v>
                </c:pt>
              </c:numCache>
            </c:numRef>
          </c:val>
          <c:extLst>
            <c:ext xmlns:c16="http://schemas.microsoft.com/office/drawing/2014/chart" uri="{C3380CC4-5D6E-409C-BE32-E72D297353CC}">
              <c16:uniqueId val="{00000000-EB0D-4022-A6B0-BF4467735F51}"/>
            </c:ext>
          </c:extLst>
        </c:ser>
        <c:ser>
          <c:idx val="1"/>
          <c:order val="1"/>
          <c:tx>
            <c:strRef>
              <c:f>'B,D,Net Migration'!$D$24</c:f>
              <c:strCache>
                <c:ptCount val="1"/>
                <c:pt idx="0">
                  <c:v>Deaths</c:v>
                </c:pt>
              </c:strCache>
            </c:strRef>
          </c:tx>
          <c:spPr>
            <a:solidFill>
              <a:schemeClr val="accent1"/>
            </a:solidFill>
            <a:ln w="25400">
              <a:solidFill>
                <a:schemeClr val="bg1"/>
              </a:solidFill>
            </a:ln>
          </c:spPr>
          <c:invertIfNegative val="0"/>
          <c:dLbls>
            <c:dLbl>
              <c:idx val="0"/>
              <c:tx>
                <c:rich>
                  <a:bodyPr/>
                  <a:lstStyle/>
                  <a:p>
                    <a:r>
                      <a:rPr lang="en-US" dirty="0"/>
                      <a:t>48.1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EB0D-4022-A6B0-BF4467735F51}"/>
                </c:ext>
              </c:extLst>
            </c:dLbl>
            <c:dLbl>
              <c:idx val="1"/>
              <c:tx>
                <c:rich>
                  <a:bodyPr/>
                  <a:lstStyle/>
                  <a:p>
                    <a:r>
                      <a:rPr lang="en-US" dirty="0"/>
                      <a:t>48.2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EB0D-4022-A6B0-BF4467735F51}"/>
                </c:ext>
              </c:extLst>
            </c:dLbl>
            <c:dLbl>
              <c:idx val="2"/>
              <c:tx>
                <c:rich>
                  <a:bodyPr/>
                  <a:lstStyle/>
                  <a:p>
                    <a:r>
                      <a:rPr lang="en-US" dirty="0"/>
                      <a:t>49.9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EB0D-4022-A6B0-BF4467735F51}"/>
                </c:ext>
              </c:extLst>
            </c:dLbl>
            <c:dLbl>
              <c:idx val="3"/>
              <c:tx>
                <c:rich>
                  <a:bodyPr/>
                  <a:lstStyle/>
                  <a:p>
                    <a:r>
                      <a:rPr lang="en-US" dirty="0"/>
                      <a:t>50.1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EB0D-4022-A6B0-BF4467735F51}"/>
                </c:ext>
              </c:extLst>
            </c:dLbl>
            <c:dLbl>
              <c:idx val="4"/>
              <c:tx>
                <c:rich>
                  <a:bodyPr/>
                  <a:lstStyle/>
                  <a:p>
                    <a:r>
                      <a:rPr lang="en-US" dirty="0"/>
                      <a:t>51.3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EB0D-4022-A6B0-BF4467735F51}"/>
                </c:ext>
              </c:extLst>
            </c:dLbl>
            <c:dLbl>
              <c:idx val="5"/>
              <c:tx>
                <c:rich>
                  <a:bodyPr/>
                  <a:lstStyle/>
                  <a:p>
                    <a:r>
                      <a:rPr lang="en-US" dirty="0"/>
                      <a:t>51.8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EB0D-4022-A6B0-BF4467735F51}"/>
                </c:ext>
              </c:extLst>
            </c:dLbl>
            <c:dLbl>
              <c:idx val="6"/>
              <c:tx>
                <c:rich>
                  <a:bodyPr/>
                  <a:lstStyle/>
                  <a:p>
                    <a:r>
                      <a:rPr lang="en-US" dirty="0"/>
                      <a:t>52.7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EB0D-4022-A6B0-BF4467735F51}"/>
                </c:ext>
              </c:extLst>
            </c:dLbl>
            <c:dLbl>
              <c:idx val="7"/>
              <c:tx>
                <c:rich>
                  <a:bodyPr/>
                  <a:lstStyle/>
                  <a:p>
                    <a:r>
                      <a:rPr lang="en-US" dirty="0"/>
                      <a:t>53.7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EB0D-4022-A6B0-BF4467735F51}"/>
                </c:ext>
              </c:extLst>
            </c:dLbl>
            <c:dLbl>
              <c:idx val="8"/>
              <c:tx>
                <c:rich>
                  <a:bodyPr/>
                  <a:lstStyle/>
                  <a:p>
                    <a:r>
                      <a:rPr lang="en-US" dirty="0"/>
                      <a:t>54.2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EB0D-4022-A6B0-BF4467735F51}"/>
                </c:ext>
              </c:extLst>
            </c:dLbl>
            <c:dLbl>
              <c:idx val="9"/>
              <c:tx>
                <c:rich>
                  <a:bodyPr/>
                  <a:lstStyle/>
                  <a:p>
                    <a:r>
                      <a:rPr lang="en-US" dirty="0"/>
                      <a:t>62.7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EB0D-4022-A6B0-BF4467735F51}"/>
                </c:ext>
              </c:extLst>
            </c:dLbl>
            <c:spPr>
              <a:noFill/>
              <a:ln>
                <a:noFill/>
              </a:ln>
              <a:effectLst/>
            </c:spPr>
            <c:txPr>
              <a:bodyPr wrap="square" lIns="38100" tIns="19050" rIns="38100" bIns="19050" anchor="ctr">
                <a:spAutoFit/>
              </a:bodyPr>
              <a:lstStyle/>
              <a:p>
                <a:pPr>
                  <a:defRPr sz="1800">
                    <a:solidFill>
                      <a:schemeClr val="bg1"/>
                    </a:solidFill>
                    <a:latin typeface="Franklin Gothic Book" panose="020B05030201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'B,D,Net Migration'!$A$26:$A$35</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'B,D,Net Migration'!$D$26:$D$35</c:f>
              <c:numCache>
                <c:formatCode>#,##0</c:formatCode>
                <c:ptCount val="10"/>
                <c:pt idx="0">
                  <c:v>48101</c:v>
                </c:pt>
                <c:pt idx="1">
                  <c:v>48224</c:v>
                </c:pt>
                <c:pt idx="2">
                  <c:v>49917</c:v>
                </c:pt>
                <c:pt idx="3">
                  <c:v>50136</c:v>
                </c:pt>
                <c:pt idx="4">
                  <c:v>51251</c:v>
                </c:pt>
                <c:pt idx="5">
                  <c:v>51787</c:v>
                </c:pt>
                <c:pt idx="6">
                  <c:v>52679</c:v>
                </c:pt>
                <c:pt idx="7">
                  <c:v>53680</c:v>
                </c:pt>
                <c:pt idx="8">
                  <c:v>54194</c:v>
                </c:pt>
                <c:pt idx="9">
                  <c:v>62704</c:v>
                </c:pt>
              </c:numCache>
            </c:numRef>
          </c:val>
          <c:extLst>
            <c:ext xmlns:c16="http://schemas.microsoft.com/office/drawing/2014/chart" uri="{C3380CC4-5D6E-409C-BE32-E72D297353CC}">
              <c16:uniqueId val="{00000001-EB0D-4022-A6B0-BF4467735F51}"/>
            </c:ext>
          </c:extLst>
        </c:ser>
        <c:ser>
          <c:idx val="2"/>
          <c:order val="2"/>
          <c:tx>
            <c:strRef>
              <c:f>'B,D,Net Migration'!$E$24</c:f>
              <c:strCache>
                <c:ptCount val="1"/>
                <c:pt idx="0">
                  <c:v>Net Migration</c:v>
                </c:pt>
              </c:strCache>
            </c:strRef>
          </c:tx>
          <c:spPr>
            <a:solidFill>
              <a:srgbClr val="207276"/>
            </a:solidFill>
            <a:ln w="25400">
              <a:solidFill>
                <a:schemeClr val="bg1"/>
              </a:solidFill>
            </a:ln>
          </c:spPr>
          <c:invertIfNegative val="0"/>
          <c:dLbls>
            <c:dLbl>
              <c:idx val="0"/>
              <c:layout>
                <c:manualLayout>
                  <c:x val="0"/>
                  <c:y val="-2.8159599688526396E-2"/>
                </c:manualLayout>
              </c:layout>
              <c:tx>
                <c:rich>
                  <a:bodyPr/>
                  <a:lstStyle/>
                  <a:p>
                    <a:r>
                      <a:rPr lang="en-US" dirty="0">
                        <a:solidFill>
                          <a:srgbClr val="207276"/>
                        </a:solidFill>
                      </a:rPr>
                      <a:t>-3.4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EB0D-4022-A6B0-BF4467735F51}"/>
                </c:ext>
              </c:extLst>
            </c:dLbl>
            <c:dLbl>
              <c:idx val="1"/>
              <c:layout>
                <c:manualLayout>
                  <c:x val="0"/>
                  <c:y val="-3.450902131113591E-2"/>
                </c:manualLayout>
              </c:layout>
              <c:tx>
                <c:rich>
                  <a:bodyPr/>
                  <a:lstStyle/>
                  <a:p>
                    <a:r>
                      <a:rPr lang="en-US" dirty="0">
                        <a:solidFill>
                          <a:srgbClr val="207276"/>
                        </a:solidFill>
                      </a:rPr>
                      <a:t>-6.9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EB0D-4022-A6B0-BF4467735F51}"/>
                </c:ext>
              </c:extLst>
            </c:dLbl>
            <c:dLbl>
              <c:idx val="2"/>
              <c:layout>
                <c:manualLayout>
                  <c:x val="-1.0671159645001607E-3"/>
                  <c:y val="-2.8159599688526396E-2"/>
                </c:manualLayout>
              </c:layout>
              <c:tx>
                <c:rich>
                  <a:bodyPr/>
                  <a:lstStyle/>
                  <a:p>
                    <a:r>
                      <a:rPr lang="en-US" dirty="0">
                        <a:solidFill>
                          <a:srgbClr val="207276"/>
                        </a:solidFill>
                      </a:rPr>
                      <a:t>-1.0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EB0D-4022-A6B0-BF4467735F51}"/>
                </c:ext>
              </c:extLst>
            </c:dLbl>
            <c:dLbl>
              <c:idx val="3"/>
              <c:layout>
                <c:manualLayout>
                  <c:x val="0"/>
                  <c:y val="-3.8400003870236614E-2"/>
                </c:manualLayout>
              </c:layout>
              <c:tx>
                <c:rich>
                  <a:bodyPr/>
                  <a:lstStyle/>
                  <a:p>
                    <a:r>
                      <a:rPr lang="en-US" dirty="0">
                        <a:solidFill>
                          <a:srgbClr val="207276"/>
                        </a:solidFill>
                      </a:rPr>
                      <a:t>0.04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EB0D-4022-A6B0-BF4467735F51}"/>
                </c:ext>
              </c:extLst>
            </c:dLbl>
            <c:dLbl>
              <c:idx val="4"/>
              <c:layout>
                <c:manualLayout>
                  <c:x val="-1.0671159645001607E-3"/>
                  <c:y val="-4.6080004644283953E-2"/>
                </c:manualLayout>
              </c:layout>
              <c:tx>
                <c:rich>
                  <a:bodyPr/>
                  <a:lstStyle/>
                  <a:p>
                    <a:r>
                      <a:rPr lang="en-US" dirty="0">
                        <a:solidFill>
                          <a:srgbClr val="207276"/>
                        </a:solidFill>
                      </a:rPr>
                      <a:t>2.9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EB0D-4022-A6B0-BF4467735F51}"/>
                </c:ext>
              </c:extLst>
            </c:dLbl>
            <c:dLbl>
              <c:idx val="5"/>
              <c:layout>
                <c:manualLayout>
                  <c:x val="-1.067115964500239E-3"/>
                  <c:y val="-3.4509603587911677E-2"/>
                </c:manualLayout>
              </c:layout>
              <c:tx>
                <c:rich>
                  <a:bodyPr/>
                  <a:lstStyle/>
                  <a:p>
                    <a:r>
                      <a:rPr lang="en-US" dirty="0">
                        <a:solidFill>
                          <a:srgbClr val="207276"/>
                        </a:solidFill>
                      </a:rPr>
                      <a:t>-6.4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EB0D-4022-A6B0-BF4467735F51}"/>
                </c:ext>
              </c:extLst>
            </c:dLbl>
            <c:dLbl>
              <c:idx val="6"/>
              <c:tx>
                <c:rich>
                  <a:bodyPr wrap="square" lIns="38100" tIns="19050" rIns="38100" bIns="19050" anchor="ctr">
                    <a:spAutoFit/>
                  </a:bodyPr>
                  <a:lstStyle/>
                  <a:p>
                    <a:pPr>
                      <a:defRPr sz="1800">
                        <a:solidFill>
                          <a:schemeClr val="bg1"/>
                        </a:solidFill>
                        <a:latin typeface="Franklin Gothic Book" panose="020B0503020102020204" pitchFamily="34" charset="0"/>
                      </a:defRPr>
                    </a:pPr>
                    <a:r>
                      <a:rPr lang="en-US" dirty="0">
                        <a:solidFill>
                          <a:schemeClr val="bg1"/>
                        </a:solidFill>
                      </a:rPr>
                      <a:t>-8.5</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EB0D-4022-A6B0-BF4467735F51}"/>
                </c:ext>
              </c:extLst>
            </c:dLbl>
            <c:dLbl>
              <c:idx val="7"/>
              <c:layout>
                <c:manualLayout>
                  <c:x val="0"/>
                  <c:y val="2.4653598693681463E-3"/>
                </c:manualLayout>
              </c:layout>
              <c:tx>
                <c:rich>
                  <a:bodyPr wrap="square" lIns="38100" tIns="19050" rIns="38100" bIns="19050" anchor="ctr">
                    <a:spAutoFit/>
                  </a:bodyPr>
                  <a:lstStyle/>
                  <a:p>
                    <a:pPr>
                      <a:defRPr sz="1800">
                        <a:solidFill>
                          <a:schemeClr val="bg1"/>
                        </a:solidFill>
                        <a:latin typeface="Franklin Gothic Book" panose="020B0503020102020204" pitchFamily="34" charset="0"/>
                      </a:defRPr>
                    </a:pPr>
                    <a:r>
                      <a:rPr lang="en-US" dirty="0">
                        <a:solidFill>
                          <a:schemeClr val="bg1"/>
                        </a:solidFill>
                      </a:rPr>
                      <a:t>-8.2</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EB0D-4022-A6B0-BF4467735F51}"/>
                </c:ext>
              </c:extLst>
            </c:dLbl>
            <c:dLbl>
              <c:idx val="8"/>
              <c:tx>
                <c:rich>
                  <a:bodyPr wrap="square" lIns="38100" tIns="19050" rIns="38100" bIns="19050" anchor="ctr">
                    <a:spAutoFit/>
                  </a:bodyPr>
                  <a:lstStyle/>
                  <a:p>
                    <a:pPr>
                      <a:defRPr sz="1800">
                        <a:solidFill>
                          <a:schemeClr val="bg1"/>
                        </a:solidFill>
                        <a:latin typeface="Franklin Gothic Book" panose="020B0503020102020204" pitchFamily="34" charset="0"/>
                      </a:defRPr>
                    </a:pPr>
                    <a:r>
                      <a:rPr lang="en-US" dirty="0">
                        <a:solidFill>
                          <a:schemeClr val="bg1"/>
                        </a:solidFill>
                      </a:rPr>
                      <a:t>50.1</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EB0D-4022-A6B0-BF4467735F51}"/>
                </c:ext>
              </c:extLst>
            </c:dLbl>
            <c:dLbl>
              <c:idx val="9"/>
              <c:layout>
                <c:manualLayout>
                  <c:x val="0"/>
                  <c:y val="-2.5599801005334273E-2"/>
                </c:manualLayout>
              </c:layout>
              <c:tx>
                <c:rich>
                  <a:bodyPr/>
                  <a:lstStyle/>
                  <a:p>
                    <a:r>
                      <a:rPr lang="en-US" dirty="0">
                        <a:solidFill>
                          <a:srgbClr val="207276"/>
                        </a:solidFill>
                      </a:rPr>
                      <a:t>-2.4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EB0D-4022-A6B0-BF4467735F51}"/>
                </c:ext>
              </c:extLst>
            </c:dLbl>
            <c:spPr>
              <a:noFill/>
              <a:ln>
                <a:noFill/>
              </a:ln>
              <a:effectLst/>
            </c:spPr>
            <c:txPr>
              <a:bodyPr wrap="square" lIns="38100" tIns="19050" rIns="38100" bIns="19050" anchor="ctr">
                <a:spAutoFit/>
              </a:bodyPr>
              <a:lstStyle/>
              <a:p>
                <a:pPr>
                  <a:defRPr sz="1800">
                    <a:solidFill>
                      <a:srgbClr val="207276"/>
                    </a:solidFill>
                    <a:latin typeface="Franklin Gothic Book" panose="020B05030201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'B,D,Net Migration'!$A$26:$A$35</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'B,D,Net Migration'!$E$26:$E$35</c:f>
              <c:numCache>
                <c:formatCode>#,##0</c:formatCode>
                <c:ptCount val="10"/>
                <c:pt idx="0">
                  <c:v>-3422</c:v>
                </c:pt>
                <c:pt idx="1">
                  <c:v>-6878</c:v>
                </c:pt>
                <c:pt idx="2">
                  <c:v>-1043</c:v>
                </c:pt>
                <c:pt idx="3">
                  <c:v>38</c:v>
                </c:pt>
                <c:pt idx="4">
                  <c:v>2863</c:v>
                </c:pt>
                <c:pt idx="5">
                  <c:v>-6403</c:v>
                </c:pt>
                <c:pt idx="6">
                  <c:v>-8463</c:v>
                </c:pt>
                <c:pt idx="7">
                  <c:v>-8241</c:v>
                </c:pt>
                <c:pt idx="8">
                  <c:v>50056</c:v>
                </c:pt>
                <c:pt idx="9">
                  <c:v>-2383</c:v>
                </c:pt>
              </c:numCache>
            </c:numRef>
          </c:val>
          <c:extLst>
            <c:ext xmlns:c16="http://schemas.microsoft.com/office/drawing/2014/chart" uri="{C3380CC4-5D6E-409C-BE32-E72D297353CC}">
              <c16:uniqueId val="{00000002-EB0D-4022-A6B0-BF4467735F51}"/>
            </c:ext>
          </c:extLst>
        </c:ser>
        <c:dLbls>
          <c:showLegendKey val="0"/>
          <c:showVal val="0"/>
          <c:showCatName val="0"/>
          <c:showSerName val="0"/>
          <c:showPercent val="0"/>
          <c:showBubbleSize val="0"/>
        </c:dLbls>
        <c:gapWidth val="50"/>
        <c:overlap val="100"/>
        <c:axId val="107878272"/>
        <c:axId val="117989760"/>
      </c:barChart>
      <c:catAx>
        <c:axId val="107878272"/>
        <c:scaling>
          <c:orientation val="minMax"/>
        </c:scaling>
        <c:delete val="0"/>
        <c:axPos val="b"/>
        <c:numFmt formatCode="General" sourceLinked="1"/>
        <c:majorTickMark val="none"/>
        <c:minorTickMark val="none"/>
        <c:tickLblPos val="low"/>
        <c:spPr>
          <a:ln>
            <a:solidFill>
              <a:srgbClr val="4F5A65"/>
            </a:solidFill>
          </a:ln>
        </c:spPr>
        <c:txPr>
          <a:bodyPr/>
          <a:lstStyle/>
          <a:p>
            <a:pPr>
              <a:defRPr sz="1800">
                <a:latin typeface="Franklin Gothic Medium Cond" panose="020B0606030402020204" pitchFamily="34" charset="0"/>
              </a:defRPr>
            </a:pPr>
            <a:endParaRPr lang="en-US"/>
          </a:p>
        </c:txPr>
        <c:crossAx val="117989760"/>
        <c:crosses val="autoZero"/>
        <c:auto val="1"/>
        <c:lblAlgn val="ctr"/>
        <c:lblOffset val="100"/>
        <c:noMultiLvlLbl val="0"/>
      </c:catAx>
      <c:valAx>
        <c:axId val="117989760"/>
        <c:scaling>
          <c:orientation val="minMax"/>
          <c:max val="170000"/>
          <c:min val="-10000"/>
        </c:scaling>
        <c:delete val="1"/>
        <c:axPos val="l"/>
        <c:numFmt formatCode="#,##0" sourceLinked="1"/>
        <c:majorTickMark val="out"/>
        <c:minorTickMark val="none"/>
        <c:tickLblPos val="nextTo"/>
        <c:crossAx val="107878272"/>
        <c:crosses val="autoZero"/>
        <c:crossBetween val="between"/>
        <c:majorUnit val="30000"/>
      </c:valAx>
    </c:plotArea>
    <c:plotVisOnly val="1"/>
    <c:dispBlanksAs val="gap"/>
    <c:showDLblsOverMax val="0"/>
  </c:chart>
  <c:spPr>
    <a:ln>
      <a:solidFill>
        <a:schemeClr val="bg1"/>
      </a:solidFill>
    </a:ln>
  </c:sp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36253505079675"/>
          <c:y val="0.21683967704728951"/>
          <c:w val="0.60339101548503216"/>
          <c:h val="0.73241061130334484"/>
        </c:manualLayout>
      </c:layout>
      <c:barChart>
        <c:barDir val="bar"/>
        <c:grouping val="stacked"/>
        <c:varyColors val="0"/>
        <c:ser>
          <c:idx val="1"/>
          <c:order val="0"/>
          <c:tx>
            <c:strRef>
              <c:f>MSM!$Y$137</c:f>
              <c:strCache>
                <c:ptCount val="1"/>
                <c:pt idx="0">
                  <c:v>spacer</c:v>
                </c:pt>
              </c:strCache>
            </c:strRef>
          </c:tx>
          <c:spPr>
            <a:noFill/>
            <a:ln>
              <a:noFill/>
            </a:ln>
            <a:effectLst/>
          </c:spPr>
          <c:invertIfNegative val="0"/>
          <c:cat>
            <c:strRef>
              <c:f>MSM!$W$138:$W$143</c:f>
              <c:strCache>
                <c:ptCount val="6"/>
                <c:pt idx="0">
                  <c:v>65+</c:v>
                </c:pt>
                <c:pt idx="1">
                  <c:v>55–64</c:v>
                </c:pt>
                <c:pt idx="2">
                  <c:v>45–54</c:v>
                </c:pt>
                <c:pt idx="3">
                  <c:v>35–44</c:v>
                </c:pt>
                <c:pt idx="4">
                  <c:v>25–34</c:v>
                </c:pt>
                <c:pt idx="5">
                  <c:v>15–24</c:v>
                </c:pt>
              </c:strCache>
            </c:strRef>
          </c:cat>
          <c:val>
            <c:numRef>
              <c:f>MSM!$Y$138:$Y$143</c:f>
              <c:numCache>
                <c:formatCode>0%</c:formatCode>
                <c:ptCount val="6"/>
                <c:pt idx="0">
                  <c:v>-0.24</c:v>
                </c:pt>
                <c:pt idx="1">
                  <c:v>-0.24</c:v>
                </c:pt>
                <c:pt idx="2">
                  <c:v>-0.24</c:v>
                </c:pt>
                <c:pt idx="3">
                  <c:v>-0.24</c:v>
                </c:pt>
                <c:pt idx="4">
                  <c:v>-0.24</c:v>
                </c:pt>
                <c:pt idx="5">
                  <c:v>-0.24</c:v>
                </c:pt>
              </c:numCache>
            </c:numRef>
          </c:val>
          <c:extLst>
            <c:ext xmlns:c16="http://schemas.microsoft.com/office/drawing/2014/chart" uri="{C3380CC4-5D6E-409C-BE32-E72D297353CC}">
              <c16:uniqueId val="{00000000-9315-4301-8188-D9E71378BDF3}"/>
            </c:ext>
          </c:extLst>
        </c:ser>
        <c:ser>
          <c:idx val="0"/>
          <c:order val="1"/>
          <c:tx>
            <c:strRef>
              <c:f>MSM!$X$137</c:f>
              <c:strCache>
                <c:ptCount val="1"/>
                <c:pt idx="0">
                  <c:v>Prev%</c:v>
                </c:pt>
              </c:strCache>
            </c:strRef>
          </c:tx>
          <c:spPr>
            <a:solidFill>
              <a:srgbClr val="17311D"/>
            </a:solidFill>
            <a:ln>
              <a:noFill/>
            </a:ln>
            <a:effectLst/>
          </c:spPr>
          <c:invertIfNegative val="0"/>
          <c:dLbls>
            <c:dLbl>
              <c:idx val="0"/>
              <c:layout>
                <c:manualLayout>
                  <c:x val="-1.3207576317466332E-3"/>
                  <c:y val="0"/>
                </c:manualLayout>
              </c:layout>
              <c:tx>
                <c:rich>
                  <a:bodyPr/>
                  <a:lstStyle/>
                  <a:p>
                    <a:r>
                      <a:rPr lang="en-US" dirty="0"/>
                      <a:t>11%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315-4301-8188-D9E71378BDF3}"/>
                </c:ext>
              </c:extLst>
            </c:dLbl>
            <c:dLbl>
              <c:idx val="1"/>
              <c:tx>
                <c:rich>
                  <a:bodyPr/>
                  <a:lstStyle/>
                  <a:p>
                    <a:r>
                      <a:rPr lang="en-US" dirty="0"/>
                      <a:t>27%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315-4301-8188-D9E71378BDF3}"/>
                </c:ext>
              </c:extLst>
            </c:dLbl>
            <c:dLbl>
              <c:idx val="2"/>
              <c:tx>
                <c:rich>
                  <a:bodyPr/>
                  <a:lstStyle/>
                  <a:p>
                    <a:r>
                      <a:rPr lang="en-US" dirty="0"/>
                      <a:t>22%</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315-4301-8188-D9E71378BDF3}"/>
                </c:ext>
              </c:extLst>
            </c:dLbl>
            <c:dLbl>
              <c:idx val="3"/>
              <c:tx>
                <c:rich>
                  <a:bodyPr/>
                  <a:lstStyle/>
                  <a:p>
                    <a:r>
                      <a:rPr lang="en-US" dirty="0"/>
                      <a:t>19%</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315-4301-8188-D9E71378BDF3}"/>
                </c:ext>
              </c:extLst>
            </c:dLbl>
            <c:dLbl>
              <c:idx val="4"/>
              <c:tx>
                <c:rich>
                  <a:bodyPr/>
                  <a:lstStyle/>
                  <a:p>
                    <a:r>
                      <a:rPr lang="en-US" dirty="0"/>
                      <a:t>19%</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315-4301-8188-D9E71378BDF3}"/>
                </c:ext>
              </c:extLst>
            </c:dLbl>
            <c:dLbl>
              <c:idx val="5"/>
              <c:layout>
                <c:manualLayout>
                  <c:x val="-3.9146567185358992E-2"/>
                  <c:y val="0"/>
                </c:manualLayout>
              </c:layout>
              <c:tx>
                <c:rich>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Franklin Gothic Book" panose="020B0503020102020204" pitchFamily="34" charset="0"/>
                        <a:ea typeface="+mn-ea"/>
                        <a:cs typeface="+mn-cs"/>
                      </a:defRPr>
                    </a:pPr>
                    <a:r>
                      <a:rPr lang="en-US" sz="1800" dirty="0">
                        <a:solidFill>
                          <a:sysClr val="windowText" lastClr="000000"/>
                        </a:solidFill>
                      </a:rPr>
                      <a:t>3%</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9315-4301-8188-D9E71378BDF3}"/>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MSM!$W$138:$W$143</c:f>
              <c:strCache>
                <c:ptCount val="6"/>
                <c:pt idx="0">
                  <c:v>65+</c:v>
                </c:pt>
                <c:pt idx="1">
                  <c:v>55–64</c:v>
                </c:pt>
                <c:pt idx="2">
                  <c:v>45–54</c:v>
                </c:pt>
                <c:pt idx="3">
                  <c:v>35–44</c:v>
                </c:pt>
                <c:pt idx="4">
                  <c:v>25–34</c:v>
                </c:pt>
                <c:pt idx="5">
                  <c:v>15–24</c:v>
                </c:pt>
              </c:strCache>
            </c:strRef>
          </c:cat>
          <c:val>
            <c:numRef>
              <c:f>MSM!$X$138:$X$143</c:f>
              <c:numCache>
                <c:formatCode>0%</c:formatCode>
                <c:ptCount val="6"/>
                <c:pt idx="0">
                  <c:v>-0.11</c:v>
                </c:pt>
                <c:pt idx="1">
                  <c:v>-0.27</c:v>
                </c:pt>
                <c:pt idx="2">
                  <c:v>-0.22</c:v>
                </c:pt>
                <c:pt idx="3">
                  <c:v>-0.19</c:v>
                </c:pt>
                <c:pt idx="4">
                  <c:v>-0.19</c:v>
                </c:pt>
                <c:pt idx="5">
                  <c:v>-0.03</c:v>
                </c:pt>
              </c:numCache>
            </c:numRef>
          </c:val>
          <c:extLst>
            <c:ext xmlns:c16="http://schemas.microsoft.com/office/drawing/2014/chart" uri="{C3380CC4-5D6E-409C-BE32-E72D297353CC}">
              <c16:uniqueId val="{00000007-9315-4301-8188-D9E71378BDF3}"/>
            </c:ext>
          </c:extLst>
        </c:ser>
        <c:ser>
          <c:idx val="2"/>
          <c:order val="2"/>
          <c:tx>
            <c:strRef>
              <c:f>MSM!$Z$137</c:f>
              <c:strCache>
                <c:ptCount val="1"/>
                <c:pt idx="0">
                  <c:v>New %</c:v>
                </c:pt>
              </c:strCache>
            </c:strRef>
          </c:tx>
          <c:spPr>
            <a:solidFill>
              <a:schemeClr val="accent3"/>
            </a:solidFill>
            <a:ln>
              <a:noFill/>
            </a:ln>
            <a:effectLst/>
          </c:spPr>
          <c:invertIfNegative val="0"/>
          <c:dLbls>
            <c:dLbl>
              <c:idx val="0"/>
              <c:layout>
                <c:manualLayout>
                  <c:x val="3.5218745270680057E-2"/>
                  <c:y val="0"/>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315-4301-8188-D9E71378BDF3}"/>
                </c:ext>
              </c:extLst>
            </c:dLbl>
            <c:dLbl>
              <c:idx val="1"/>
              <c:layout>
                <c:manualLayout>
                  <c:x val="4.9194223008032681E-2"/>
                  <c:y val="2.9916204005897497E-3"/>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315-4301-8188-D9E71378BDF3}"/>
                </c:ext>
              </c:extLst>
            </c:dLbl>
            <c:dLbl>
              <c:idx val="2"/>
              <c:layout>
                <c:manualLayout>
                  <c:x val="3.0571143940707583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98-4D66-8250-8E1DA68A1D2D}"/>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Franklin Gothic Book" panose="020B05030201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MSM!$W$138:$W$143</c:f>
              <c:strCache>
                <c:ptCount val="6"/>
                <c:pt idx="0">
                  <c:v>65+</c:v>
                </c:pt>
                <c:pt idx="1">
                  <c:v>55–64</c:v>
                </c:pt>
                <c:pt idx="2">
                  <c:v>45–54</c:v>
                </c:pt>
                <c:pt idx="3">
                  <c:v>35–44</c:v>
                </c:pt>
                <c:pt idx="4">
                  <c:v>25–34</c:v>
                </c:pt>
                <c:pt idx="5">
                  <c:v>15–24</c:v>
                </c:pt>
              </c:strCache>
            </c:strRef>
          </c:cat>
          <c:val>
            <c:numRef>
              <c:f>MSM!$Z$138:$Z$143</c:f>
              <c:numCache>
                <c:formatCode>0%</c:formatCode>
                <c:ptCount val="6"/>
                <c:pt idx="0">
                  <c:v>0.02</c:v>
                </c:pt>
                <c:pt idx="1">
                  <c:v>0.06</c:v>
                </c:pt>
                <c:pt idx="2">
                  <c:v>0.11</c:v>
                </c:pt>
                <c:pt idx="3">
                  <c:v>0.17</c:v>
                </c:pt>
                <c:pt idx="4">
                  <c:v>0.37</c:v>
                </c:pt>
                <c:pt idx="5">
                  <c:v>0.28000000000000003</c:v>
                </c:pt>
              </c:numCache>
            </c:numRef>
          </c:val>
          <c:extLst>
            <c:ext xmlns:c16="http://schemas.microsoft.com/office/drawing/2014/chart" uri="{C3380CC4-5D6E-409C-BE32-E72D297353CC}">
              <c16:uniqueId val="{0000000A-9315-4301-8188-D9E71378BDF3}"/>
            </c:ext>
          </c:extLst>
        </c:ser>
        <c:dLbls>
          <c:showLegendKey val="0"/>
          <c:showVal val="0"/>
          <c:showCatName val="0"/>
          <c:showSerName val="0"/>
          <c:showPercent val="0"/>
          <c:showBubbleSize val="0"/>
        </c:dLbls>
        <c:gapWidth val="12"/>
        <c:overlap val="100"/>
        <c:axId val="716808368"/>
        <c:axId val="716811976"/>
      </c:barChart>
      <c:catAx>
        <c:axId val="716808368"/>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Franklin Gothic Medium" panose="020B0603020102020204" pitchFamily="34" charset="0"/>
                <a:ea typeface="+mn-ea"/>
                <a:cs typeface="+mn-cs"/>
              </a:defRPr>
            </a:pPr>
            <a:endParaRPr lang="en-US"/>
          </a:p>
        </c:txPr>
        <c:crossAx val="716811976"/>
        <c:crosses val="autoZero"/>
        <c:auto val="1"/>
        <c:lblAlgn val="ctr"/>
        <c:lblOffset val="100"/>
        <c:noMultiLvlLbl val="0"/>
      </c:catAx>
      <c:valAx>
        <c:axId val="716811976"/>
        <c:scaling>
          <c:orientation val="minMax"/>
          <c:max val="0.4"/>
          <c:min val="-0.60000000000000009"/>
        </c:scaling>
        <c:delete val="1"/>
        <c:axPos val="b"/>
        <c:numFmt formatCode="0%" sourceLinked="1"/>
        <c:majorTickMark val="out"/>
        <c:minorTickMark val="none"/>
        <c:tickLblPos val="nextTo"/>
        <c:crossAx val="716808368"/>
        <c:crosses val="autoZero"/>
        <c:crossBetween val="between"/>
        <c:majorUnit val="0.1"/>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6">
                <a:lumMod val="40000"/>
                <a:lumOff val="60000"/>
              </a:schemeClr>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69C-4943-8C50-62066B789A14}"/>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C69C-4943-8C50-62066B789A14}"/>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C69C-4943-8C50-62066B789A14}"/>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C69C-4943-8C50-62066B789A14}"/>
                </c:ext>
              </c:extLst>
            </c:dLbl>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C69C-4943-8C50-62066B789A14}"/>
                </c:ext>
              </c:extLst>
            </c:dLbl>
            <c:dLbl>
              <c:idx val="2"/>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C69C-4943-8C50-62066B789A14}"/>
                </c:ext>
              </c:extLst>
            </c:dLbl>
            <c:dLbl>
              <c:idx val="4"/>
              <c:tx>
                <c:rich>
                  <a:bodyPr/>
                  <a:lstStyle/>
                  <a:p>
                    <a:r>
                      <a:rPr lang="en-US" dirty="0"/>
                      <a:t>39 years</a:t>
                    </a:r>
                    <a:r>
                      <a:rPr lang="en-US" baseline="30000" dirty="0"/>
                      <a:t>‡</a:t>
                    </a:r>
                  </a:p>
                </c:rich>
              </c:tx>
              <c:dLblPos val="inEnd"/>
              <c:showLegendKey val="0"/>
              <c:showVal val="1"/>
              <c:showCatName val="0"/>
              <c:showSerName val="0"/>
              <c:showPercent val="0"/>
              <c:showBubbleSize val="0"/>
              <c:extLst>
                <c:ext xmlns:c15="http://schemas.microsoft.com/office/drawing/2012/chart" uri="{CE6537A1-D6FC-4f65-9D91-7224C49458BB}">
                  <c15:layout>
                    <c:manualLayout>
                      <c:w val="0.2338129340028052"/>
                      <c:h val="0.18363964728064924"/>
                    </c:manualLayout>
                  </c15:layout>
                  <c15:showDataLabelsRange val="0"/>
                </c:ext>
                <c:ext xmlns:c16="http://schemas.microsoft.com/office/drawing/2014/chart" uri="{C3380CC4-5D6E-409C-BE32-E72D297353CC}">
                  <c16:uniqueId val="{00000006-C69C-4943-8C50-62066B789A14}"/>
                </c:ext>
              </c:extLst>
            </c:dLbl>
            <c:dLbl>
              <c:idx val="6"/>
              <c:layout>
                <c:manualLayout>
                  <c:x val="-0.24683696622925971"/>
                  <c:y val="-4.6783625730994153E-3"/>
                </c:manualLayout>
              </c:layout>
              <c:tx>
                <c:rich>
                  <a:bodyPr/>
                  <a:lstStyle/>
                  <a:p>
                    <a:fld id="{8A592CE5-DC9C-4FB0-A628-4F564DB09F49}" type="VALUE">
                      <a:rPr lang="en-US"/>
                      <a:pPr/>
                      <a:t>[VALUE]</a:t>
                    </a:fld>
                    <a:r>
                      <a:rPr lang="en-US" dirty="0"/>
                      <a:t> years</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23709313424102021"/>
                      <c:h val="0.18376608187134502"/>
                    </c:manualLayout>
                  </c15:layout>
                  <c15:dlblFieldTable/>
                  <c15:showDataLabelsRange val="0"/>
                </c:ext>
                <c:ext xmlns:c16="http://schemas.microsoft.com/office/drawing/2014/chart" uri="{C3380CC4-5D6E-409C-BE32-E72D297353CC}">
                  <c16:uniqueId val="{00000007-C69C-4943-8C50-62066B789A1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HRH!$L$27:$L$31</c:f>
              <c:strCache>
                <c:ptCount val="5"/>
                <c:pt idx="0">
                  <c:v>Multiracial^</c:v>
                </c:pt>
                <c:pt idx="1">
                  <c:v>Black</c:v>
                </c:pt>
                <c:pt idx="2">
                  <c:v>Hispanic^</c:v>
                </c:pt>
                <c:pt idx="3">
                  <c:v>White</c:v>
                </c:pt>
                <c:pt idx="4">
                  <c:v>All MFSC</c:v>
                </c:pt>
              </c:strCache>
            </c:strRef>
          </c:cat>
          <c:val>
            <c:numRef>
              <c:f>HRH!$M$27:$M$31</c:f>
              <c:numCache>
                <c:formatCode>General</c:formatCode>
                <c:ptCount val="5"/>
                <c:pt idx="0">
                  <c:v>35.5</c:v>
                </c:pt>
                <c:pt idx="1">
                  <c:v>36.5</c:v>
                </c:pt>
                <c:pt idx="2">
                  <c:v>37</c:v>
                </c:pt>
                <c:pt idx="3">
                  <c:v>37.5</c:v>
                </c:pt>
                <c:pt idx="4">
                  <c:v>39</c:v>
                </c:pt>
              </c:numCache>
            </c:numRef>
          </c:val>
          <c:extLst>
            <c:ext xmlns:c16="http://schemas.microsoft.com/office/drawing/2014/chart" uri="{C3380CC4-5D6E-409C-BE32-E72D297353CC}">
              <c16:uniqueId val="{00000008-C69C-4943-8C50-62066B789A14}"/>
            </c:ext>
          </c:extLst>
        </c:ser>
        <c:dLbls>
          <c:showLegendKey val="0"/>
          <c:showVal val="0"/>
          <c:showCatName val="0"/>
          <c:showSerName val="0"/>
          <c:showPercent val="0"/>
          <c:showBubbleSize val="0"/>
        </c:dLbls>
        <c:gapWidth val="12"/>
        <c:axId val="597185552"/>
        <c:axId val="597185224"/>
      </c:barChart>
      <c:catAx>
        <c:axId val="597185552"/>
        <c:scaling>
          <c:orientation val="minMax"/>
        </c:scaling>
        <c:delete val="0"/>
        <c:axPos val="l"/>
        <c:numFmt formatCode="General" sourceLinked="1"/>
        <c:majorTickMark val="none"/>
        <c:minorTickMark val="none"/>
        <c:tickLblPos val="nextTo"/>
        <c:spPr>
          <a:noFill/>
          <a:ln w="9525" cap="flat" cmpd="sng" algn="ctr">
            <a:solidFill>
              <a:srgbClr val="4F5A65"/>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Medium" panose="020B0603020102020204" pitchFamily="34" charset="0"/>
                <a:ea typeface="+mn-ea"/>
                <a:cs typeface="+mn-cs"/>
              </a:defRPr>
            </a:pPr>
            <a:endParaRPr lang="en-US"/>
          </a:p>
        </c:txPr>
        <c:crossAx val="597185224"/>
        <c:crosses val="autoZero"/>
        <c:auto val="1"/>
        <c:lblAlgn val="ctr"/>
        <c:lblOffset val="100"/>
        <c:noMultiLvlLbl val="0"/>
      </c:catAx>
      <c:valAx>
        <c:axId val="597185224"/>
        <c:scaling>
          <c:orientation val="minMax"/>
        </c:scaling>
        <c:delete val="1"/>
        <c:axPos val="b"/>
        <c:numFmt formatCode="General" sourceLinked="1"/>
        <c:majorTickMark val="none"/>
        <c:minorTickMark val="none"/>
        <c:tickLblPos val="nextTo"/>
        <c:crossAx val="5971855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55299399927225"/>
          <c:y val="0.33106681906165136"/>
          <c:w val="0.6584837998681472"/>
          <c:h val="0.60427184448489046"/>
        </c:manualLayout>
      </c:layout>
      <c:barChart>
        <c:barDir val="bar"/>
        <c:grouping val="stacked"/>
        <c:varyColors val="0"/>
        <c:ser>
          <c:idx val="3"/>
          <c:order val="0"/>
          <c:tx>
            <c:v>all</c:v>
          </c:tx>
          <c:spPr>
            <a:solidFill>
              <a:schemeClr val="accent1"/>
            </a:solidFill>
          </c:spPr>
          <c:invertIfNegative val="0"/>
          <c:dLbls>
            <c:dLbl>
              <c:idx val="0"/>
              <c:spPr/>
              <c:txPr>
                <a:bodyPr/>
                <a:lstStyle/>
                <a:p>
                  <a:pPr>
                    <a:defRPr sz="1600">
                      <a:solidFill>
                        <a:schemeClr val="bg1"/>
                      </a:solidFill>
                      <a:latin typeface="Franklin Gothic Book" panose="020B05030201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0-94A4-48BA-8690-44176384C7E2}"/>
                </c:ext>
              </c:extLst>
            </c:dLbl>
            <c:dLbl>
              <c:idx val="1"/>
              <c:layout>
                <c:manualLayout>
                  <c:x val="7.5679108688392588E-2"/>
                  <c:y val="0"/>
                </c:manualLayout>
              </c:layout>
              <c:spPr/>
              <c:txPr>
                <a:bodyPr/>
                <a:lstStyle/>
                <a:p>
                  <a:pPr>
                    <a:defRPr sz="1600">
                      <a:solidFill>
                        <a:schemeClr val="tx1"/>
                      </a:solidFill>
                      <a:latin typeface="Franklin Gothic Book" panose="020B05030201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A4-48BA-8690-44176384C7E2}"/>
                </c:ext>
              </c:extLst>
            </c:dLbl>
            <c:dLbl>
              <c:idx val="2"/>
              <c:layout>
                <c:manualLayout>
                  <c:x val="5.3238129523157013E-2"/>
                  <c:y val="0"/>
                </c:manualLayout>
              </c:layout>
              <c:spPr>
                <a:noFill/>
                <a:ln>
                  <a:noFill/>
                </a:ln>
                <a:effectLst/>
              </c:spPr>
              <c:txPr>
                <a:bodyPr/>
                <a:lstStyle/>
                <a:p>
                  <a:pPr>
                    <a:defRPr sz="1600">
                      <a:solidFill>
                        <a:sysClr val="windowText" lastClr="000000"/>
                      </a:solidFill>
                      <a:latin typeface="Franklin Gothic Book" panose="020B05030201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A4-48BA-8690-44176384C7E2}"/>
                </c:ext>
              </c:extLst>
            </c:dLbl>
            <c:dLbl>
              <c:idx val="3"/>
              <c:layout>
                <c:manualLayout>
                  <c:x val="3.7019590660214222E-2"/>
                  <c:y val="-3.0209367568079307E-3"/>
                </c:manualLayout>
              </c:layout>
              <c:tx>
                <c:rich>
                  <a:bodyPr/>
                  <a:lstStyle/>
                  <a:p>
                    <a:r>
                      <a:rPr lang="en-US" dirty="0"/>
                      <a:t>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4A4-48BA-8690-44176384C7E2}"/>
                </c:ext>
              </c:extLst>
            </c:dLbl>
            <c:dLbl>
              <c:idx val="4"/>
              <c:layout>
                <c:manualLayout>
                  <c:x val="3.9033148706356262E-2"/>
                  <c:y val="5.73286820361703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4A4-48BA-8690-44176384C7E2}"/>
                </c:ext>
              </c:extLst>
            </c:dLbl>
            <c:dLbl>
              <c:idx val="5"/>
              <c:layout>
                <c:manualLayout>
                  <c:x val="5.151225526886654E-2"/>
                  <c:y val="-5.90981972612243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4A4-48BA-8690-44176384C7E2}"/>
                </c:ext>
              </c:extLst>
            </c:dLbl>
            <c:dLbl>
              <c:idx val="6"/>
              <c:layout>
                <c:manualLayout>
                  <c:x val="5.4746253796693012E-2"/>
                  <c:y val="-2.86643410180856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4A4-48BA-8690-44176384C7E2}"/>
                </c:ext>
              </c:extLst>
            </c:dLbl>
            <c:spPr>
              <a:noFill/>
              <a:ln>
                <a:noFill/>
              </a:ln>
              <a:effectLst/>
            </c:spPr>
            <c:txPr>
              <a:bodyPr/>
              <a:lstStyle/>
              <a:p>
                <a:pPr>
                  <a:defRPr sz="1600">
                    <a:latin typeface="Franklin Gothic Book" panose="020B05030201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HRH!$S$49:$Y$49</c:f>
              <c:strCache>
                <c:ptCount val="7"/>
                <c:pt idx="0">
                  <c:v>Black</c:v>
                </c:pt>
                <c:pt idx="1">
                  <c:v>White</c:v>
                </c:pt>
                <c:pt idx="2">
                  <c:v>Hispanic</c:v>
                </c:pt>
                <c:pt idx="3">
                  <c:v>Multiracial</c:v>
                </c:pt>
                <c:pt idx="4">
                  <c:v>Asian</c:v>
                </c:pt>
                <c:pt idx="5">
                  <c:v>Native American</c:v>
                </c:pt>
                <c:pt idx="6">
                  <c:v>Native Hawaiian</c:v>
                </c:pt>
              </c:strCache>
            </c:strRef>
          </c:cat>
          <c:val>
            <c:numRef>
              <c:f>HRH!$S$51:$Y$51</c:f>
              <c:numCache>
                <c:formatCode>0%</c:formatCode>
                <c:ptCount val="7"/>
                <c:pt idx="0">
                  <c:v>0.55000000000000004</c:v>
                </c:pt>
                <c:pt idx="1">
                  <c:v>0.24</c:v>
                </c:pt>
                <c:pt idx="2">
                  <c:v>0.13</c:v>
                </c:pt>
                <c:pt idx="3">
                  <c:v>0.05</c:v>
                </c:pt>
                <c:pt idx="4">
                  <c:v>0.02</c:v>
                </c:pt>
                <c:pt idx="5" formatCode="0.0%">
                  <c:v>4.0000000000000001E-3</c:v>
                </c:pt>
                <c:pt idx="6" formatCode="0.0%">
                  <c:v>4.0000000000000001E-3</c:v>
                </c:pt>
              </c:numCache>
            </c:numRef>
          </c:val>
          <c:extLst>
            <c:ext xmlns:c16="http://schemas.microsoft.com/office/drawing/2014/chart" uri="{C3380CC4-5D6E-409C-BE32-E72D297353CC}">
              <c16:uniqueId val="{00000007-94A4-48BA-8690-44176384C7E2}"/>
            </c:ext>
          </c:extLst>
        </c:ser>
        <c:ser>
          <c:idx val="4"/>
          <c:order val="1"/>
          <c:tx>
            <c:v>Spacer1</c:v>
          </c:tx>
          <c:spPr>
            <a:solidFill>
              <a:sysClr val="window" lastClr="FFFFFF"/>
            </a:solidFill>
            <a:ln>
              <a:noFill/>
            </a:ln>
          </c:spPr>
          <c:invertIfNegative val="0"/>
          <c:cat>
            <c:strRef>
              <c:f>HRH!$S$49:$Y$49</c:f>
              <c:strCache>
                <c:ptCount val="7"/>
                <c:pt idx="0">
                  <c:v>Black</c:v>
                </c:pt>
                <c:pt idx="1">
                  <c:v>White</c:v>
                </c:pt>
                <c:pt idx="2">
                  <c:v>Hispanic</c:v>
                </c:pt>
                <c:pt idx="3">
                  <c:v>Multiracial</c:v>
                </c:pt>
                <c:pt idx="4">
                  <c:v>Asian</c:v>
                </c:pt>
                <c:pt idx="5">
                  <c:v>Native American</c:v>
                </c:pt>
                <c:pt idx="6">
                  <c:v>Native Hawaiian</c:v>
                </c:pt>
              </c:strCache>
            </c:strRef>
          </c:cat>
          <c:val>
            <c:numRef>
              <c:f>HRH!$S$52:$Y$52</c:f>
              <c:numCache>
                <c:formatCode>0%</c:formatCode>
                <c:ptCount val="7"/>
                <c:pt idx="0">
                  <c:v>0.25</c:v>
                </c:pt>
                <c:pt idx="1">
                  <c:v>0.56000000000000005</c:v>
                </c:pt>
                <c:pt idx="2">
                  <c:v>0.67</c:v>
                </c:pt>
                <c:pt idx="3">
                  <c:v>0.75</c:v>
                </c:pt>
                <c:pt idx="4">
                  <c:v>0.78</c:v>
                </c:pt>
                <c:pt idx="5">
                  <c:v>0.79600000000000004</c:v>
                </c:pt>
                <c:pt idx="6">
                  <c:v>0.79600000000000004</c:v>
                </c:pt>
              </c:numCache>
            </c:numRef>
          </c:val>
          <c:extLst>
            <c:ext xmlns:c16="http://schemas.microsoft.com/office/drawing/2014/chart" uri="{C3380CC4-5D6E-409C-BE32-E72D297353CC}">
              <c16:uniqueId val="{00000008-94A4-48BA-8690-44176384C7E2}"/>
            </c:ext>
          </c:extLst>
        </c:ser>
        <c:ser>
          <c:idx val="0"/>
          <c:order val="2"/>
          <c:tx>
            <c:v>women</c:v>
          </c:tx>
          <c:spPr>
            <a:solidFill>
              <a:schemeClr val="accent3"/>
            </a:solidFill>
          </c:spPr>
          <c:invertIfNegative val="0"/>
          <c:dLbls>
            <c:dLbl>
              <c:idx val="2"/>
              <c:layout>
                <c:manualLayout>
                  <c:x val="5.7895571344168839E-2"/>
                  <c:y val="-1.0510136959298877E-16"/>
                </c:manualLayout>
              </c:layout>
              <c:spPr>
                <a:noFill/>
                <a:ln>
                  <a:noFill/>
                </a:ln>
                <a:effectLst/>
              </c:spPr>
              <c:txPr>
                <a:bodyPr/>
                <a:lstStyle/>
                <a:p>
                  <a:pPr>
                    <a:defRPr sz="1600">
                      <a:solidFill>
                        <a:sysClr val="windowText" lastClr="000000"/>
                      </a:solidFill>
                      <a:latin typeface="Franklin Gothic Book" panose="020B05030201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4A4-48BA-8690-44176384C7E2}"/>
                </c:ext>
              </c:extLst>
            </c:dLbl>
            <c:dLbl>
              <c:idx val="3"/>
              <c:layout>
                <c:manualLayout>
                  <c:x val="4.884958762311295E-2"/>
                  <c:y val="0"/>
                </c:manualLayout>
              </c:layout>
              <c:spPr>
                <a:noFill/>
                <a:ln>
                  <a:noFill/>
                </a:ln>
                <a:effectLst/>
              </c:spPr>
              <c:txPr>
                <a:bodyPr/>
                <a:lstStyle/>
                <a:p>
                  <a:pPr>
                    <a:defRPr sz="1600">
                      <a:solidFill>
                        <a:sysClr val="windowText" lastClr="000000"/>
                      </a:solidFill>
                      <a:latin typeface="Franklin Gothic Book" panose="020B05030201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4A4-48BA-8690-44176384C7E2}"/>
                </c:ext>
              </c:extLst>
            </c:dLbl>
            <c:dLbl>
              <c:idx val="4"/>
              <c:spPr>
                <a:noFill/>
                <a:ln>
                  <a:noFill/>
                </a:ln>
                <a:effectLst/>
              </c:spPr>
              <c:txPr>
                <a:bodyPr/>
                <a:lstStyle/>
                <a:p>
                  <a:pPr>
                    <a:defRPr sz="1600">
                      <a:solidFill>
                        <a:sysClr val="windowText" lastClr="000000"/>
                      </a:solidFill>
                      <a:latin typeface="Franklin Gothic Book" panose="020B05030201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4A4-48BA-8690-44176384C7E2}"/>
                </c:ext>
              </c:extLst>
            </c:dLbl>
            <c:dLbl>
              <c:idx val="5"/>
              <c:spPr>
                <a:noFill/>
                <a:ln>
                  <a:noFill/>
                </a:ln>
                <a:effectLst/>
              </c:spPr>
              <c:txPr>
                <a:bodyPr/>
                <a:lstStyle/>
                <a:p>
                  <a:pPr>
                    <a:defRPr sz="1600">
                      <a:solidFill>
                        <a:sysClr val="windowText" lastClr="000000"/>
                      </a:solidFill>
                      <a:latin typeface="Franklin Gothic Book" panose="020B05030201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4A4-48BA-8690-44176384C7E2}"/>
                </c:ext>
              </c:extLst>
            </c:dLbl>
            <c:dLbl>
              <c:idx val="6"/>
              <c:spPr>
                <a:noFill/>
                <a:ln>
                  <a:noFill/>
                </a:ln>
                <a:effectLst/>
              </c:spPr>
              <c:txPr>
                <a:bodyPr/>
                <a:lstStyle/>
                <a:p>
                  <a:pPr>
                    <a:defRPr sz="1600">
                      <a:solidFill>
                        <a:sysClr val="windowText" lastClr="000000"/>
                      </a:solidFill>
                      <a:latin typeface="Franklin Gothic Book" panose="020B05030201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4A4-48BA-8690-44176384C7E2}"/>
                </c:ext>
              </c:extLst>
            </c:dLbl>
            <c:spPr>
              <a:noFill/>
              <a:ln>
                <a:noFill/>
              </a:ln>
              <a:effectLst/>
            </c:spPr>
            <c:txPr>
              <a:bodyPr/>
              <a:lstStyle/>
              <a:p>
                <a:pPr>
                  <a:defRPr sz="1600">
                    <a:solidFill>
                      <a:schemeClr val="bg1"/>
                    </a:solidFill>
                    <a:latin typeface="Franklin Gothic Book" panose="020B05030201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HRH!$S$49:$Y$49</c:f>
              <c:strCache>
                <c:ptCount val="7"/>
                <c:pt idx="0">
                  <c:v>Black</c:v>
                </c:pt>
                <c:pt idx="1">
                  <c:v>White</c:v>
                </c:pt>
                <c:pt idx="2">
                  <c:v>Hispanic</c:v>
                </c:pt>
                <c:pt idx="3">
                  <c:v>Multiracial</c:v>
                </c:pt>
                <c:pt idx="4">
                  <c:v>Asian</c:v>
                </c:pt>
                <c:pt idx="5">
                  <c:v>Native American</c:v>
                </c:pt>
                <c:pt idx="6">
                  <c:v>Native Hawaiian</c:v>
                </c:pt>
              </c:strCache>
            </c:strRef>
          </c:cat>
          <c:val>
            <c:numRef>
              <c:f>HRH!$S$53:$Y$53</c:f>
              <c:numCache>
                <c:formatCode>0%</c:formatCode>
                <c:ptCount val="7"/>
                <c:pt idx="0">
                  <c:v>0.54013605442176871</c:v>
                </c:pt>
                <c:pt idx="1">
                  <c:v>0.25850340136054423</c:v>
                </c:pt>
                <c:pt idx="2">
                  <c:v>0.10748299319727891</c:v>
                </c:pt>
                <c:pt idx="3">
                  <c:v>6.3945578231292516E-2</c:v>
                </c:pt>
                <c:pt idx="4">
                  <c:v>1.9727891156462583E-2</c:v>
                </c:pt>
                <c:pt idx="5">
                  <c:v>0.01</c:v>
                </c:pt>
                <c:pt idx="6">
                  <c:v>5.4421768707482998E-3</c:v>
                </c:pt>
              </c:numCache>
            </c:numRef>
          </c:val>
          <c:extLst>
            <c:ext xmlns:c16="http://schemas.microsoft.com/office/drawing/2014/chart" uri="{C3380CC4-5D6E-409C-BE32-E72D297353CC}">
              <c16:uniqueId val="{0000000E-94A4-48BA-8690-44176384C7E2}"/>
            </c:ext>
          </c:extLst>
        </c:ser>
        <c:ser>
          <c:idx val="2"/>
          <c:order val="3"/>
          <c:tx>
            <c:v>spacer</c:v>
          </c:tx>
          <c:spPr>
            <a:solidFill>
              <a:sysClr val="window" lastClr="FFFFFF"/>
            </a:solidFill>
            <a:ln>
              <a:noFill/>
            </a:ln>
          </c:spPr>
          <c:invertIfNegative val="0"/>
          <c:cat>
            <c:strRef>
              <c:f>HRH!$S$49:$Y$49</c:f>
              <c:strCache>
                <c:ptCount val="7"/>
                <c:pt idx="0">
                  <c:v>Black</c:v>
                </c:pt>
                <c:pt idx="1">
                  <c:v>White</c:v>
                </c:pt>
                <c:pt idx="2">
                  <c:v>Hispanic</c:v>
                </c:pt>
                <c:pt idx="3">
                  <c:v>Multiracial</c:v>
                </c:pt>
                <c:pt idx="4">
                  <c:v>Asian</c:v>
                </c:pt>
                <c:pt idx="5">
                  <c:v>Native American</c:v>
                </c:pt>
                <c:pt idx="6">
                  <c:v>Native Hawaiian</c:v>
                </c:pt>
              </c:strCache>
            </c:strRef>
          </c:cat>
          <c:val>
            <c:numRef>
              <c:f>HRH!$S$54:$Y$54</c:f>
              <c:numCache>
                <c:formatCode>0%</c:formatCode>
                <c:ptCount val="7"/>
                <c:pt idx="0">
                  <c:v>0.25</c:v>
                </c:pt>
                <c:pt idx="1">
                  <c:v>0.53500000000000003</c:v>
                </c:pt>
                <c:pt idx="2">
                  <c:v>0.68500000000000005</c:v>
                </c:pt>
                <c:pt idx="3">
                  <c:v>0.73</c:v>
                </c:pt>
                <c:pt idx="4">
                  <c:v>0.77</c:v>
                </c:pt>
                <c:pt idx="5">
                  <c:v>0.78</c:v>
                </c:pt>
                <c:pt idx="6">
                  <c:v>0.78</c:v>
                </c:pt>
              </c:numCache>
            </c:numRef>
          </c:val>
          <c:extLst>
            <c:ext xmlns:c16="http://schemas.microsoft.com/office/drawing/2014/chart" uri="{C3380CC4-5D6E-409C-BE32-E72D297353CC}">
              <c16:uniqueId val="{0000000F-94A4-48BA-8690-44176384C7E2}"/>
            </c:ext>
          </c:extLst>
        </c:ser>
        <c:ser>
          <c:idx val="1"/>
          <c:order val="4"/>
          <c:tx>
            <c:v>men</c:v>
          </c:tx>
          <c:spPr>
            <a:solidFill>
              <a:schemeClr val="accent2"/>
            </a:solidFill>
          </c:spPr>
          <c:invertIfNegative val="0"/>
          <c:dLbls>
            <c:dLbl>
              <c:idx val="0"/>
              <c:spPr>
                <a:noFill/>
                <a:ln>
                  <a:noFill/>
                </a:ln>
                <a:effectLst/>
              </c:spPr>
              <c:txPr>
                <a:bodyPr wrap="square" lIns="38100" tIns="19050" rIns="38100" bIns="19050" anchor="ctr">
                  <a:spAutoFit/>
                </a:bodyPr>
                <a:lstStyle/>
                <a:p>
                  <a:pPr>
                    <a:defRPr sz="1600">
                      <a:solidFill>
                        <a:schemeClr val="bg1"/>
                      </a:solidFill>
                      <a:latin typeface="Franklin Gothic Book" panose="020B05030201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4A4-48BA-8690-44176384C7E2}"/>
                </c:ext>
              </c:extLst>
            </c:dLbl>
            <c:dLbl>
              <c:idx val="1"/>
              <c:layout>
                <c:manualLayout>
                  <c:x val="7.13182153571970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4A4-48BA-8690-44176384C7E2}"/>
                </c:ext>
              </c:extLst>
            </c:dLbl>
            <c:dLbl>
              <c:idx val="2"/>
              <c:layout>
                <c:manualLayout>
                  <c:x val="7.5114686923963475E-2"/>
                  <c:y val="-2.86643410180862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4A4-48BA-8690-44176384C7E2}"/>
                </c:ext>
              </c:extLst>
            </c:dLbl>
            <c:spPr>
              <a:noFill/>
              <a:ln>
                <a:noFill/>
              </a:ln>
              <a:effectLst/>
            </c:spPr>
            <c:txPr>
              <a:bodyPr wrap="square" lIns="38100" tIns="19050" rIns="38100" bIns="19050" anchor="ctr">
                <a:spAutoFit/>
              </a:bodyPr>
              <a:lstStyle/>
              <a:p>
                <a:pPr>
                  <a:defRPr sz="1600">
                    <a:latin typeface="Franklin Gothic Book" panose="020B05030201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HRH!$S$49:$Y$49</c:f>
              <c:strCache>
                <c:ptCount val="7"/>
                <c:pt idx="0">
                  <c:v>Black</c:v>
                </c:pt>
                <c:pt idx="1">
                  <c:v>White</c:v>
                </c:pt>
                <c:pt idx="2">
                  <c:v>Hispanic</c:v>
                </c:pt>
                <c:pt idx="3">
                  <c:v>Multiracial</c:v>
                </c:pt>
                <c:pt idx="4">
                  <c:v>Asian</c:v>
                </c:pt>
                <c:pt idx="5">
                  <c:v>Native American</c:v>
                </c:pt>
                <c:pt idx="6">
                  <c:v>Native Hawaiian</c:v>
                </c:pt>
              </c:strCache>
            </c:strRef>
          </c:cat>
          <c:val>
            <c:numRef>
              <c:f>HRH!$S$55:$Y$55</c:f>
              <c:numCache>
                <c:formatCode>0%</c:formatCode>
                <c:ptCount val="7"/>
                <c:pt idx="0">
                  <c:v>0.58878504672897192</c:v>
                </c:pt>
                <c:pt idx="1">
                  <c:v>0.17757009345794389</c:v>
                </c:pt>
                <c:pt idx="2">
                  <c:v>0.2009345794392523</c:v>
                </c:pt>
                <c:pt idx="3" formatCode="0.0%">
                  <c:v>2.3364485981308409E-3</c:v>
                </c:pt>
                <c:pt idx="4">
                  <c:v>3.0373831775700931E-2</c:v>
                </c:pt>
                <c:pt idx="5">
                  <c:v>0</c:v>
                </c:pt>
                <c:pt idx="6">
                  <c:v>0</c:v>
                </c:pt>
              </c:numCache>
            </c:numRef>
          </c:val>
          <c:extLst>
            <c:ext xmlns:c16="http://schemas.microsoft.com/office/drawing/2014/chart" uri="{C3380CC4-5D6E-409C-BE32-E72D297353CC}">
              <c16:uniqueId val="{00000017-94A4-48BA-8690-44176384C7E2}"/>
            </c:ext>
          </c:extLst>
        </c:ser>
        <c:dLbls>
          <c:showLegendKey val="0"/>
          <c:showVal val="0"/>
          <c:showCatName val="0"/>
          <c:showSerName val="0"/>
          <c:showPercent val="0"/>
          <c:showBubbleSize val="0"/>
        </c:dLbls>
        <c:gapWidth val="12"/>
        <c:overlap val="100"/>
        <c:axId val="191873408"/>
        <c:axId val="191874944"/>
      </c:barChart>
      <c:catAx>
        <c:axId val="191873408"/>
        <c:scaling>
          <c:orientation val="minMax"/>
        </c:scaling>
        <c:delete val="0"/>
        <c:axPos val="l"/>
        <c:numFmt formatCode="General" sourceLinked="1"/>
        <c:majorTickMark val="none"/>
        <c:minorTickMark val="none"/>
        <c:tickLblPos val="nextTo"/>
        <c:spPr>
          <a:solidFill>
            <a:schemeClr val="bg1"/>
          </a:solidFill>
          <a:ln>
            <a:solidFill>
              <a:schemeClr val="accent6"/>
            </a:solidFill>
          </a:ln>
        </c:spPr>
        <c:txPr>
          <a:bodyPr/>
          <a:lstStyle/>
          <a:p>
            <a:pPr>
              <a:defRPr sz="1600" b="0">
                <a:latin typeface="Franklin Gothic Medium Cond" panose="020B0606030402020204" pitchFamily="34" charset="0"/>
              </a:defRPr>
            </a:pPr>
            <a:endParaRPr lang="en-US"/>
          </a:p>
        </c:txPr>
        <c:crossAx val="191874944"/>
        <c:crosses val="autoZero"/>
        <c:auto val="1"/>
        <c:lblAlgn val="ctr"/>
        <c:lblOffset val="100"/>
        <c:noMultiLvlLbl val="0"/>
      </c:catAx>
      <c:valAx>
        <c:axId val="191874944"/>
        <c:scaling>
          <c:orientation val="minMax"/>
        </c:scaling>
        <c:delete val="1"/>
        <c:axPos val="b"/>
        <c:numFmt formatCode="0%" sourceLinked="1"/>
        <c:majorTickMark val="out"/>
        <c:minorTickMark val="none"/>
        <c:tickLblPos val="nextTo"/>
        <c:crossAx val="191873408"/>
        <c:crosses val="autoZero"/>
        <c:crossBetween val="between"/>
      </c:valAx>
      <c:spPr>
        <a:noFill/>
        <a:ln w="25400">
          <a:noFill/>
        </a:ln>
      </c:spPr>
    </c:plotArea>
    <c:plotVisOnly val="1"/>
    <c:dispBlanksAs val="gap"/>
    <c:showDLblsOverMax val="0"/>
  </c:chart>
  <c:spPr>
    <a:solidFill>
      <a:sysClr val="window" lastClr="FFFFFF"/>
    </a:solidFill>
    <a:ln>
      <a:noFill/>
    </a:ln>
  </c:sp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52895738780285"/>
          <c:y val="0.21683976814076489"/>
          <c:w val="0.66095730554496512"/>
          <c:h val="0.73241061130334484"/>
        </c:manualLayout>
      </c:layout>
      <c:barChart>
        <c:barDir val="bar"/>
        <c:grouping val="stacked"/>
        <c:varyColors val="0"/>
        <c:ser>
          <c:idx val="1"/>
          <c:order val="0"/>
          <c:tx>
            <c:strRef>
              <c:f>MSM!$Y$137</c:f>
              <c:strCache>
                <c:ptCount val="1"/>
                <c:pt idx="0">
                  <c:v>spacer</c:v>
                </c:pt>
              </c:strCache>
            </c:strRef>
          </c:tx>
          <c:spPr>
            <a:noFill/>
            <a:ln>
              <a:noFill/>
            </a:ln>
            <a:effectLst/>
          </c:spPr>
          <c:invertIfNegative val="0"/>
          <c:cat>
            <c:strRef>
              <c:f>MSM!$W$138:$W$143</c:f>
              <c:strCache>
                <c:ptCount val="6"/>
                <c:pt idx="0">
                  <c:v>65+</c:v>
                </c:pt>
                <c:pt idx="1">
                  <c:v>55–64</c:v>
                </c:pt>
                <c:pt idx="2">
                  <c:v>45–54</c:v>
                </c:pt>
                <c:pt idx="3">
                  <c:v>35–44</c:v>
                </c:pt>
                <c:pt idx="4">
                  <c:v>25–34</c:v>
                </c:pt>
                <c:pt idx="5">
                  <c:v>15–24</c:v>
                </c:pt>
              </c:strCache>
            </c:strRef>
          </c:cat>
          <c:val>
            <c:numRef>
              <c:f>MSM!$Y$138:$Y$143</c:f>
              <c:numCache>
                <c:formatCode>0%</c:formatCode>
                <c:ptCount val="6"/>
                <c:pt idx="0">
                  <c:v>-0.24</c:v>
                </c:pt>
                <c:pt idx="1">
                  <c:v>-0.24</c:v>
                </c:pt>
                <c:pt idx="2">
                  <c:v>-0.24</c:v>
                </c:pt>
                <c:pt idx="3">
                  <c:v>-0.24</c:v>
                </c:pt>
                <c:pt idx="4">
                  <c:v>-0.24</c:v>
                </c:pt>
                <c:pt idx="5">
                  <c:v>-0.24</c:v>
                </c:pt>
              </c:numCache>
            </c:numRef>
          </c:val>
          <c:extLst>
            <c:ext xmlns:c16="http://schemas.microsoft.com/office/drawing/2014/chart" uri="{C3380CC4-5D6E-409C-BE32-E72D297353CC}">
              <c16:uniqueId val="{00000000-BDEF-460B-9B3F-8C774B344DC2}"/>
            </c:ext>
          </c:extLst>
        </c:ser>
        <c:ser>
          <c:idx val="0"/>
          <c:order val="1"/>
          <c:tx>
            <c:v>prev_cases</c:v>
          </c:tx>
          <c:spPr>
            <a:solidFill>
              <a:srgbClr val="460046"/>
            </a:solidFill>
            <a:ln>
              <a:noFill/>
            </a:ln>
            <a:effectLst/>
          </c:spPr>
          <c:invertIfNegative val="0"/>
          <c:dLbls>
            <c:dLbl>
              <c:idx val="0"/>
              <c:layout>
                <c:manualLayout>
                  <c:x val="-3.1918091833724131E-3"/>
                  <c:y val="0"/>
                </c:manualLayout>
              </c:layout>
              <c:tx>
                <c:rich>
                  <a:bodyPr/>
                  <a:lstStyle/>
                  <a:p>
                    <a:r>
                      <a:rPr lang="en-US" dirty="0"/>
                      <a:t>11%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DEF-460B-9B3F-8C774B344DC2}"/>
                </c:ext>
              </c:extLst>
            </c:dLbl>
            <c:dLbl>
              <c:idx val="1"/>
              <c:tx>
                <c:rich>
                  <a:bodyPr/>
                  <a:lstStyle/>
                  <a:p>
                    <a:r>
                      <a:rPr lang="en-US" dirty="0"/>
                      <a:t>26%</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DEF-460B-9B3F-8C774B344DC2}"/>
                </c:ext>
              </c:extLst>
            </c:dLbl>
            <c:dLbl>
              <c:idx val="2"/>
              <c:tx>
                <c:rich>
                  <a:bodyPr/>
                  <a:lstStyle/>
                  <a:p>
                    <a:r>
                      <a:rPr lang="en-US" dirty="0"/>
                      <a:t>32%</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DEF-460B-9B3F-8C774B344DC2}"/>
                </c:ext>
              </c:extLst>
            </c:dLbl>
            <c:dLbl>
              <c:idx val="3"/>
              <c:tx>
                <c:rich>
                  <a:bodyPr/>
                  <a:lstStyle/>
                  <a:p>
                    <a:r>
                      <a:rPr lang="en-US" dirty="0"/>
                      <a:t>20%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DEF-460B-9B3F-8C774B344DC2}"/>
                </c:ext>
              </c:extLst>
            </c:dLbl>
            <c:dLbl>
              <c:idx val="4"/>
              <c:layout>
                <c:manualLayout>
                  <c:x val="-4.4141376757314303E-3"/>
                  <c:y val="0"/>
                </c:manualLayout>
              </c:layout>
              <c:tx>
                <c:rich>
                  <a:bodyPr/>
                  <a:lstStyle/>
                  <a:p>
                    <a:r>
                      <a:rPr lang="en-US" dirty="0"/>
                      <a:t>10%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DEF-460B-9B3F-8C774B344DC2}"/>
                </c:ext>
              </c:extLst>
            </c:dLbl>
            <c:dLbl>
              <c:idx val="5"/>
              <c:tx>
                <c:rich>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r>
                      <a:rPr lang="en-US" dirty="0">
                        <a:solidFill>
                          <a:sysClr val="windowText" lastClr="000000"/>
                        </a:solidFill>
                      </a:rPr>
                      <a:t>1%</a:t>
                    </a:r>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BDEF-460B-9B3F-8C774B344DC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MSM!$W$138:$W$143</c:f>
              <c:strCache>
                <c:ptCount val="6"/>
                <c:pt idx="0">
                  <c:v>65+</c:v>
                </c:pt>
                <c:pt idx="1">
                  <c:v>55–64</c:v>
                </c:pt>
                <c:pt idx="2">
                  <c:v>45–54</c:v>
                </c:pt>
                <c:pt idx="3">
                  <c:v>35–44</c:v>
                </c:pt>
                <c:pt idx="4">
                  <c:v>25–34</c:v>
                </c:pt>
                <c:pt idx="5">
                  <c:v>15–24</c:v>
                </c:pt>
              </c:strCache>
            </c:strRef>
          </c:cat>
          <c:val>
            <c:numRef>
              <c:f>HRH!$B$176:$B$181</c:f>
              <c:numCache>
                <c:formatCode>0%</c:formatCode>
                <c:ptCount val="6"/>
                <c:pt idx="0">
                  <c:v>-0.11025311025311001</c:v>
                </c:pt>
                <c:pt idx="1">
                  <c:v>-0.259330759330759</c:v>
                </c:pt>
                <c:pt idx="2">
                  <c:v>-0.31567281567281602</c:v>
                </c:pt>
                <c:pt idx="3">
                  <c:v>-0.20112970112970099</c:v>
                </c:pt>
                <c:pt idx="4">
                  <c:v>-0.100743600743601</c:v>
                </c:pt>
                <c:pt idx="5">
                  <c:v>-1.28700128700129E-2</c:v>
                </c:pt>
              </c:numCache>
            </c:numRef>
          </c:val>
          <c:extLst>
            <c:ext xmlns:c16="http://schemas.microsoft.com/office/drawing/2014/chart" uri="{C3380CC4-5D6E-409C-BE32-E72D297353CC}">
              <c16:uniqueId val="{00000007-BDEF-460B-9B3F-8C774B344DC2}"/>
            </c:ext>
          </c:extLst>
        </c:ser>
        <c:ser>
          <c:idx val="2"/>
          <c:order val="2"/>
          <c:tx>
            <c:v>new_cases</c:v>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8-BDEF-460B-9B3F-8C774B344DC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MSM!$W$138:$W$143</c:f>
              <c:strCache>
                <c:ptCount val="6"/>
                <c:pt idx="0">
                  <c:v>65+</c:v>
                </c:pt>
                <c:pt idx="1">
                  <c:v>55–64</c:v>
                </c:pt>
                <c:pt idx="2">
                  <c:v>45–54</c:v>
                </c:pt>
                <c:pt idx="3">
                  <c:v>35–44</c:v>
                </c:pt>
                <c:pt idx="4">
                  <c:v>25–34</c:v>
                </c:pt>
                <c:pt idx="5">
                  <c:v>15–24</c:v>
                </c:pt>
              </c:strCache>
            </c:strRef>
          </c:cat>
          <c:val>
            <c:numRef>
              <c:f>HRH!$C$176:$C$181</c:f>
              <c:numCache>
                <c:formatCode>0%</c:formatCode>
                <c:ptCount val="6"/>
                <c:pt idx="0">
                  <c:v>8.4299262381454174E-3</c:v>
                </c:pt>
                <c:pt idx="1">
                  <c:v>0.14594309799789254</c:v>
                </c:pt>
                <c:pt idx="2">
                  <c:v>0.21865121180189676</c:v>
                </c:pt>
                <c:pt idx="3">
                  <c:v>0.21074815595363541</c:v>
                </c:pt>
                <c:pt idx="4">
                  <c:v>0.2760800842992624</c:v>
                </c:pt>
                <c:pt idx="5">
                  <c:v>0.14014752370916755</c:v>
                </c:pt>
              </c:numCache>
            </c:numRef>
          </c:val>
          <c:extLst>
            <c:ext xmlns:c16="http://schemas.microsoft.com/office/drawing/2014/chart" uri="{C3380CC4-5D6E-409C-BE32-E72D297353CC}">
              <c16:uniqueId val="{00000009-BDEF-460B-9B3F-8C774B344DC2}"/>
            </c:ext>
          </c:extLst>
        </c:ser>
        <c:dLbls>
          <c:showLegendKey val="0"/>
          <c:showVal val="0"/>
          <c:showCatName val="0"/>
          <c:showSerName val="0"/>
          <c:showPercent val="0"/>
          <c:showBubbleSize val="0"/>
        </c:dLbls>
        <c:gapWidth val="12"/>
        <c:overlap val="100"/>
        <c:axId val="716808368"/>
        <c:axId val="716811976"/>
      </c:barChart>
      <c:catAx>
        <c:axId val="716808368"/>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Franklin Gothic Medium" panose="020B0603020102020204" pitchFamily="34" charset="0"/>
                <a:ea typeface="+mn-ea"/>
                <a:cs typeface="+mn-cs"/>
              </a:defRPr>
            </a:pPr>
            <a:endParaRPr lang="en-US"/>
          </a:p>
        </c:txPr>
        <c:crossAx val="716811976"/>
        <c:crosses val="autoZero"/>
        <c:auto val="1"/>
        <c:lblAlgn val="ctr"/>
        <c:lblOffset val="100"/>
        <c:noMultiLvlLbl val="0"/>
      </c:catAx>
      <c:valAx>
        <c:axId val="716811976"/>
        <c:scaling>
          <c:orientation val="minMax"/>
          <c:max val="0.4"/>
          <c:min val="-0.60000000000000009"/>
        </c:scaling>
        <c:delete val="1"/>
        <c:axPos val="b"/>
        <c:numFmt formatCode="0%" sourceLinked="1"/>
        <c:majorTickMark val="out"/>
        <c:minorTickMark val="none"/>
        <c:tickLblPos val="nextTo"/>
        <c:crossAx val="716808368"/>
        <c:crosses val="autoZero"/>
        <c:crossBetween val="between"/>
        <c:majorUnit val="0.1"/>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6">
                <a:lumMod val="40000"/>
                <a:lumOff val="60000"/>
              </a:schemeClr>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5F83-4D19-BABF-B8B2C5D92924}"/>
              </c:ext>
            </c:extLst>
          </c:dPt>
          <c:dPt>
            <c:idx val="1"/>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3-5F83-4D19-BABF-B8B2C5D92924}"/>
              </c:ext>
            </c:extLst>
          </c:dPt>
          <c:dPt>
            <c:idx val="2"/>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5-5F83-4D19-BABF-B8B2C5D92924}"/>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5F83-4D19-BABF-B8B2C5D92924}"/>
                </c:ext>
              </c:extLst>
            </c:dLbl>
            <c:dLbl>
              <c:idx val="3"/>
              <c:layout>
                <c:manualLayout>
                  <c:x val="-0.29301023317279146"/>
                  <c:y val="-9.6407419272070954E-3"/>
                </c:manualLayout>
              </c:layout>
              <c:tx>
                <c:rich>
                  <a:bodyPr/>
                  <a:lstStyle/>
                  <a:p>
                    <a:r>
                      <a:rPr lang="en-US" dirty="0"/>
                      <a:t>35</a:t>
                    </a:r>
                    <a:r>
                      <a:rPr lang="en-US" baseline="0" dirty="0"/>
                      <a:t> years‡</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manualLayout>
                      <c:w val="0.33779909057899765"/>
                      <c:h val="0.18382921159986218"/>
                    </c:manualLayout>
                  </c15:layout>
                  <c15:showDataLabelsRange val="0"/>
                </c:ext>
                <c:ext xmlns:c16="http://schemas.microsoft.com/office/drawing/2014/chart" uri="{C3380CC4-5D6E-409C-BE32-E72D297353CC}">
                  <c16:uniqueId val="{00000006-5F83-4D19-BABF-B8B2C5D92924}"/>
                </c:ext>
              </c:extLst>
            </c:dLbl>
            <c:dLbl>
              <c:idx val="6"/>
              <c:layout>
                <c:manualLayout>
                  <c:x val="-0.24683696622925971"/>
                  <c:y val="-4.6783625730994153E-3"/>
                </c:manualLayout>
              </c:layout>
              <c:tx>
                <c:rich>
                  <a:bodyPr/>
                  <a:lstStyle/>
                  <a:p>
                    <a:fld id="{8A592CE5-DC9C-4FB0-A628-4F564DB09F49}" type="VALUE">
                      <a:rPr lang="en-US"/>
                      <a:pPr/>
                      <a:t>[VALUE]</a:t>
                    </a:fld>
                    <a:r>
                      <a:rPr lang="en-US" dirty="0"/>
                      <a:t> years</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23709313424102021"/>
                      <c:h val="0.18376608187134502"/>
                    </c:manualLayout>
                  </c15:layout>
                  <c15:dlblFieldTable/>
                  <c15:showDataLabelsRange val="0"/>
                </c:ext>
                <c:ext xmlns:c16="http://schemas.microsoft.com/office/drawing/2014/chart" uri="{C3380CC4-5D6E-409C-BE32-E72D297353CC}">
                  <c16:uniqueId val="{00000007-5F83-4D19-BABF-B8B2C5D9292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IDU!$G$28:$G$31</c:f>
              <c:strCache>
                <c:ptCount val="4"/>
                <c:pt idx="0">
                  <c:v>White</c:v>
                </c:pt>
                <c:pt idx="1">
                  <c:v>Hispanic^</c:v>
                </c:pt>
                <c:pt idx="2">
                  <c:v>Black^</c:v>
                </c:pt>
                <c:pt idx="3">
                  <c:v>All PWID</c:v>
                </c:pt>
              </c:strCache>
            </c:strRef>
          </c:cat>
          <c:val>
            <c:numRef>
              <c:f>IDU!$H$28:$H$31</c:f>
              <c:numCache>
                <c:formatCode>General</c:formatCode>
                <c:ptCount val="4"/>
                <c:pt idx="0">
                  <c:v>31.5</c:v>
                </c:pt>
                <c:pt idx="1">
                  <c:v>43</c:v>
                </c:pt>
                <c:pt idx="2">
                  <c:v>56</c:v>
                </c:pt>
                <c:pt idx="3">
                  <c:v>35</c:v>
                </c:pt>
              </c:numCache>
            </c:numRef>
          </c:val>
          <c:extLst>
            <c:ext xmlns:c16="http://schemas.microsoft.com/office/drawing/2014/chart" uri="{C3380CC4-5D6E-409C-BE32-E72D297353CC}">
              <c16:uniqueId val="{00000008-5F83-4D19-BABF-B8B2C5D92924}"/>
            </c:ext>
          </c:extLst>
        </c:ser>
        <c:dLbls>
          <c:showLegendKey val="0"/>
          <c:showVal val="0"/>
          <c:showCatName val="0"/>
          <c:showSerName val="0"/>
          <c:showPercent val="0"/>
          <c:showBubbleSize val="0"/>
        </c:dLbls>
        <c:gapWidth val="12"/>
        <c:axId val="597185552"/>
        <c:axId val="597185224"/>
      </c:barChart>
      <c:catAx>
        <c:axId val="597185552"/>
        <c:scaling>
          <c:orientation val="minMax"/>
        </c:scaling>
        <c:delete val="0"/>
        <c:axPos val="l"/>
        <c:numFmt formatCode="General" sourceLinked="1"/>
        <c:majorTickMark val="none"/>
        <c:minorTickMark val="none"/>
        <c:tickLblPos val="nextTo"/>
        <c:spPr>
          <a:noFill/>
          <a:ln w="9525" cap="flat" cmpd="sng" algn="ctr">
            <a:solidFill>
              <a:srgbClr val="4F5A65"/>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Medium" panose="020B0603020102020204" pitchFamily="34" charset="0"/>
                <a:ea typeface="+mn-ea"/>
                <a:cs typeface="+mn-cs"/>
              </a:defRPr>
            </a:pPr>
            <a:endParaRPr lang="en-US"/>
          </a:p>
        </c:txPr>
        <c:crossAx val="597185224"/>
        <c:crosses val="autoZero"/>
        <c:auto val="1"/>
        <c:lblAlgn val="ctr"/>
        <c:lblOffset val="100"/>
        <c:noMultiLvlLbl val="0"/>
      </c:catAx>
      <c:valAx>
        <c:axId val="597185224"/>
        <c:scaling>
          <c:orientation val="minMax"/>
        </c:scaling>
        <c:delete val="1"/>
        <c:axPos val="b"/>
        <c:numFmt formatCode="General" sourceLinked="1"/>
        <c:majorTickMark val="none"/>
        <c:minorTickMark val="none"/>
        <c:tickLblPos val="nextTo"/>
        <c:crossAx val="5971855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IDU!$D$116</c:f>
              <c:strCache>
                <c:ptCount val="1"/>
                <c:pt idx="0">
                  <c:v>Milwaukee</c:v>
                </c:pt>
              </c:strCache>
            </c:strRef>
          </c:tx>
          <c:spPr>
            <a:solidFill>
              <a:schemeClr val="accent6">
                <a:lumMod val="40000"/>
                <a:lumOff val="60000"/>
              </a:schemeClr>
            </a:solidFill>
            <a:ln w="25400">
              <a:solidFill>
                <a:schemeClr val="bg1"/>
              </a:solidFill>
            </a:ln>
            <a:effectLst/>
          </c:spPr>
          <c:invertIfNegative val="0"/>
          <c:dPt>
            <c:idx val="0"/>
            <c:invertIfNegative val="0"/>
            <c:bubble3D val="0"/>
            <c:spPr>
              <a:solidFill>
                <a:schemeClr val="accent6">
                  <a:lumMod val="40000"/>
                  <a:lumOff val="60000"/>
                </a:schemeClr>
              </a:solidFill>
              <a:ln w="25400">
                <a:solidFill>
                  <a:schemeClr val="bg1"/>
                </a:solidFill>
              </a:ln>
              <a:effectLst/>
            </c:spPr>
            <c:extLst>
              <c:ext xmlns:c16="http://schemas.microsoft.com/office/drawing/2014/chart" uri="{C3380CC4-5D6E-409C-BE32-E72D297353CC}">
                <c16:uniqueId val="{00000001-5855-4178-9D52-F7835F200CAE}"/>
              </c:ext>
            </c:extLst>
          </c:dPt>
          <c:val>
            <c:numRef>
              <c:f>IDU!$E$116</c:f>
              <c:numCache>
                <c:formatCode>0%</c:formatCode>
                <c:ptCount val="1"/>
                <c:pt idx="0">
                  <c:v>0.53581267217630857</c:v>
                </c:pt>
              </c:numCache>
            </c:numRef>
          </c:val>
          <c:extLst>
            <c:ext xmlns:c16="http://schemas.microsoft.com/office/drawing/2014/chart" uri="{C3380CC4-5D6E-409C-BE32-E72D297353CC}">
              <c16:uniqueId val="{00000002-5855-4178-9D52-F7835F200CAE}"/>
            </c:ext>
          </c:extLst>
        </c:ser>
        <c:ser>
          <c:idx val="1"/>
          <c:order val="1"/>
          <c:tx>
            <c:strRef>
              <c:f>IDU!$D$117</c:f>
              <c:strCache>
                <c:ptCount val="1"/>
                <c:pt idx="0">
                  <c:v>small/medium metro</c:v>
                </c:pt>
              </c:strCache>
            </c:strRef>
          </c:tx>
          <c:spPr>
            <a:solidFill>
              <a:schemeClr val="accent2"/>
            </a:solidFill>
            <a:ln w="25400">
              <a:solidFill>
                <a:schemeClr val="bg1"/>
              </a:solidFill>
            </a:ln>
            <a:effectLst/>
          </c:spPr>
          <c:invertIfNegative val="0"/>
          <c:val>
            <c:numRef>
              <c:f>IDU!$E$117</c:f>
              <c:numCache>
                <c:formatCode>0%</c:formatCode>
                <c:ptCount val="1"/>
                <c:pt idx="0">
                  <c:v>0.27272727272727276</c:v>
                </c:pt>
              </c:numCache>
            </c:numRef>
          </c:val>
          <c:extLst>
            <c:ext xmlns:c16="http://schemas.microsoft.com/office/drawing/2014/chart" uri="{C3380CC4-5D6E-409C-BE32-E72D297353CC}">
              <c16:uniqueId val="{00000003-5855-4178-9D52-F7835F200CAE}"/>
            </c:ext>
          </c:extLst>
        </c:ser>
        <c:ser>
          <c:idx val="2"/>
          <c:order val="2"/>
          <c:tx>
            <c:strRef>
              <c:f>IDU!$D$118</c:f>
              <c:strCache>
                <c:ptCount val="1"/>
                <c:pt idx="0">
                  <c:v>non-metro</c:v>
                </c:pt>
              </c:strCache>
            </c:strRef>
          </c:tx>
          <c:spPr>
            <a:solidFill>
              <a:schemeClr val="accent2"/>
            </a:solidFill>
            <a:ln w="25400">
              <a:solidFill>
                <a:schemeClr val="bg1"/>
              </a:solidFill>
            </a:ln>
            <a:effectLst/>
          </c:spPr>
          <c:invertIfNegative val="0"/>
          <c:val>
            <c:numRef>
              <c:f>IDU!$E$118</c:f>
              <c:numCache>
                <c:formatCode>0%</c:formatCode>
                <c:ptCount val="1"/>
                <c:pt idx="0">
                  <c:v>0.19146005509641875</c:v>
                </c:pt>
              </c:numCache>
            </c:numRef>
          </c:val>
          <c:extLst>
            <c:ext xmlns:c16="http://schemas.microsoft.com/office/drawing/2014/chart" uri="{C3380CC4-5D6E-409C-BE32-E72D297353CC}">
              <c16:uniqueId val="{00000004-5855-4178-9D52-F7835F200CAE}"/>
            </c:ext>
          </c:extLst>
        </c:ser>
        <c:dLbls>
          <c:showLegendKey val="0"/>
          <c:showVal val="0"/>
          <c:showCatName val="0"/>
          <c:showSerName val="0"/>
          <c:showPercent val="0"/>
          <c:showBubbleSize val="0"/>
        </c:dLbls>
        <c:gapWidth val="12"/>
        <c:overlap val="100"/>
        <c:axId val="615542304"/>
        <c:axId val="604504024"/>
      </c:barChart>
      <c:catAx>
        <c:axId val="615542304"/>
        <c:scaling>
          <c:orientation val="minMax"/>
        </c:scaling>
        <c:delete val="1"/>
        <c:axPos val="l"/>
        <c:numFmt formatCode="General" sourceLinked="1"/>
        <c:majorTickMark val="none"/>
        <c:minorTickMark val="none"/>
        <c:tickLblPos val="nextTo"/>
        <c:crossAx val="604504024"/>
        <c:crosses val="autoZero"/>
        <c:auto val="1"/>
        <c:lblAlgn val="ctr"/>
        <c:lblOffset val="100"/>
        <c:noMultiLvlLbl val="0"/>
      </c:catAx>
      <c:valAx>
        <c:axId val="604504024"/>
        <c:scaling>
          <c:orientation val="minMax"/>
        </c:scaling>
        <c:delete val="1"/>
        <c:axPos val="b"/>
        <c:numFmt formatCode="0%" sourceLinked="1"/>
        <c:majorTickMark val="none"/>
        <c:minorTickMark val="none"/>
        <c:tickLblPos val="nextTo"/>
        <c:crossAx val="61554230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20121322595584"/>
          <c:y val="0.21683974285822963"/>
          <c:w val="0.56736347472694948"/>
          <c:h val="0.73241061130334484"/>
        </c:manualLayout>
      </c:layout>
      <c:barChart>
        <c:barDir val="bar"/>
        <c:grouping val="stacked"/>
        <c:varyColors val="0"/>
        <c:ser>
          <c:idx val="1"/>
          <c:order val="0"/>
          <c:tx>
            <c:strRef>
              <c:f>MSM!$Y$137</c:f>
              <c:strCache>
                <c:ptCount val="1"/>
                <c:pt idx="0">
                  <c:v>spacer</c:v>
                </c:pt>
              </c:strCache>
            </c:strRef>
          </c:tx>
          <c:spPr>
            <a:noFill/>
            <a:ln>
              <a:noFill/>
            </a:ln>
            <a:effectLst/>
          </c:spPr>
          <c:invertIfNegative val="0"/>
          <c:cat>
            <c:strRef>
              <c:f>MSM!$W$138:$W$143</c:f>
              <c:strCache>
                <c:ptCount val="6"/>
                <c:pt idx="0">
                  <c:v>65+</c:v>
                </c:pt>
                <c:pt idx="1">
                  <c:v>55–64</c:v>
                </c:pt>
                <c:pt idx="2">
                  <c:v>45–54</c:v>
                </c:pt>
                <c:pt idx="3">
                  <c:v>35–44</c:v>
                </c:pt>
                <c:pt idx="4">
                  <c:v>25–34</c:v>
                </c:pt>
                <c:pt idx="5">
                  <c:v>15–24</c:v>
                </c:pt>
              </c:strCache>
            </c:strRef>
          </c:cat>
          <c:val>
            <c:numRef>
              <c:f>MSM!$Y$138:$Y$143</c:f>
              <c:numCache>
                <c:formatCode>0%</c:formatCode>
                <c:ptCount val="6"/>
                <c:pt idx="0">
                  <c:v>-0.24</c:v>
                </c:pt>
                <c:pt idx="1">
                  <c:v>-0.24</c:v>
                </c:pt>
                <c:pt idx="2">
                  <c:v>-0.24</c:v>
                </c:pt>
                <c:pt idx="3">
                  <c:v>-0.24</c:v>
                </c:pt>
                <c:pt idx="4">
                  <c:v>-0.24</c:v>
                </c:pt>
                <c:pt idx="5">
                  <c:v>-0.24</c:v>
                </c:pt>
              </c:numCache>
            </c:numRef>
          </c:val>
          <c:extLst>
            <c:ext xmlns:c16="http://schemas.microsoft.com/office/drawing/2014/chart" uri="{C3380CC4-5D6E-409C-BE32-E72D297353CC}">
              <c16:uniqueId val="{00000000-A417-48EC-85FC-336292EBEBE2}"/>
            </c:ext>
          </c:extLst>
        </c:ser>
        <c:ser>
          <c:idx val="0"/>
          <c:order val="1"/>
          <c:tx>
            <c:v>prev_cases</c:v>
          </c:tx>
          <c:spPr>
            <a:solidFill>
              <a:srgbClr val="001C58"/>
            </a:solidFill>
            <a:ln>
              <a:noFill/>
            </a:ln>
            <a:effectLst/>
          </c:spPr>
          <c:invertIfNegative val="0"/>
          <c:dLbls>
            <c:dLbl>
              <c:idx val="0"/>
              <c:tx>
                <c:rich>
                  <a:bodyPr/>
                  <a:lstStyle/>
                  <a:p>
                    <a:r>
                      <a:rPr lang="en-US" dirty="0"/>
                      <a:t>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417-48EC-85FC-336292EBEBE2}"/>
                </c:ext>
              </c:extLst>
            </c:dLbl>
            <c:dLbl>
              <c:idx val="1"/>
              <c:layout>
                <c:manualLayout>
                  <c:x val="6.0721062618595827E-2"/>
                  <c:y val="0"/>
                </c:manualLayout>
              </c:layout>
              <c:tx>
                <c:rich>
                  <a:bodyPr/>
                  <a:lstStyle/>
                  <a:p>
                    <a:r>
                      <a:rPr lang="en-US" dirty="0"/>
                      <a:t>36%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417-48EC-85FC-336292EBEBE2}"/>
                </c:ext>
              </c:extLst>
            </c:dLbl>
            <c:dLbl>
              <c:idx val="2"/>
              <c:layout>
                <c:manualLayout>
                  <c:x val="3.2258064516128962E-2"/>
                  <c:y val="0"/>
                </c:manualLayout>
              </c:layout>
              <c:tx>
                <c:rich>
                  <a:bodyPr/>
                  <a:lstStyle/>
                  <a:p>
                    <a:r>
                      <a:rPr lang="en-US" dirty="0"/>
                      <a:t>26%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417-48EC-85FC-336292EBEBE2}"/>
                </c:ext>
              </c:extLst>
            </c:dLbl>
            <c:dLbl>
              <c:idx val="3"/>
              <c:tx>
                <c:rich>
                  <a:bodyPr/>
                  <a:lstStyle/>
                  <a:p>
                    <a:r>
                      <a:rPr lang="en-US" dirty="0"/>
                      <a:t>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417-48EC-85FC-336292EBEBE2}"/>
                </c:ext>
              </c:extLst>
            </c:dLbl>
            <c:dLbl>
              <c:idx val="4"/>
              <c:layout>
                <c:manualLayout>
                  <c:x val="-5.1233396584440226E-2"/>
                  <c:y val="0"/>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Book" panose="020B0503020102020204" pitchFamily="34" charset="0"/>
                        <a:ea typeface="+mn-ea"/>
                        <a:cs typeface="+mn-cs"/>
                      </a:defRPr>
                    </a:pPr>
                    <a:r>
                      <a:rPr lang="en-US" dirty="0">
                        <a:solidFill>
                          <a:schemeClr val="tx1"/>
                        </a:solidFill>
                      </a:rPr>
                      <a:t>7%</a:t>
                    </a:r>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417-48EC-85FC-336292EBEBE2}"/>
                </c:ext>
              </c:extLst>
            </c:dLbl>
            <c:dLbl>
              <c:idx val="5"/>
              <c:layout>
                <c:manualLayout>
                  <c:x val="-5.3130929791271417E-2"/>
                  <c:y val="2.9699846986049753E-17"/>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Book" panose="020B0503020102020204" pitchFamily="34" charset="0"/>
                        <a:ea typeface="+mn-ea"/>
                        <a:cs typeface="+mn-cs"/>
                      </a:defRPr>
                    </a:pPr>
                    <a:r>
                      <a:rPr lang="en-US" dirty="0"/>
                      <a:t>0.4%</a:t>
                    </a:r>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417-48EC-85FC-336292EBEBE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MSM!$W$138:$W$143</c:f>
              <c:strCache>
                <c:ptCount val="6"/>
                <c:pt idx="0">
                  <c:v>65+</c:v>
                </c:pt>
                <c:pt idx="1">
                  <c:v>55–64</c:v>
                </c:pt>
                <c:pt idx="2">
                  <c:v>45–54</c:v>
                </c:pt>
                <c:pt idx="3">
                  <c:v>35–44</c:v>
                </c:pt>
                <c:pt idx="4">
                  <c:v>25–34</c:v>
                </c:pt>
                <c:pt idx="5">
                  <c:v>15–24</c:v>
                </c:pt>
              </c:strCache>
            </c:strRef>
          </c:cat>
          <c:val>
            <c:numRef>
              <c:f>IDU!$H$177:$H$182</c:f>
              <c:numCache>
                <c:formatCode>0%</c:formatCode>
                <c:ptCount val="6"/>
                <c:pt idx="0">
                  <c:v>-0.18952928382786999</c:v>
                </c:pt>
                <c:pt idx="1">
                  <c:v>-0.36492154730464499</c:v>
                </c:pt>
                <c:pt idx="2">
                  <c:v>-0.257884107503495</c:v>
                </c:pt>
                <c:pt idx="3">
                  <c:v>-0.117290663352493</c:v>
                </c:pt>
                <c:pt idx="4">
                  <c:v>-6.6179897467764495E-2</c:v>
                </c:pt>
                <c:pt idx="5" formatCode="0.0%">
                  <c:v>-4.1945005437315497E-3</c:v>
                </c:pt>
              </c:numCache>
            </c:numRef>
          </c:val>
          <c:extLst>
            <c:ext xmlns:c16="http://schemas.microsoft.com/office/drawing/2014/chart" uri="{C3380CC4-5D6E-409C-BE32-E72D297353CC}">
              <c16:uniqueId val="{00000007-A417-48EC-85FC-336292EBEBE2}"/>
            </c:ext>
          </c:extLst>
        </c:ser>
        <c:ser>
          <c:idx val="2"/>
          <c:order val="2"/>
          <c:tx>
            <c:v>new_cases</c:v>
          </c:tx>
          <c:spPr>
            <a:solidFill>
              <a:schemeClr val="accent2"/>
            </a:solidFill>
            <a:ln>
              <a:noFill/>
            </a:ln>
            <a:effectLst/>
          </c:spPr>
          <c:invertIfNegative val="0"/>
          <c:dLbls>
            <c:dLbl>
              <c:idx val="0"/>
              <c:layout>
                <c:manualLayout>
                  <c:x val="3.7875659280730258E-2"/>
                  <c:y val="0"/>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417-48EC-85FC-336292EBEBE2}"/>
                </c:ext>
              </c:extLst>
            </c:dLbl>
            <c:dLbl>
              <c:idx val="5"/>
              <c:layout>
                <c:manualLayout>
                  <c:x val="4.8652004362832256E-2"/>
                  <c:y val="-2.9699846986049753E-17"/>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417-48EC-85FC-336292EBEBE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MSM!$W$138:$W$143</c:f>
              <c:strCache>
                <c:ptCount val="6"/>
                <c:pt idx="0">
                  <c:v>65+</c:v>
                </c:pt>
                <c:pt idx="1">
                  <c:v>55–64</c:v>
                </c:pt>
                <c:pt idx="2">
                  <c:v>45–54</c:v>
                </c:pt>
                <c:pt idx="3">
                  <c:v>35–44</c:v>
                </c:pt>
                <c:pt idx="4">
                  <c:v>25–34</c:v>
                </c:pt>
                <c:pt idx="5">
                  <c:v>15–24</c:v>
                </c:pt>
              </c:strCache>
            </c:strRef>
          </c:cat>
          <c:val>
            <c:numRef>
              <c:f>IDU!$I$177:$I$182</c:f>
              <c:numCache>
                <c:formatCode>0%</c:formatCode>
                <c:ptCount val="6"/>
                <c:pt idx="0">
                  <c:v>3.03030303030303E-2</c:v>
                </c:pt>
                <c:pt idx="1">
                  <c:v>0.19834710743801651</c:v>
                </c:pt>
                <c:pt idx="2">
                  <c:v>0.1584022038567493</c:v>
                </c:pt>
                <c:pt idx="3">
                  <c:v>0.22314049586776855</c:v>
                </c:pt>
                <c:pt idx="4">
                  <c:v>0.33195592286501374</c:v>
                </c:pt>
                <c:pt idx="5">
                  <c:v>5.7851239669421482E-2</c:v>
                </c:pt>
              </c:numCache>
            </c:numRef>
          </c:val>
          <c:extLst>
            <c:ext xmlns:c16="http://schemas.microsoft.com/office/drawing/2014/chart" uri="{C3380CC4-5D6E-409C-BE32-E72D297353CC}">
              <c16:uniqueId val="{0000000A-A417-48EC-85FC-336292EBEBE2}"/>
            </c:ext>
          </c:extLst>
        </c:ser>
        <c:dLbls>
          <c:showLegendKey val="0"/>
          <c:showVal val="0"/>
          <c:showCatName val="0"/>
          <c:showSerName val="0"/>
          <c:showPercent val="0"/>
          <c:showBubbleSize val="0"/>
        </c:dLbls>
        <c:gapWidth val="12"/>
        <c:overlap val="100"/>
        <c:axId val="716808368"/>
        <c:axId val="716811976"/>
      </c:barChart>
      <c:catAx>
        <c:axId val="716808368"/>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Franklin Gothic Medium" panose="020B0603020102020204" pitchFamily="34" charset="0"/>
                <a:ea typeface="+mn-ea"/>
                <a:cs typeface="+mn-cs"/>
              </a:defRPr>
            </a:pPr>
            <a:endParaRPr lang="en-US"/>
          </a:p>
        </c:txPr>
        <c:crossAx val="716811976"/>
        <c:crosses val="autoZero"/>
        <c:auto val="1"/>
        <c:lblAlgn val="ctr"/>
        <c:lblOffset val="100"/>
        <c:noMultiLvlLbl val="0"/>
      </c:catAx>
      <c:valAx>
        <c:axId val="716811976"/>
        <c:scaling>
          <c:orientation val="minMax"/>
          <c:max val="0.4"/>
          <c:min val="-0.60000000000000009"/>
        </c:scaling>
        <c:delete val="1"/>
        <c:axPos val="b"/>
        <c:numFmt formatCode="0%" sourceLinked="1"/>
        <c:majorTickMark val="out"/>
        <c:minorTickMark val="none"/>
        <c:tickLblPos val="nextTo"/>
        <c:crossAx val="716808368"/>
        <c:crosses val="autoZero"/>
        <c:crossBetween val="between"/>
        <c:majorUnit val="0.1"/>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24429644401903"/>
          <c:y val="0.14881692904919452"/>
          <c:w val="0.68075969610059717"/>
          <c:h val="0.7865215611375449"/>
        </c:manualLayout>
      </c:layout>
      <c:barChart>
        <c:barDir val="bar"/>
        <c:grouping val="stacked"/>
        <c:varyColors val="0"/>
        <c:ser>
          <c:idx val="3"/>
          <c:order val="0"/>
          <c:tx>
            <c:strRef>
              <c:f>'birth sex - male'!$L$185</c:f>
              <c:strCache>
                <c:ptCount val="1"/>
                <c:pt idx="0">
                  <c:v>MSM/MSM &amp; IDU</c:v>
                </c:pt>
              </c:strCache>
            </c:strRef>
          </c:tx>
          <c:spPr>
            <a:solidFill>
              <a:schemeClr val="accent2"/>
            </a:solidFill>
          </c:spPr>
          <c:invertIfNegative val="0"/>
          <c:dLbls>
            <c:dLbl>
              <c:idx val="0"/>
              <c:spPr/>
              <c:txPr>
                <a:bodyPr/>
                <a:lstStyle/>
                <a:p>
                  <a:pPr>
                    <a:defRPr sz="1600">
                      <a:solidFill>
                        <a:schemeClr val="bg1"/>
                      </a:solidFill>
                      <a:latin typeface="Franklin Gothic Book" panose="020B05030201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9781-4ED2-958F-DD1AAA139E7C}"/>
                </c:ext>
              </c:extLst>
            </c:dLbl>
            <c:dLbl>
              <c:idx val="1"/>
              <c:spPr/>
              <c:txPr>
                <a:bodyPr/>
                <a:lstStyle/>
                <a:p>
                  <a:pPr>
                    <a:defRPr sz="1600">
                      <a:solidFill>
                        <a:schemeClr val="bg1"/>
                      </a:solidFill>
                      <a:latin typeface="Franklin Gothic Book" panose="020B05030201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9781-4ED2-958F-DD1AAA139E7C}"/>
                </c:ext>
              </c:extLst>
            </c:dLbl>
            <c:spPr>
              <a:noFill/>
              <a:ln>
                <a:noFill/>
              </a:ln>
              <a:effectLst/>
            </c:spPr>
            <c:txPr>
              <a:bodyPr/>
              <a:lstStyle/>
              <a:p>
                <a:pPr>
                  <a:defRPr sz="1600">
                    <a:solidFill>
                      <a:schemeClr val="bg1"/>
                    </a:solidFill>
                    <a:latin typeface="Franklin Gothic Book" panose="020B05030201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'birth sex - male'!$M$183:$S$183</c:f>
              <c:strCache>
                <c:ptCount val="7"/>
                <c:pt idx="0">
                  <c:v>All men</c:v>
                </c:pt>
                <c:pt idx="1">
                  <c:v>Native American</c:v>
                </c:pt>
                <c:pt idx="2">
                  <c:v>Multiracial</c:v>
                </c:pt>
                <c:pt idx="3">
                  <c:v>White</c:v>
                </c:pt>
                <c:pt idx="4">
                  <c:v>Asian</c:v>
                </c:pt>
                <c:pt idx="5">
                  <c:v>Black</c:v>
                </c:pt>
                <c:pt idx="6">
                  <c:v>Hispanic</c:v>
                </c:pt>
              </c:strCache>
            </c:strRef>
          </c:cat>
          <c:val>
            <c:numRef>
              <c:f>'birth sex - male'!$M$185:$S$185</c:f>
              <c:numCache>
                <c:formatCode>0%</c:formatCode>
                <c:ptCount val="7"/>
                <c:pt idx="0">
                  <c:v>0.91</c:v>
                </c:pt>
                <c:pt idx="1">
                  <c:v>1</c:v>
                </c:pt>
                <c:pt idx="2">
                  <c:v>0.99</c:v>
                </c:pt>
                <c:pt idx="3">
                  <c:v>0.93</c:v>
                </c:pt>
                <c:pt idx="4">
                  <c:v>0.92</c:v>
                </c:pt>
                <c:pt idx="5">
                  <c:v>0.9</c:v>
                </c:pt>
                <c:pt idx="6">
                  <c:v>0.89</c:v>
                </c:pt>
              </c:numCache>
            </c:numRef>
          </c:val>
          <c:extLst>
            <c:ext xmlns:c16="http://schemas.microsoft.com/office/drawing/2014/chart" uri="{C3380CC4-5D6E-409C-BE32-E72D297353CC}">
              <c16:uniqueId val="{00000002-9781-4ED2-958F-DD1AAA139E7C}"/>
            </c:ext>
          </c:extLst>
        </c:ser>
        <c:ser>
          <c:idx val="4"/>
          <c:order val="1"/>
          <c:tx>
            <c:v>Spacer1</c:v>
          </c:tx>
          <c:spPr>
            <a:solidFill>
              <a:sysClr val="window" lastClr="FFFFFF"/>
            </a:solidFill>
            <a:ln>
              <a:noFill/>
            </a:ln>
          </c:spPr>
          <c:invertIfNegative val="0"/>
          <c:cat>
            <c:strRef>
              <c:f>'birth sex - male'!$M$183:$S$183</c:f>
              <c:strCache>
                <c:ptCount val="7"/>
                <c:pt idx="0">
                  <c:v>All men</c:v>
                </c:pt>
                <c:pt idx="1">
                  <c:v>Native American</c:v>
                </c:pt>
                <c:pt idx="2">
                  <c:v>Multiracial</c:v>
                </c:pt>
                <c:pt idx="3">
                  <c:v>White</c:v>
                </c:pt>
                <c:pt idx="4">
                  <c:v>Asian</c:v>
                </c:pt>
                <c:pt idx="5">
                  <c:v>Black</c:v>
                </c:pt>
                <c:pt idx="6">
                  <c:v>Hispanic</c:v>
                </c:pt>
              </c:strCache>
            </c:strRef>
          </c:cat>
          <c:val>
            <c:numRef>
              <c:f>'birth sex - male'!$M$186:$S$186</c:f>
              <c:numCache>
                <c:formatCode>0%</c:formatCode>
                <c:ptCount val="7"/>
                <c:pt idx="0">
                  <c:v>0.35</c:v>
                </c:pt>
                <c:pt idx="1">
                  <c:v>0.26</c:v>
                </c:pt>
                <c:pt idx="2">
                  <c:v>0.27</c:v>
                </c:pt>
                <c:pt idx="3">
                  <c:v>0.32999999999999996</c:v>
                </c:pt>
                <c:pt idx="4">
                  <c:v>0.33999999999999997</c:v>
                </c:pt>
                <c:pt idx="5">
                  <c:v>0.36</c:v>
                </c:pt>
                <c:pt idx="6">
                  <c:v>0.37</c:v>
                </c:pt>
              </c:numCache>
            </c:numRef>
          </c:val>
          <c:extLst>
            <c:ext xmlns:c16="http://schemas.microsoft.com/office/drawing/2014/chart" uri="{C3380CC4-5D6E-409C-BE32-E72D297353CC}">
              <c16:uniqueId val="{00000003-9781-4ED2-958F-DD1AAA139E7C}"/>
            </c:ext>
          </c:extLst>
        </c:ser>
        <c:ser>
          <c:idx val="0"/>
          <c:order val="2"/>
          <c:tx>
            <c:v>IDU</c:v>
          </c:tx>
          <c:spPr>
            <a:solidFill>
              <a:schemeClr val="accent3"/>
            </a:solidFill>
          </c:spPr>
          <c:invertIfNegative val="0"/>
          <c:dLbls>
            <c:dLbl>
              <c:idx val="3"/>
              <c:layout>
                <c:manualLayout>
                  <c:x val="3.6172559036065019E-2"/>
                  <c:y val="-5.057560615063088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781-4ED2-958F-DD1AAA139E7C}"/>
                </c:ext>
              </c:extLst>
            </c:dLbl>
            <c:dLbl>
              <c:idx val="6"/>
              <c:layout>
                <c:manualLayout>
                  <c:x val="3.8732399334280271E-2"/>
                  <c:y val="-2.318021837251180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781-4ED2-958F-DD1AAA139E7C}"/>
                </c:ext>
              </c:extLst>
            </c:dLbl>
            <c:spPr>
              <a:noFill/>
              <a:ln>
                <a:noFill/>
              </a:ln>
              <a:effectLst/>
            </c:spPr>
            <c:txPr>
              <a:bodyPr wrap="square" lIns="38100" tIns="19050" rIns="38100" bIns="19050" anchor="ctr">
                <a:spAutoFit/>
              </a:bodyPr>
              <a:lstStyle/>
              <a:p>
                <a:pPr>
                  <a:defRPr sz="1600">
                    <a:latin typeface="Franklin Gothic Book" panose="020B05030201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'birth sex - male'!$M$183:$S$183</c:f>
              <c:strCache>
                <c:ptCount val="7"/>
                <c:pt idx="0">
                  <c:v>All men</c:v>
                </c:pt>
                <c:pt idx="1">
                  <c:v>Native American</c:v>
                </c:pt>
                <c:pt idx="2">
                  <c:v>Multiracial</c:v>
                </c:pt>
                <c:pt idx="3">
                  <c:v>White</c:v>
                </c:pt>
                <c:pt idx="4">
                  <c:v>Asian</c:v>
                </c:pt>
                <c:pt idx="5">
                  <c:v>Black</c:v>
                </c:pt>
                <c:pt idx="6">
                  <c:v>Hispanic</c:v>
                </c:pt>
              </c:strCache>
            </c:strRef>
          </c:cat>
          <c:val>
            <c:numRef>
              <c:f>'birth sex - male'!$M$187:$S$187</c:f>
              <c:numCache>
                <c:formatCode>0%</c:formatCode>
                <c:ptCount val="7"/>
                <c:pt idx="0">
                  <c:v>0.04</c:v>
                </c:pt>
                <c:pt idx="1">
                  <c:v>0</c:v>
                </c:pt>
                <c:pt idx="2" formatCode="0.0%">
                  <c:v>3.0000000000000001E-3</c:v>
                </c:pt>
                <c:pt idx="3">
                  <c:v>0.05</c:v>
                </c:pt>
                <c:pt idx="4">
                  <c:v>0.01</c:v>
                </c:pt>
                <c:pt idx="5">
                  <c:v>0.04</c:v>
                </c:pt>
                <c:pt idx="6">
                  <c:v>0.05</c:v>
                </c:pt>
              </c:numCache>
            </c:numRef>
          </c:val>
          <c:extLst>
            <c:ext xmlns:c16="http://schemas.microsoft.com/office/drawing/2014/chart" uri="{C3380CC4-5D6E-409C-BE32-E72D297353CC}">
              <c16:uniqueId val="{0000000A-9781-4ED2-958F-DD1AAA139E7C}"/>
            </c:ext>
          </c:extLst>
        </c:ser>
        <c:ser>
          <c:idx val="2"/>
          <c:order val="3"/>
          <c:tx>
            <c:v>spacer</c:v>
          </c:tx>
          <c:spPr>
            <a:solidFill>
              <a:sysClr val="window" lastClr="FFFFFF"/>
            </a:solidFill>
            <a:ln>
              <a:noFill/>
            </a:ln>
          </c:spPr>
          <c:invertIfNegative val="0"/>
          <c:cat>
            <c:strRef>
              <c:f>'birth sex - male'!$M$183:$S$183</c:f>
              <c:strCache>
                <c:ptCount val="7"/>
                <c:pt idx="0">
                  <c:v>All men</c:v>
                </c:pt>
                <c:pt idx="1">
                  <c:v>Native American</c:v>
                </c:pt>
                <c:pt idx="2">
                  <c:v>Multiracial</c:v>
                </c:pt>
                <c:pt idx="3">
                  <c:v>White</c:v>
                </c:pt>
                <c:pt idx="4">
                  <c:v>Asian</c:v>
                </c:pt>
                <c:pt idx="5">
                  <c:v>Black</c:v>
                </c:pt>
                <c:pt idx="6">
                  <c:v>Hispanic</c:v>
                </c:pt>
              </c:strCache>
            </c:strRef>
          </c:cat>
          <c:val>
            <c:numRef>
              <c:f>'birth sex - male'!$M$188:$S$188</c:f>
              <c:numCache>
                <c:formatCode>0%</c:formatCode>
                <c:ptCount val="7"/>
                <c:pt idx="0">
                  <c:v>0.35</c:v>
                </c:pt>
                <c:pt idx="1">
                  <c:v>0.38999999999999996</c:v>
                </c:pt>
                <c:pt idx="2">
                  <c:v>0.38699999999999996</c:v>
                </c:pt>
                <c:pt idx="3">
                  <c:v>0.33999999999999997</c:v>
                </c:pt>
                <c:pt idx="4">
                  <c:v>0.38</c:v>
                </c:pt>
                <c:pt idx="5">
                  <c:v>0.35</c:v>
                </c:pt>
                <c:pt idx="6">
                  <c:v>0.33999999999999997</c:v>
                </c:pt>
              </c:numCache>
            </c:numRef>
          </c:val>
          <c:extLst>
            <c:ext xmlns:c16="http://schemas.microsoft.com/office/drawing/2014/chart" uri="{C3380CC4-5D6E-409C-BE32-E72D297353CC}">
              <c16:uniqueId val="{0000000B-9781-4ED2-958F-DD1AAA139E7C}"/>
            </c:ext>
          </c:extLst>
        </c:ser>
        <c:ser>
          <c:idx val="1"/>
          <c:order val="4"/>
          <c:tx>
            <c:v>MFSC</c:v>
          </c:tx>
          <c:spPr>
            <a:solidFill>
              <a:schemeClr val="accent1"/>
            </a:solidFill>
          </c:spPr>
          <c:invertIfNegative val="0"/>
          <c:dLbls>
            <c:dLbl>
              <c:idx val="4"/>
              <c:layout>
                <c:manualLayout>
                  <c:x val="4.6426029584900733E-2"/>
                  <c:y val="-4.636043674502360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781-4ED2-958F-DD1AAA139E7C}"/>
                </c:ext>
              </c:extLst>
            </c:dLbl>
            <c:dLbl>
              <c:idx val="5"/>
              <c:layout>
                <c:manualLayout>
                  <c:x val="4.726997063439878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781-4ED2-958F-DD1AAA139E7C}"/>
                </c:ext>
              </c:extLst>
            </c:dLbl>
            <c:dLbl>
              <c:idx val="6"/>
              <c:layout>
                <c:manualLayout>
                  <c:x val="4.4710130336183436E-2"/>
                  <c:y val="-2.318021837251180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781-4ED2-958F-DD1AAA139E7C}"/>
                </c:ext>
              </c:extLst>
            </c:dLbl>
            <c:spPr>
              <a:noFill/>
              <a:ln>
                <a:noFill/>
              </a:ln>
              <a:effectLst/>
            </c:spPr>
            <c:txPr>
              <a:bodyPr wrap="square" lIns="38100" tIns="19050" rIns="38100" bIns="19050" anchor="ctr">
                <a:spAutoFit/>
              </a:bodyPr>
              <a:lstStyle/>
              <a:p>
                <a:pPr>
                  <a:defRPr sz="1600">
                    <a:latin typeface="Franklin Gothic Book" panose="020B05030201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'birth sex - male'!$M$183:$S$183</c:f>
              <c:strCache>
                <c:ptCount val="7"/>
                <c:pt idx="0">
                  <c:v>All men</c:v>
                </c:pt>
                <c:pt idx="1">
                  <c:v>Native American</c:v>
                </c:pt>
                <c:pt idx="2">
                  <c:v>Multiracial</c:v>
                </c:pt>
                <c:pt idx="3">
                  <c:v>White</c:v>
                </c:pt>
                <c:pt idx="4">
                  <c:v>Asian</c:v>
                </c:pt>
                <c:pt idx="5">
                  <c:v>Black</c:v>
                </c:pt>
                <c:pt idx="6">
                  <c:v>Hispanic</c:v>
                </c:pt>
              </c:strCache>
            </c:strRef>
          </c:cat>
          <c:val>
            <c:numRef>
              <c:f>'birth sex - male'!$M$189:$S$189</c:f>
              <c:numCache>
                <c:formatCode>0%</c:formatCode>
                <c:ptCount val="7"/>
                <c:pt idx="0">
                  <c:v>0.04</c:v>
                </c:pt>
                <c:pt idx="1">
                  <c:v>0</c:v>
                </c:pt>
                <c:pt idx="2" formatCode="0.0%">
                  <c:v>3.0000000000000001E-3</c:v>
                </c:pt>
                <c:pt idx="3">
                  <c:v>0.02</c:v>
                </c:pt>
                <c:pt idx="4">
                  <c:v>0.08</c:v>
                </c:pt>
                <c:pt idx="5">
                  <c:v>0.06</c:v>
                </c:pt>
                <c:pt idx="6">
                  <c:v>0.06</c:v>
                </c:pt>
              </c:numCache>
            </c:numRef>
          </c:val>
          <c:extLst>
            <c:ext xmlns:c16="http://schemas.microsoft.com/office/drawing/2014/chart" uri="{C3380CC4-5D6E-409C-BE32-E72D297353CC}">
              <c16:uniqueId val="{00000013-9781-4ED2-958F-DD1AAA139E7C}"/>
            </c:ext>
          </c:extLst>
        </c:ser>
        <c:dLbls>
          <c:showLegendKey val="0"/>
          <c:showVal val="0"/>
          <c:showCatName val="0"/>
          <c:showSerName val="0"/>
          <c:showPercent val="0"/>
          <c:showBubbleSize val="0"/>
        </c:dLbls>
        <c:gapWidth val="12"/>
        <c:overlap val="100"/>
        <c:axId val="191873408"/>
        <c:axId val="191874944"/>
      </c:barChart>
      <c:catAx>
        <c:axId val="191873408"/>
        <c:scaling>
          <c:orientation val="minMax"/>
        </c:scaling>
        <c:delete val="0"/>
        <c:axPos val="l"/>
        <c:numFmt formatCode="General" sourceLinked="1"/>
        <c:majorTickMark val="none"/>
        <c:minorTickMark val="none"/>
        <c:tickLblPos val="nextTo"/>
        <c:spPr>
          <a:solidFill>
            <a:schemeClr val="bg1"/>
          </a:solidFill>
          <a:ln>
            <a:solidFill>
              <a:schemeClr val="accent6"/>
            </a:solidFill>
          </a:ln>
        </c:spPr>
        <c:txPr>
          <a:bodyPr/>
          <a:lstStyle/>
          <a:p>
            <a:pPr>
              <a:defRPr sz="1600" b="0">
                <a:latin typeface="Franklin Gothic Medium Cond" panose="020B0606030402020204" pitchFamily="34" charset="0"/>
              </a:defRPr>
            </a:pPr>
            <a:endParaRPr lang="en-US"/>
          </a:p>
        </c:txPr>
        <c:crossAx val="191874944"/>
        <c:crosses val="autoZero"/>
        <c:auto val="1"/>
        <c:lblAlgn val="ctr"/>
        <c:lblOffset val="100"/>
        <c:noMultiLvlLbl val="0"/>
      </c:catAx>
      <c:valAx>
        <c:axId val="191874944"/>
        <c:scaling>
          <c:orientation val="minMax"/>
          <c:max val="1.8"/>
        </c:scaling>
        <c:delete val="1"/>
        <c:axPos val="b"/>
        <c:numFmt formatCode="0%" sourceLinked="1"/>
        <c:majorTickMark val="out"/>
        <c:minorTickMark val="none"/>
        <c:tickLblPos val="nextTo"/>
        <c:crossAx val="191873408"/>
        <c:crosses val="autoZero"/>
        <c:crossBetween val="between"/>
      </c:valAx>
      <c:spPr>
        <a:noFill/>
        <a:ln w="25400">
          <a:noFill/>
        </a:ln>
      </c:spPr>
    </c:plotArea>
    <c:plotVisOnly val="1"/>
    <c:dispBlanksAs val="gap"/>
    <c:showDLblsOverMax val="0"/>
  </c:chart>
  <c:spPr>
    <a:solidFill>
      <a:sysClr val="window" lastClr="FFFFFF"/>
    </a:solidFill>
    <a:ln>
      <a:noFill/>
    </a:ln>
  </c:sp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6">
                <a:lumMod val="40000"/>
                <a:lumOff val="60000"/>
              </a:schemeClr>
            </a:solidFill>
            <a:ln>
              <a:noFill/>
            </a:ln>
            <a:effectLst/>
          </c:spPr>
          <c:invertIfNegative val="0"/>
          <c:dPt>
            <c:idx val="0"/>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1-D8E8-4CF1-80F5-749BA898B338}"/>
              </c:ext>
            </c:extLst>
          </c:dPt>
          <c:dPt>
            <c:idx val="1"/>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3-D8E8-4CF1-80F5-749BA898B338}"/>
              </c:ext>
            </c:extLst>
          </c:dPt>
          <c:dPt>
            <c:idx val="2"/>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5-D8E8-4CF1-80F5-749BA898B338}"/>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7-D8E8-4CF1-80F5-749BA898B338}"/>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9-D8E8-4CF1-80F5-749BA898B338}"/>
              </c:ext>
            </c:extLst>
          </c:dPt>
          <c:dLbls>
            <c:dLbl>
              <c:idx val="3"/>
              <c:tx>
                <c:rich>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Franklin Gothic Book" panose="020B0503020102020204" pitchFamily="34" charset="0"/>
                        <a:ea typeface="+mn-ea"/>
                        <a:cs typeface="+mn-cs"/>
                      </a:defRPr>
                    </a:pPr>
                    <a:r>
                      <a:rPr lang="en-US" dirty="0">
                        <a:solidFill>
                          <a:schemeClr val="bg1"/>
                        </a:solidFill>
                      </a:rPr>
                      <a:t>35</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13447926086624978"/>
                      <c:h val="0.14246667547238773"/>
                    </c:manualLayout>
                  </c15:layout>
                  <c15:showDataLabelsRange val="0"/>
                </c:ext>
                <c:ext xmlns:c16="http://schemas.microsoft.com/office/drawing/2014/chart" uri="{C3380CC4-5D6E-409C-BE32-E72D297353CC}">
                  <c16:uniqueId val="{00000007-D8E8-4CF1-80F5-749BA898B338}"/>
                </c:ext>
              </c:extLst>
            </c:dLbl>
            <c:dLbl>
              <c:idx val="4"/>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9-D8E8-4CF1-80F5-749BA898B338}"/>
                </c:ext>
              </c:extLst>
            </c:dLbl>
            <c:dLbl>
              <c:idx val="5"/>
              <c:tx>
                <c:rich>
                  <a:bodyPr/>
                  <a:lstStyle/>
                  <a:p>
                    <a:fld id="{99795BDC-8E9A-475E-B9D9-A5B33C6235F9}" type="VALUE">
                      <a:rPr lang="en-US"/>
                      <a:pPr/>
                      <a:t>[VALUE]</a:t>
                    </a:fld>
                    <a:r>
                      <a:rPr lang="en-US" dirty="0"/>
                      <a:t> </a:t>
                    </a:r>
                    <a:r>
                      <a:rPr lang="en-US" sz="1400" b="0" i="0" u="none" strike="noStrike" kern="1200" baseline="0" dirty="0">
                        <a:solidFill>
                          <a:sysClr val="windowText" lastClr="000000"/>
                        </a:solidFill>
                        <a:latin typeface="Franklin Gothic Book" panose="020B0503020102020204" pitchFamily="34" charset="0"/>
                      </a:rPr>
                      <a:t>years‡</a:t>
                    </a:r>
                  </a:p>
                </c:rich>
              </c:tx>
              <c:dLblPos val="inEnd"/>
              <c:showLegendKey val="0"/>
              <c:showVal val="1"/>
              <c:showCatName val="0"/>
              <c:showSerName val="0"/>
              <c:showPercent val="0"/>
              <c:showBubbleSize val="0"/>
              <c:extLst>
                <c:ext xmlns:c15="http://schemas.microsoft.com/office/drawing/2012/chart" uri="{CE6537A1-D6FC-4f65-9D91-7224C49458BB}">
                  <c15:layout>
                    <c:manualLayout>
                      <c:w val="0.24926009346133979"/>
                      <c:h val="0.17009287623197164"/>
                    </c:manualLayout>
                  </c15:layout>
                  <c15:dlblFieldTable/>
                  <c15:showDataLabelsRange val="0"/>
                </c:ext>
                <c:ext xmlns:c16="http://schemas.microsoft.com/office/drawing/2014/chart" uri="{C3380CC4-5D6E-409C-BE32-E72D297353CC}">
                  <c16:uniqueId val="{0000000A-D8E8-4CF1-80F5-749BA898B338}"/>
                </c:ext>
              </c:extLst>
            </c:dLbl>
            <c:dLbl>
              <c:idx val="6"/>
              <c:layout>
                <c:manualLayout>
                  <c:x val="-0.24683696622925971"/>
                  <c:y val="-4.6783625730994153E-3"/>
                </c:manualLayout>
              </c:layout>
              <c:tx>
                <c:rich>
                  <a:bodyPr/>
                  <a:lstStyle/>
                  <a:p>
                    <a:fld id="{8A592CE5-DC9C-4FB0-A628-4F564DB09F49}" type="VALUE">
                      <a:rPr lang="en-US"/>
                      <a:pPr/>
                      <a:t>[VALUE]</a:t>
                    </a:fld>
                    <a:r>
                      <a:rPr lang="en-US" dirty="0"/>
                      <a:t> years</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23709313424102021"/>
                      <c:h val="0.18376608187134502"/>
                    </c:manualLayout>
                  </c15:layout>
                  <c15:dlblFieldTable/>
                  <c15:showDataLabelsRange val="0"/>
                </c:ext>
                <c:ext xmlns:c16="http://schemas.microsoft.com/office/drawing/2014/chart" uri="{C3380CC4-5D6E-409C-BE32-E72D297353CC}">
                  <c16:uniqueId val="{0000000B-D8E8-4CF1-80F5-749BA898B33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'birth sex - male'!$J$54:$J$59</c:f>
              <c:strCache>
                <c:ptCount val="6"/>
                <c:pt idx="0">
                  <c:v>Multiracial</c:v>
                </c:pt>
                <c:pt idx="1">
                  <c:v>Black</c:v>
                </c:pt>
                <c:pt idx="2">
                  <c:v>Hispanic</c:v>
                </c:pt>
                <c:pt idx="3">
                  <c:v>Asian</c:v>
                </c:pt>
                <c:pt idx="4">
                  <c:v>White</c:v>
                </c:pt>
                <c:pt idx="5">
                  <c:v>All males</c:v>
                </c:pt>
              </c:strCache>
            </c:strRef>
          </c:cat>
          <c:val>
            <c:numRef>
              <c:f>'birth sex - male'!$K$54:$K$59</c:f>
              <c:numCache>
                <c:formatCode>General</c:formatCode>
                <c:ptCount val="6"/>
                <c:pt idx="0">
                  <c:v>27</c:v>
                </c:pt>
                <c:pt idx="1">
                  <c:v>27</c:v>
                </c:pt>
                <c:pt idx="2">
                  <c:v>31</c:v>
                </c:pt>
                <c:pt idx="3">
                  <c:v>34</c:v>
                </c:pt>
                <c:pt idx="4">
                  <c:v>36</c:v>
                </c:pt>
                <c:pt idx="5">
                  <c:v>30</c:v>
                </c:pt>
              </c:numCache>
            </c:numRef>
          </c:val>
          <c:extLst>
            <c:ext xmlns:c16="http://schemas.microsoft.com/office/drawing/2014/chart" uri="{C3380CC4-5D6E-409C-BE32-E72D297353CC}">
              <c16:uniqueId val="{0000000C-D8E8-4CF1-80F5-749BA898B338}"/>
            </c:ext>
          </c:extLst>
        </c:ser>
        <c:dLbls>
          <c:showLegendKey val="0"/>
          <c:showVal val="0"/>
          <c:showCatName val="0"/>
          <c:showSerName val="0"/>
          <c:showPercent val="0"/>
          <c:showBubbleSize val="0"/>
        </c:dLbls>
        <c:gapWidth val="12"/>
        <c:axId val="597185552"/>
        <c:axId val="597185224"/>
      </c:barChart>
      <c:catAx>
        <c:axId val="597185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Medium" panose="020B0603020102020204" pitchFamily="34" charset="0"/>
                <a:ea typeface="+mn-ea"/>
                <a:cs typeface="+mn-cs"/>
              </a:defRPr>
            </a:pPr>
            <a:endParaRPr lang="en-US"/>
          </a:p>
        </c:txPr>
        <c:crossAx val="597185224"/>
        <c:crosses val="autoZero"/>
        <c:auto val="1"/>
        <c:lblAlgn val="ctr"/>
        <c:lblOffset val="100"/>
        <c:noMultiLvlLbl val="0"/>
      </c:catAx>
      <c:valAx>
        <c:axId val="597185224"/>
        <c:scaling>
          <c:orientation val="minMax"/>
        </c:scaling>
        <c:delete val="1"/>
        <c:axPos val="b"/>
        <c:numFmt formatCode="General" sourceLinked="1"/>
        <c:majorTickMark val="none"/>
        <c:minorTickMark val="none"/>
        <c:tickLblPos val="nextTo"/>
        <c:crossAx val="5971855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2"/>
            </a:solidFill>
            <a:ln>
              <a:noFill/>
            </a:ln>
            <a:effectLst/>
          </c:spPr>
          <c:invertIfNegative val="0"/>
          <c:dPt>
            <c:idx val="2"/>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1-1C91-40F1-8B76-85675FCE5DD1}"/>
              </c:ext>
            </c:extLst>
          </c:dPt>
          <c:dPt>
            <c:idx val="3"/>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3-1C91-40F1-8B76-85675FCE5DD1}"/>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C91-40F1-8B76-85675FCE5DD1}"/>
                </c:ext>
              </c:extLst>
            </c:dLbl>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C91-40F1-8B76-85675FCE5DD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'birth sex - male'!$V$96:$V$99</c:f>
              <c:strCache>
                <c:ptCount val="4"/>
                <c:pt idx="0">
                  <c:v>Black</c:v>
                </c:pt>
                <c:pt idx="1">
                  <c:v>Hispanic</c:v>
                </c:pt>
                <c:pt idx="2">
                  <c:v>Asian</c:v>
                </c:pt>
                <c:pt idx="3">
                  <c:v>White</c:v>
                </c:pt>
              </c:strCache>
            </c:strRef>
          </c:cat>
          <c:val>
            <c:numRef>
              <c:f>'birth sex - male'!$W$96:$W$99</c:f>
              <c:numCache>
                <c:formatCode>General</c:formatCode>
                <c:ptCount val="4"/>
                <c:pt idx="0">
                  <c:v>39</c:v>
                </c:pt>
                <c:pt idx="1">
                  <c:v>15</c:v>
                </c:pt>
                <c:pt idx="2">
                  <c:v>4</c:v>
                </c:pt>
                <c:pt idx="3">
                  <c:v>3</c:v>
                </c:pt>
              </c:numCache>
            </c:numRef>
          </c:val>
          <c:extLst>
            <c:ext xmlns:c16="http://schemas.microsoft.com/office/drawing/2014/chart" uri="{C3380CC4-5D6E-409C-BE32-E72D297353CC}">
              <c16:uniqueId val="{00000006-1C91-40F1-8B76-85675FCE5DD1}"/>
            </c:ext>
          </c:extLst>
        </c:ser>
        <c:dLbls>
          <c:showLegendKey val="0"/>
          <c:showVal val="0"/>
          <c:showCatName val="0"/>
          <c:showSerName val="0"/>
          <c:showPercent val="0"/>
          <c:showBubbleSize val="0"/>
        </c:dLbls>
        <c:gapWidth val="12"/>
        <c:axId val="805329608"/>
        <c:axId val="805321408"/>
      </c:barChart>
      <c:catAx>
        <c:axId val="805329608"/>
        <c:scaling>
          <c:orientation val="minMax"/>
        </c:scaling>
        <c:delete val="0"/>
        <c:axPos val="b"/>
        <c:numFmt formatCode="General" sourceLinked="1"/>
        <c:majorTickMark val="none"/>
        <c:minorTickMark val="none"/>
        <c:tickLblPos val="nextTo"/>
        <c:spPr>
          <a:noFill/>
          <a:ln w="9525" cap="flat" cmpd="sng" algn="ctr">
            <a:solidFill>
              <a:srgbClr val="4F5A65"/>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Medium" panose="020B0603020102020204" pitchFamily="34" charset="0"/>
                <a:ea typeface="+mn-ea"/>
                <a:cs typeface="+mn-cs"/>
              </a:defRPr>
            </a:pPr>
            <a:endParaRPr lang="en-US"/>
          </a:p>
        </c:txPr>
        <c:crossAx val="805321408"/>
        <c:crosses val="autoZero"/>
        <c:auto val="1"/>
        <c:lblAlgn val="ctr"/>
        <c:lblOffset val="100"/>
        <c:noMultiLvlLbl val="0"/>
      </c:catAx>
      <c:valAx>
        <c:axId val="805321408"/>
        <c:scaling>
          <c:orientation val="minMax"/>
        </c:scaling>
        <c:delete val="1"/>
        <c:axPos val="l"/>
        <c:numFmt formatCode="General" sourceLinked="1"/>
        <c:majorTickMark val="none"/>
        <c:minorTickMark val="none"/>
        <c:tickLblPos val="nextTo"/>
        <c:crossAx val="80532960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99999999999998E-2"/>
          <c:y val="0.16666666666666666"/>
          <c:w val="0.85282633420822396"/>
          <c:h val="0.80000801983085446"/>
        </c:manualLayout>
      </c:layout>
      <c:barChart>
        <c:barDir val="bar"/>
        <c:grouping val="stacked"/>
        <c:varyColors val="0"/>
        <c:ser>
          <c:idx val="0"/>
          <c:order val="0"/>
          <c:tx>
            <c:strRef>
              <c:f>Sheet4!$I$37</c:f>
              <c:strCache>
                <c:ptCount val="1"/>
                <c:pt idx="0">
                  <c:v>Male</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Sheet4!$H$38:$H$44</c:f>
              <c:strCache>
                <c:ptCount val="7"/>
                <c:pt idx="0">
                  <c:v>  0–14</c:v>
                </c:pt>
                <c:pt idx="1">
                  <c:v>  15–24</c:v>
                </c:pt>
                <c:pt idx="2">
                  <c:v>  25–34</c:v>
                </c:pt>
                <c:pt idx="3">
                  <c:v>  35–44</c:v>
                </c:pt>
                <c:pt idx="4">
                  <c:v>  45–54</c:v>
                </c:pt>
                <c:pt idx="5">
                  <c:v>  55–64</c:v>
                </c:pt>
                <c:pt idx="6">
                  <c:v>  65+</c:v>
                </c:pt>
              </c:strCache>
            </c:strRef>
          </c:cat>
          <c:val>
            <c:numRef>
              <c:f>Sheet4!$I$38:$I$44</c:f>
              <c:numCache>
                <c:formatCode>#,##0</c:formatCode>
                <c:ptCount val="7"/>
                <c:pt idx="0">
                  <c:v>535729</c:v>
                </c:pt>
                <c:pt idx="1">
                  <c:v>392833</c:v>
                </c:pt>
                <c:pt idx="2">
                  <c:v>381793</c:v>
                </c:pt>
                <c:pt idx="3">
                  <c:v>361791</c:v>
                </c:pt>
                <c:pt idx="4">
                  <c:v>359457</c:v>
                </c:pt>
                <c:pt idx="5">
                  <c:v>407255</c:v>
                </c:pt>
                <c:pt idx="6">
                  <c:v>465531</c:v>
                </c:pt>
              </c:numCache>
            </c:numRef>
          </c:val>
          <c:extLst>
            <c:ext xmlns:c16="http://schemas.microsoft.com/office/drawing/2014/chart" uri="{C3380CC4-5D6E-409C-BE32-E72D297353CC}">
              <c16:uniqueId val="{00000000-19F9-4E06-9E6D-30A5BAFFCFB0}"/>
            </c:ext>
          </c:extLst>
        </c:ser>
        <c:ser>
          <c:idx val="1"/>
          <c:order val="1"/>
          <c:tx>
            <c:strRef>
              <c:f>Sheet4!$K$37</c:f>
              <c:strCache>
                <c:ptCount val="1"/>
                <c:pt idx="0">
                  <c:v>Spacer</c:v>
                </c:pt>
              </c:strCache>
            </c:strRef>
          </c:tx>
          <c:spPr>
            <a:solidFill>
              <a:sysClr val="window" lastClr="FFFFFF"/>
            </a:solidFill>
            <a:ln>
              <a:noFill/>
            </a:ln>
            <a:effectLst/>
          </c:spPr>
          <c:invertIfNegative val="0"/>
          <c:cat>
            <c:strRef>
              <c:f>Sheet4!$H$38:$H$44</c:f>
              <c:strCache>
                <c:ptCount val="7"/>
                <c:pt idx="0">
                  <c:v>  0–14</c:v>
                </c:pt>
                <c:pt idx="1">
                  <c:v>  15–24</c:v>
                </c:pt>
                <c:pt idx="2">
                  <c:v>  25–34</c:v>
                </c:pt>
                <c:pt idx="3">
                  <c:v>  35–44</c:v>
                </c:pt>
                <c:pt idx="4">
                  <c:v>  45–54</c:v>
                </c:pt>
                <c:pt idx="5">
                  <c:v>  55–64</c:v>
                </c:pt>
                <c:pt idx="6">
                  <c:v>  65+</c:v>
                </c:pt>
              </c:strCache>
            </c:strRef>
          </c:cat>
          <c:val>
            <c:numRef>
              <c:f>Sheet4!$K$38:$K$44</c:f>
              <c:numCache>
                <c:formatCode>General</c:formatCode>
                <c:ptCount val="7"/>
                <c:pt idx="0">
                  <c:v>-220000</c:v>
                </c:pt>
                <c:pt idx="1">
                  <c:v>-220000</c:v>
                </c:pt>
                <c:pt idx="2">
                  <c:v>-220000</c:v>
                </c:pt>
                <c:pt idx="3">
                  <c:v>-220000</c:v>
                </c:pt>
                <c:pt idx="4">
                  <c:v>-220000</c:v>
                </c:pt>
                <c:pt idx="5">
                  <c:v>-220000</c:v>
                </c:pt>
                <c:pt idx="6">
                  <c:v>-220000</c:v>
                </c:pt>
              </c:numCache>
            </c:numRef>
          </c:val>
          <c:extLst>
            <c:ext xmlns:c16="http://schemas.microsoft.com/office/drawing/2014/chart" uri="{C3380CC4-5D6E-409C-BE32-E72D297353CC}">
              <c16:uniqueId val="{00000001-19F9-4E06-9E6D-30A5BAFFCFB0}"/>
            </c:ext>
          </c:extLst>
        </c:ser>
        <c:ser>
          <c:idx val="2"/>
          <c:order val="2"/>
          <c:tx>
            <c:strRef>
              <c:f>Sheet4!$L$37</c:f>
              <c:strCache>
                <c:ptCount val="1"/>
                <c:pt idx="0">
                  <c:v>Female</c:v>
                </c:pt>
              </c:strCache>
            </c:strRef>
          </c:tx>
          <c:spPr>
            <a:solidFill>
              <a:schemeClr val="accent3"/>
            </a:solidFill>
            <a:ln>
              <a:noFill/>
            </a:ln>
            <a:effectLst/>
          </c:spPr>
          <c:invertIfNegative val="0"/>
          <c:dLbls>
            <c:dLbl>
              <c:idx val="0"/>
              <c:tx>
                <c:rich>
                  <a:bodyPr/>
                  <a:lstStyle/>
                  <a:p>
                    <a:r>
                      <a:rPr lang="en-US" dirty="0"/>
                      <a:t>511.8</a:t>
                    </a:r>
                  </a:p>
                </c:rich>
              </c:tx>
              <c:dLblPos val="in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19F9-4E06-9E6D-30A5BAFFCFB0}"/>
                </c:ext>
              </c:extLst>
            </c:dLbl>
            <c:dLbl>
              <c:idx val="1"/>
              <c:tx>
                <c:rich>
                  <a:bodyPr/>
                  <a:lstStyle/>
                  <a:p>
                    <a:r>
                      <a:rPr lang="en-US" dirty="0"/>
                      <a:t>378.1</a:t>
                    </a:r>
                  </a:p>
                </c:rich>
              </c:tx>
              <c:dLblPos val="in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19F9-4E06-9E6D-30A5BAFFCFB0}"/>
                </c:ext>
              </c:extLst>
            </c:dLbl>
            <c:dLbl>
              <c:idx val="2"/>
              <c:tx>
                <c:rich>
                  <a:bodyPr/>
                  <a:lstStyle/>
                  <a:p>
                    <a:r>
                      <a:rPr lang="en-US" dirty="0"/>
                      <a:t>362.3</a:t>
                    </a:r>
                  </a:p>
                </c:rich>
              </c:tx>
              <c:dLblPos val="in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19F9-4E06-9E6D-30A5BAFFCFB0}"/>
                </c:ext>
              </c:extLst>
            </c:dLbl>
            <c:dLbl>
              <c:idx val="3"/>
              <c:tx>
                <c:rich>
                  <a:bodyPr/>
                  <a:lstStyle/>
                  <a:p>
                    <a:r>
                      <a:rPr lang="en-US" dirty="0"/>
                      <a:t>353.3</a:t>
                    </a:r>
                  </a:p>
                </c:rich>
              </c:tx>
              <c:dLblPos val="in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19F9-4E06-9E6D-30A5BAFFCFB0}"/>
                </c:ext>
              </c:extLst>
            </c:dLbl>
            <c:dLbl>
              <c:idx val="4"/>
              <c:tx>
                <c:rich>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r>
                      <a:rPr lang="en-US" sz="1600" dirty="0">
                        <a:solidFill>
                          <a:schemeClr val="bg1"/>
                        </a:solidFill>
                      </a:rPr>
                      <a:t>357.0</a:t>
                    </a:r>
                  </a:p>
                </c:rich>
              </c:tx>
              <c:numFmt formatCode="#,##0.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6-19F9-4E06-9E6D-30A5BAFFCFB0}"/>
                </c:ext>
              </c:extLst>
            </c:dLbl>
            <c:dLbl>
              <c:idx val="5"/>
              <c:tx>
                <c:rich>
                  <a:bodyPr/>
                  <a:lstStyle/>
                  <a:p>
                    <a:r>
                      <a:rPr lang="en-US" dirty="0"/>
                      <a:t>417.5</a:t>
                    </a:r>
                  </a:p>
                </c:rich>
              </c:tx>
              <c:dLblPos val="in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7-19F9-4E06-9E6D-30A5BAFFCFB0}"/>
                </c:ext>
              </c:extLst>
            </c:dLbl>
            <c:dLbl>
              <c:idx val="6"/>
              <c:tx>
                <c:rich>
                  <a:bodyPr/>
                  <a:lstStyle/>
                  <a:p>
                    <a:r>
                      <a:rPr lang="en-US" dirty="0"/>
                      <a:t>551.4</a:t>
                    </a:r>
                  </a:p>
                </c:rich>
              </c:tx>
              <c:dLblPos val="in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8-19F9-4E06-9E6D-30A5BAFFCFB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Sheet4!$H$38:$H$44</c:f>
              <c:strCache>
                <c:ptCount val="7"/>
                <c:pt idx="0">
                  <c:v>  0–14</c:v>
                </c:pt>
                <c:pt idx="1">
                  <c:v>  15–24</c:v>
                </c:pt>
                <c:pt idx="2">
                  <c:v>  25–34</c:v>
                </c:pt>
                <c:pt idx="3">
                  <c:v>  35–44</c:v>
                </c:pt>
                <c:pt idx="4">
                  <c:v>  45–54</c:v>
                </c:pt>
                <c:pt idx="5">
                  <c:v>  55–64</c:v>
                </c:pt>
                <c:pt idx="6">
                  <c:v>  65+</c:v>
                </c:pt>
              </c:strCache>
            </c:strRef>
          </c:cat>
          <c:val>
            <c:numRef>
              <c:f>Sheet4!$L$38:$L$44</c:f>
              <c:numCache>
                <c:formatCode>General</c:formatCode>
                <c:ptCount val="7"/>
                <c:pt idx="0">
                  <c:v>-511810</c:v>
                </c:pt>
                <c:pt idx="1">
                  <c:v>-378066</c:v>
                </c:pt>
                <c:pt idx="2">
                  <c:v>-362282</c:v>
                </c:pt>
                <c:pt idx="3">
                  <c:v>-353290</c:v>
                </c:pt>
                <c:pt idx="4">
                  <c:v>-357045</c:v>
                </c:pt>
                <c:pt idx="5">
                  <c:v>-417461</c:v>
                </c:pt>
                <c:pt idx="6">
                  <c:v>-551378</c:v>
                </c:pt>
              </c:numCache>
            </c:numRef>
          </c:val>
          <c:extLst>
            <c:ext xmlns:c15="http://schemas.microsoft.com/office/drawing/2012/chart" uri="{02D57815-91ED-43cb-92C2-25804820EDAC}">
              <c15:datalabelsRange>
                <c15:f>Sheet4!$J$38:$J$44</c15:f>
                <c15:dlblRangeCache>
                  <c:ptCount val="7"/>
                  <c:pt idx="0">
                    <c:v>511,810</c:v>
                  </c:pt>
                  <c:pt idx="1">
                    <c:v>378,066</c:v>
                  </c:pt>
                  <c:pt idx="2">
                    <c:v>362,282</c:v>
                  </c:pt>
                  <c:pt idx="3">
                    <c:v>353,290</c:v>
                  </c:pt>
                  <c:pt idx="4">
                    <c:v>357,045</c:v>
                  </c:pt>
                  <c:pt idx="5">
                    <c:v>417,461</c:v>
                  </c:pt>
                  <c:pt idx="6">
                    <c:v>551,378</c:v>
                  </c:pt>
                </c15:dlblRangeCache>
              </c15:datalabelsRange>
            </c:ext>
            <c:ext xmlns:c16="http://schemas.microsoft.com/office/drawing/2014/chart" uri="{C3380CC4-5D6E-409C-BE32-E72D297353CC}">
              <c16:uniqueId val="{00000009-19F9-4E06-9E6D-30A5BAFFCFB0}"/>
            </c:ext>
          </c:extLst>
        </c:ser>
        <c:dLbls>
          <c:showLegendKey val="0"/>
          <c:showVal val="0"/>
          <c:showCatName val="0"/>
          <c:showSerName val="0"/>
          <c:showPercent val="0"/>
          <c:showBubbleSize val="0"/>
        </c:dLbls>
        <c:gapWidth val="12"/>
        <c:overlap val="100"/>
        <c:axId val="598351960"/>
        <c:axId val="598349992"/>
      </c:barChart>
      <c:catAx>
        <c:axId val="598351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Medium" panose="020B0603020102020204" pitchFamily="34" charset="0"/>
                <a:ea typeface="+mn-ea"/>
                <a:cs typeface="+mn-cs"/>
              </a:defRPr>
            </a:pPr>
            <a:endParaRPr lang="en-US"/>
          </a:p>
        </c:txPr>
        <c:crossAx val="598349992"/>
        <c:crosses val="autoZero"/>
        <c:auto val="1"/>
        <c:lblAlgn val="ctr"/>
        <c:lblOffset val="100"/>
        <c:noMultiLvlLbl val="0"/>
      </c:catAx>
      <c:valAx>
        <c:axId val="598349992"/>
        <c:scaling>
          <c:orientation val="minMax"/>
          <c:max val="600000"/>
          <c:min val="-800000"/>
        </c:scaling>
        <c:delete val="1"/>
        <c:axPos val="b"/>
        <c:numFmt formatCode="#,##0" sourceLinked="1"/>
        <c:majorTickMark val="none"/>
        <c:minorTickMark val="none"/>
        <c:tickLblPos val="nextTo"/>
        <c:crossAx val="598351960"/>
        <c:crosses val="autoZero"/>
        <c:crossBetween val="between"/>
        <c:dispUnits>
          <c:builtInUnit val="thousands"/>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9677889803895"/>
          <c:y val="0.21683974285822963"/>
          <c:w val="0.61859686484377974"/>
          <c:h val="0.73241061130334484"/>
        </c:manualLayout>
      </c:layout>
      <c:barChart>
        <c:barDir val="bar"/>
        <c:grouping val="stacked"/>
        <c:varyColors val="0"/>
        <c:ser>
          <c:idx val="1"/>
          <c:order val="0"/>
          <c:tx>
            <c:strRef>
              <c:f>MSM!$Y$137</c:f>
              <c:strCache>
                <c:ptCount val="1"/>
                <c:pt idx="0">
                  <c:v>spacer</c:v>
                </c:pt>
              </c:strCache>
            </c:strRef>
          </c:tx>
          <c:spPr>
            <a:noFill/>
            <a:ln>
              <a:noFill/>
            </a:ln>
            <a:effectLst/>
          </c:spPr>
          <c:invertIfNegative val="0"/>
          <c:cat>
            <c:strRef>
              <c:f>MSM!$W$138:$W$143</c:f>
              <c:strCache>
                <c:ptCount val="6"/>
                <c:pt idx="0">
                  <c:v>65+</c:v>
                </c:pt>
                <c:pt idx="1">
                  <c:v>55–64</c:v>
                </c:pt>
                <c:pt idx="2">
                  <c:v>45–54</c:v>
                </c:pt>
                <c:pt idx="3">
                  <c:v>35–44</c:v>
                </c:pt>
                <c:pt idx="4">
                  <c:v>25–34</c:v>
                </c:pt>
                <c:pt idx="5">
                  <c:v>15–24</c:v>
                </c:pt>
              </c:strCache>
            </c:strRef>
          </c:cat>
          <c:val>
            <c:numRef>
              <c:f>MSM!$Y$138:$Y$143</c:f>
              <c:numCache>
                <c:formatCode>0%</c:formatCode>
                <c:ptCount val="6"/>
                <c:pt idx="0">
                  <c:v>-0.24</c:v>
                </c:pt>
                <c:pt idx="1">
                  <c:v>-0.24</c:v>
                </c:pt>
                <c:pt idx="2">
                  <c:v>-0.24</c:v>
                </c:pt>
                <c:pt idx="3">
                  <c:v>-0.24</c:v>
                </c:pt>
                <c:pt idx="4">
                  <c:v>-0.24</c:v>
                </c:pt>
                <c:pt idx="5">
                  <c:v>-0.24</c:v>
                </c:pt>
              </c:numCache>
            </c:numRef>
          </c:val>
          <c:extLst>
            <c:ext xmlns:c16="http://schemas.microsoft.com/office/drawing/2014/chart" uri="{C3380CC4-5D6E-409C-BE32-E72D297353CC}">
              <c16:uniqueId val="{00000000-3C24-4E8F-BF81-4FCD00BD6CC1}"/>
            </c:ext>
          </c:extLst>
        </c:ser>
        <c:ser>
          <c:idx val="0"/>
          <c:order val="1"/>
          <c:tx>
            <c:v>prev_cases</c:v>
          </c:tx>
          <c:spPr>
            <a:solidFill>
              <a:srgbClr val="001C58"/>
            </a:solidFill>
            <a:ln>
              <a:noFill/>
            </a:ln>
            <a:effectLst/>
          </c:spPr>
          <c:invertIfNegative val="0"/>
          <c:dLbls>
            <c:dLbl>
              <c:idx val="0"/>
              <c:layout>
                <c:manualLayout>
                  <c:x val="-3.1918091833724131E-3"/>
                  <c:y val="0"/>
                </c:manualLayout>
              </c:layout>
              <c:tx>
                <c:rich>
                  <a:bodyPr/>
                  <a:lstStyle/>
                  <a:p>
                    <a:r>
                      <a:rPr lang="en-US" dirty="0"/>
                      <a:t>12%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C24-4E8F-BF81-4FCD00BD6CC1}"/>
                </c:ext>
              </c:extLst>
            </c:dLbl>
            <c:dLbl>
              <c:idx val="1"/>
              <c:tx>
                <c:rich>
                  <a:bodyPr/>
                  <a:lstStyle/>
                  <a:p>
                    <a:r>
                      <a:rPr lang="en-US" dirty="0"/>
                      <a:t>28%</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C24-4E8F-BF81-4FCD00BD6CC1}"/>
                </c:ext>
              </c:extLst>
            </c:dLbl>
            <c:dLbl>
              <c:idx val="2"/>
              <c:tx>
                <c:rich>
                  <a:bodyPr/>
                  <a:lstStyle/>
                  <a:p>
                    <a:r>
                      <a:rPr lang="en-US" dirty="0"/>
                      <a:t>22%</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C24-4E8F-BF81-4FCD00BD6CC1}"/>
                </c:ext>
              </c:extLst>
            </c:dLbl>
            <c:dLbl>
              <c:idx val="3"/>
              <c:layout>
                <c:manualLayout>
                  <c:x val="6.6153015450350246E-4"/>
                  <c:y val="-4.0257648953301124E-3"/>
                </c:manualLayout>
              </c:layout>
              <c:tx>
                <c:rich>
                  <a:bodyPr/>
                  <a:lstStyle/>
                  <a:p>
                    <a:r>
                      <a:rPr lang="en-US" dirty="0"/>
                      <a:t>18%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C24-4E8F-BF81-4FCD00BD6CC1}"/>
                </c:ext>
              </c:extLst>
            </c:dLbl>
            <c:dLbl>
              <c:idx val="4"/>
              <c:tx>
                <c:rich>
                  <a:bodyPr/>
                  <a:lstStyle/>
                  <a:p>
                    <a:r>
                      <a:rPr lang="en-US" dirty="0">
                        <a:solidFill>
                          <a:schemeClr val="bg1"/>
                        </a:solidFill>
                      </a:rPr>
                      <a:t>17%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C24-4E8F-BF81-4FCD00BD6CC1}"/>
                </c:ext>
              </c:extLst>
            </c:dLbl>
            <c:dLbl>
              <c:idx val="5"/>
              <c:layout>
                <c:manualLayout>
                  <c:x val="-4.6866693424279154E-2"/>
                  <c:y val="0"/>
                </c:manualLayout>
              </c:layout>
              <c:tx>
                <c:rich>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r>
                      <a:rPr lang="en-US" dirty="0"/>
                      <a:t>3%</a:t>
                    </a:r>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C24-4E8F-BF81-4FCD00BD6CC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MSM!$W$138:$W$143</c:f>
              <c:strCache>
                <c:ptCount val="6"/>
                <c:pt idx="0">
                  <c:v>65+</c:v>
                </c:pt>
                <c:pt idx="1">
                  <c:v>55–64</c:v>
                </c:pt>
                <c:pt idx="2">
                  <c:v>45–54</c:v>
                </c:pt>
                <c:pt idx="3">
                  <c:v>35–44</c:v>
                </c:pt>
                <c:pt idx="4">
                  <c:v>25–34</c:v>
                </c:pt>
                <c:pt idx="5">
                  <c:v>15–24</c:v>
                </c:pt>
              </c:strCache>
            </c:strRef>
          </c:cat>
          <c:val>
            <c:numRef>
              <c:f>'birth sex - male'!$L$264:$L$269</c:f>
              <c:numCache>
                <c:formatCode>0%</c:formatCode>
                <c:ptCount val="6"/>
                <c:pt idx="0">
                  <c:v>-0.12</c:v>
                </c:pt>
                <c:pt idx="1">
                  <c:v>-0.28000000000000003</c:v>
                </c:pt>
                <c:pt idx="2">
                  <c:v>-0.22</c:v>
                </c:pt>
                <c:pt idx="3">
                  <c:v>-0.18</c:v>
                </c:pt>
                <c:pt idx="4">
                  <c:v>-0.17</c:v>
                </c:pt>
                <c:pt idx="5">
                  <c:v>-0.03</c:v>
                </c:pt>
              </c:numCache>
            </c:numRef>
          </c:val>
          <c:extLst>
            <c:ext xmlns:c16="http://schemas.microsoft.com/office/drawing/2014/chart" uri="{C3380CC4-5D6E-409C-BE32-E72D297353CC}">
              <c16:uniqueId val="{00000007-3C24-4E8F-BF81-4FCD00BD6CC1}"/>
            </c:ext>
          </c:extLst>
        </c:ser>
        <c:ser>
          <c:idx val="2"/>
          <c:order val="2"/>
          <c:tx>
            <c:v>new_cases</c:v>
          </c:tx>
          <c:spPr>
            <a:solidFill>
              <a:schemeClr val="accent2"/>
            </a:solidFill>
            <a:ln>
              <a:noFill/>
            </a:ln>
            <a:effectLst/>
          </c:spPr>
          <c:invertIfNegative val="0"/>
          <c:dLbls>
            <c:dLbl>
              <c:idx val="0"/>
              <c:layout>
                <c:manualLayout>
                  <c:x val="4.0171153777017542E-2"/>
                  <c:y val="0"/>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C24-4E8F-BF81-4FCD00BD6CC1}"/>
                </c:ext>
              </c:extLst>
            </c:dLbl>
            <c:dLbl>
              <c:idx val="1"/>
              <c:layout>
                <c:manualLayout>
                  <c:x val="5.5222918641864099E-2"/>
                  <c:y val="0"/>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C24-4E8F-BF81-4FCD00BD6CC1}"/>
                </c:ext>
              </c:extLst>
            </c:dLbl>
            <c:dLbl>
              <c:idx val="2"/>
              <c:layout>
                <c:manualLayout>
                  <c:x val="3.1694050379455015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C24-4E8F-BF81-4FCD00BD6CC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MSM!$W$138:$W$143</c:f>
              <c:strCache>
                <c:ptCount val="6"/>
                <c:pt idx="0">
                  <c:v>65+</c:v>
                </c:pt>
                <c:pt idx="1">
                  <c:v>55–64</c:v>
                </c:pt>
                <c:pt idx="2">
                  <c:v>45–54</c:v>
                </c:pt>
                <c:pt idx="3">
                  <c:v>35–44</c:v>
                </c:pt>
                <c:pt idx="4">
                  <c:v>25–34</c:v>
                </c:pt>
                <c:pt idx="5">
                  <c:v>15–24</c:v>
                </c:pt>
              </c:strCache>
            </c:strRef>
          </c:cat>
          <c:val>
            <c:numRef>
              <c:f>'birth sex - male'!$M$264:$M$269</c:f>
              <c:numCache>
                <c:formatCode>0%</c:formatCode>
                <c:ptCount val="6"/>
                <c:pt idx="0">
                  <c:v>1.5991471215351813E-2</c:v>
                </c:pt>
                <c:pt idx="1">
                  <c:v>6.7164179104477612E-2</c:v>
                </c:pt>
                <c:pt idx="2">
                  <c:v>0.1257995735607676</c:v>
                </c:pt>
                <c:pt idx="3">
                  <c:v>0.16950959488272921</c:v>
                </c:pt>
                <c:pt idx="4">
                  <c:v>0.35714285714285715</c:v>
                </c:pt>
                <c:pt idx="5">
                  <c:v>0.26439232409381663</c:v>
                </c:pt>
              </c:numCache>
            </c:numRef>
          </c:val>
          <c:extLst>
            <c:ext xmlns:c16="http://schemas.microsoft.com/office/drawing/2014/chart" uri="{C3380CC4-5D6E-409C-BE32-E72D297353CC}">
              <c16:uniqueId val="{0000000B-3C24-4E8F-BF81-4FCD00BD6CC1}"/>
            </c:ext>
          </c:extLst>
        </c:ser>
        <c:dLbls>
          <c:showLegendKey val="0"/>
          <c:showVal val="0"/>
          <c:showCatName val="0"/>
          <c:showSerName val="0"/>
          <c:showPercent val="0"/>
          <c:showBubbleSize val="0"/>
        </c:dLbls>
        <c:gapWidth val="12"/>
        <c:overlap val="100"/>
        <c:axId val="716808368"/>
        <c:axId val="716811976"/>
      </c:barChart>
      <c:catAx>
        <c:axId val="716808368"/>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Franklin Gothic Medium" panose="020B0603020102020204" pitchFamily="34" charset="0"/>
                <a:ea typeface="+mn-ea"/>
                <a:cs typeface="+mn-cs"/>
              </a:defRPr>
            </a:pPr>
            <a:endParaRPr lang="en-US"/>
          </a:p>
        </c:txPr>
        <c:crossAx val="716811976"/>
        <c:crosses val="autoZero"/>
        <c:auto val="1"/>
        <c:lblAlgn val="ctr"/>
        <c:lblOffset val="100"/>
        <c:noMultiLvlLbl val="0"/>
      </c:catAx>
      <c:valAx>
        <c:axId val="716811976"/>
        <c:scaling>
          <c:orientation val="minMax"/>
          <c:max val="0.4"/>
          <c:min val="-0.60000000000000009"/>
        </c:scaling>
        <c:delete val="1"/>
        <c:axPos val="b"/>
        <c:numFmt formatCode="0%" sourceLinked="1"/>
        <c:majorTickMark val="out"/>
        <c:minorTickMark val="none"/>
        <c:tickLblPos val="nextTo"/>
        <c:crossAx val="716808368"/>
        <c:crosses val="autoZero"/>
        <c:crossBetween val="between"/>
        <c:majorUnit val="0.1"/>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6">
                <a:lumMod val="40000"/>
                <a:lumOff val="60000"/>
              </a:schemeClr>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69FA-430C-B864-465EB38169CE}"/>
              </c:ext>
            </c:extLst>
          </c:dPt>
          <c:dPt>
            <c:idx val="1"/>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3-69FA-430C-B864-465EB38169CE}"/>
              </c:ext>
            </c:extLst>
          </c:dPt>
          <c:dPt>
            <c:idx val="2"/>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5-69FA-430C-B864-465EB38169CE}"/>
              </c:ext>
            </c:extLst>
          </c:dPt>
          <c:dPt>
            <c:idx val="3"/>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7-69FA-430C-B864-465EB38169CE}"/>
              </c:ext>
            </c:extLst>
          </c:dPt>
          <c:dPt>
            <c:idx val="4"/>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9-69FA-430C-B864-465EB38169CE}"/>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69FA-430C-B864-465EB38169CE}"/>
                </c:ext>
              </c:extLst>
            </c:dLbl>
            <c:dLbl>
              <c:idx val="3"/>
              <c:layout>
                <c:manualLayout>
                  <c:x val="-0.10418879538088638"/>
                  <c:y val="-1.1439766700820826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244707440066538"/>
                      <c:h val="0.14246653080067107"/>
                    </c:manualLayout>
                  </c15:layout>
                </c:ext>
                <c:ext xmlns:c16="http://schemas.microsoft.com/office/drawing/2014/chart" uri="{C3380CC4-5D6E-409C-BE32-E72D297353CC}">
                  <c16:uniqueId val="{00000007-69FA-430C-B864-465EB38169CE}"/>
                </c:ext>
              </c:extLst>
            </c:dLbl>
            <c:dLbl>
              <c:idx val="4"/>
              <c:tx>
                <c:rich>
                  <a:bodyPr/>
                  <a:lstStyle/>
                  <a:p>
                    <a:fld id="{2EFB5CFA-DD50-4770-8539-5D428D8C55BC}" type="VALUE">
                      <a:rPr lang="en-US">
                        <a:solidFill>
                          <a:sysClr val="windowText" lastClr="000000"/>
                        </a:solidFill>
                      </a:rPr>
                      <a:pPr/>
                      <a:t>[VALUE]</a:t>
                    </a:fld>
                    <a:r>
                      <a:rPr lang="en-US" dirty="0">
                        <a:solidFill>
                          <a:sysClr val="windowText" lastClr="000000"/>
                        </a:solidFill>
                      </a:rPr>
                      <a:t> years‡</a:t>
                    </a:r>
                  </a:p>
                </c:rich>
              </c:tx>
              <c:dLblPos val="inEnd"/>
              <c:showLegendKey val="0"/>
              <c:showVal val="1"/>
              <c:showCatName val="0"/>
              <c:showSerName val="0"/>
              <c:showPercent val="0"/>
              <c:showBubbleSize val="0"/>
              <c:extLst>
                <c:ext xmlns:c15="http://schemas.microsoft.com/office/drawing/2012/chart" uri="{CE6537A1-D6FC-4f65-9D91-7224C49458BB}">
                  <c15:layout>
                    <c:manualLayout>
                      <c:w val="0.29221051816931382"/>
                      <c:h val="0.1803425545467757"/>
                    </c:manualLayout>
                  </c15:layout>
                  <c15:dlblFieldTable/>
                  <c15:showDataLabelsRange val="0"/>
                </c:ext>
                <c:ext xmlns:c16="http://schemas.microsoft.com/office/drawing/2014/chart" uri="{C3380CC4-5D6E-409C-BE32-E72D297353CC}">
                  <c16:uniqueId val="{00000009-69FA-430C-B864-465EB38169CE}"/>
                </c:ext>
              </c:extLst>
            </c:dLbl>
            <c:dLbl>
              <c:idx val="5"/>
              <c:tx>
                <c:rich>
                  <a:bodyPr/>
                  <a:lstStyle/>
                  <a:p>
                    <a:fld id="{99795BDC-8E9A-475E-B9D9-A5B33C6235F9}" type="VALUE">
                      <a:rPr lang="en-US"/>
                      <a:pPr/>
                      <a:t>[VALUE]</a:t>
                    </a:fld>
                    <a:r>
                      <a:rPr lang="en-US" dirty="0"/>
                      <a:t> </a:t>
                    </a:r>
                    <a:r>
                      <a:rPr lang="en-US" sz="1400" b="0" i="0" u="none" strike="noStrike" kern="1200" baseline="0" dirty="0">
                        <a:solidFill>
                          <a:sysClr val="windowText" lastClr="000000"/>
                        </a:solidFill>
                        <a:latin typeface="Franklin Gothic Book" panose="020B0503020102020204" pitchFamily="34" charset="0"/>
                      </a:rPr>
                      <a:t>years‡</a:t>
                    </a:r>
                  </a:p>
                </c:rich>
              </c:tx>
              <c:dLblPos val="inEnd"/>
              <c:showLegendKey val="0"/>
              <c:showVal val="1"/>
              <c:showCatName val="0"/>
              <c:showSerName val="0"/>
              <c:showPercent val="0"/>
              <c:showBubbleSize val="0"/>
              <c:extLst>
                <c:ext xmlns:c15="http://schemas.microsoft.com/office/drawing/2012/chart" uri="{CE6537A1-D6FC-4f65-9D91-7224C49458BB}">
                  <c15:layout>
                    <c:manualLayout>
                      <c:w val="0.24926009346133979"/>
                      <c:h val="0.17009287623197164"/>
                    </c:manualLayout>
                  </c15:layout>
                  <c15:dlblFieldTable/>
                  <c15:showDataLabelsRange val="0"/>
                </c:ext>
                <c:ext xmlns:c16="http://schemas.microsoft.com/office/drawing/2014/chart" uri="{C3380CC4-5D6E-409C-BE32-E72D297353CC}">
                  <c16:uniqueId val="{0000000A-69FA-430C-B864-465EB38169CE}"/>
                </c:ext>
              </c:extLst>
            </c:dLbl>
            <c:dLbl>
              <c:idx val="6"/>
              <c:layout>
                <c:manualLayout>
                  <c:x val="-0.24683696622925971"/>
                  <c:y val="-4.6783625730994153E-3"/>
                </c:manualLayout>
              </c:layout>
              <c:tx>
                <c:rich>
                  <a:bodyPr/>
                  <a:lstStyle/>
                  <a:p>
                    <a:fld id="{8A592CE5-DC9C-4FB0-A628-4F564DB09F49}" type="VALUE">
                      <a:rPr lang="en-US"/>
                      <a:pPr/>
                      <a:t>[VALUE]</a:t>
                    </a:fld>
                    <a:r>
                      <a:rPr lang="en-US" dirty="0"/>
                      <a:t> years</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23709313424102021"/>
                      <c:h val="0.18376608187134502"/>
                    </c:manualLayout>
                  </c15:layout>
                  <c15:dlblFieldTable/>
                  <c15:showDataLabelsRange val="0"/>
                </c:ext>
                <c:ext xmlns:c16="http://schemas.microsoft.com/office/drawing/2014/chart" uri="{C3380CC4-5D6E-409C-BE32-E72D297353CC}">
                  <c16:uniqueId val="{0000000B-69FA-430C-B864-465EB38169C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'birth sex - female'!$J$55:$J$59</c:f>
              <c:strCache>
                <c:ptCount val="5"/>
                <c:pt idx="0">
                  <c:v>White</c:v>
                </c:pt>
                <c:pt idx="1">
                  <c:v>Multiracial</c:v>
                </c:pt>
                <c:pt idx="2">
                  <c:v>Black</c:v>
                </c:pt>
                <c:pt idx="3">
                  <c:v>Hispanic</c:v>
                </c:pt>
                <c:pt idx="4">
                  <c:v>All females</c:v>
                </c:pt>
              </c:strCache>
            </c:strRef>
          </c:cat>
          <c:val>
            <c:numRef>
              <c:f>'birth sex - female'!$K$55:$K$59</c:f>
              <c:numCache>
                <c:formatCode>General</c:formatCode>
                <c:ptCount val="5"/>
                <c:pt idx="0">
                  <c:v>35.5</c:v>
                </c:pt>
                <c:pt idx="1">
                  <c:v>37.5</c:v>
                </c:pt>
                <c:pt idx="2">
                  <c:v>39</c:v>
                </c:pt>
                <c:pt idx="3">
                  <c:v>45.5</c:v>
                </c:pt>
                <c:pt idx="4">
                  <c:v>39</c:v>
                </c:pt>
              </c:numCache>
            </c:numRef>
          </c:val>
          <c:extLst>
            <c:ext xmlns:c16="http://schemas.microsoft.com/office/drawing/2014/chart" uri="{C3380CC4-5D6E-409C-BE32-E72D297353CC}">
              <c16:uniqueId val="{0000000C-69FA-430C-B864-465EB38169CE}"/>
            </c:ext>
          </c:extLst>
        </c:ser>
        <c:dLbls>
          <c:showLegendKey val="0"/>
          <c:showVal val="0"/>
          <c:showCatName val="0"/>
          <c:showSerName val="0"/>
          <c:showPercent val="0"/>
          <c:showBubbleSize val="0"/>
        </c:dLbls>
        <c:gapWidth val="12"/>
        <c:axId val="597185552"/>
        <c:axId val="597185224"/>
      </c:barChart>
      <c:catAx>
        <c:axId val="597185552"/>
        <c:scaling>
          <c:orientation val="minMax"/>
        </c:scaling>
        <c:delete val="0"/>
        <c:axPos val="l"/>
        <c:numFmt formatCode="General" sourceLinked="1"/>
        <c:majorTickMark val="none"/>
        <c:minorTickMark val="none"/>
        <c:tickLblPos val="nextTo"/>
        <c:spPr>
          <a:noFill/>
          <a:ln w="9525" cap="flat" cmpd="sng" algn="ctr">
            <a:solidFill>
              <a:srgbClr val="4F5A65"/>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Medium" panose="020B0603020102020204" pitchFamily="34" charset="0"/>
                <a:ea typeface="+mn-ea"/>
                <a:cs typeface="+mn-cs"/>
              </a:defRPr>
            </a:pPr>
            <a:endParaRPr lang="en-US"/>
          </a:p>
        </c:txPr>
        <c:crossAx val="597185224"/>
        <c:crosses val="autoZero"/>
        <c:auto val="1"/>
        <c:lblAlgn val="ctr"/>
        <c:lblOffset val="100"/>
        <c:noMultiLvlLbl val="0"/>
      </c:catAx>
      <c:valAx>
        <c:axId val="597185224"/>
        <c:scaling>
          <c:orientation val="minMax"/>
        </c:scaling>
        <c:delete val="1"/>
        <c:axPos val="b"/>
        <c:numFmt formatCode="General" sourceLinked="1"/>
        <c:majorTickMark val="none"/>
        <c:minorTickMark val="none"/>
        <c:tickLblPos val="nextTo"/>
        <c:crossAx val="5971855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2"/>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B25D-4957-ABFB-B0BA0F81CA96}"/>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B25D-4957-ABFB-B0BA0F81CA96}"/>
              </c:ext>
            </c:extLst>
          </c:dPt>
          <c:dPt>
            <c:idx val="2"/>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5-B25D-4957-ABFB-B0BA0F81CA96}"/>
              </c:ext>
            </c:extLst>
          </c:dPt>
          <c:dPt>
            <c:idx val="3"/>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7-B25D-4957-ABFB-B0BA0F81CA96}"/>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5D-4957-ABFB-B0BA0F81CA96}"/>
                </c:ext>
              </c:extLst>
            </c:dLbl>
            <c:dLbl>
              <c:idx val="1"/>
              <c:layout>
                <c:manualLayout>
                  <c:x val="-9.7498410852673509E-3"/>
                  <c:y val="0.17814169705115981"/>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5D-4957-ABFB-B0BA0F81CA9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'birth sex - female'!$V$96:$V$99</c:f>
              <c:strCache>
                <c:ptCount val="4"/>
                <c:pt idx="0">
                  <c:v>Black</c:v>
                </c:pt>
                <c:pt idx="1">
                  <c:v>Hispanic</c:v>
                </c:pt>
                <c:pt idx="2">
                  <c:v>Asian</c:v>
                </c:pt>
                <c:pt idx="3">
                  <c:v>White</c:v>
                </c:pt>
              </c:strCache>
            </c:strRef>
          </c:cat>
          <c:val>
            <c:numRef>
              <c:f>'birth sex - female'!$W$96:$W$99</c:f>
              <c:numCache>
                <c:formatCode>General</c:formatCode>
                <c:ptCount val="4"/>
                <c:pt idx="0">
                  <c:v>9</c:v>
                </c:pt>
                <c:pt idx="1">
                  <c:v>2</c:v>
                </c:pt>
                <c:pt idx="2">
                  <c:v>1</c:v>
                </c:pt>
                <c:pt idx="3">
                  <c:v>0.4</c:v>
                </c:pt>
              </c:numCache>
            </c:numRef>
          </c:val>
          <c:extLst>
            <c:ext xmlns:c16="http://schemas.microsoft.com/office/drawing/2014/chart" uri="{C3380CC4-5D6E-409C-BE32-E72D297353CC}">
              <c16:uniqueId val="{00000008-B25D-4957-ABFB-B0BA0F81CA96}"/>
            </c:ext>
          </c:extLst>
        </c:ser>
        <c:dLbls>
          <c:showLegendKey val="0"/>
          <c:showVal val="0"/>
          <c:showCatName val="0"/>
          <c:showSerName val="0"/>
          <c:showPercent val="0"/>
          <c:showBubbleSize val="0"/>
        </c:dLbls>
        <c:gapWidth val="12"/>
        <c:axId val="805329608"/>
        <c:axId val="805321408"/>
      </c:barChart>
      <c:catAx>
        <c:axId val="805329608"/>
        <c:scaling>
          <c:orientation val="minMax"/>
        </c:scaling>
        <c:delete val="0"/>
        <c:axPos val="b"/>
        <c:numFmt formatCode="General" sourceLinked="1"/>
        <c:majorTickMark val="none"/>
        <c:minorTickMark val="none"/>
        <c:tickLblPos val="nextTo"/>
        <c:spPr>
          <a:noFill/>
          <a:ln w="9525" cap="flat" cmpd="sng" algn="ctr">
            <a:solidFill>
              <a:srgbClr val="4F5A65"/>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Medium" panose="020B0603020102020204" pitchFamily="34" charset="0"/>
                <a:ea typeface="+mn-ea"/>
                <a:cs typeface="+mn-cs"/>
              </a:defRPr>
            </a:pPr>
            <a:endParaRPr lang="en-US"/>
          </a:p>
        </c:txPr>
        <c:crossAx val="805321408"/>
        <c:crosses val="autoZero"/>
        <c:auto val="1"/>
        <c:lblAlgn val="ctr"/>
        <c:lblOffset val="100"/>
        <c:noMultiLvlLbl val="0"/>
      </c:catAx>
      <c:valAx>
        <c:axId val="805321408"/>
        <c:scaling>
          <c:orientation val="minMax"/>
        </c:scaling>
        <c:delete val="1"/>
        <c:axPos val="l"/>
        <c:numFmt formatCode="General" sourceLinked="1"/>
        <c:majorTickMark val="none"/>
        <c:minorTickMark val="none"/>
        <c:tickLblPos val="nextTo"/>
        <c:crossAx val="80532960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690389948948805"/>
          <c:y val="0.10835655158489807"/>
          <c:w val="0.68210021825604039"/>
          <c:h val="0.82698207595845385"/>
        </c:manualLayout>
      </c:layout>
      <c:barChart>
        <c:barDir val="bar"/>
        <c:grouping val="stacked"/>
        <c:varyColors val="0"/>
        <c:ser>
          <c:idx val="3"/>
          <c:order val="0"/>
          <c:tx>
            <c:strRef>
              <c:f>'birth sex - female'!$L$185</c:f>
              <c:strCache>
                <c:ptCount val="1"/>
                <c:pt idx="0">
                  <c:v>MFSC</c:v>
                </c:pt>
              </c:strCache>
            </c:strRef>
          </c:tx>
          <c:spPr>
            <a:solidFill>
              <a:schemeClr val="accent3"/>
            </a:solidFill>
          </c:spPr>
          <c:invertIfNegative val="0"/>
          <c:dLbls>
            <c:dLbl>
              <c:idx val="0"/>
              <c:spPr/>
              <c:txPr>
                <a:bodyPr/>
                <a:lstStyle/>
                <a:p>
                  <a:pPr>
                    <a:defRPr sz="1600">
                      <a:solidFill>
                        <a:schemeClr val="bg1"/>
                      </a:solidFill>
                      <a:latin typeface="Franklin Gothic Book" panose="020B05030201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D75A-44E8-9C3E-8F2D6DB0BD72}"/>
                </c:ext>
              </c:extLst>
            </c:dLbl>
            <c:dLbl>
              <c:idx val="1"/>
              <c:spPr/>
              <c:txPr>
                <a:bodyPr/>
                <a:lstStyle/>
                <a:p>
                  <a:pPr>
                    <a:defRPr sz="1600">
                      <a:solidFill>
                        <a:schemeClr val="bg1"/>
                      </a:solidFill>
                      <a:latin typeface="Franklin Gothic Book" panose="020B05030201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D75A-44E8-9C3E-8F2D6DB0BD72}"/>
                </c:ext>
              </c:extLst>
            </c:dLbl>
            <c:dLbl>
              <c:idx val="7"/>
              <c:layout>
                <c:manualLayout>
                  <c:x val="7.3552261575375241E-2"/>
                  <c:y val="1.1797370731103061E-17"/>
                </c:manualLayout>
              </c:layout>
              <c:spPr>
                <a:noFill/>
                <a:ln>
                  <a:noFill/>
                </a:ln>
                <a:effectLst/>
              </c:spPr>
              <c:txPr>
                <a:bodyPr/>
                <a:lstStyle/>
                <a:p>
                  <a:pPr>
                    <a:defRPr sz="1600">
                      <a:solidFill>
                        <a:sysClr val="windowText" lastClr="000000"/>
                      </a:solidFill>
                      <a:latin typeface="Franklin Gothic Book" panose="020B05030201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75A-44E8-9C3E-8F2D6DB0BD72}"/>
                </c:ext>
              </c:extLst>
            </c:dLbl>
            <c:spPr>
              <a:noFill/>
              <a:ln>
                <a:noFill/>
              </a:ln>
              <a:effectLst/>
            </c:spPr>
            <c:txPr>
              <a:bodyPr/>
              <a:lstStyle/>
              <a:p>
                <a:pPr>
                  <a:defRPr sz="1600">
                    <a:solidFill>
                      <a:schemeClr val="bg1"/>
                    </a:solidFill>
                    <a:latin typeface="Franklin Gothic Book" panose="020B05030201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'birth sex - female'!$M$183:$T$183</c:f>
              <c:strCache>
                <c:ptCount val="8"/>
                <c:pt idx="0">
                  <c:v>All women</c:v>
                </c:pt>
                <c:pt idx="1">
                  <c:v>Asian</c:v>
                </c:pt>
                <c:pt idx="2">
                  <c:v>Hispanic</c:v>
                </c:pt>
                <c:pt idx="3">
                  <c:v>Black</c:v>
                </c:pt>
                <c:pt idx="4">
                  <c:v>Native Hawaiian</c:v>
                </c:pt>
                <c:pt idx="5">
                  <c:v>Multiracial</c:v>
                </c:pt>
                <c:pt idx="6">
                  <c:v>White</c:v>
                </c:pt>
                <c:pt idx="7">
                  <c:v>Native American</c:v>
                </c:pt>
              </c:strCache>
            </c:strRef>
          </c:cat>
          <c:val>
            <c:numRef>
              <c:f>'birth sex - female'!$M$185:$T$185</c:f>
              <c:numCache>
                <c:formatCode>0%</c:formatCode>
                <c:ptCount val="8"/>
                <c:pt idx="0">
                  <c:v>0.81</c:v>
                </c:pt>
                <c:pt idx="1">
                  <c:v>0.97</c:v>
                </c:pt>
                <c:pt idx="2">
                  <c:v>0.88</c:v>
                </c:pt>
                <c:pt idx="3">
                  <c:v>0.87</c:v>
                </c:pt>
                <c:pt idx="4">
                  <c:v>0.8</c:v>
                </c:pt>
                <c:pt idx="5">
                  <c:v>0.78300000000000003</c:v>
                </c:pt>
                <c:pt idx="6">
                  <c:v>0.7</c:v>
                </c:pt>
                <c:pt idx="7">
                  <c:v>0.23</c:v>
                </c:pt>
              </c:numCache>
            </c:numRef>
          </c:val>
          <c:extLst>
            <c:ext xmlns:c16="http://schemas.microsoft.com/office/drawing/2014/chart" uri="{C3380CC4-5D6E-409C-BE32-E72D297353CC}">
              <c16:uniqueId val="{00000003-D75A-44E8-9C3E-8F2D6DB0BD72}"/>
            </c:ext>
          </c:extLst>
        </c:ser>
        <c:ser>
          <c:idx val="4"/>
          <c:order val="1"/>
          <c:tx>
            <c:v>Spacer1</c:v>
          </c:tx>
          <c:spPr>
            <a:solidFill>
              <a:sysClr val="window" lastClr="FFFFFF"/>
            </a:solidFill>
            <a:ln>
              <a:noFill/>
            </a:ln>
          </c:spPr>
          <c:invertIfNegative val="0"/>
          <c:cat>
            <c:strRef>
              <c:f>'birth sex - female'!$M$183:$T$183</c:f>
              <c:strCache>
                <c:ptCount val="8"/>
                <c:pt idx="0">
                  <c:v>All women</c:v>
                </c:pt>
                <c:pt idx="1">
                  <c:v>Asian</c:v>
                </c:pt>
                <c:pt idx="2">
                  <c:v>Hispanic</c:v>
                </c:pt>
                <c:pt idx="3">
                  <c:v>Black</c:v>
                </c:pt>
                <c:pt idx="4">
                  <c:v>Native Hawaiian</c:v>
                </c:pt>
                <c:pt idx="5">
                  <c:v>Multiracial</c:v>
                </c:pt>
                <c:pt idx="6">
                  <c:v>White</c:v>
                </c:pt>
                <c:pt idx="7">
                  <c:v>Native American</c:v>
                </c:pt>
              </c:strCache>
            </c:strRef>
          </c:cat>
          <c:val>
            <c:numRef>
              <c:f>'birth sex - female'!$M$186:$T$186</c:f>
              <c:numCache>
                <c:formatCode>0%</c:formatCode>
                <c:ptCount val="8"/>
                <c:pt idx="0">
                  <c:v>0.5</c:v>
                </c:pt>
                <c:pt idx="1">
                  <c:v>0.34000000000000008</c:v>
                </c:pt>
                <c:pt idx="2">
                  <c:v>0.43000000000000005</c:v>
                </c:pt>
                <c:pt idx="3">
                  <c:v>0.44000000000000006</c:v>
                </c:pt>
                <c:pt idx="4">
                  <c:v>0.51</c:v>
                </c:pt>
                <c:pt idx="5">
                  <c:v>0.52700000000000002</c:v>
                </c:pt>
                <c:pt idx="6">
                  <c:v>0.6100000000000001</c:v>
                </c:pt>
                <c:pt idx="7">
                  <c:v>1.08</c:v>
                </c:pt>
              </c:numCache>
            </c:numRef>
          </c:val>
          <c:extLst>
            <c:ext xmlns:c16="http://schemas.microsoft.com/office/drawing/2014/chart" uri="{C3380CC4-5D6E-409C-BE32-E72D297353CC}">
              <c16:uniqueId val="{00000004-D75A-44E8-9C3E-8F2D6DB0BD72}"/>
            </c:ext>
          </c:extLst>
        </c:ser>
        <c:ser>
          <c:idx val="0"/>
          <c:order val="2"/>
          <c:tx>
            <c:v>IDU</c:v>
          </c:tx>
          <c:spPr>
            <a:solidFill>
              <a:schemeClr val="accent2"/>
            </a:solidFill>
          </c:spPr>
          <c:invertIfNegative val="0"/>
          <c:dLbls>
            <c:dLbl>
              <c:idx val="0"/>
              <c:layout>
                <c:manualLayout>
                  <c:x val="6.550057961116526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75A-44E8-9C3E-8F2D6DB0BD72}"/>
                </c:ext>
              </c:extLst>
            </c:dLbl>
            <c:dLbl>
              <c:idx val="1"/>
              <c:layout>
                <c:manualLayout>
                  <c:x val="3.5729574024383953E-2"/>
                  <c:y val="9.4378965848824484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75A-44E8-9C3E-8F2D6DB0BD72}"/>
                </c:ext>
              </c:extLst>
            </c:dLbl>
            <c:dLbl>
              <c:idx val="2"/>
              <c:layout>
                <c:manualLayout>
                  <c:x val="5.5817929430881701E-2"/>
                  <c:y val="0"/>
                </c:manualLayout>
              </c:layout>
              <c:tx>
                <c:rich>
                  <a:bodyPr/>
                  <a:lstStyle/>
                  <a:p>
                    <a:r>
                      <a:rPr lang="en-US" dirty="0"/>
                      <a:t>12%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D75A-44E8-9C3E-8F2D6DB0BD72}"/>
                </c:ext>
              </c:extLst>
            </c:dLbl>
            <c:dLbl>
              <c:idx val="3"/>
              <c:layout>
                <c:manualLayout>
                  <c:x val="5.543936559402511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75A-44E8-9C3E-8F2D6DB0BD72}"/>
                </c:ext>
              </c:extLst>
            </c:dLbl>
            <c:dLbl>
              <c:idx val="4"/>
              <c:layout>
                <c:manualLayout>
                  <c:x val="6.513989919773070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75A-44E8-9C3E-8F2D6DB0BD72}"/>
                </c:ext>
              </c:extLst>
            </c:dLbl>
            <c:dLbl>
              <c:idx val="5"/>
              <c:layout>
                <c:manualLayout>
                  <c:x val="6.714491333316516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75A-44E8-9C3E-8F2D6DB0BD72}"/>
                </c:ext>
              </c:extLst>
            </c:dLbl>
            <c:dLbl>
              <c:idx val="6"/>
              <c:layout>
                <c:manualLayout>
                  <c:x val="7.6934299314293075E-2"/>
                  <c:y val="1.02960061224754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75A-44E8-9C3E-8F2D6DB0BD72}"/>
                </c:ext>
              </c:extLst>
            </c:dLbl>
            <c:dLbl>
              <c:idx val="7"/>
              <c:spPr>
                <a:noFill/>
                <a:ln>
                  <a:noFill/>
                </a:ln>
                <a:effectLst/>
              </c:spPr>
              <c:txPr>
                <a:bodyPr/>
                <a:lstStyle/>
                <a:p>
                  <a:pPr>
                    <a:defRPr sz="1600">
                      <a:solidFill>
                        <a:schemeClr val="bg1"/>
                      </a:solidFill>
                      <a:latin typeface="Franklin Gothic Book" panose="020B05030201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C-D75A-44E8-9C3E-8F2D6DB0BD72}"/>
                </c:ext>
              </c:extLst>
            </c:dLbl>
            <c:spPr>
              <a:noFill/>
              <a:ln>
                <a:noFill/>
              </a:ln>
              <a:effectLst/>
            </c:spPr>
            <c:txPr>
              <a:bodyPr/>
              <a:lstStyle/>
              <a:p>
                <a:pPr>
                  <a:defRPr sz="1600">
                    <a:solidFill>
                      <a:sysClr val="windowText" lastClr="000000"/>
                    </a:solidFill>
                    <a:latin typeface="Franklin Gothic Book" panose="020B05030201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'birth sex - female'!$M$183:$T$183</c:f>
              <c:strCache>
                <c:ptCount val="8"/>
                <c:pt idx="0">
                  <c:v>All women</c:v>
                </c:pt>
                <c:pt idx="1">
                  <c:v>Asian</c:v>
                </c:pt>
                <c:pt idx="2">
                  <c:v>Hispanic</c:v>
                </c:pt>
                <c:pt idx="3">
                  <c:v>Black</c:v>
                </c:pt>
                <c:pt idx="4">
                  <c:v>Native Hawaiian</c:v>
                </c:pt>
                <c:pt idx="5">
                  <c:v>Multiracial</c:v>
                </c:pt>
                <c:pt idx="6">
                  <c:v>White</c:v>
                </c:pt>
                <c:pt idx="7">
                  <c:v>Native American</c:v>
                </c:pt>
              </c:strCache>
            </c:strRef>
          </c:cat>
          <c:val>
            <c:numRef>
              <c:f>'birth sex - female'!$M$187:$T$187</c:f>
              <c:numCache>
                <c:formatCode>0%</c:formatCode>
                <c:ptCount val="8"/>
                <c:pt idx="0">
                  <c:v>0.18</c:v>
                </c:pt>
                <c:pt idx="1">
                  <c:v>0.03</c:v>
                </c:pt>
                <c:pt idx="2" formatCode="0.0%">
                  <c:v>0.12</c:v>
                </c:pt>
                <c:pt idx="3">
                  <c:v>0.11</c:v>
                </c:pt>
                <c:pt idx="4">
                  <c:v>0.2</c:v>
                </c:pt>
                <c:pt idx="5">
                  <c:v>0.217</c:v>
                </c:pt>
                <c:pt idx="6">
                  <c:v>0.3</c:v>
                </c:pt>
                <c:pt idx="7">
                  <c:v>0.77</c:v>
                </c:pt>
              </c:numCache>
            </c:numRef>
          </c:val>
          <c:extLst>
            <c:ext xmlns:c16="http://schemas.microsoft.com/office/drawing/2014/chart" uri="{C3380CC4-5D6E-409C-BE32-E72D297353CC}">
              <c16:uniqueId val="{0000000D-D75A-44E8-9C3E-8F2D6DB0BD72}"/>
            </c:ext>
          </c:extLst>
        </c:ser>
        <c:ser>
          <c:idx val="2"/>
          <c:order val="3"/>
          <c:tx>
            <c:v>spacer</c:v>
          </c:tx>
          <c:spPr>
            <a:solidFill>
              <a:sysClr val="window" lastClr="FFFFFF"/>
            </a:solidFill>
            <a:ln>
              <a:noFill/>
            </a:ln>
          </c:spPr>
          <c:invertIfNegative val="0"/>
          <c:cat>
            <c:strRef>
              <c:f>'birth sex - female'!$M$183:$T$183</c:f>
              <c:strCache>
                <c:ptCount val="8"/>
                <c:pt idx="0">
                  <c:v>All women</c:v>
                </c:pt>
                <c:pt idx="1">
                  <c:v>Asian</c:v>
                </c:pt>
                <c:pt idx="2">
                  <c:v>Hispanic</c:v>
                </c:pt>
                <c:pt idx="3">
                  <c:v>Black</c:v>
                </c:pt>
                <c:pt idx="4">
                  <c:v>Native Hawaiian</c:v>
                </c:pt>
                <c:pt idx="5">
                  <c:v>Multiracial</c:v>
                </c:pt>
                <c:pt idx="6">
                  <c:v>White</c:v>
                </c:pt>
                <c:pt idx="7">
                  <c:v>Native American</c:v>
                </c:pt>
              </c:strCache>
            </c:strRef>
          </c:cat>
          <c:val>
            <c:numRef>
              <c:f>'birth sex - female'!$M$188:$T$188</c:f>
              <c:numCache>
                <c:formatCode>0%</c:formatCode>
                <c:ptCount val="8"/>
                <c:pt idx="0">
                  <c:v>0.7</c:v>
                </c:pt>
                <c:pt idx="1">
                  <c:v>0.85</c:v>
                </c:pt>
                <c:pt idx="2">
                  <c:v>0.76</c:v>
                </c:pt>
                <c:pt idx="3">
                  <c:v>0.76999999999999991</c:v>
                </c:pt>
                <c:pt idx="4">
                  <c:v>0.67999999999999994</c:v>
                </c:pt>
                <c:pt idx="5">
                  <c:v>0.66299999999999992</c:v>
                </c:pt>
                <c:pt idx="6">
                  <c:v>0.57999999999999996</c:v>
                </c:pt>
                <c:pt idx="7">
                  <c:v>0.10999999999999988</c:v>
                </c:pt>
              </c:numCache>
            </c:numRef>
          </c:val>
          <c:extLst>
            <c:ext xmlns:c16="http://schemas.microsoft.com/office/drawing/2014/chart" uri="{C3380CC4-5D6E-409C-BE32-E72D297353CC}">
              <c16:uniqueId val="{0000000E-D75A-44E8-9C3E-8F2D6DB0BD72}"/>
            </c:ext>
          </c:extLst>
        </c:ser>
        <c:ser>
          <c:idx val="1"/>
          <c:order val="4"/>
          <c:tx>
            <c:strRef>
              <c:f>'birth sex - female'!$L$189</c:f>
              <c:strCache>
                <c:ptCount val="1"/>
                <c:pt idx="0">
                  <c:v>Perinatal</c:v>
                </c:pt>
              </c:strCache>
            </c:strRef>
          </c:tx>
          <c:spPr>
            <a:solidFill>
              <a:schemeClr val="accent1"/>
            </a:solidFill>
          </c:spPr>
          <c:invertIfNegative val="0"/>
          <c:dLbls>
            <c:dLbl>
              <c:idx val="2"/>
              <c:tx>
                <c:rich>
                  <a:bodyPr/>
                  <a:lstStyle/>
                  <a:p>
                    <a:r>
                      <a:rPr lang="en-US" dirty="0"/>
                      <a:t>0%</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D75A-44E8-9C3E-8F2D6DB0BD72}"/>
                </c:ext>
              </c:extLst>
            </c:dLbl>
            <c:spPr>
              <a:noFill/>
              <a:ln>
                <a:noFill/>
              </a:ln>
              <a:effectLst/>
            </c:spPr>
            <c:txPr>
              <a:bodyPr wrap="square" lIns="38100" tIns="19050" rIns="38100" bIns="19050" anchor="ctr">
                <a:spAutoFit/>
              </a:bodyPr>
              <a:lstStyle/>
              <a:p>
                <a:pPr>
                  <a:defRPr sz="1600">
                    <a:latin typeface="Franklin Gothic Book" panose="020B05030201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'birth sex - female'!$M$183:$T$183</c:f>
              <c:strCache>
                <c:ptCount val="8"/>
                <c:pt idx="0">
                  <c:v>All women</c:v>
                </c:pt>
                <c:pt idx="1">
                  <c:v>Asian</c:v>
                </c:pt>
                <c:pt idx="2">
                  <c:v>Hispanic</c:v>
                </c:pt>
                <c:pt idx="3">
                  <c:v>Black</c:v>
                </c:pt>
                <c:pt idx="4">
                  <c:v>Native Hawaiian</c:v>
                </c:pt>
                <c:pt idx="5">
                  <c:v>Multiracial</c:v>
                </c:pt>
                <c:pt idx="6">
                  <c:v>White</c:v>
                </c:pt>
                <c:pt idx="7">
                  <c:v>Native American</c:v>
                </c:pt>
              </c:strCache>
            </c:strRef>
          </c:cat>
          <c:val>
            <c:numRef>
              <c:f>'birth sex - female'!$M$189:$T$189</c:f>
              <c:numCache>
                <c:formatCode>0%</c:formatCode>
                <c:ptCount val="8"/>
                <c:pt idx="0">
                  <c:v>0.01</c:v>
                </c:pt>
                <c:pt idx="1">
                  <c:v>0</c:v>
                </c:pt>
                <c:pt idx="2" formatCode="0.0%">
                  <c:v>0</c:v>
                </c:pt>
                <c:pt idx="3">
                  <c:v>0.02</c:v>
                </c:pt>
                <c:pt idx="4">
                  <c:v>0</c:v>
                </c:pt>
                <c:pt idx="5">
                  <c:v>0</c:v>
                </c:pt>
                <c:pt idx="6">
                  <c:v>0</c:v>
                </c:pt>
                <c:pt idx="7">
                  <c:v>0</c:v>
                </c:pt>
              </c:numCache>
            </c:numRef>
          </c:val>
          <c:extLst>
            <c:ext xmlns:c16="http://schemas.microsoft.com/office/drawing/2014/chart" uri="{C3380CC4-5D6E-409C-BE32-E72D297353CC}">
              <c16:uniqueId val="{00000017-D75A-44E8-9C3E-8F2D6DB0BD72}"/>
            </c:ext>
          </c:extLst>
        </c:ser>
        <c:dLbls>
          <c:showLegendKey val="0"/>
          <c:showVal val="0"/>
          <c:showCatName val="0"/>
          <c:showSerName val="0"/>
          <c:showPercent val="0"/>
          <c:showBubbleSize val="0"/>
        </c:dLbls>
        <c:gapWidth val="12"/>
        <c:overlap val="100"/>
        <c:axId val="191873408"/>
        <c:axId val="191874944"/>
      </c:barChart>
      <c:catAx>
        <c:axId val="191873408"/>
        <c:scaling>
          <c:orientation val="minMax"/>
        </c:scaling>
        <c:delete val="0"/>
        <c:axPos val="l"/>
        <c:numFmt formatCode="General" sourceLinked="1"/>
        <c:majorTickMark val="none"/>
        <c:minorTickMark val="none"/>
        <c:tickLblPos val="nextTo"/>
        <c:spPr>
          <a:solidFill>
            <a:schemeClr val="bg1"/>
          </a:solidFill>
          <a:ln>
            <a:solidFill>
              <a:schemeClr val="accent6"/>
            </a:solidFill>
          </a:ln>
        </c:spPr>
        <c:txPr>
          <a:bodyPr/>
          <a:lstStyle/>
          <a:p>
            <a:pPr>
              <a:defRPr sz="1600" b="0">
                <a:latin typeface="Franklin Gothic Medium Cond" panose="020B0606030402020204" pitchFamily="34" charset="0"/>
              </a:defRPr>
            </a:pPr>
            <a:endParaRPr lang="en-US"/>
          </a:p>
        </c:txPr>
        <c:crossAx val="191874944"/>
        <c:crosses val="autoZero"/>
        <c:auto val="1"/>
        <c:lblAlgn val="ctr"/>
        <c:lblOffset val="100"/>
        <c:noMultiLvlLbl val="0"/>
      </c:catAx>
      <c:valAx>
        <c:axId val="191874944"/>
        <c:scaling>
          <c:orientation val="minMax"/>
          <c:max val="2.8"/>
          <c:min val="0"/>
        </c:scaling>
        <c:delete val="1"/>
        <c:axPos val="b"/>
        <c:numFmt formatCode="0%" sourceLinked="1"/>
        <c:majorTickMark val="out"/>
        <c:minorTickMark val="none"/>
        <c:tickLblPos val="nextTo"/>
        <c:crossAx val="191873408"/>
        <c:crosses val="autoZero"/>
        <c:crossBetween val="between"/>
      </c:valAx>
      <c:spPr>
        <a:noFill/>
        <a:ln w="25400">
          <a:noFill/>
        </a:ln>
      </c:spPr>
    </c:plotArea>
    <c:plotVisOnly val="1"/>
    <c:dispBlanksAs val="gap"/>
    <c:showDLblsOverMax val="0"/>
  </c:chart>
  <c:spPr>
    <a:solidFill>
      <a:sysClr val="window" lastClr="FFFFFF"/>
    </a:solidFill>
    <a:ln>
      <a:noFill/>
    </a:ln>
  </c:spPr>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9677889803895"/>
          <c:y val="0.21683974285822963"/>
          <c:w val="0.61859686484377974"/>
          <c:h val="0.73241061130334484"/>
        </c:manualLayout>
      </c:layout>
      <c:barChart>
        <c:barDir val="bar"/>
        <c:grouping val="stacked"/>
        <c:varyColors val="0"/>
        <c:ser>
          <c:idx val="1"/>
          <c:order val="0"/>
          <c:tx>
            <c:strRef>
              <c:f>MSM!$Y$137</c:f>
              <c:strCache>
                <c:ptCount val="1"/>
                <c:pt idx="0">
                  <c:v>spacer</c:v>
                </c:pt>
              </c:strCache>
            </c:strRef>
          </c:tx>
          <c:spPr>
            <a:noFill/>
            <a:ln>
              <a:noFill/>
            </a:ln>
            <a:effectLst/>
          </c:spPr>
          <c:invertIfNegative val="0"/>
          <c:cat>
            <c:strRef>
              <c:f>MSM!$W$138:$W$143</c:f>
              <c:strCache>
                <c:ptCount val="6"/>
                <c:pt idx="0">
                  <c:v>65+</c:v>
                </c:pt>
                <c:pt idx="1">
                  <c:v>55–64</c:v>
                </c:pt>
                <c:pt idx="2">
                  <c:v>45–54</c:v>
                </c:pt>
                <c:pt idx="3">
                  <c:v>35–44</c:v>
                </c:pt>
                <c:pt idx="4">
                  <c:v>25–34</c:v>
                </c:pt>
                <c:pt idx="5">
                  <c:v>15–24</c:v>
                </c:pt>
              </c:strCache>
            </c:strRef>
          </c:cat>
          <c:val>
            <c:numRef>
              <c:f>MSM!$Y$138:$Y$143</c:f>
              <c:numCache>
                <c:formatCode>0%</c:formatCode>
                <c:ptCount val="6"/>
                <c:pt idx="0">
                  <c:v>-0.24</c:v>
                </c:pt>
                <c:pt idx="1">
                  <c:v>-0.24</c:v>
                </c:pt>
                <c:pt idx="2">
                  <c:v>-0.24</c:v>
                </c:pt>
                <c:pt idx="3">
                  <c:v>-0.24</c:v>
                </c:pt>
                <c:pt idx="4">
                  <c:v>-0.24</c:v>
                </c:pt>
                <c:pt idx="5">
                  <c:v>-0.24</c:v>
                </c:pt>
              </c:numCache>
            </c:numRef>
          </c:val>
          <c:extLst>
            <c:ext xmlns:c16="http://schemas.microsoft.com/office/drawing/2014/chart" uri="{C3380CC4-5D6E-409C-BE32-E72D297353CC}">
              <c16:uniqueId val="{00000000-69A5-4BE0-A0A1-E0847099A2BF}"/>
            </c:ext>
          </c:extLst>
        </c:ser>
        <c:ser>
          <c:idx val="0"/>
          <c:order val="1"/>
          <c:tx>
            <c:v>prev_cases</c:v>
          </c:tx>
          <c:spPr>
            <a:solidFill>
              <a:srgbClr val="17311D"/>
            </a:solidFill>
            <a:ln>
              <a:noFill/>
            </a:ln>
            <a:effectLst/>
          </c:spPr>
          <c:invertIfNegative val="0"/>
          <c:dLbls>
            <c:dLbl>
              <c:idx val="0"/>
              <c:layout>
                <c:manualLayout>
                  <c:x val="-3.717204695033323E-3"/>
                  <c:y val="5.2975220840451875E-7"/>
                </c:manualLayout>
              </c:layout>
              <c:tx>
                <c:rich>
                  <a:bodyPr/>
                  <a:lstStyle/>
                  <a:p>
                    <a:r>
                      <a:rPr lang="en-US" dirty="0"/>
                      <a:t>10%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9A5-4BE0-A0A1-E0847099A2BF}"/>
                </c:ext>
              </c:extLst>
            </c:dLbl>
            <c:dLbl>
              <c:idx val="1"/>
              <c:tx>
                <c:rich>
                  <a:bodyPr/>
                  <a:lstStyle/>
                  <a:p>
                    <a:r>
                      <a:rPr lang="en-US" dirty="0"/>
                      <a:t>25%</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9A5-4BE0-A0A1-E0847099A2BF}"/>
                </c:ext>
              </c:extLst>
            </c:dLbl>
            <c:dLbl>
              <c:idx val="2"/>
              <c:tx>
                <c:rich>
                  <a:bodyPr/>
                  <a:lstStyle/>
                  <a:p>
                    <a:r>
                      <a:rPr lang="en-US" dirty="0"/>
                      <a:t>30%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9A5-4BE0-A0A1-E0847099A2BF}"/>
                </c:ext>
              </c:extLst>
            </c:dLbl>
            <c:dLbl>
              <c:idx val="3"/>
              <c:tx>
                <c:rich>
                  <a:bodyPr/>
                  <a:lstStyle/>
                  <a:p>
                    <a:r>
                      <a:rPr lang="en-US" dirty="0"/>
                      <a:t>19%</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9A5-4BE0-A0A1-E0847099A2BF}"/>
                </c:ext>
              </c:extLst>
            </c:dLbl>
            <c:dLbl>
              <c:idx val="4"/>
              <c:layout>
                <c:manualLayout>
                  <c:x val="-2.7298302457644979E-4"/>
                  <c:y val="4.0281973816717019E-3"/>
                </c:manualLayout>
              </c:layout>
              <c:tx>
                <c:rich>
                  <a:bodyPr/>
                  <a:lstStyle/>
                  <a:p>
                    <a:r>
                      <a:rPr lang="en-US" dirty="0">
                        <a:solidFill>
                          <a:schemeClr val="bg1"/>
                        </a:solidFill>
                      </a:rPr>
                      <a:t>12%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69A5-4BE0-A0A1-E0847099A2BF}"/>
                </c:ext>
              </c:extLst>
            </c:dLbl>
            <c:dLbl>
              <c:idx val="5"/>
              <c:layout>
                <c:manualLayout>
                  <c:x val="-3.5321771443503409E-2"/>
                  <c:y val="0"/>
                </c:manualLayout>
              </c:layout>
              <c:tx>
                <c:rich>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r>
                      <a:rPr lang="en-US" dirty="0"/>
                      <a:t>3%</a:t>
                    </a:r>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69A5-4BE0-A0A1-E0847099A2B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MSM!$W$138:$W$143</c:f>
              <c:strCache>
                <c:ptCount val="6"/>
                <c:pt idx="0">
                  <c:v>65+</c:v>
                </c:pt>
                <c:pt idx="1">
                  <c:v>55–64</c:v>
                </c:pt>
                <c:pt idx="2">
                  <c:v>45–54</c:v>
                </c:pt>
                <c:pt idx="3">
                  <c:v>35–44</c:v>
                </c:pt>
                <c:pt idx="4">
                  <c:v>25–34</c:v>
                </c:pt>
                <c:pt idx="5">
                  <c:v>15–24</c:v>
                </c:pt>
              </c:strCache>
            </c:strRef>
          </c:cat>
          <c:val>
            <c:numRef>
              <c:f>'birth sex - female'!$L$244:$L$249</c:f>
              <c:numCache>
                <c:formatCode>0%</c:formatCode>
                <c:ptCount val="6"/>
                <c:pt idx="0">
                  <c:v>-0.1</c:v>
                </c:pt>
                <c:pt idx="1">
                  <c:v>-0.25</c:v>
                </c:pt>
                <c:pt idx="2">
                  <c:v>-0.3</c:v>
                </c:pt>
                <c:pt idx="3">
                  <c:v>-0.19</c:v>
                </c:pt>
                <c:pt idx="4">
                  <c:v>-0.12</c:v>
                </c:pt>
                <c:pt idx="5">
                  <c:v>-0.03</c:v>
                </c:pt>
              </c:numCache>
            </c:numRef>
          </c:val>
          <c:extLst>
            <c:ext xmlns:c16="http://schemas.microsoft.com/office/drawing/2014/chart" uri="{C3380CC4-5D6E-409C-BE32-E72D297353CC}">
              <c16:uniqueId val="{00000007-69A5-4BE0-A0A1-E0847099A2BF}"/>
            </c:ext>
          </c:extLst>
        </c:ser>
        <c:ser>
          <c:idx val="2"/>
          <c:order val="2"/>
          <c:tx>
            <c:v>new_cases</c:v>
          </c:tx>
          <c:spPr>
            <a:solidFill>
              <a:schemeClr val="accent3"/>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8-69A5-4BE0-A0A1-E0847099A2B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MSM!$W$138:$W$143</c:f>
              <c:strCache>
                <c:ptCount val="6"/>
                <c:pt idx="0">
                  <c:v>65+</c:v>
                </c:pt>
                <c:pt idx="1">
                  <c:v>55–64</c:v>
                </c:pt>
                <c:pt idx="2">
                  <c:v>45–54</c:v>
                </c:pt>
                <c:pt idx="3">
                  <c:v>35–44</c:v>
                </c:pt>
                <c:pt idx="4">
                  <c:v>25–34</c:v>
                </c:pt>
                <c:pt idx="5">
                  <c:v>15–24</c:v>
                </c:pt>
              </c:strCache>
            </c:strRef>
          </c:cat>
          <c:val>
            <c:numRef>
              <c:f>'birth sex - female'!$M$244:$M$249</c:f>
              <c:numCache>
                <c:formatCode>0%</c:formatCode>
                <c:ptCount val="6"/>
                <c:pt idx="0">
                  <c:v>0.01</c:v>
                </c:pt>
                <c:pt idx="1">
                  <c:v>0.16</c:v>
                </c:pt>
                <c:pt idx="2">
                  <c:v>0.17</c:v>
                </c:pt>
                <c:pt idx="3">
                  <c:v>0.22</c:v>
                </c:pt>
                <c:pt idx="4">
                  <c:v>0.3</c:v>
                </c:pt>
                <c:pt idx="5">
                  <c:v>0.13</c:v>
                </c:pt>
              </c:numCache>
            </c:numRef>
          </c:val>
          <c:extLst>
            <c:ext xmlns:c16="http://schemas.microsoft.com/office/drawing/2014/chart" uri="{C3380CC4-5D6E-409C-BE32-E72D297353CC}">
              <c16:uniqueId val="{00000009-69A5-4BE0-A0A1-E0847099A2BF}"/>
            </c:ext>
          </c:extLst>
        </c:ser>
        <c:dLbls>
          <c:showLegendKey val="0"/>
          <c:showVal val="0"/>
          <c:showCatName val="0"/>
          <c:showSerName val="0"/>
          <c:showPercent val="0"/>
          <c:showBubbleSize val="0"/>
        </c:dLbls>
        <c:gapWidth val="12"/>
        <c:overlap val="100"/>
        <c:axId val="716808368"/>
        <c:axId val="716811976"/>
      </c:barChart>
      <c:catAx>
        <c:axId val="716808368"/>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Franklin Gothic Medium" panose="020B0603020102020204" pitchFamily="34" charset="0"/>
                <a:ea typeface="+mn-ea"/>
                <a:cs typeface="+mn-cs"/>
              </a:defRPr>
            </a:pPr>
            <a:endParaRPr lang="en-US"/>
          </a:p>
        </c:txPr>
        <c:crossAx val="716811976"/>
        <c:crosses val="autoZero"/>
        <c:auto val="1"/>
        <c:lblAlgn val="ctr"/>
        <c:lblOffset val="100"/>
        <c:noMultiLvlLbl val="0"/>
      </c:catAx>
      <c:valAx>
        <c:axId val="716811976"/>
        <c:scaling>
          <c:orientation val="minMax"/>
          <c:max val="0.4"/>
          <c:min val="-0.60000000000000009"/>
        </c:scaling>
        <c:delete val="1"/>
        <c:axPos val="b"/>
        <c:numFmt formatCode="0%" sourceLinked="1"/>
        <c:majorTickMark val="out"/>
        <c:minorTickMark val="none"/>
        <c:tickLblPos val="nextTo"/>
        <c:crossAx val="716808368"/>
        <c:crosses val="autoZero"/>
        <c:crossBetween val="between"/>
        <c:majorUnit val="0.1"/>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119807654863588"/>
          <c:y val="0.21810699588477367"/>
          <c:w val="0.55855399652008086"/>
          <c:h val="0.73662551440329216"/>
        </c:manualLayout>
      </c:layout>
      <c:barChart>
        <c:barDir val="bar"/>
        <c:grouping val="stacked"/>
        <c:varyColors val="0"/>
        <c:ser>
          <c:idx val="0"/>
          <c:order val="0"/>
          <c:tx>
            <c:strRef>
              <c:f>'race - Black'!$K$81</c:f>
              <c:strCache>
                <c:ptCount val="1"/>
                <c:pt idx="0">
                  <c:v>All</c:v>
                </c:pt>
              </c:strCache>
            </c:strRef>
          </c:tx>
          <c:spPr>
            <a:solidFill>
              <a:schemeClr val="accent6">
                <a:lumMod val="40000"/>
                <a:lumOff val="60000"/>
              </a:schemeClr>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F804-47AF-A6B8-01980263785E}"/>
              </c:ext>
            </c:extLst>
          </c:dPt>
          <c:dLbls>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F804-47AF-A6B8-01980263785E}"/>
                </c:ext>
              </c:extLst>
            </c:dLbl>
            <c:dLbl>
              <c:idx val="3"/>
              <c:layout>
                <c:manualLayout>
                  <c:x val="5.6498487673263065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6D3-486E-B922-B557B4D1CCC4}"/>
                </c:ext>
              </c:extLst>
            </c:dLbl>
            <c:dLbl>
              <c:idx val="5"/>
              <c:layout>
                <c:manualLayout>
                  <c:x val="-1.2221849944265889E-4"/>
                  <c:y val="0"/>
                </c:manualLayout>
              </c:layout>
              <c:tx>
                <c:rich>
                  <a:bodyPr/>
                  <a:lstStyle/>
                  <a:p>
                    <a:r>
                      <a:rPr lang="en-US" dirty="0"/>
                      <a:t>40 yrs</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804-47AF-A6B8-01980263785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 - Black'!$L$80:$Q$80</c:f>
              <c:strCache>
                <c:ptCount val="6"/>
                <c:pt idx="0">
                  <c:v>Multiracial</c:v>
                </c:pt>
                <c:pt idx="1">
                  <c:v>Black</c:v>
                </c:pt>
                <c:pt idx="2">
                  <c:v>Hispanic</c:v>
                </c:pt>
                <c:pt idx="3">
                  <c:v>Asian</c:v>
                </c:pt>
                <c:pt idx="4">
                  <c:v>White</c:v>
                </c:pt>
                <c:pt idx="5">
                  <c:v>Native American‡</c:v>
                </c:pt>
              </c:strCache>
            </c:strRef>
          </c:cat>
          <c:val>
            <c:numRef>
              <c:f>'race - Black'!$L$81:$Q$81</c:f>
              <c:numCache>
                <c:formatCode>General</c:formatCode>
                <c:ptCount val="6"/>
                <c:pt idx="0">
                  <c:v>27</c:v>
                </c:pt>
                <c:pt idx="1">
                  <c:v>28</c:v>
                </c:pt>
                <c:pt idx="2">
                  <c:v>33</c:v>
                </c:pt>
                <c:pt idx="3">
                  <c:v>35.5</c:v>
                </c:pt>
                <c:pt idx="4">
                  <c:v>36</c:v>
                </c:pt>
                <c:pt idx="5">
                  <c:v>40</c:v>
                </c:pt>
              </c:numCache>
            </c:numRef>
          </c:val>
          <c:extLst>
            <c:ext xmlns:c16="http://schemas.microsoft.com/office/drawing/2014/chart" uri="{C3380CC4-5D6E-409C-BE32-E72D297353CC}">
              <c16:uniqueId val="{00000003-F804-47AF-A6B8-01980263785E}"/>
            </c:ext>
          </c:extLst>
        </c:ser>
        <c:ser>
          <c:idx val="1"/>
          <c:order val="1"/>
          <c:tx>
            <c:strRef>
              <c:f>'race - Black'!$K$82</c:f>
              <c:strCache>
                <c:ptCount val="1"/>
                <c:pt idx="0">
                  <c:v>Spacer1</c:v>
                </c:pt>
              </c:strCache>
            </c:strRef>
          </c:tx>
          <c:spPr>
            <a:noFill/>
            <a:ln>
              <a:noFill/>
            </a:ln>
            <a:effectLst/>
          </c:spPr>
          <c:invertIfNegative val="0"/>
          <c:cat>
            <c:strRef>
              <c:f>'race - Black'!$L$80:$Q$80</c:f>
              <c:strCache>
                <c:ptCount val="6"/>
                <c:pt idx="0">
                  <c:v>Multiracial</c:v>
                </c:pt>
                <c:pt idx="1">
                  <c:v>Black</c:v>
                </c:pt>
                <c:pt idx="2">
                  <c:v>Hispanic</c:v>
                </c:pt>
                <c:pt idx="3">
                  <c:v>Asian</c:v>
                </c:pt>
                <c:pt idx="4">
                  <c:v>White</c:v>
                </c:pt>
                <c:pt idx="5">
                  <c:v>Native American‡</c:v>
                </c:pt>
              </c:strCache>
            </c:strRef>
          </c:cat>
          <c:val>
            <c:numRef>
              <c:f>'race - Black'!$L$82:$Q$82</c:f>
              <c:numCache>
                <c:formatCode>General</c:formatCode>
                <c:ptCount val="6"/>
                <c:pt idx="0">
                  <c:v>30</c:v>
                </c:pt>
                <c:pt idx="1">
                  <c:v>29</c:v>
                </c:pt>
                <c:pt idx="2">
                  <c:v>24</c:v>
                </c:pt>
                <c:pt idx="3">
                  <c:v>21.5</c:v>
                </c:pt>
                <c:pt idx="4">
                  <c:v>21</c:v>
                </c:pt>
                <c:pt idx="5">
                  <c:v>17</c:v>
                </c:pt>
              </c:numCache>
            </c:numRef>
          </c:val>
          <c:extLst>
            <c:ext xmlns:c16="http://schemas.microsoft.com/office/drawing/2014/chart" uri="{C3380CC4-5D6E-409C-BE32-E72D297353CC}">
              <c16:uniqueId val="{00000004-F804-47AF-A6B8-01980263785E}"/>
            </c:ext>
          </c:extLst>
        </c:ser>
        <c:ser>
          <c:idx val="2"/>
          <c:order val="2"/>
          <c:tx>
            <c:strRef>
              <c:f>'race - Black'!$K$83</c:f>
              <c:strCache>
                <c:ptCount val="1"/>
                <c:pt idx="0">
                  <c:v>Males</c:v>
                </c:pt>
              </c:strCache>
            </c:strRef>
          </c:tx>
          <c:spPr>
            <a:solidFill>
              <a:schemeClr val="accent6">
                <a:lumMod val="40000"/>
                <a:lumOff val="60000"/>
              </a:schemeClr>
            </a:solidFill>
            <a:ln>
              <a:noFill/>
            </a:ln>
            <a:effectLst/>
          </c:spPr>
          <c:invertIfNegative val="0"/>
          <c:dPt>
            <c:idx val="0"/>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6-F804-47AF-A6B8-01980263785E}"/>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8-F804-47AF-A6B8-01980263785E}"/>
              </c:ext>
            </c:extLst>
          </c:dPt>
          <c:dLbls>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8-F804-47AF-A6B8-01980263785E}"/>
                </c:ext>
              </c:extLst>
            </c:dLbl>
            <c:dLbl>
              <c:idx val="5"/>
              <c:delete val="1"/>
              <c:extLst>
                <c:ext xmlns:c15="http://schemas.microsoft.com/office/drawing/2012/chart" uri="{CE6537A1-D6FC-4f65-9D91-7224C49458BB}"/>
                <c:ext xmlns:c16="http://schemas.microsoft.com/office/drawing/2014/chart" uri="{C3380CC4-5D6E-409C-BE32-E72D297353CC}">
                  <c16:uniqueId val="{00000009-F804-47AF-A6B8-01980263785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 - Black'!$L$80:$Q$80</c:f>
              <c:strCache>
                <c:ptCount val="6"/>
                <c:pt idx="0">
                  <c:v>Multiracial</c:v>
                </c:pt>
                <c:pt idx="1">
                  <c:v>Black</c:v>
                </c:pt>
                <c:pt idx="2">
                  <c:v>Hispanic</c:v>
                </c:pt>
                <c:pt idx="3">
                  <c:v>Asian</c:v>
                </c:pt>
                <c:pt idx="4">
                  <c:v>White</c:v>
                </c:pt>
                <c:pt idx="5">
                  <c:v>Native American‡</c:v>
                </c:pt>
              </c:strCache>
            </c:strRef>
          </c:cat>
          <c:val>
            <c:numRef>
              <c:f>'race - Black'!$L$83:$Q$83</c:f>
              <c:numCache>
                <c:formatCode>General</c:formatCode>
                <c:ptCount val="6"/>
                <c:pt idx="0">
                  <c:v>27</c:v>
                </c:pt>
                <c:pt idx="1">
                  <c:v>27</c:v>
                </c:pt>
                <c:pt idx="2">
                  <c:v>31</c:v>
                </c:pt>
                <c:pt idx="3">
                  <c:v>34</c:v>
                </c:pt>
                <c:pt idx="4">
                  <c:v>36</c:v>
                </c:pt>
                <c:pt idx="5">
                  <c:v>0</c:v>
                </c:pt>
              </c:numCache>
            </c:numRef>
          </c:val>
          <c:extLst>
            <c:ext xmlns:c16="http://schemas.microsoft.com/office/drawing/2014/chart" uri="{C3380CC4-5D6E-409C-BE32-E72D297353CC}">
              <c16:uniqueId val="{0000000A-F804-47AF-A6B8-01980263785E}"/>
            </c:ext>
          </c:extLst>
        </c:ser>
        <c:ser>
          <c:idx val="3"/>
          <c:order val="3"/>
          <c:tx>
            <c:strRef>
              <c:f>'race - Black'!$K$84</c:f>
              <c:strCache>
                <c:ptCount val="1"/>
                <c:pt idx="0">
                  <c:v>Spacer2</c:v>
                </c:pt>
              </c:strCache>
            </c:strRef>
          </c:tx>
          <c:spPr>
            <a:noFill/>
            <a:ln>
              <a:noFill/>
            </a:ln>
            <a:effectLst/>
          </c:spPr>
          <c:invertIfNegative val="0"/>
          <c:cat>
            <c:strRef>
              <c:f>'race - Black'!$L$80:$Q$80</c:f>
              <c:strCache>
                <c:ptCount val="6"/>
                <c:pt idx="0">
                  <c:v>Multiracial</c:v>
                </c:pt>
                <c:pt idx="1">
                  <c:v>Black</c:v>
                </c:pt>
                <c:pt idx="2">
                  <c:v>Hispanic</c:v>
                </c:pt>
                <c:pt idx="3">
                  <c:v>Asian</c:v>
                </c:pt>
                <c:pt idx="4">
                  <c:v>White</c:v>
                </c:pt>
                <c:pt idx="5">
                  <c:v>Native American‡</c:v>
                </c:pt>
              </c:strCache>
            </c:strRef>
          </c:cat>
          <c:val>
            <c:numRef>
              <c:f>'race - Black'!$L$84:$Q$84</c:f>
              <c:numCache>
                <c:formatCode>General</c:formatCode>
                <c:ptCount val="6"/>
                <c:pt idx="0">
                  <c:v>30</c:v>
                </c:pt>
                <c:pt idx="1">
                  <c:v>30</c:v>
                </c:pt>
                <c:pt idx="2">
                  <c:v>26</c:v>
                </c:pt>
                <c:pt idx="3">
                  <c:v>23</c:v>
                </c:pt>
                <c:pt idx="4">
                  <c:v>21</c:v>
                </c:pt>
                <c:pt idx="5">
                  <c:v>0</c:v>
                </c:pt>
              </c:numCache>
            </c:numRef>
          </c:val>
          <c:extLst>
            <c:ext xmlns:c16="http://schemas.microsoft.com/office/drawing/2014/chart" uri="{C3380CC4-5D6E-409C-BE32-E72D297353CC}">
              <c16:uniqueId val="{0000000B-F804-47AF-A6B8-01980263785E}"/>
            </c:ext>
          </c:extLst>
        </c:ser>
        <c:ser>
          <c:idx val="4"/>
          <c:order val="4"/>
          <c:tx>
            <c:strRef>
              <c:f>'race - Black'!$K$85</c:f>
              <c:strCache>
                <c:ptCount val="1"/>
                <c:pt idx="0">
                  <c:v>Females</c:v>
                </c:pt>
              </c:strCache>
            </c:strRef>
          </c:tx>
          <c:spPr>
            <a:solidFill>
              <a:schemeClr val="accent6">
                <a:lumMod val="40000"/>
                <a:lumOff val="60000"/>
              </a:schemeClr>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0D-F804-47AF-A6B8-01980263785E}"/>
              </c:ext>
            </c:extLst>
          </c:dPt>
          <c:dLbls>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D-F804-47AF-A6B8-01980263785E}"/>
                </c:ext>
              </c:extLst>
            </c:dLbl>
            <c:dLbl>
              <c:idx val="3"/>
              <c:delete val="1"/>
              <c:extLst>
                <c:ext xmlns:c15="http://schemas.microsoft.com/office/drawing/2012/chart" uri="{CE6537A1-D6FC-4f65-9D91-7224C49458BB}"/>
                <c:ext xmlns:c16="http://schemas.microsoft.com/office/drawing/2014/chart" uri="{C3380CC4-5D6E-409C-BE32-E72D297353CC}">
                  <c16:uniqueId val="{0000000E-F804-47AF-A6B8-01980263785E}"/>
                </c:ext>
              </c:extLst>
            </c:dLbl>
            <c:dLbl>
              <c:idx val="4"/>
              <c:layout>
                <c:manualLayout>
                  <c:x val="-5.277709480538828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6D3-486E-B922-B557B4D1CCC4}"/>
                </c:ext>
              </c:extLst>
            </c:dLbl>
            <c:dLbl>
              <c:idx val="5"/>
              <c:delete val="1"/>
              <c:extLst>
                <c:ext xmlns:c15="http://schemas.microsoft.com/office/drawing/2012/chart" uri="{CE6537A1-D6FC-4f65-9D91-7224C49458BB}"/>
                <c:ext xmlns:c16="http://schemas.microsoft.com/office/drawing/2014/chart" uri="{C3380CC4-5D6E-409C-BE32-E72D297353CC}">
                  <c16:uniqueId val="{0000000F-F804-47AF-A6B8-01980263785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 - Black'!$L$80:$Q$80</c:f>
              <c:strCache>
                <c:ptCount val="6"/>
                <c:pt idx="0">
                  <c:v>Multiracial</c:v>
                </c:pt>
                <c:pt idx="1">
                  <c:v>Black</c:v>
                </c:pt>
                <c:pt idx="2">
                  <c:v>Hispanic</c:v>
                </c:pt>
                <c:pt idx="3">
                  <c:v>Asian</c:v>
                </c:pt>
                <c:pt idx="4">
                  <c:v>White</c:v>
                </c:pt>
                <c:pt idx="5">
                  <c:v>Native American‡</c:v>
                </c:pt>
              </c:strCache>
            </c:strRef>
          </c:cat>
          <c:val>
            <c:numRef>
              <c:f>'race - Black'!$L$85:$Q$85</c:f>
              <c:numCache>
                <c:formatCode>General</c:formatCode>
                <c:ptCount val="6"/>
                <c:pt idx="0">
                  <c:v>37.5</c:v>
                </c:pt>
                <c:pt idx="1">
                  <c:v>39</c:v>
                </c:pt>
                <c:pt idx="2">
                  <c:v>45.5</c:v>
                </c:pt>
                <c:pt idx="3">
                  <c:v>0</c:v>
                </c:pt>
                <c:pt idx="4">
                  <c:v>35.5</c:v>
                </c:pt>
                <c:pt idx="5">
                  <c:v>0</c:v>
                </c:pt>
              </c:numCache>
            </c:numRef>
          </c:val>
          <c:extLst>
            <c:ext xmlns:c16="http://schemas.microsoft.com/office/drawing/2014/chart" uri="{C3380CC4-5D6E-409C-BE32-E72D297353CC}">
              <c16:uniqueId val="{00000010-F804-47AF-A6B8-01980263785E}"/>
            </c:ext>
          </c:extLst>
        </c:ser>
        <c:dLbls>
          <c:showLegendKey val="0"/>
          <c:showVal val="0"/>
          <c:showCatName val="0"/>
          <c:showSerName val="0"/>
          <c:showPercent val="0"/>
          <c:showBubbleSize val="0"/>
        </c:dLbls>
        <c:gapWidth val="12"/>
        <c:overlap val="100"/>
        <c:axId val="640998392"/>
        <c:axId val="642603448"/>
      </c:barChart>
      <c:catAx>
        <c:axId val="640998392"/>
        <c:scaling>
          <c:orientation val="minMax"/>
        </c:scaling>
        <c:delete val="0"/>
        <c:axPos val="l"/>
        <c:numFmt formatCode="General" sourceLinked="1"/>
        <c:majorTickMark val="none"/>
        <c:minorTickMark val="none"/>
        <c:tickLblPos val="nextTo"/>
        <c:spPr>
          <a:noFill/>
          <a:ln w="9525" cap="flat" cmpd="sng" algn="ctr">
            <a:solidFill>
              <a:srgbClr val="4F5A65"/>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Medium" panose="020B0603020102020204" pitchFamily="34" charset="0"/>
                <a:ea typeface="+mn-ea"/>
                <a:cs typeface="+mn-cs"/>
              </a:defRPr>
            </a:pPr>
            <a:endParaRPr lang="en-US"/>
          </a:p>
        </c:txPr>
        <c:crossAx val="642603448"/>
        <c:crosses val="autoZero"/>
        <c:auto val="1"/>
        <c:lblAlgn val="ctr"/>
        <c:lblOffset val="100"/>
        <c:noMultiLvlLbl val="0"/>
      </c:catAx>
      <c:valAx>
        <c:axId val="642603448"/>
        <c:scaling>
          <c:orientation val="minMax"/>
          <c:max val="175"/>
          <c:min val="0"/>
        </c:scaling>
        <c:delete val="1"/>
        <c:axPos val="b"/>
        <c:numFmt formatCode="General" sourceLinked="1"/>
        <c:majorTickMark val="out"/>
        <c:minorTickMark val="none"/>
        <c:tickLblPos val="nextTo"/>
        <c:crossAx val="64099839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162611142431699"/>
          <c:y val="0.14639107611548557"/>
          <c:w val="0.68109341606564466"/>
          <c:h val="0.81109695846842689"/>
        </c:manualLayout>
      </c:layout>
      <c:barChart>
        <c:barDir val="bar"/>
        <c:grouping val="stacked"/>
        <c:varyColors val="0"/>
        <c:ser>
          <c:idx val="0"/>
          <c:order val="0"/>
          <c:tx>
            <c:strRef>
              <c:f>'race - Black'!$O$189</c:f>
              <c:strCache>
                <c:ptCount val="1"/>
                <c:pt idx="0">
                  <c:v>All</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99B0-4920-9677-478355035962}"/>
                </c:ext>
              </c:extLst>
            </c:dLbl>
            <c:dLbl>
              <c:idx val="1"/>
              <c:layout>
                <c:manualLayout>
                  <c:x val="7.50213061583524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B0-4920-9677-478355035962}"/>
                </c:ext>
              </c:extLst>
            </c:dLbl>
            <c:dLbl>
              <c:idx val="2"/>
              <c:layout>
                <c:manualLayout>
                  <c:x val="5.456094993334720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B0-4920-9677-478355035962}"/>
                </c:ext>
              </c:extLst>
            </c:dLbl>
            <c:dLbl>
              <c:idx val="3"/>
              <c:layout>
                <c:manualLayout>
                  <c:x val="5.456094993334716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9B0-4920-9677-478355035962}"/>
                </c:ext>
              </c:extLst>
            </c:dLbl>
            <c:dLbl>
              <c:idx val="4"/>
              <c:layout>
                <c:manualLayout>
                  <c:x val="5.4560949933347168E-2"/>
                  <c:y val="-3.86473429951692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9B0-4920-9677-47835503596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'race - Black'!$P$188:$T$188</c:f>
              <c:strCache>
                <c:ptCount val="5"/>
                <c:pt idx="0">
                  <c:v>MMSC</c:v>
                </c:pt>
                <c:pt idx="1">
                  <c:v>MFSC</c:v>
                </c:pt>
                <c:pt idx="2">
                  <c:v>IDU</c:v>
                </c:pt>
                <c:pt idx="3">
                  <c:v>MMSC/IDU</c:v>
                </c:pt>
                <c:pt idx="4">
                  <c:v>Perinatal</c:v>
                </c:pt>
              </c:strCache>
            </c:strRef>
          </c:cat>
          <c:val>
            <c:numRef>
              <c:f>'race - Black'!$P$189:$T$189</c:f>
              <c:numCache>
                <c:formatCode>0%</c:formatCode>
                <c:ptCount val="5"/>
                <c:pt idx="0">
                  <c:v>0.71</c:v>
                </c:pt>
                <c:pt idx="1">
                  <c:v>0.22</c:v>
                </c:pt>
                <c:pt idx="2">
                  <c:v>0.05</c:v>
                </c:pt>
                <c:pt idx="3">
                  <c:v>0.02</c:v>
                </c:pt>
                <c:pt idx="4" formatCode="0.0%">
                  <c:v>4.0000000000000001E-3</c:v>
                </c:pt>
              </c:numCache>
            </c:numRef>
          </c:val>
          <c:extLst>
            <c:ext xmlns:c16="http://schemas.microsoft.com/office/drawing/2014/chart" uri="{C3380CC4-5D6E-409C-BE32-E72D297353CC}">
              <c16:uniqueId val="{00000005-99B0-4920-9677-478355035962}"/>
            </c:ext>
          </c:extLst>
        </c:ser>
        <c:ser>
          <c:idx val="1"/>
          <c:order val="1"/>
          <c:tx>
            <c:strRef>
              <c:f>'race - Black'!$O$190</c:f>
              <c:strCache>
                <c:ptCount val="1"/>
                <c:pt idx="0">
                  <c:v>Spacer1</c:v>
                </c:pt>
              </c:strCache>
            </c:strRef>
          </c:tx>
          <c:spPr>
            <a:noFill/>
            <a:ln>
              <a:noFill/>
            </a:ln>
            <a:effectLst/>
          </c:spPr>
          <c:invertIfNegative val="0"/>
          <c:cat>
            <c:strRef>
              <c:f>'race - Black'!$P$188:$T$188</c:f>
              <c:strCache>
                <c:ptCount val="5"/>
                <c:pt idx="0">
                  <c:v>MMSC</c:v>
                </c:pt>
                <c:pt idx="1">
                  <c:v>MFSC</c:v>
                </c:pt>
                <c:pt idx="2">
                  <c:v>IDU</c:v>
                </c:pt>
                <c:pt idx="3">
                  <c:v>MMSC/IDU</c:v>
                </c:pt>
                <c:pt idx="4">
                  <c:v>Perinatal</c:v>
                </c:pt>
              </c:strCache>
            </c:strRef>
          </c:cat>
          <c:val>
            <c:numRef>
              <c:f>'race - Black'!$P$190:$T$190</c:f>
              <c:numCache>
                <c:formatCode>0%</c:formatCode>
                <c:ptCount val="5"/>
                <c:pt idx="0">
                  <c:v>0.25</c:v>
                </c:pt>
                <c:pt idx="1">
                  <c:v>0.74</c:v>
                </c:pt>
                <c:pt idx="2">
                  <c:v>0.90999999999999992</c:v>
                </c:pt>
                <c:pt idx="3">
                  <c:v>0.94</c:v>
                </c:pt>
                <c:pt idx="4">
                  <c:v>0.95599999999999996</c:v>
                </c:pt>
              </c:numCache>
            </c:numRef>
          </c:val>
          <c:extLst>
            <c:ext xmlns:c16="http://schemas.microsoft.com/office/drawing/2014/chart" uri="{C3380CC4-5D6E-409C-BE32-E72D297353CC}">
              <c16:uniqueId val="{00000006-99B0-4920-9677-478355035962}"/>
            </c:ext>
          </c:extLst>
        </c:ser>
        <c:ser>
          <c:idx val="2"/>
          <c:order val="2"/>
          <c:tx>
            <c:strRef>
              <c:f>'race - Black'!$O$191</c:f>
              <c:strCache>
                <c:ptCount val="1"/>
                <c:pt idx="0">
                  <c:v>Black Males</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9B0-4920-9677-47835503596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 - Black'!$P$188:$T$188</c:f>
              <c:strCache>
                <c:ptCount val="5"/>
                <c:pt idx="0">
                  <c:v>MMSC</c:v>
                </c:pt>
                <c:pt idx="1">
                  <c:v>MFSC</c:v>
                </c:pt>
                <c:pt idx="2">
                  <c:v>IDU</c:v>
                </c:pt>
                <c:pt idx="3">
                  <c:v>MMSC/IDU</c:v>
                </c:pt>
                <c:pt idx="4">
                  <c:v>Perinatal</c:v>
                </c:pt>
              </c:strCache>
            </c:strRef>
          </c:cat>
          <c:val>
            <c:numRef>
              <c:f>'race - Black'!$P$191:$T$191</c:f>
              <c:numCache>
                <c:formatCode>0%</c:formatCode>
                <c:ptCount val="5"/>
                <c:pt idx="0">
                  <c:v>0.87</c:v>
                </c:pt>
                <c:pt idx="1">
                  <c:v>0.06</c:v>
                </c:pt>
                <c:pt idx="2">
                  <c:v>0.04</c:v>
                </c:pt>
                <c:pt idx="3">
                  <c:v>0.03</c:v>
                </c:pt>
                <c:pt idx="4">
                  <c:v>0</c:v>
                </c:pt>
              </c:numCache>
            </c:numRef>
          </c:val>
          <c:extLst>
            <c:ext xmlns:c16="http://schemas.microsoft.com/office/drawing/2014/chart" uri="{C3380CC4-5D6E-409C-BE32-E72D297353CC}">
              <c16:uniqueId val="{0000000C-99B0-4920-9677-478355035962}"/>
            </c:ext>
          </c:extLst>
        </c:ser>
        <c:ser>
          <c:idx val="3"/>
          <c:order val="3"/>
          <c:tx>
            <c:strRef>
              <c:f>'race - Black'!$O$192</c:f>
              <c:strCache>
                <c:ptCount val="1"/>
                <c:pt idx="0">
                  <c:v>Spacer2</c:v>
                </c:pt>
              </c:strCache>
            </c:strRef>
          </c:tx>
          <c:spPr>
            <a:noFill/>
            <a:ln>
              <a:noFill/>
            </a:ln>
            <a:effectLst/>
          </c:spPr>
          <c:invertIfNegative val="0"/>
          <c:cat>
            <c:strRef>
              <c:f>'race - Black'!$P$188:$T$188</c:f>
              <c:strCache>
                <c:ptCount val="5"/>
                <c:pt idx="0">
                  <c:v>MMSC</c:v>
                </c:pt>
                <c:pt idx="1">
                  <c:v>MFSC</c:v>
                </c:pt>
                <c:pt idx="2">
                  <c:v>IDU</c:v>
                </c:pt>
                <c:pt idx="3">
                  <c:v>MMSC/IDU</c:v>
                </c:pt>
                <c:pt idx="4">
                  <c:v>Perinatal</c:v>
                </c:pt>
              </c:strCache>
            </c:strRef>
          </c:cat>
          <c:val>
            <c:numRef>
              <c:f>'race - Black'!$P$192:$T$192</c:f>
              <c:numCache>
                <c:formatCode>0%</c:formatCode>
                <c:ptCount val="5"/>
                <c:pt idx="0">
                  <c:v>0.25</c:v>
                </c:pt>
                <c:pt idx="1">
                  <c:v>1.06</c:v>
                </c:pt>
                <c:pt idx="2">
                  <c:v>1.08</c:v>
                </c:pt>
                <c:pt idx="3">
                  <c:v>1.0899999999999999</c:v>
                </c:pt>
                <c:pt idx="4">
                  <c:v>1.1200000000000001</c:v>
                </c:pt>
              </c:numCache>
            </c:numRef>
          </c:val>
          <c:extLst>
            <c:ext xmlns:c16="http://schemas.microsoft.com/office/drawing/2014/chart" uri="{C3380CC4-5D6E-409C-BE32-E72D297353CC}">
              <c16:uniqueId val="{0000000D-99B0-4920-9677-478355035962}"/>
            </c:ext>
          </c:extLst>
        </c:ser>
        <c:ser>
          <c:idx val="4"/>
          <c:order val="4"/>
          <c:tx>
            <c:strRef>
              <c:f>'race - Black'!$O$193</c:f>
              <c:strCache>
                <c:ptCount val="1"/>
                <c:pt idx="0">
                  <c:v>Black Females</c:v>
                </c:pt>
              </c:strCache>
            </c:strRef>
          </c:tx>
          <c:spPr>
            <a:solidFill>
              <a:schemeClr val="accent3"/>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9B0-4920-9677-478355035962}"/>
                </c:ext>
              </c:extLst>
            </c:dLbl>
            <c:dLbl>
              <c:idx val="2"/>
              <c:layout>
                <c:manualLayout>
                  <c:x val="6.9247707628093361E-2"/>
                  <c:y val="-5.564089097203639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9B0-4920-9677-47835503596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 - Black'!$P$188:$T$188</c:f>
              <c:strCache>
                <c:ptCount val="5"/>
                <c:pt idx="0">
                  <c:v>MMSC</c:v>
                </c:pt>
                <c:pt idx="1">
                  <c:v>MFSC</c:v>
                </c:pt>
                <c:pt idx="2">
                  <c:v>IDU</c:v>
                </c:pt>
                <c:pt idx="3">
                  <c:v>MMSC/IDU</c:v>
                </c:pt>
                <c:pt idx="4">
                  <c:v>Perinatal</c:v>
                </c:pt>
              </c:strCache>
            </c:strRef>
          </c:cat>
          <c:val>
            <c:numRef>
              <c:f>'race - Black'!$P$193:$T$193</c:f>
              <c:numCache>
                <c:formatCode>0%</c:formatCode>
                <c:ptCount val="5"/>
                <c:pt idx="0">
                  <c:v>0</c:v>
                </c:pt>
                <c:pt idx="1">
                  <c:v>0.87</c:v>
                </c:pt>
                <c:pt idx="2">
                  <c:v>0.11</c:v>
                </c:pt>
                <c:pt idx="3">
                  <c:v>0</c:v>
                </c:pt>
                <c:pt idx="4">
                  <c:v>0.02</c:v>
                </c:pt>
              </c:numCache>
            </c:numRef>
          </c:val>
          <c:extLst>
            <c:ext xmlns:c16="http://schemas.microsoft.com/office/drawing/2014/chart" uri="{C3380CC4-5D6E-409C-BE32-E72D297353CC}">
              <c16:uniqueId val="{00000013-99B0-4920-9677-478355035962}"/>
            </c:ext>
          </c:extLst>
        </c:ser>
        <c:dLbls>
          <c:showLegendKey val="0"/>
          <c:showVal val="0"/>
          <c:showCatName val="0"/>
          <c:showSerName val="0"/>
          <c:showPercent val="0"/>
          <c:showBubbleSize val="0"/>
        </c:dLbls>
        <c:gapWidth val="40"/>
        <c:overlap val="100"/>
        <c:axId val="634045856"/>
        <c:axId val="634046184"/>
      </c:barChart>
      <c:catAx>
        <c:axId val="634045856"/>
        <c:scaling>
          <c:orientation val="minMax"/>
        </c:scaling>
        <c:delete val="0"/>
        <c:axPos val="l"/>
        <c:numFmt formatCode="General" sourceLinked="1"/>
        <c:majorTickMark val="none"/>
        <c:minorTickMark val="none"/>
        <c:tickLblPos val="nextTo"/>
        <c:spPr>
          <a:noFill/>
          <a:ln w="9525" cap="flat" cmpd="sng" algn="ctr">
            <a:solidFill>
              <a:srgbClr val="4F5A65"/>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Medium" panose="020B0603020102020204" pitchFamily="34" charset="0"/>
                <a:ea typeface="+mn-ea"/>
                <a:cs typeface="+mn-cs"/>
              </a:defRPr>
            </a:pPr>
            <a:endParaRPr lang="en-US"/>
          </a:p>
        </c:txPr>
        <c:crossAx val="634046184"/>
        <c:crosses val="autoZero"/>
        <c:auto val="1"/>
        <c:lblAlgn val="ctr"/>
        <c:lblOffset val="100"/>
        <c:noMultiLvlLbl val="0"/>
      </c:catAx>
      <c:valAx>
        <c:axId val="634046184"/>
        <c:scaling>
          <c:orientation val="minMax"/>
          <c:max val="3"/>
        </c:scaling>
        <c:delete val="1"/>
        <c:axPos val="b"/>
        <c:numFmt formatCode="0%" sourceLinked="1"/>
        <c:majorTickMark val="none"/>
        <c:minorTickMark val="none"/>
        <c:tickLblPos val="nextTo"/>
        <c:crossAx val="634045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162073490813644E-2"/>
          <c:y val="5.0925925925925923E-2"/>
          <c:w val="0.64194903762029742"/>
          <c:h val="0.74632072032662589"/>
        </c:manualLayout>
      </c:layout>
      <c:lineChart>
        <c:grouping val="standard"/>
        <c:varyColors val="0"/>
        <c:ser>
          <c:idx val="0"/>
          <c:order val="0"/>
          <c:tx>
            <c:strRef>
              <c:f>'race - Black'!$L$217</c:f>
              <c:strCache>
                <c:ptCount val="1"/>
                <c:pt idx="0">
                  <c:v>MMSC</c:v>
                </c:pt>
              </c:strCache>
            </c:strRef>
          </c:tx>
          <c:spPr>
            <a:ln w="63500" cap="rnd">
              <a:solidFill>
                <a:schemeClr val="accent1"/>
              </a:solidFill>
              <a:round/>
            </a:ln>
            <a:effectLst/>
          </c:spPr>
          <c:marker>
            <c:symbol val="none"/>
          </c:marker>
          <c:dLbls>
            <c:dLbl>
              <c:idx val="0"/>
              <c:layout>
                <c:manualLayout>
                  <c:x val="-8.9622641509433956E-2"/>
                  <c:y val="-3.66809627916273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55-47DB-AEC2-58B73B57C313}"/>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55-47DB-AEC2-58B73B57C31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1"/>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'race - Black'!$K$218:$K$227</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'race - Black'!$L$218:$L$227</c:f>
              <c:numCache>
                <c:formatCode>0</c:formatCode>
                <c:ptCount val="10"/>
                <c:pt idx="0">
                  <c:v>63.1</c:v>
                </c:pt>
                <c:pt idx="1">
                  <c:v>58</c:v>
                </c:pt>
                <c:pt idx="2">
                  <c:v>67.599999999999994</c:v>
                </c:pt>
                <c:pt idx="3">
                  <c:v>74.3</c:v>
                </c:pt>
                <c:pt idx="4">
                  <c:v>66.099999999999994</c:v>
                </c:pt>
                <c:pt idx="5">
                  <c:v>81.400000000000006</c:v>
                </c:pt>
                <c:pt idx="6">
                  <c:v>73.8</c:v>
                </c:pt>
                <c:pt idx="7">
                  <c:v>63.3</c:v>
                </c:pt>
                <c:pt idx="8">
                  <c:v>69</c:v>
                </c:pt>
                <c:pt idx="9">
                  <c:v>55.3</c:v>
                </c:pt>
              </c:numCache>
            </c:numRef>
          </c:val>
          <c:smooth val="0"/>
          <c:extLst>
            <c:ext xmlns:c16="http://schemas.microsoft.com/office/drawing/2014/chart" uri="{C3380CC4-5D6E-409C-BE32-E72D297353CC}">
              <c16:uniqueId val="{00000002-A855-47DB-AEC2-58B73B57C313}"/>
            </c:ext>
          </c:extLst>
        </c:ser>
        <c:ser>
          <c:idx val="1"/>
          <c:order val="1"/>
          <c:tx>
            <c:strRef>
              <c:f>'race - Black'!$M$217</c:f>
              <c:strCache>
                <c:ptCount val="1"/>
                <c:pt idx="0">
                  <c:v>MFSC</c:v>
                </c:pt>
              </c:strCache>
            </c:strRef>
          </c:tx>
          <c:spPr>
            <a:ln w="63500" cap="rnd">
              <a:solidFill>
                <a:schemeClr val="accent2"/>
              </a:solidFill>
              <a:round/>
            </a:ln>
            <a:effectLst/>
          </c:spPr>
          <c:marker>
            <c:symbol val="none"/>
          </c:marker>
          <c:dLbls>
            <c:dLbl>
              <c:idx val="0"/>
              <c:layout>
                <c:manualLayout>
                  <c:x val="-8.9622641509433956E-2"/>
                  <c:y val="-1.58117313925118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55-47DB-AEC2-58B73B57C313}"/>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855-47DB-AEC2-58B73B57C31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2"/>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'race - Black'!$K$218:$K$227</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'race - Black'!$M$218:$M$227</c:f>
              <c:numCache>
                <c:formatCode>0</c:formatCode>
                <c:ptCount val="10"/>
                <c:pt idx="0">
                  <c:v>25.7</c:v>
                </c:pt>
                <c:pt idx="1">
                  <c:v>27</c:v>
                </c:pt>
                <c:pt idx="2">
                  <c:v>21</c:v>
                </c:pt>
                <c:pt idx="3">
                  <c:v>16.7</c:v>
                </c:pt>
                <c:pt idx="4">
                  <c:v>22.4</c:v>
                </c:pt>
                <c:pt idx="5">
                  <c:v>19.2</c:v>
                </c:pt>
                <c:pt idx="6">
                  <c:v>23.8</c:v>
                </c:pt>
                <c:pt idx="7">
                  <c:v>19.100000000000001</c:v>
                </c:pt>
                <c:pt idx="8">
                  <c:v>25.5</c:v>
                </c:pt>
                <c:pt idx="9">
                  <c:v>17</c:v>
                </c:pt>
              </c:numCache>
            </c:numRef>
          </c:val>
          <c:smooth val="0"/>
          <c:extLst>
            <c:ext xmlns:c16="http://schemas.microsoft.com/office/drawing/2014/chart" uri="{C3380CC4-5D6E-409C-BE32-E72D297353CC}">
              <c16:uniqueId val="{00000005-A855-47DB-AEC2-58B73B57C313}"/>
            </c:ext>
          </c:extLst>
        </c:ser>
        <c:ser>
          <c:idx val="2"/>
          <c:order val="2"/>
          <c:tx>
            <c:strRef>
              <c:f>'race - Black'!$N$217</c:f>
              <c:strCache>
                <c:ptCount val="1"/>
                <c:pt idx="0">
                  <c:v>IDU</c:v>
                </c:pt>
              </c:strCache>
            </c:strRef>
          </c:tx>
          <c:spPr>
            <a:ln w="63500" cap="rnd">
              <a:solidFill>
                <a:schemeClr val="accent3"/>
              </a:solidFill>
              <a:round/>
            </a:ln>
            <a:effectLst/>
          </c:spPr>
          <c:marker>
            <c:symbol val="none"/>
          </c:marker>
          <c:dLbls>
            <c:dLbl>
              <c:idx val="0"/>
              <c:layout>
                <c:manualLayout>
                  <c:x val="-6.3888888888888884E-2"/>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855-47DB-AEC2-58B73B57C313}"/>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855-47DB-AEC2-58B73B57C31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3"/>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'race - Black'!$K$218:$K$227</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'race - Black'!$N$218:$N$227</c:f>
              <c:numCache>
                <c:formatCode>0</c:formatCode>
                <c:ptCount val="10"/>
                <c:pt idx="0">
                  <c:v>6.4</c:v>
                </c:pt>
                <c:pt idx="1">
                  <c:v>6.4</c:v>
                </c:pt>
                <c:pt idx="2">
                  <c:v>7.5</c:v>
                </c:pt>
                <c:pt idx="3">
                  <c:v>5.6</c:v>
                </c:pt>
                <c:pt idx="4">
                  <c:v>2.5</c:v>
                </c:pt>
                <c:pt idx="5">
                  <c:v>3.6</c:v>
                </c:pt>
                <c:pt idx="6">
                  <c:v>6.9</c:v>
                </c:pt>
                <c:pt idx="7">
                  <c:v>5.6</c:v>
                </c:pt>
                <c:pt idx="8">
                  <c:v>6</c:v>
                </c:pt>
                <c:pt idx="9">
                  <c:v>3</c:v>
                </c:pt>
              </c:numCache>
            </c:numRef>
          </c:val>
          <c:smooth val="0"/>
          <c:extLst>
            <c:ext xmlns:c16="http://schemas.microsoft.com/office/drawing/2014/chart" uri="{C3380CC4-5D6E-409C-BE32-E72D297353CC}">
              <c16:uniqueId val="{00000008-A855-47DB-AEC2-58B73B57C313}"/>
            </c:ext>
          </c:extLst>
        </c:ser>
        <c:dLbls>
          <c:showLegendKey val="0"/>
          <c:showVal val="0"/>
          <c:showCatName val="0"/>
          <c:showSerName val="0"/>
          <c:showPercent val="0"/>
          <c:showBubbleSize val="0"/>
        </c:dLbls>
        <c:smooth val="0"/>
        <c:axId val="654616616"/>
        <c:axId val="654619568"/>
      </c:lineChart>
      <c:catAx>
        <c:axId val="654616616"/>
        <c:scaling>
          <c:orientation val="minMax"/>
        </c:scaling>
        <c:delete val="0"/>
        <c:axPos val="b"/>
        <c:numFmt formatCode="General" sourceLinked="1"/>
        <c:majorTickMark val="none"/>
        <c:minorTickMark val="none"/>
        <c:tickLblPos val="nextTo"/>
        <c:spPr>
          <a:noFill/>
          <a:ln w="9525" cap="flat" cmpd="sng" algn="ctr">
            <a:solidFill>
              <a:srgbClr val="4F5A65"/>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Medium" panose="020B0603020102020204" pitchFamily="34" charset="0"/>
                <a:ea typeface="+mn-ea"/>
                <a:cs typeface="+mn-cs"/>
              </a:defRPr>
            </a:pPr>
            <a:endParaRPr lang="en-US"/>
          </a:p>
        </c:txPr>
        <c:crossAx val="654619568"/>
        <c:crosses val="autoZero"/>
        <c:auto val="1"/>
        <c:lblAlgn val="ctr"/>
        <c:lblOffset val="100"/>
        <c:tickLblSkip val="3"/>
        <c:tickMarkSkip val="1"/>
        <c:noMultiLvlLbl val="0"/>
      </c:catAx>
      <c:valAx>
        <c:axId val="654619568"/>
        <c:scaling>
          <c:orientation val="minMax"/>
        </c:scaling>
        <c:delete val="1"/>
        <c:axPos val="l"/>
        <c:numFmt formatCode="0" sourceLinked="1"/>
        <c:majorTickMark val="none"/>
        <c:minorTickMark val="none"/>
        <c:tickLblPos val="nextTo"/>
        <c:crossAx val="654616616"/>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398403111816801"/>
          <c:y val="0.21810699588477367"/>
          <c:w val="0.55576812500730599"/>
          <c:h val="0.73662551440329216"/>
        </c:manualLayout>
      </c:layout>
      <c:barChart>
        <c:barDir val="bar"/>
        <c:grouping val="stacked"/>
        <c:varyColors val="0"/>
        <c:ser>
          <c:idx val="0"/>
          <c:order val="0"/>
          <c:tx>
            <c:strRef>
              <c:f>'race - Black'!$K$81</c:f>
              <c:strCache>
                <c:ptCount val="1"/>
                <c:pt idx="0">
                  <c:v>All</c:v>
                </c:pt>
              </c:strCache>
            </c:strRef>
          </c:tx>
          <c:spPr>
            <a:solidFill>
              <a:schemeClr val="accent6">
                <a:lumMod val="40000"/>
                <a:lumOff val="60000"/>
              </a:schemeClr>
            </a:solidFill>
            <a:ln>
              <a:noFill/>
            </a:ln>
            <a:effectLst/>
          </c:spPr>
          <c:invertIfNegative val="0"/>
          <c:dPt>
            <c:idx val="1"/>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1-39D3-453B-9157-B879A90AA2AB}"/>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39D3-453B-9157-B879A90AA2AB}"/>
              </c:ext>
            </c:extLst>
          </c:dPt>
          <c:dLbls>
            <c:dLbl>
              <c:idx val="2"/>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39D3-453B-9157-B879A90AA2AB}"/>
                </c:ext>
              </c:extLst>
            </c:dLbl>
            <c:dLbl>
              <c:idx val="5"/>
              <c:tx>
                <c:rich>
                  <a:bodyPr/>
                  <a:lstStyle/>
                  <a:p>
                    <a:r>
                      <a:rPr lang="en-US" dirty="0"/>
                      <a:t>40 yrs</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9D3-453B-9157-B879A90AA2A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 - Black'!$L$80:$Q$80</c:f>
              <c:strCache>
                <c:ptCount val="6"/>
                <c:pt idx="0">
                  <c:v>Multiracial</c:v>
                </c:pt>
                <c:pt idx="1">
                  <c:v>Black</c:v>
                </c:pt>
                <c:pt idx="2">
                  <c:v>Hispanic</c:v>
                </c:pt>
                <c:pt idx="3">
                  <c:v>Asian</c:v>
                </c:pt>
                <c:pt idx="4">
                  <c:v>White</c:v>
                </c:pt>
                <c:pt idx="5">
                  <c:v>Native American‡</c:v>
                </c:pt>
              </c:strCache>
            </c:strRef>
          </c:cat>
          <c:val>
            <c:numRef>
              <c:f>'race - Black'!$L$81:$Q$81</c:f>
              <c:numCache>
                <c:formatCode>General</c:formatCode>
                <c:ptCount val="6"/>
                <c:pt idx="0">
                  <c:v>27</c:v>
                </c:pt>
                <c:pt idx="1">
                  <c:v>28</c:v>
                </c:pt>
                <c:pt idx="2">
                  <c:v>33</c:v>
                </c:pt>
                <c:pt idx="3">
                  <c:v>35.5</c:v>
                </c:pt>
                <c:pt idx="4">
                  <c:v>36</c:v>
                </c:pt>
                <c:pt idx="5">
                  <c:v>40</c:v>
                </c:pt>
              </c:numCache>
            </c:numRef>
          </c:val>
          <c:extLst>
            <c:ext xmlns:c16="http://schemas.microsoft.com/office/drawing/2014/chart" uri="{C3380CC4-5D6E-409C-BE32-E72D297353CC}">
              <c16:uniqueId val="{00000005-39D3-453B-9157-B879A90AA2AB}"/>
            </c:ext>
          </c:extLst>
        </c:ser>
        <c:ser>
          <c:idx val="1"/>
          <c:order val="1"/>
          <c:tx>
            <c:strRef>
              <c:f>'race - Black'!$K$82</c:f>
              <c:strCache>
                <c:ptCount val="1"/>
                <c:pt idx="0">
                  <c:v>Spacer1</c:v>
                </c:pt>
              </c:strCache>
            </c:strRef>
          </c:tx>
          <c:spPr>
            <a:noFill/>
            <a:ln>
              <a:noFill/>
            </a:ln>
            <a:effectLst/>
          </c:spPr>
          <c:invertIfNegative val="0"/>
          <c:cat>
            <c:strRef>
              <c:f>'race - Black'!$L$80:$Q$80</c:f>
              <c:strCache>
                <c:ptCount val="6"/>
                <c:pt idx="0">
                  <c:v>Multiracial</c:v>
                </c:pt>
                <c:pt idx="1">
                  <c:v>Black</c:v>
                </c:pt>
                <c:pt idx="2">
                  <c:v>Hispanic</c:v>
                </c:pt>
                <c:pt idx="3">
                  <c:v>Asian</c:v>
                </c:pt>
                <c:pt idx="4">
                  <c:v>White</c:v>
                </c:pt>
                <c:pt idx="5">
                  <c:v>Native American‡</c:v>
                </c:pt>
              </c:strCache>
            </c:strRef>
          </c:cat>
          <c:val>
            <c:numRef>
              <c:f>'race - Black'!$L$82:$Q$82</c:f>
              <c:numCache>
                <c:formatCode>General</c:formatCode>
                <c:ptCount val="6"/>
                <c:pt idx="0">
                  <c:v>25</c:v>
                </c:pt>
                <c:pt idx="1">
                  <c:v>24</c:v>
                </c:pt>
                <c:pt idx="2">
                  <c:v>19</c:v>
                </c:pt>
                <c:pt idx="3">
                  <c:v>16.5</c:v>
                </c:pt>
                <c:pt idx="4">
                  <c:v>16</c:v>
                </c:pt>
                <c:pt idx="5">
                  <c:v>12</c:v>
                </c:pt>
              </c:numCache>
            </c:numRef>
          </c:val>
          <c:extLst>
            <c:ext xmlns:c16="http://schemas.microsoft.com/office/drawing/2014/chart" uri="{C3380CC4-5D6E-409C-BE32-E72D297353CC}">
              <c16:uniqueId val="{00000006-39D3-453B-9157-B879A90AA2AB}"/>
            </c:ext>
          </c:extLst>
        </c:ser>
        <c:ser>
          <c:idx val="2"/>
          <c:order val="2"/>
          <c:tx>
            <c:strRef>
              <c:f>'race - Black'!$K$83</c:f>
              <c:strCache>
                <c:ptCount val="1"/>
                <c:pt idx="0">
                  <c:v>Males</c:v>
                </c:pt>
              </c:strCache>
            </c:strRef>
          </c:tx>
          <c:spPr>
            <a:solidFill>
              <a:schemeClr val="accent6">
                <a:lumMod val="40000"/>
                <a:lumOff val="60000"/>
              </a:schemeClr>
            </a:solidFill>
            <a:ln>
              <a:noFill/>
            </a:ln>
            <a:effectLst/>
          </c:spPr>
          <c:invertIfNegative val="0"/>
          <c:dPt>
            <c:idx val="0"/>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8-39D3-453B-9157-B879A90AA2AB}"/>
              </c:ext>
            </c:extLst>
          </c:dPt>
          <c:dPt>
            <c:idx val="1"/>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A-39D3-453B-9157-B879A90AA2AB}"/>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C-39D3-453B-9157-B879A90AA2AB}"/>
              </c:ext>
            </c:extLst>
          </c:dPt>
          <c:dLbls>
            <c:dLbl>
              <c:idx val="2"/>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C-39D3-453B-9157-B879A90AA2AB}"/>
                </c:ext>
              </c:extLst>
            </c:dLbl>
            <c:dLbl>
              <c:idx val="5"/>
              <c:delete val="1"/>
              <c:extLst>
                <c:ext xmlns:c15="http://schemas.microsoft.com/office/drawing/2012/chart" uri="{CE6537A1-D6FC-4f65-9D91-7224C49458BB}"/>
                <c:ext xmlns:c16="http://schemas.microsoft.com/office/drawing/2014/chart" uri="{C3380CC4-5D6E-409C-BE32-E72D297353CC}">
                  <c16:uniqueId val="{0000000D-39D3-453B-9157-B879A90AA2A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 - Black'!$L$80:$Q$80</c:f>
              <c:strCache>
                <c:ptCount val="6"/>
                <c:pt idx="0">
                  <c:v>Multiracial</c:v>
                </c:pt>
                <c:pt idx="1">
                  <c:v>Black</c:v>
                </c:pt>
                <c:pt idx="2">
                  <c:v>Hispanic</c:v>
                </c:pt>
                <c:pt idx="3">
                  <c:v>Asian</c:v>
                </c:pt>
                <c:pt idx="4">
                  <c:v>White</c:v>
                </c:pt>
                <c:pt idx="5">
                  <c:v>Native American‡</c:v>
                </c:pt>
              </c:strCache>
            </c:strRef>
          </c:cat>
          <c:val>
            <c:numRef>
              <c:f>'race - Black'!$L$83:$Q$83</c:f>
              <c:numCache>
                <c:formatCode>General</c:formatCode>
                <c:ptCount val="6"/>
                <c:pt idx="0">
                  <c:v>27</c:v>
                </c:pt>
                <c:pt idx="1">
                  <c:v>27</c:v>
                </c:pt>
                <c:pt idx="2">
                  <c:v>31</c:v>
                </c:pt>
                <c:pt idx="3">
                  <c:v>34</c:v>
                </c:pt>
                <c:pt idx="4">
                  <c:v>36</c:v>
                </c:pt>
                <c:pt idx="5">
                  <c:v>0</c:v>
                </c:pt>
              </c:numCache>
            </c:numRef>
          </c:val>
          <c:extLst>
            <c:ext xmlns:c16="http://schemas.microsoft.com/office/drawing/2014/chart" uri="{C3380CC4-5D6E-409C-BE32-E72D297353CC}">
              <c16:uniqueId val="{0000000E-39D3-453B-9157-B879A90AA2AB}"/>
            </c:ext>
          </c:extLst>
        </c:ser>
        <c:ser>
          <c:idx val="3"/>
          <c:order val="3"/>
          <c:tx>
            <c:strRef>
              <c:f>'race - Black'!$K$84</c:f>
              <c:strCache>
                <c:ptCount val="1"/>
                <c:pt idx="0">
                  <c:v>Spacer2</c:v>
                </c:pt>
              </c:strCache>
            </c:strRef>
          </c:tx>
          <c:spPr>
            <a:noFill/>
            <a:ln>
              <a:noFill/>
            </a:ln>
            <a:effectLst/>
          </c:spPr>
          <c:invertIfNegative val="0"/>
          <c:cat>
            <c:strRef>
              <c:f>'race - Black'!$L$80:$Q$80</c:f>
              <c:strCache>
                <c:ptCount val="6"/>
                <c:pt idx="0">
                  <c:v>Multiracial</c:v>
                </c:pt>
                <c:pt idx="1">
                  <c:v>Black</c:v>
                </c:pt>
                <c:pt idx="2">
                  <c:v>Hispanic</c:v>
                </c:pt>
                <c:pt idx="3">
                  <c:v>Asian</c:v>
                </c:pt>
                <c:pt idx="4">
                  <c:v>White</c:v>
                </c:pt>
                <c:pt idx="5">
                  <c:v>Native American‡</c:v>
                </c:pt>
              </c:strCache>
            </c:strRef>
          </c:cat>
          <c:val>
            <c:numRef>
              <c:f>'race - Black'!$L$84:$Q$84</c:f>
              <c:numCache>
                <c:formatCode>General</c:formatCode>
                <c:ptCount val="6"/>
                <c:pt idx="0">
                  <c:v>25</c:v>
                </c:pt>
                <c:pt idx="1">
                  <c:v>25</c:v>
                </c:pt>
                <c:pt idx="2">
                  <c:v>21</c:v>
                </c:pt>
                <c:pt idx="3">
                  <c:v>18</c:v>
                </c:pt>
                <c:pt idx="4">
                  <c:v>16</c:v>
                </c:pt>
                <c:pt idx="5">
                  <c:v>0</c:v>
                </c:pt>
              </c:numCache>
            </c:numRef>
          </c:val>
          <c:extLst>
            <c:ext xmlns:c16="http://schemas.microsoft.com/office/drawing/2014/chart" uri="{C3380CC4-5D6E-409C-BE32-E72D297353CC}">
              <c16:uniqueId val="{0000000F-39D3-453B-9157-B879A90AA2AB}"/>
            </c:ext>
          </c:extLst>
        </c:ser>
        <c:ser>
          <c:idx val="4"/>
          <c:order val="4"/>
          <c:tx>
            <c:strRef>
              <c:f>'race - Black'!$K$85</c:f>
              <c:strCache>
                <c:ptCount val="1"/>
                <c:pt idx="0">
                  <c:v>Females</c:v>
                </c:pt>
              </c:strCache>
            </c:strRef>
          </c:tx>
          <c:spPr>
            <a:solidFill>
              <a:schemeClr val="accent6">
                <a:lumMod val="40000"/>
                <a:lumOff val="60000"/>
              </a:schemeClr>
            </a:solidFill>
            <a:ln>
              <a:noFill/>
            </a:ln>
            <a:effectLst/>
          </c:spPr>
          <c:invertIfNegative val="0"/>
          <c:dPt>
            <c:idx val="1"/>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11-39D3-453B-9157-B879A90AA2AB}"/>
              </c:ext>
            </c:extLst>
          </c:dPt>
          <c:dPt>
            <c:idx val="2"/>
            <c:invertIfNegative val="0"/>
            <c:bubble3D val="0"/>
            <c:spPr>
              <a:solidFill>
                <a:schemeClr val="accent3"/>
              </a:solidFill>
              <a:ln>
                <a:noFill/>
              </a:ln>
              <a:effectLst/>
            </c:spPr>
            <c:extLst>
              <c:ext xmlns:c16="http://schemas.microsoft.com/office/drawing/2014/chart" uri="{C3380CC4-5D6E-409C-BE32-E72D297353CC}">
                <c16:uniqueId val="{00000013-39D3-453B-9157-B879A90AA2AB}"/>
              </c:ext>
            </c:extLst>
          </c:dPt>
          <c:dLbls>
            <c:dLbl>
              <c:idx val="2"/>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13-39D3-453B-9157-B879A90AA2AB}"/>
                </c:ext>
              </c:extLst>
            </c:dLbl>
            <c:dLbl>
              <c:idx val="3"/>
              <c:delete val="1"/>
              <c:extLst>
                <c:ext xmlns:c15="http://schemas.microsoft.com/office/drawing/2012/chart" uri="{CE6537A1-D6FC-4f65-9D91-7224C49458BB}"/>
                <c:ext xmlns:c16="http://schemas.microsoft.com/office/drawing/2014/chart" uri="{C3380CC4-5D6E-409C-BE32-E72D297353CC}">
                  <c16:uniqueId val="{00000014-39D3-453B-9157-B879A90AA2AB}"/>
                </c:ext>
              </c:extLst>
            </c:dLbl>
            <c:dLbl>
              <c:idx val="5"/>
              <c:delete val="1"/>
              <c:extLst>
                <c:ext xmlns:c15="http://schemas.microsoft.com/office/drawing/2012/chart" uri="{CE6537A1-D6FC-4f65-9D91-7224C49458BB}"/>
                <c:ext xmlns:c16="http://schemas.microsoft.com/office/drawing/2014/chart" uri="{C3380CC4-5D6E-409C-BE32-E72D297353CC}">
                  <c16:uniqueId val="{00000015-39D3-453B-9157-B879A90AA2A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 - Black'!$L$80:$Q$80</c:f>
              <c:strCache>
                <c:ptCount val="6"/>
                <c:pt idx="0">
                  <c:v>Multiracial</c:v>
                </c:pt>
                <c:pt idx="1">
                  <c:v>Black</c:v>
                </c:pt>
                <c:pt idx="2">
                  <c:v>Hispanic</c:v>
                </c:pt>
                <c:pt idx="3">
                  <c:v>Asian</c:v>
                </c:pt>
                <c:pt idx="4">
                  <c:v>White</c:v>
                </c:pt>
                <c:pt idx="5">
                  <c:v>Native American‡</c:v>
                </c:pt>
              </c:strCache>
            </c:strRef>
          </c:cat>
          <c:val>
            <c:numRef>
              <c:f>'race - Black'!$L$85:$Q$85</c:f>
              <c:numCache>
                <c:formatCode>General</c:formatCode>
                <c:ptCount val="6"/>
                <c:pt idx="0">
                  <c:v>37.5</c:v>
                </c:pt>
                <c:pt idx="1">
                  <c:v>39</c:v>
                </c:pt>
                <c:pt idx="2">
                  <c:v>45.5</c:v>
                </c:pt>
                <c:pt idx="3">
                  <c:v>0</c:v>
                </c:pt>
                <c:pt idx="4">
                  <c:v>35.5</c:v>
                </c:pt>
                <c:pt idx="5">
                  <c:v>0</c:v>
                </c:pt>
              </c:numCache>
            </c:numRef>
          </c:val>
          <c:extLst>
            <c:ext xmlns:c16="http://schemas.microsoft.com/office/drawing/2014/chart" uri="{C3380CC4-5D6E-409C-BE32-E72D297353CC}">
              <c16:uniqueId val="{00000016-39D3-453B-9157-B879A90AA2AB}"/>
            </c:ext>
          </c:extLst>
        </c:ser>
        <c:dLbls>
          <c:showLegendKey val="0"/>
          <c:showVal val="0"/>
          <c:showCatName val="0"/>
          <c:showSerName val="0"/>
          <c:showPercent val="0"/>
          <c:showBubbleSize val="0"/>
        </c:dLbls>
        <c:gapWidth val="12"/>
        <c:overlap val="100"/>
        <c:axId val="640998392"/>
        <c:axId val="642603448"/>
      </c:barChart>
      <c:catAx>
        <c:axId val="640998392"/>
        <c:scaling>
          <c:orientation val="minMax"/>
        </c:scaling>
        <c:delete val="0"/>
        <c:axPos val="l"/>
        <c:numFmt formatCode="General" sourceLinked="1"/>
        <c:majorTickMark val="none"/>
        <c:minorTickMark val="none"/>
        <c:tickLblPos val="nextTo"/>
        <c:spPr>
          <a:noFill/>
          <a:ln w="9525" cap="flat" cmpd="sng" algn="ctr">
            <a:solidFill>
              <a:srgbClr val="4F5A65"/>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Medium" panose="020B0603020102020204" pitchFamily="34" charset="0"/>
                <a:ea typeface="+mn-ea"/>
                <a:cs typeface="+mn-cs"/>
              </a:defRPr>
            </a:pPr>
            <a:endParaRPr lang="en-US"/>
          </a:p>
        </c:txPr>
        <c:crossAx val="642603448"/>
        <c:crosses val="autoZero"/>
        <c:auto val="1"/>
        <c:lblAlgn val="ctr"/>
        <c:lblOffset val="100"/>
        <c:noMultiLvlLbl val="0"/>
      </c:catAx>
      <c:valAx>
        <c:axId val="642603448"/>
        <c:scaling>
          <c:orientation val="minMax"/>
          <c:max val="175"/>
          <c:min val="0"/>
        </c:scaling>
        <c:delete val="1"/>
        <c:axPos val="b"/>
        <c:numFmt formatCode="General" sourceLinked="1"/>
        <c:majorTickMark val="out"/>
        <c:minorTickMark val="none"/>
        <c:tickLblPos val="nextTo"/>
        <c:crossAx val="64099839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835799618974138"/>
          <c:y val="0.14639107611548557"/>
          <c:w val="0.70436162239504752"/>
          <c:h val="0.81109695846842689"/>
        </c:manualLayout>
      </c:layout>
      <c:barChart>
        <c:barDir val="bar"/>
        <c:grouping val="stacked"/>
        <c:varyColors val="0"/>
        <c:ser>
          <c:idx val="0"/>
          <c:order val="0"/>
          <c:tx>
            <c:strRef>
              <c:f>'race - Hispanic'!$O$196</c:f>
              <c:strCache>
                <c:ptCount val="1"/>
                <c:pt idx="0">
                  <c:v>All Hispanic</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7DDE-4F91-886C-DB405CD14CEF}"/>
                </c:ext>
              </c:extLst>
            </c:dLbl>
            <c:dLbl>
              <c:idx val="1"/>
              <c:layout>
                <c:manualLayout>
                  <c:x val="7.50213061583524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DE-4F91-886C-DB405CD14CEF}"/>
                </c:ext>
              </c:extLst>
            </c:dLbl>
            <c:dLbl>
              <c:idx val="2"/>
              <c:layout>
                <c:manualLayout>
                  <c:x val="5.456094993334720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DE-4F91-886C-DB405CD14CEF}"/>
                </c:ext>
              </c:extLst>
            </c:dLbl>
            <c:dLbl>
              <c:idx val="3"/>
              <c:layout>
                <c:manualLayout>
                  <c:x val="5.456094993334716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DE-4F91-886C-DB405CD14CEF}"/>
                </c:ext>
              </c:extLst>
            </c:dLbl>
            <c:dLbl>
              <c:idx val="4"/>
              <c:layout>
                <c:manualLayout>
                  <c:x val="5.4560949933347168E-2"/>
                  <c:y val="-3.86473429951692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DDE-4F91-886C-DB405CD14CE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'race - Hispanic'!$P$195:$S$195</c:f>
              <c:strCache>
                <c:ptCount val="4"/>
                <c:pt idx="0">
                  <c:v>MMSC</c:v>
                </c:pt>
                <c:pt idx="1">
                  <c:v>MFSC</c:v>
                </c:pt>
                <c:pt idx="2">
                  <c:v>IDU</c:v>
                </c:pt>
                <c:pt idx="3">
                  <c:v>MMSC/IDU</c:v>
                </c:pt>
              </c:strCache>
            </c:strRef>
          </c:cat>
          <c:val>
            <c:numRef>
              <c:f>'race - Hispanic'!$P$196:$S$196</c:f>
              <c:numCache>
                <c:formatCode>0%</c:formatCode>
                <c:ptCount val="4"/>
                <c:pt idx="0">
                  <c:v>0.75</c:v>
                </c:pt>
                <c:pt idx="1">
                  <c:v>0.14000000000000001</c:v>
                </c:pt>
                <c:pt idx="2">
                  <c:v>0.06</c:v>
                </c:pt>
                <c:pt idx="3">
                  <c:v>0.05</c:v>
                </c:pt>
              </c:numCache>
            </c:numRef>
          </c:val>
          <c:extLst>
            <c:ext xmlns:c16="http://schemas.microsoft.com/office/drawing/2014/chart" uri="{C3380CC4-5D6E-409C-BE32-E72D297353CC}">
              <c16:uniqueId val="{00000005-7DDE-4F91-886C-DB405CD14CEF}"/>
            </c:ext>
          </c:extLst>
        </c:ser>
        <c:ser>
          <c:idx val="1"/>
          <c:order val="1"/>
          <c:tx>
            <c:strRef>
              <c:f>'race - Hispanic'!$O$197</c:f>
              <c:strCache>
                <c:ptCount val="1"/>
                <c:pt idx="0">
                  <c:v>Spacer1</c:v>
                </c:pt>
              </c:strCache>
            </c:strRef>
          </c:tx>
          <c:spPr>
            <a:noFill/>
            <a:ln>
              <a:noFill/>
            </a:ln>
            <a:effectLst/>
          </c:spPr>
          <c:invertIfNegative val="0"/>
          <c:cat>
            <c:strRef>
              <c:f>'race - Hispanic'!$P$195:$S$195</c:f>
              <c:strCache>
                <c:ptCount val="4"/>
                <c:pt idx="0">
                  <c:v>MMSC</c:v>
                </c:pt>
                <c:pt idx="1">
                  <c:v>MFSC</c:v>
                </c:pt>
                <c:pt idx="2">
                  <c:v>IDU</c:v>
                </c:pt>
                <c:pt idx="3">
                  <c:v>MMSC/IDU</c:v>
                </c:pt>
              </c:strCache>
            </c:strRef>
          </c:cat>
          <c:val>
            <c:numRef>
              <c:f>'race - Hispanic'!$P$197:$S$197</c:f>
              <c:numCache>
                <c:formatCode>0%</c:formatCode>
                <c:ptCount val="4"/>
                <c:pt idx="0">
                  <c:v>0.25</c:v>
                </c:pt>
                <c:pt idx="1">
                  <c:v>0.86</c:v>
                </c:pt>
                <c:pt idx="2">
                  <c:v>0.94</c:v>
                </c:pt>
                <c:pt idx="3">
                  <c:v>0.95</c:v>
                </c:pt>
              </c:numCache>
            </c:numRef>
          </c:val>
          <c:extLst>
            <c:ext xmlns:c16="http://schemas.microsoft.com/office/drawing/2014/chart" uri="{C3380CC4-5D6E-409C-BE32-E72D297353CC}">
              <c16:uniqueId val="{00000006-7DDE-4F91-886C-DB405CD14CEF}"/>
            </c:ext>
          </c:extLst>
        </c:ser>
        <c:ser>
          <c:idx val="2"/>
          <c:order val="2"/>
          <c:tx>
            <c:strRef>
              <c:f>'race - Hispanic'!$O$198</c:f>
              <c:strCache>
                <c:ptCount val="1"/>
                <c:pt idx="0">
                  <c:v>Hispanic Males</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7DDE-4F91-886C-DB405CD14CEF}"/>
                </c:ext>
              </c:extLst>
            </c:dLbl>
            <c:dLbl>
              <c:idx val="1"/>
              <c:layout>
                <c:manualLayout>
                  <c:x val="4.774083119167880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DDE-4F91-886C-DB405CD14CEF}"/>
                </c:ext>
              </c:extLst>
            </c:dLbl>
            <c:dLbl>
              <c:idx val="2"/>
              <c:layout>
                <c:manualLayout>
                  <c:x val="4.774083119167872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DDE-4F91-886C-DB405CD14CEF}"/>
                </c:ext>
              </c:extLst>
            </c:dLbl>
            <c:dLbl>
              <c:idx val="3"/>
              <c:layout>
                <c:manualLayout>
                  <c:x val="5.001420410556827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DDE-4F91-886C-DB405CD14CEF}"/>
                </c:ext>
              </c:extLst>
            </c:dLbl>
            <c:dLbl>
              <c:idx val="4"/>
              <c:delete val="1"/>
              <c:extLst>
                <c:ext xmlns:c15="http://schemas.microsoft.com/office/drawing/2012/chart" uri="{CE6537A1-D6FC-4f65-9D91-7224C49458BB}"/>
                <c:ext xmlns:c16="http://schemas.microsoft.com/office/drawing/2014/chart" uri="{C3380CC4-5D6E-409C-BE32-E72D297353CC}">
                  <c16:uniqueId val="{0000000B-7DDE-4F91-886C-DB405CD14CE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'race - Hispanic'!$P$195:$S$195</c:f>
              <c:strCache>
                <c:ptCount val="4"/>
                <c:pt idx="0">
                  <c:v>MMSC</c:v>
                </c:pt>
                <c:pt idx="1">
                  <c:v>MFSC</c:v>
                </c:pt>
                <c:pt idx="2">
                  <c:v>IDU</c:v>
                </c:pt>
                <c:pt idx="3">
                  <c:v>MMSC/IDU</c:v>
                </c:pt>
              </c:strCache>
            </c:strRef>
          </c:cat>
          <c:val>
            <c:numRef>
              <c:f>'race - Hispanic'!$P$198:$S$198</c:f>
              <c:numCache>
                <c:formatCode>0%</c:formatCode>
                <c:ptCount val="4"/>
                <c:pt idx="0">
                  <c:v>0.84</c:v>
                </c:pt>
                <c:pt idx="1">
                  <c:v>0.06</c:v>
                </c:pt>
                <c:pt idx="2">
                  <c:v>0.05</c:v>
                </c:pt>
                <c:pt idx="3">
                  <c:v>0.05</c:v>
                </c:pt>
              </c:numCache>
            </c:numRef>
          </c:val>
          <c:extLst>
            <c:ext xmlns:c16="http://schemas.microsoft.com/office/drawing/2014/chart" uri="{C3380CC4-5D6E-409C-BE32-E72D297353CC}">
              <c16:uniqueId val="{0000000C-7DDE-4F91-886C-DB405CD14CEF}"/>
            </c:ext>
          </c:extLst>
        </c:ser>
        <c:ser>
          <c:idx val="3"/>
          <c:order val="3"/>
          <c:tx>
            <c:strRef>
              <c:f>'race - Hispanic'!$O$199</c:f>
              <c:strCache>
                <c:ptCount val="1"/>
                <c:pt idx="0">
                  <c:v>Spacer2</c:v>
                </c:pt>
              </c:strCache>
            </c:strRef>
          </c:tx>
          <c:spPr>
            <a:noFill/>
            <a:ln>
              <a:noFill/>
            </a:ln>
            <a:effectLst/>
          </c:spPr>
          <c:invertIfNegative val="0"/>
          <c:cat>
            <c:strRef>
              <c:f>'race - Hispanic'!$P$195:$S$195</c:f>
              <c:strCache>
                <c:ptCount val="4"/>
                <c:pt idx="0">
                  <c:v>MMSC</c:v>
                </c:pt>
                <c:pt idx="1">
                  <c:v>MFSC</c:v>
                </c:pt>
                <c:pt idx="2">
                  <c:v>IDU</c:v>
                </c:pt>
                <c:pt idx="3">
                  <c:v>MMSC/IDU</c:v>
                </c:pt>
              </c:strCache>
            </c:strRef>
          </c:cat>
          <c:val>
            <c:numRef>
              <c:f>'race - Hispanic'!$P$199:$S$199</c:f>
              <c:numCache>
                <c:formatCode>0%</c:formatCode>
                <c:ptCount val="4"/>
                <c:pt idx="0">
                  <c:v>0.25</c:v>
                </c:pt>
                <c:pt idx="1">
                  <c:v>1.03</c:v>
                </c:pt>
                <c:pt idx="2">
                  <c:v>1.04</c:v>
                </c:pt>
                <c:pt idx="3">
                  <c:v>1.04</c:v>
                </c:pt>
              </c:numCache>
            </c:numRef>
          </c:val>
          <c:extLst>
            <c:ext xmlns:c16="http://schemas.microsoft.com/office/drawing/2014/chart" uri="{C3380CC4-5D6E-409C-BE32-E72D297353CC}">
              <c16:uniqueId val="{0000000D-7DDE-4F91-886C-DB405CD14CEF}"/>
            </c:ext>
          </c:extLst>
        </c:ser>
        <c:ser>
          <c:idx val="4"/>
          <c:order val="4"/>
          <c:tx>
            <c:strRef>
              <c:f>'race - Hispanic'!$O$200</c:f>
              <c:strCache>
                <c:ptCount val="1"/>
                <c:pt idx="0">
                  <c:v>Hispanic Females</c:v>
                </c:pt>
              </c:strCache>
            </c:strRef>
          </c:tx>
          <c:spPr>
            <a:solidFill>
              <a:schemeClr val="accent3"/>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DDE-4F91-886C-DB405CD14CEF}"/>
                </c:ext>
              </c:extLst>
            </c:dLbl>
            <c:dLbl>
              <c:idx val="2"/>
              <c:layout>
                <c:manualLayout>
                  <c:x val="5.69654823113789E-2"/>
                  <c:y val="-4.848436411252173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DDE-4F91-886C-DB405CD14CE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 - Hispanic'!$P$195:$S$195</c:f>
              <c:strCache>
                <c:ptCount val="4"/>
                <c:pt idx="0">
                  <c:v>MMSC</c:v>
                </c:pt>
                <c:pt idx="1">
                  <c:v>MFSC</c:v>
                </c:pt>
                <c:pt idx="2">
                  <c:v>IDU</c:v>
                </c:pt>
                <c:pt idx="3">
                  <c:v>MMSC/IDU</c:v>
                </c:pt>
              </c:strCache>
            </c:strRef>
          </c:cat>
          <c:val>
            <c:numRef>
              <c:f>'race - Hispanic'!$P$200:$S$200</c:f>
              <c:numCache>
                <c:formatCode>0%</c:formatCode>
                <c:ptCount val="4"/>
                <c:pt idx="0">
                  <c:v>0</c:v>
                </c:pt>
                <c:pt idx="1">
                  <c:v>0.88</c:v>
                </c:pt>
                <c:pt idx="2">
                  <c:v>0.12</c:v>
                </c:pt>
                <c:pt idx="3">
                  <c:v>0</c:v>
                </c:pt>
              </c:numCache>
            </c:numRef>
          </c:val>
          <c:extLst>
            <c:ext xmlns:c16="http://schemas.microsoft.com/office/drawing/2014/chart" uri="{C3380CC4-5D6E-409C-BE32-E72D297353CC}">
              <c16:uniqueId val="{00000013-7DDE-4F91-886C-DB405CD14CEF}"/>
            </c:ext>
          </c:extLst>
        </c:ser>
        <c:dLbls>
          <c:showLegendKey val="0"/>
          <c:showVal val="0"/>
          <c:showCatName val="0"/>
          <c:showSerName val="0"/>
          <c:showPercent val="0"/>
          <c:showBubbleSize val="0"/>
        </c:dLbls>
        <c:gapWidth val="16"/>
        <c:overlap val="100"/>
        <c:axId val="634045856"/>
        <c:axId val="634046184"/>
      </c:barChart>
      <c:catAx>
        <c:axId val="634045856"/>
        <c:scaling>
          <c:orientation val="minMax"/>
        </c:scaling>
        <c:delete val="0"/>
        <c:axPos val="l"/>
        <c:numFmt formatCode="General" sourceLinked="1"/>
        <c:majorTickMark val="none"/>
        <c:minorTickMark val="none"/>
        <c:tickLblPos val="nextTo"/>
        <c:spPr>
          <a:noFill/>
          <a:ln w="9525" cap="flat" cmpd="sng" algn="ctr">
            <a:solidFill>
              <a:srgbClr val="4F5A65"/>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Medium" panose="020B0603020102020204" pitchFamily="34" charset="0"/>
                <a:ea typeface="+mn-ea"/>
                <a:cs typeface="+mn-cs"/>
              </a:defRPr>
            </a:pPr>
            <a:endParaRPr lang="en-US"/>
          </a:p>
        </c:txPr>
        <c:crossAx val="634046184"/>
        <c:crosses val="autoZero"/>
        <c:auto val="1"/>
        <c:lblAlgn val="ctr"/>
        <c:lblOffset val="100"/>
        <c:noMultiLvlLbl val="0"/>
      </c:catAx>
      <c:valAx>
        <c:axId val="634046184"/>
        <c:scaling>
          <c:orientation val="minMax"/>
          <c:max val="3"/>
        </c:scaling>
        <c:delete val="1"/>
        <c:axPos val="b"/>
        <c:numFmt formatCode="0%" sourceLinked="1"/>
        <c:majorTickMark val="none"/>
        <c:minorTickMark val="none"/>
        <c:tickLblPos val="nextTo"/>
        <c:crossAx val="634045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000000"/>
                </a:solidFill>
                <a:latin typeface="Franklin Gothic Medium Cond" panose="020B0606030402020204" pitchFamily="34" charset="0"/>
                <a:ea typeface="+mn-ea"/>
                <a:cs typeface="+mn-cs"/>
              </a:defRPr>
            </a:pPr>
            <a:r>
              <a:rPr lang="en-US" sz="1600" b="0" baseline="0" dirty="0">
                <a:solidFill>
                  <a:srgbClr val="000000"/>
                </a:solidFill>
                <a:latin typeface="Franklin Gothic Medium Cond" panose="020B0606030402020204" pitchFamily="34" charset="0"/>
              </a:rPr>
              <a:t>Median Age by Race/Ethnicity, Wisconsin, 2020</a:t>
            </a:r>
          </a:p>
        </c:rich>
      </c:tx>
      <c:layout>
        <c:manualLayout>
          <c:xMode val="edge"/>
          <c:yMode val="edge"/>
          <c:x val="0.27392351997666958"/>
          <c:y val="2.7073857483214208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000000"/>
              </a:solidFill>
              <a:latin typeface="Franklin Gothic Medium Cond" panose="020B0606030402020204" pitchFamily="34" charset="0"/>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4"/>
            <c:invertIfNegative val="0"/>
            <c:bubble3D val="0"/>
            <c:spPr>
              <a:solidFill>
                <a:srgbClr val="B5BDC5"/>
              </a:solidFill>
              <a:ln>
                <a:noFill/>
              </a:ln>
              <a:effectLst/>
            </c:spPr>
            <c:extLst>
              <c:ext xmlns:c16="http://schemas.microsoft.com/office/drawing/2014/chart" uri="{C3380CC4-5D6E-409C-BE32-E72D297353CC}">
                <c16:uniqueId val="{00000002-30F4-4454-B526-4DE46630616F}"/>
              </c:ext>
            </c:extLst>
          </c:dPt>
          <c:dLbls>
            <c:dLbl>
              <c:idx val="4"/>
              <c:tx>
                <c:rich>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Book" panose="020B0503020102020204" pitchFamily="34" charset="0"/>
                        <a:ea typeface="+mn-ea"/>
                        <a:cs typeface="+mn-cs"/>
                      </a:defRPr>
                    </a:pPr>
                    <a:fld id="{3FCE793E-12D8-454D-83EC-475E6B245792}" type="VALUE">
                      <a:rPr lang="en-US" smtClean="0">
                        <a:solidFill>
                          <a:schemeClr val="tx1"/>
                        </a:solidFill>
                      </a:rPr>
                      <a:pPr>
                        <a:defRPr sz="1600">
                          <a:solidFill>
                            <a:schemeClr val="tx1"/>
                          </a:solidFill>
                          <a:latin typeface="Franklin Gothic Book" panose="020B0503020102020204" pitchFamily="34" charset="0"/>
                        </a:defRPr>
                      </a:pPr>
                      <a:t>[VALUE]</a:t>
                    </a:fld>
                    <a:r>
                      <a:rPr lang="en-US" dirty="0">
                        <a:solidFill>
                          <a:schemeClr val="tx1"/>
                        </a:solidFill>
                      </a:rPr>
                      <a:t> years</a:t>
                    </a:r>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0F4-4454-B526-4DE46630616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Sheet4!$A$46:$A$50</c:f>
              <c:strCache>
                <c:ptCount val="5"/>
                <c:pt idx="0">
                  <c:v>Hispanic</c:v>
                </c:pt>
                <c:pt idx="1">
                  <c:v>Black</c:v>
                </c:pt>
                <c:pt idx="2">
                  <c:v>Asian</c:v>
                </c:pt>
                <c:pt idx="3">
                  <c:v>Native American</c:v>
                </c:pt>
                <c:pt idx="4">
                  <c:v>White</c:v>
                </c:pt>
              </c:strCache>
            </c:strRef>
          </c:cat>
          <c:val>
            <c:numRef>
              <c:f>Sheet4!$B$46:$B$50</c:f>
              <c:numCache>
                <c:formatCode>0.0</c:formatCode>
                <c:ptCount val="5"/>
                <c:pt idx="0">
                  <c:v>25</c:v>
                </c:pt>
                <c:pt idx="1">
                  <c:v>28</c:v>
                </c:pt>
                <c:pt idx="2">
                  <c:v>29.1</c:v>
                </c:pt>
                <c:pt idx="3">
                  <c:v>33.200000000000003</c:v>
                </c:pt>
                <c:pt idx="4">
                  <c:v>43.4</c:v>
                </c:pt>
              </c:numCache>
            </c:numRef>
          </c:val>
          <c:extLst>
            <c:ext xmlns:c16="http://schemas.microsoft.com/office/drawing/2014/chart" uri="{C3380CC4-5D6E-409C-BE32-E72D297353CC}">
              <c16:uniqueId val="{00000000-0AE5-4C46-A08E-1A66912D3274}"/>
            </c:ext>
          </c:extLst>
        </c:ser>
        <c:dLbls>
          <c:showLegendKey val="0"/>
          <c:showVal val="0"/>
          <c:showCatName val="0"/>
          <c:showSerName val="0"/>
          <c:showPercent val="0"/>
          <c:showBubbleSize val="0"/>
        </c:dLbls>
        <c:gapWidth val="12"/>
        <c:axId val="420151232"/>
        <c:axId val="420152544"/>
      </c:barChart>
      <c:catAx>
        <c:axId val="420151232"/>
        <c:scaling>
          <c:orientation val="minMax"/>
        </c:scaling>
        <c:delete val="0"/>
        <c:axPos val="l"/>
        <c:numFmt formatCode="General" sourceLinked="1"/>
        <c:majorTickMark val="none"/>
        <c:minorTickMark val="none"/>
        <c:tickLblPos val="nextTo"/>
        <c:spPr>
          <a:noFill/>
          <a:ln w="9525" cap="flat" cmpd="sng" algn="ctr">
            <a:solidFill>
              <a:srgbClr val="4F5A65"/>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Medium" panose="020B0603020102020204" pitchFamily="34" charset="0"/>
                <a:ea typeface="+mn-ea"/>
                <a:cs typeface="+mn-cs"/>
              </a:defRPr>
            </a:pPr>
            <a:endParaRPr lang="en-US"/>
          </a:p>
        </c:txPr>
        <c:crossAx val="420152544"/>
        <c:crosses val="autoZero"/>
        <c:auto val="1"/>
        <c:lblAlgn val="ctr"/>
        <c:lblOffset val="100"/>
        <c:noMultiLvlLbl val="0"/>
      </c:catAx>
      <c:valAx>
        <c:axId val="420152544"/>
        <c:scaling>
          <c:orientation val="minMax"/>
          <c:max val="45"/>
        </c:scaling>
        <c:delete val="1"/>
        <c:axPos val="b"/>
        <c:numFmt formatCode="0.0" sourceLinked="1"/>
        <c:majorTickMark val="out"/>
        <c:minorTickMark val="none"/>
        <c:tickLblPos val="nextTo"/>
        <c:crossAx val="420151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162073490813644E-2"/>
          <c:y val="5.0925925925925923E-2"/>
          <c:w val="0.62910691542799191"/>
          <c:h val="0.74632072032662589"/>
        </c:manualLayout>
      </c:layout>
      <c:lineChart>
        <c:grouping val="standard"/>
        <c:varyColors val="0"/>
        <c:ser>
          <c:idx val="0"/>
          <c:order val="0"/>
          <c:tx>
            <c:strRef>
              <c:f>'race - Hispanic'!$M$211</c:f>
              <c:strCache>
                <c:ptCount val="1"/>
                <c:pt idx="0">
                  <c:v>MMSC</c:v>
                </c:pt>
              </c:strCache>
            </c:strRef>
          </c:tx>
          <c:spPr>
            <a:ln w="63500" cap="rnd">
              <a:solidFill>
                <a:schemeClr val="accent3"/>
              </a:solidFill>
              <a:round/>
            </a:ln>
            <a:effectLst/>
          </c:spPr>
          <c:marker>
            <c:symbol val="none"/>
          </c:marker>
          <c:dLbls>
            <c:dLbl>
              <c:idx val="0"/>
              <c:layout>
                <c:manualLayout>
                  <c:x val="-9.2964947344418417E-2"/>
                  <c:y val="-9.25912814596704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022-444E-9DF7-2A2E3E551114}"/>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22-444E-9DF7-2A2E3E55111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3"/>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'race - Hispanic'!$L$212:$L$221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'race - Hispanic'!$M$212:$M$221</c:f>
              <c:numCache>
                <c:formatCode>0</c:formatCode>
                <c:ptCount val="10"/>
                <c:pt idx="0">
                  <c:v>20.5</c:v>
                </c:pt>
                <c:pt idx="1">
                  <c:v>26.2</c:v>
                </c:pt>
                <c:pt idx="2">
                  <c:v>27.1</c:v>
                </c:pt>
                <c:pt idx="3">
                  <c:v>30.8</c:v>
                </c:pt>
                <c:pt idx="4">
                  <c:v>25</c:v>
                </c:pt>
                <c:pt idx="5">
                  <c:v>19.100000000000001</c:v>
                </c:pt>
                <c:pt idx="6">
                  <c:v>25.2</c:v>
                </c:pt>
                <c:pt idx="7">
                  <c:v>28.6</c:v>
                </c:pt>
                <c:pt idx="8">
                  <c:v>23.3</c:v>
                </c:pt>
                <c:pt idx="9">
                  <c:v>30.4</c:v>
                </c:pt>
              </c:numCache>
            </c:numRef>
          </c:val>
          <c:smooth val="0"/>
          <c:extLst>
            <c:ext xmlns:c16="http://schemas.microsoft.com/office/drawing/2014/chart" uri="{C3380CC4-5D6E-409C-BE32-E72D297353CC}">
              <c16:uniqueId val="{00000002-7022-444E-9DF7-2A2E3E551114}"/>
            </c:ext>
          </c:extLst>
        </c:ser>
        <c:ser>
          <c:idx val="1"/>
          <c:order val="1"/>
          <c:tx>
            <c:strRef>
              <c:f>'race - Hispanic'!$N$211</c:f>
              <c:strCache>
                <c:ptCount val="1"/>
                <c:pt idx="0">
                  <c:v>MFSC</c:v>
                </c:pt>
              </c:strCache>
            </c:strRef>
          </c:tx>
          <c:spPr>
            <a:ln w="63500" cap="rnd">
              <a:solidFill>
                <a:schemeClr val="accent2"/>
              </a:solidFill>
              <a:round/>
            </a:ln>
            <a:effectLst/>
          </c:spPr>
          <c:marker>
            <c:symbol val="none"/>
          </c:marker>
          <c:dLbls>
            <c:dLbl>
              <c:idx val="0"/>
              <c:layout>
                <c:manualLayout>
                  <c:x val="-9.2964947344418417E-2"/>
                  <c:y val="-2.04973574501580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022-444E-9DF7-2A2E3E551114}"/>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022-444E-9DF7-2A2E3E55111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2"/>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'race - Hispanic'!$L$212:$L$221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'race - Hispanic'!$N$212:$N$221</c:f>
              <c:numCache>
                <c:formatCode>0</c:formatCode>
                <c:ptCount val="10"/>
                <c:pt idx="0">
                  <c:v>11.7</c:v>
                </c:pt>
                <c:pt idx="1">
                  <c:v>6.1</c:v>
                </c:pt>
                <c:pt idx="2">
                  <c:v>8</c:v>
                </c:pt>
                <c:pt idx="3">
                  <c:v>7.4</c:v>
                </c:pt>
                <c:pt idx="4">
                  <c:v>3.2</c:v>
                </c:pt>
                <c:pt idx="5">
                  <c:v>3.2</c:v>
                </c:pt>
                <c:pt idx="6">
                  <c:v>4.2</c:v>
                </c:pt>
                <c:pt idx="7">
                  <c:v>5.3</c:v>
                </c:pt>
                <c:pt idx="8">
                  <c:v>4.4000000000000004</c:v>
                </c:pt>
                <c:pt idx="9">
                  <c:v>7.3</c:v>
                </c:pt>
              </c:numCache>
            </c:numRef>
          </c:val>
          <c:smooth val="0"/>
          <c:extLst>
            <c:ext xmlns:c16="http://schemas.microsoft.com/office/drawing/2014/chart" uri="{C3380CC4-5D6E-409C-BE32-E72D297353CC}">
              <c16:uniqueId val="{00000005-7022-444E-9DF7-2A2E3E551114}"/>
            </c:ext>
          </c:extLst>
        </c:ser>
        <c:ser>
          <c:idx val="2"/>
          <c:order val="2"/>
          <c:tx>
            <c:strRef>
              <c:f>'race - Hispanic'!$O$211</c:f>
              <c:strCache>
                <c:ptCount val="1"/>
                <c:pt idx="0">
                  <c:v>IDU</c:v>
                </c:pt>
              </c:strCache>
            </c:strRef>
          </c:tx>
          <c:spPr>
            <a:ln w="63500" cap="rnd">
              <a:solidFill>
                <a:schemeClr val="accent1"/>
              </a:solidFill>
              <a:round/>
            </a:ln>
            <a:effectLst/>
          </c:spPr>
          <c:marker>
            <c:symbol val="none"/>
          </c:marker>
          <c:dLbls>
            <c:dLbl>
              <c:idx val="0"/>
              <c:layout>
                <c:manualLayout>
                  <c:x val="-7.9941734800311248E-2"/>
                  <c:y val="-4.62956407298352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022-444E-9DF7-2A2E3E551114}"/>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022-444E-9DF7-2A2E3E55111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1"/>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'race - Hispanic'!$L$212:$L$221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'race - Hispanic'!$O$212:$O$221</c:f>
              <c:numCache>
                <c:formatCode>0</c:formatCode>
                <c:ptCount val="10"/>
                <c:pt idx="0">
                  <c:v>3.6</c:v>
                </c:pt>
                <c:pt idx="1">
                  <c:v>2.6</c:v>
                </c:pt>
                <c:pt idx="2">
                  <c:v>3.2</c:v>
                </c:pt>
                <c:pt idx="3">
                  <c:v>4.5</c:v>
                </c:pt>
                <c:pt idx="4">
                  <c:v>2.6</c:v>
                </c:pt>
                <c:pt idx="5">
                  <c:v>0.6</c:v>
                </c:pt>
                <c:pt idx="6">
                  <c:v>3.2</c:v>
                </c:pt>
                <c:pt idx="7">
                  <c:v>0.9</c:v>
                </c:pt>
                <c:pt idx="8">
                  <c:v>3.1</c:v>
                </c:pt>
                <c:pt idx="9">
                  <c:v>2.2999999999999998</c:v>
                </c:pt>
              </c:numCache>
            </c:numRef>
          </c:val>
          <c:smooth val="0"/>
          <c:extLst>
            <c:ext xmlns:c16="http://schemas.microsoft.com/office/drawing/2014/chart" uri="{C3380CC4-5D6E-409C-BE32-E72D297353CC}">
              <c16:uniqueId val="{00000008-7022-444E-9DF7-2A2E3E551114}"/>
            </c:ext>
          </c:extLst>
        </c:ser>
        <c:dLbls>
          <c:showLegendKey val="0"/>
          <c:showVal val="0"/>
          <c:showCatName val="0"/>
          <c:showSerName val="0"/>
          <c:showPercent val="0"/>
          <c:showBubbleSize val="0"/>
        </c:dLbls>
        <c:smooth val="0"/>
        <c:axId val="654616616"/>
        <c:axId val="654619568"/>
      </c:lineChart>
      <c:catAx>
        <c:axId val="654616616"/>
        <c:scaling>
          <c:orientation val="minMax"/>
        </c:scaling>
        <c:delete val="0"/>
        <c:axPos val="b"/>
        <c:numFmt formatCode="General" sourceLinked="1"/>
        <c:majorTickMark val="none"/>
        <c:minorTickMark val="none"/>
        <c:tickLblPos val="nextTo"/>
        <c:spPr>
          <a:noFill/>
          <a:ln w="9525" cap="flat" cmpd="sng" algn="ctr">
            <a:solidFill>
              <a:srgbClr val="4F5A65"/>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Medium" panose="020B0603020102020204" pitchFamily="34" charset="0"/>
                <a:ea typeface="+mn-ea"/>
                <a:cs typeface="+mn-cs"/>
              </a:defRPr>
            </a:pPr>
            <a:endParaRPr lang="en-US"/>
          </a:p>
        </c:txPr>
        <c:crossAx val="654619568"/>
        <c:crosses val="autoZero"/>
        <c:auto val="1"/>
        <c:lblAlgn val="ctr"/>
        <c:lblOffset val="100"/>
        <c:tickLblSkip val="3"/>
        <c:tickMarkSkip val="1"/>
        <c:noMultiLvlLbl val="0"/>
      </c:catAx>
      <c:valAx>
        <c:axId val="654619568"/>
        <c:scaling>
          <c:orientation val="minMax"/>
        </c:scaling>
        <c:delete val="1"/>
        <c:axPos val="l"/>
        <c:numFmt formatCode="0" sourceLinked="1"/>
        <c:majorTickMark val="none"/>
        <c:minorTickMark val="none"/>
        <c:tickLblPos val="nextTo"/>
        <c:crossAx val="654616616"/>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dLbl>
              <c:idx val="4"/>
              <c:layout>
                <c:manualLayout>
                  <c:x val="0"/>
                  <c:y val="1.3007801108194808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DF-4FB9-A368-C9C75203D2BE}"/>
                </c:ext>
              </c:extLst>
            </c:dLbl>
            <c:dLbl>
              <c:idx val="5"/>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5CDF-4FB9-A368-C9C75203D2B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 - Native'!$A$54:$A$59</c:f>
              <c:strCache>
                <c:ptCount val="6"/>
                <c:pt idx="0">
                  <c:v>15–24</c:v>
                </c:pt>
                <c:pt idx="1">
                  <c:v>25–34</c:v>
                </c:pt>
                <c:pt idx="2">
                  <c:v>35–44</c:v>
                </c:pt>
                <c:pt idx="3">
                  <c:v>45–54</c:v>
                </c:pt>
                <c:pt idx="4">
                  <c:v>55–64</c:v>
                </c:pt>
                <c:pt idx="5">
                  <c:v>65+</c:v>
                </c:pt>
              </c:strCache>
            </c:strRef>
          </c:cat>
          <c:val>
            <c:numRef>
              <c:f>'race - Native'!$E$54:$E$59</c:f>
              <c:numCache>
                <c:formatCode>0%</c:formatCode>
                <c:ptCount val="6"/>
                <c:pt idx="0">
                  <c:v>0.22754491017964071</c:v>
                </c:pt>
                <c:pt idx="1">
                  <c:v>0.39520958083832336</c:v>
                </c:pt>
                <c:pt idx="2">
                  <c:v>0.26347305389221559</c:v>
                </c:pt>
                <c:pt idx="3">
                  <c:v>8.9820359281437126E-2</c:v>
                </c:pt>
                <c:pt idx="4">
                  <c:v>1.7964071856287425E-2</c:v>
                </c:pt>
                <c:pt idx="5">
                  <c:v>5.9880239520958087E-3</c:v>
                </c:pt>
              </c:numCache>
            </c:numRef>
          </c:val>
          <c:extLst>
            <c:ext xmlns:c16="http://schemas.microsoft.com/office/drawing/2014/chart" uri="{C3380CC4-5D6E-409C-BE32-E72D297353CC}">
              <c16:uniqueId val="{00000002-5CDF-4FB9-A368-C9C75203D2BE}"/>
            </c:ext>
          </c:extLst>
        </c:ser>
        <c:dLbls>
          <c:showLegendKey val="0"/>
          <c:showVal val="0"/>
          <c:showCatName val="0"/>
          <c:showSerName val="0"/>
          <c:showPercent val="0"/>
          <c:showBubbleSize val="0"/>
        </c:dLbls>
        <c:gapWidth val="12"/>
        <c:axId val="615783360"/>
        <c:axId val="615780408"/>
      </c:barChart>
      <c:catAx>
        <c:axId val="615783360"/>
        <c:scaling>
          <c:orientation val="minMax"/>
        </c:scaling>
        <c:delete val="0"/>
        <c:axPos val="b"/>
        <c:numFmt formatCode="General" sourceLinked="1"/>
        <c:majorTickMark val="none"/>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Medium" panose="020B0603020102020204" pitchFamily="34" charset="0"/>
                <a:ea typeface="+mn-ea"/>
                <a:cs typeface="+mn-cs"/>
              </a:defRPr>
            </a:pPr>
            <a:endParaRPr lang="en-US"/>
          </a:p>
        </c:txPr>
        <c:crossAx val="615780408"/>
        <c:crosses val="autoZero"/>
        <c:auto val="1"/>
        <c:lblAlgn val="ctr"/>
        <c:lblOffset val="100"/>
        <c:noMultiLvlLbl val="0"/>
      </c:catAx>
      <c:valAx>
        <c:axId val="615780408"/>
        <c:scaling>
          <c:orientation val="minMax"/>
        </c:scaling>
        <c:delete val="1"/>
        <c:axPos val="l"/>
        <c:numFmt formatCode="0%" sourceLinked="1"/>
        <c:majorTickMark val="none"/>
        <c:minorTickMark val="none"/>
        <c:tickLblPos val="nextTo"/>
        <c:crossAx val="61578336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119807654863588"/>
          <c:y val="0.21810699588477367"/>
          <c:w val="0.55855399652008086"/>
          <c:h val="0.73662551440329216"/>
        </c:manualLayout>
      </c:layout>
      <c:barChart>
        <c:barDir val="bar"/>
        <c:grouping val="stacked"/>
        <c:varyColors val="0"/>
        <c:ser>
          <c:idx val="0"/>
          <c:order val="0"/>
          <c:tx>
            <c:strRef>
              <c:f>'race - Native'!$G$35</c:f>
              <c:strCache>
                <c:ptCount val="1"/>
                <c:pt idx="0">
                  <c:v>All</c:v>
                </c:pt>
              </c:strCache>
            </c:strRef>
          </c:tx>
          <c:spPr>
            <a:solidFill>
              <a:schemeClr val="accent6">
                <a:lumMod val="40000"/>
                <a:lumOff val="60000"/>
              </a:schemeClr>
            </a:solidFill>
            <a:ln>
              <a:noFill/>
            </a:ln>
            <a:effectLst/>
          </c:spPr>
          <c:invertIfNegative val="0"/>
          <c:dPt>
            <c:idx val="1"/>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1-B9A2-40E4-AA82-209DB74206A5}"/>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B9A2-40E4-AA82-209DB74206A5}"/>
              </c:ext>
            </c:extLst>
          </c:dPt>
          <c:dLbls>
            <c:dLbl>
              <c:idx val="2"/>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B9A2-40E4-AA82-209DB74206A5}"/>
                </c:ext>
              </c:extLst>
            </c:dLbl>
            <c:dLbl>
              <c:idx val="5"/>
              <c:tx>
                <c:rich>
                  <a:bodyPr/>
                  <a:lstStyle/>
                  <a:p>
                    <a:r>
                      <a:rPr lang="en-US" dirty="0"/>
                      <a:t>36 yrs</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9A2-40E4-AA82-209DB74206A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 - Native'!$H$34:$M$34</c:f>
              <c:strCache>
                <c:ptCount val="6"/>
                <c:pt idx="0">
                  <c:v>Multiracial</c:v>
                </c:pt>
                <c:pt idx="1">
                  <c:v>Black</c:v>
                </c:pt>
                <c:pt idx="2">
                  <c:v>Native American</c:v>
                </c:pt>
                <c:pt idx="3">
                  <c:v>Hispanic</c:v>
                </c:pt>
                <c:pt idx="4">
                  <c:v>Asian</c:v>
                </c:pt>
                <c:pt idx="5">
                  <c:v>White</c:v>
                </c:pt>
              </c:strCache>
            </c:strRef>
          </c:cat>
          <c:val>
            <c:numRef>
              <c:f>'race - Native'!$H$35:$M$35</c:f>
              <c:numCache>
                <c:formatCode>General</c:formatCode>
                <c:ptCount val="6"/>
                <c:pt idx="0">
                  <c:v>27</c:v>
                </c:pt>
                <c:pt idx="1">
                  <c:v>28</c:v>
                </c:pt>
                <c:pt idx="2">
                  <c:v>31</c:v>
                </c:pt>
                <c:pt idx="3">
                  <c:v>33</c:v>
                </c:pt>
                <c:pt idx="4">
                  <c:v>35.5</c:v>
                </c:pt>
                <c:pt idx="5">
                  <c:v>36</c:v>
                </c:pt>
              </c:numCache>
            </c:numRef>
          </c:val>
          <c:extLst>
            <c:ext xmlns:c16="http://schemas.microsoft.com/office/drawing/2014/chart" uri="{C3380CC4-5D6E-409C-BE32-E72D297353CC}">
              <c16:uniqueId val="{00000005-B9A2-40E4-AA82-209DB74206A5}"/>
            </c:ext>
          </c:extLst>
        </c:ser>
        <c:ser>
          <c:idx val="1"/>
          <c:order val="1"/>
          <c:tx>
            <c:strRef>
              <c:f>'race - Native'!$G$36</c:f>
              <c:strCache>
                <c:ptCount val="1"/>
                <c:pt idx="0">
                  <c:v>Spacer1</c:v>
                </c:pt>
              </c:strCache>
            </c:strRef>
          </c:tx>
          <c:spPr>
            <a:noFill/>
            <a:ln>
              <a:noFill/>
            </a:ln>
            <a:effectLst/>
          </c:spPr>
          <c:invertIfNegative val="0"/>
          <c:cat>
            <c:strRef>
              <c:f>'race - Native'!$H$34:$M$34</c:f>
              <c:strCache>
                <c:ptCount val="6"/>
                <c:pt idx="0">
                  <c:v>Multiracial</c:v>
                </c:pt>
                <c:pt idx="1">
                  <c:v>Black</c:v>
                </c:pt>
                <c:pt idx="2">
                  <c:v>Native American</c:v>
                </c:pt>
                <c:pt idx="3">
                  <c:v>Hispanic</c:v>
                </c:pt>
                <c:pt idx="4">
                  <c:v>Asian</c:v>
                </c:pt>
                <c:pt idx="5">
                  <c:v>White</c:v>
                </c:pt>
              </c:strCache>
            </c:strRef>
          </c:cat>
          <c:val>
            <c:numRef>
              <c:f>'race - Native'!$H$36:$M$36</c:f>
              <c:numCache>
                <c:formatCode>General</c:formatCode>
                <c:ptCount val="6"/>
                <c:pt idx="0">
                  <c:v>25</c:v>
                </c:pt>
                <c:pt idx="1">
                  <c:v>24</c:v>
                </c:pt>
                <c:pt idx="2">
                  <c:v>21</c:v>
                </c:pt>
                <c:pt idx="3">
                  <c:v>19</c:v>
                </c:pt>
                <c:pt idx="4">
                  <c:v>16.5</c:v>
                </c:pt>
                <c:pt idx="5">
                  <c:v>16</c:v>
                </c:pt>
              </c:numCache>
            </c:numRef>
          </c:val>
          <c:extLst>
            <c:ext xmlns:c16="http://schemas.microsoft.com/office/drawing/2014/chart" uri="{C3380CC4-5D6E-409C-BE32-E72D297353CC}">
              <c16:uniqueId val="{00000006-B9A2-40E4-AA82-209DB74206A5}"/>
            </c:ext>
          </c:extLst>
        </c:ser>
        <c:ser>
          <c:idx val="2"/>
          <c:order val="2"/>
          <c:tx>
            <c:strRef>
              <c:f>'race - Native'!$G$37</c:f>
              <c:strCache>
                <c:ptCount val="1"/>
                <c:pt idx="0">
                  <c:v>Males</c:v>
                </c:pt>
              </c:strCache>
            </c:strRef>
          </c:tx>
          <c:spPr>
            <a:solidFill>
              <a:schemeClr val="accent6">
                <a:lumMod val="40000"/>
                <a:lumOff val="60000"/>
              </a:schemeClr>
            </a:solidFill>
            <a:ln>
              <a:noFill/>
            </a:ln>
            <a:effectLst/>
          </c:spPr>
          <c:invertIfNegative val="0"/>
          <c:dPt>
            <c:idx val="0"/>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8-B9A2-40E4-AA82-209DB74206A5}"/>
              </c:ext>
            </c:extLst>
          </c:dPt>
          <c:dPt>
            <c:idx val="1"/>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A-B9A2-40E4-AA82-209DB74206A5}"/>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C-B9A2-40E4-AA82-209DB74206A5}"/>
              </c:ext>
            </c:extLst>
          </c:dPt>
          <c:dLbls>
            <c:dLbl>
              <c:idx val="2"/>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C-B9A2-40E4-AA82-209DB74206A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 - Native'!$H$34:$M$34</c:f>
              <c:strCache>
                <c:ptCount val="6"/>
                <c:pt idx="0">
                  <c:v>Multiracial</c:v>
                </c:pt>
                <c:pt idx="1">
                  <c:v>Black</c:v>
                </c:pt>
                <c:pt idx="2">
                  <c:v>Native American</c:v>
                </c:pt>
                <c:pt idx="3">
                  <c:v>Hispanic</c:v>
                </c:pt>
                <c:pt idx="4">
                  <c:v>Asian</c:v>
                </c:pt>
                <c:pt idx="5">
                  <c:v>White</c:v>
                </c:pt>
              </c:strCache>
            </c:strRef>
          </c:cat>
          <c:val>
            <c:numRef>
              <c:f>'race - Native'!$H$37:$M$37</c:f>
              <c:numCache>
                <c:formatCode>General</c:formatCode>
                <c:ptCount val="6"/>
                <c:pt idx="0">
                  <c:v>27</c:v>
                </c:pt>
                <c:pt idx="1">
                  <c:v>27</c:v>
                </c:pt>
                <c:pt idx="2">
                  <c:v>31</c:v>
                </c:pt>
                <c:pt idx="3">
                  <c:v>31</c:v>
                </c:pt>
                <c:pt idx="4">
                  <c:v>34</c:v>
                </c:pt>
                <c:pt idx="5">
                  <c:v>36</c:v>
                </c:pt>
              </c:numCache>
            </c:numRef>
          </c:val>
          <c:extLst>
            <c:ext xmlns:c16="http://schemas.microsoft.com/office/drawing/2014/chart" uri="{C3380CC4-5D6E-409C-BE32-E72D297353CC}">
              <c16:uniqueId val="{0000000E-B9A2-40E4-AA82-209DB74206A5}"/>
            </c:ext>
          </c:extLst>
        </c:ser>
        <c:ser>
          <c:idx val="3"/>
          <c:order val="3"/>
          <c:tx>
            <c:strRef>
              <c:f>'race - Native'!$G$38</c:f>
              <c:strCache>
                <c:ptCount val="1"/>
                <c:pt idx="0">
                  <c:v>Spacer2</c:v>
                </c:pt>
              </c:strCache>
            </c:strRef>
          </c:tx>
          <c:spPr>
            <a:noFill/>
            <a:ln>
              <a:noFill/>
            </a:ln>
            <a:effectLst/>
          </c:spPr>
          <c:invertIfNegative val="0"/>
          <c:cat>
            <c:strRef>
              <c:f>'race - Native'!$H$34:$M$34</c:f>
              <c:strCache>
                <c:ptCount val="6"/>
                <c:pt idx="0">
                  <c:v>Multiracial</c:v>
                </c:pt>
                <c:pt idx="1">
                  <c:v>Black</c:v>
                </c:pt>
                <c:pt idx="2">
                  <c:v>Native American</c:v>
                </c:pt>
                <c:pt idx="3">
                  <c:v>Hispanic</c:v>
                </c:pt>
                <c:pt idx="4">
                  <c:v>Asian</c:v>
                </c:pt>
                <c:pt idx="5">
                  <c:v>White</c:v>
                </c:pt>
              </c:strCache>
            </c:strRef>
          </c:cat>
          <c:val>
            <c:numRef>
              <c:f>'race - Native'!$H$38:$M$38</c:f>
              <c:numCache>
                <c:formatCode>General</c:formatCode>
                <c:ptCount val="6"/>
                <c:pt idx="0">
                  <c:v>25</c:v>
                </c:pt>
                <c:pt idx="1">
                  <c:v>25</c:v>
                </c:pt>
                <c:pt idx="2">
                  <c:v>21</c:v>
                </c:pt>
                <c:pt idx="3">
                  <c:v>21</c:v>
                </c:pt>
                <c:pt idx="4">
                  <c:v>18</c:v>
                </c:pt>
                <c:pt idx="5">
                  <c:v>16</c:v>
                </c:pt>
              </c:numCache>
            </c:numRef>
          </c:val>
          <c:extLst>
            <c:ext xmlns:c16="http://schemas.microsoft.com/office/drawing/2014/chart" uri="{C3380CC4-5D6E-409C-BE32-E72D297353CC}">
              <c16:uniqueId val="{0000000F-B9A2-40E4-AA82-209DB74206A5}"/>
            </c:ext>
          </c:extLst>
        </c:ser>
        <c:ser>
          <c:idx val="4"/>
          <c:order val="4"/>
          <c:tx>
            <c:strRef>
              <c:f>'race - Native'!$G$39</c:f>
              <c:strCache>
                <c:ptCount val="1"/>
                <c:pt idx="0">
                  <c:v>Females</c:v>
                </c:pt>
              </c:strCache>
            </c:strRef>
          </c:tx>
          <c:spPr>
            <a:solidFill>
              <a:schemeClr val="accent6">
                <a:lumMod val="40000"/>
                <a:lumOff val="60000"/>
              </a:schemeClr>
            </a:solidFill>
            <a:ln>
              <a:noFill/>
            </a:ln>
            <a:effectLst/>
          </c:spPr>
          <c:invertIfNegative val="0"/>
          <c:dPt>
            <c:idx val="1"/>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11-B9A2-40E4-AA82-209DB74206A5}"/>
              </c:ext>
            </c:extLst>
          </c:dPt>
          <c:dPt>
            <c:idx val="2"/>
            <c:invertIfNegative val="0"/>
            <c:bubble3D val="0"/>
            <c:spPr>
              <a:solidFill>
                <a:schemeClr val="accent3"/>
              </a:solidFill>
              <a:ln>
                <a:noFill/>
              </a:ln>
              <a:effectLst/>
            </c:spPr>
            <c:extLst>
              <c:ext xmlns:c16="http://schemas.microsoft.com/office/drawing/2014/chart" uri="{C3380CC4-5D6E-409C-BE32-E72D297353CC}">
                <c16:uniqueId val="{00000013-B9A2-40E4-AA82-209DB74206A5}"/>
              </c:ext>
            </c:extLst>
          </c:dPt>
          <c:dLbls>
            <c:dLbl>
              <c:idx val="2"/>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13-B9A2-40E4-AA82-209DB74206A5}"/>
                </c:ext>
              </c:extLst>
            </c:dLbl>
            <c:dLbl>
              <c:idx val="4"/>
              <c:delete val="1"/>
              <c:extLst>
                <c:ext xmlns:c15="http://schemas.microsoft.com/office/drawing/2012/chart" uri="{CE6537A1-D6FC-4f65-9D91-7224C49458BB}"/>
                <c:ext xmlns:c16="http://schemas.microsoft.com/office/drawing/2014/chart" uri="{C3380CC4-5D6E-409C-BE32-E72D297353CC}">
                  <c16:uniqueId val="{00000015-B9A2-40E4-AA82-209DB74206A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 - Native'!$H$34:$M$34</c:f>
              <c:strCache>
                <c:ptCount val="6"/>
                <c:pt idx="0">
                  <c:v>Multiracial</c:v>
                </c:pt>
                <c:pt idx="1">
                  <c:v>Black</c:v>
                </c:pt>
                <c:pt idx="2">
                  <c:v>Native American</c:v>
                </c:pt>
                <c:pt idx="3">
                  <c:v>Hispanic</c:v>
                </c:pt>
                <c:pt idx="4">
                  <c:v>Asian</c:v>
                </c:pt>
                <c:pt idx="5">
                  <c:v>White</c:v>
                </c:pt>
              </c:strCache>
            </c:strRef>
          </c:cat>
          <c:val>
            <c:numRef>
              <c:f>'race - Native'!$H$39:$M$39</c:f>
              <c:numCache>
                <c:formatCode>General</c:formatCode>
                <c:ptCount val="6"/>
                <c:pt idx="0">
                  <c:v>37.5</c:v>
                </c:pt>
                <c:pt idx="1">
                  <c:v>39</c:v>
                </c:pt>
                <c:pt idx="2">
                  <c:v>30.5</c:v>
                </c:pt>
                <c:pt idx="3">
                  <c:v>45.5</c:v>
                </c:pt>
                <c:pt idx="4">
                  <c:v>0</c:v>
                </c:pt>
                <c:pt idx="5">
                  <c:v>35.5</c:v>
                </c:pt>
              </c:numCache>
            </c:numRef>
          </c:val>
          <c:extLst>
            <c:ext xmlns:c16="http://schemas.microsoft.com/office/drawing/2014/chart" uri="{C3380CC4-5D6E-409C-BE32-E72D297353CC}">
              <c16:uniqueId val="{00000017-B9A2-40E4-AA82-209DB74206A5}"/>
            </c:ext>
          </c:extLst>
        </c:ser>
        <c:dLbls>
          <c:showLegendKey val="0"/>
          <c:showVal val="0"/>
          <c:showCatName val="0"/>
          <c:showSerName val="0"/>
          <c:showPercent val="0"/>
          <c:showBubbleSize val="0"/>
        </c:dLbls>
        <c:gapWidth val="12"/>
        <c:overlap val="100"/>
        <c:axId val="640998392"/>
        <c:axId val="642603448"/>
      </c:barChart>
      <c:catAx>
        <c:axId val="640998392"/>
        <c:scaling>
          <c:orientation val="minMax"/>
        </c:scaling>
        <c:delete val="0"/>
        <c:axPos val="l"/>
        <c:numFmt formatCode="General" sourceLinked="1"/>
        <c:majorTickMark val="none"/>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Medium" panose="020B0603020102020204" pitchFamily="34" charset="0"/>
                <a:ea typeface="+mn-ea"/>
                <a:cs typeface="+mn-cs"/>
              </a:defRPr>
            </a:pPr>
            <a:endParaRPr lang="en-US"/>
          </a:p>
        </c:txPr>
        <c:crossAx val="642603448"/>
        <c:crosses val="autoZero"/>
        <c:auto val="1"/>
        <c:lblAlgn val="ctr"/>
        <c:lblOffset val="100"/>
        <c:noMultiLvlLbl val="0"/>
      </c:catAx>
      <c:valAx>
        <c:axId val="642603448"/>
        <c:scaling>
          <c:orientation val="minMax"/>
          <c:max val="160"/>
          <c:min val="0"/>
        </c:scaling>
        <c:delete val="1"/>
        <c:axPos val="b"/>
        <c:numFmt formatCode="General" sourceLinked="1"/>
        <c:majorTickMark val="out"/>
        <c:minorTickMark val="none"/>
        <c:tickLblPos val="nextTo"/>
        <c:crossAx val="64099839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672154179717183"/>
          <c:y val="0.14639107611548557"/>
          <c:w val="0.58599785627573209"/>
          <c:h val="0.81109695846842689"/>
        </c:manualLayout>
      </c:layout>
      <c:barChart>
        <c:barDir val="bar"/>
        <c:grouping val="stacked"/>
        <c:varyColors val="0"/>
        <c:ser>
          <c:idx val="0"/>
          <c:order val="0"/>
          <c:tx>
            <c:strRef>
              <c:f>'race - Native'!$L$68</c:f>
              <c:strCache>
                <c:ptCount val="1"/>
                <c:pt idx="0">
                  <c:v>All Native</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5642-4BBE-85BD-E6B1FB2ABEC5}"/>
                </c:ext>
              </c:extLst>
            </c:dLbl>
            <c:dLbl>
              <c:idx val="1"/>
              <c:layout>
                <c:manualLayout>
                  <c:x val="7.50213061583524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42-4BBE-85BD-E6B1FB2ABEC5}"/>
                </c:ext>
              </c:extLst>
            </c:dLbl>
            <c:dLbl>
              <c:idx val="2"/>
              <c:layout>
                <c:manualLayout>
                  <c:x val="5.456094993334720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642-4BBE-85BD-E6B1FB2ABEC5}"/>
                </c:ext>
              </c:extLst>
            </c:dLbl>
            <c:dLbl>
              <c:idx val="3"/>
              <c:layout>
                <c:manualLayout>
                  <c:x val="5.456094993334716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42-4BBE-85BD-E6B1FB2ABEC5}"/>
                </c:ext>
              </c:extLst>
            </c:dLbl>
            <c:dLbl>
              <c:idx val="4"/>
              <c:layout>
                <c:manualLayout>
                  <c:x val="5.4560949933347168E-2"/>
                  <c:y val="-3.86473429951692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642-4BBE-85BD-E6B1FB2ABEC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'race - Native'!$M$67:$Q$67</c:f>
              <c:strCache>
                <c:ptCount val="5"/>
                <c:pt idx="0">
                  <c:v>MMSC</c:v>
                </c:pt>
                <c:pt idx="1">
                  <c:v>MFSC</c:v>
                </c:pt>
                <c:pt idx="2">
                  <c:v>IDU</c:v>
                </c:pt>
                <c:pt idx="3">
                  <c:v>MMSC/IDU</c:v>
                </c:pt>
                <c:pt idx="4">
                  <c:v>Additional modes*</c:v>
                </c:pt>
              </c:strCache>
            </c:strRef>
          </c:cat>
          <c:val>
            <c:numRef>
              <c:f>'race - Native'!$M$68:$Q$68</c:f>
              <c:numCache>
                <c:formatCode>0%</c:formatCode>
                <c:ptCount val="5"/>
                <c:pt idx="0">
                  <c:v>0.48965517241379314</c:v>
                </c:pt>
                <c:pt idx="1">
                  <c:v>0.20862068965517239</c:v>
                </c:pt>
                <c:pt idx="2">
                  <c:v>0.16781609195402297</c:v>
                </c:pt>
                <c:pt idx="3">
                  <c:v>9.3678160919540232E-2</c:v>
                </c:pt>
                <c:pt idx="4">
                  <c:v>4.0229885057471264E-2</c:v>
                </c:pt>
              </c:numCache>
            </c:numRef>
          </c:val>
          <c:extLst>
            <c:ext xmlns:c16="http://schemas.microsoft.com/office/drawing/2014/chart" uri="{C3380CC4-5D6E-409C-BE32-E72D297353CC}">
              <c16:uniqueId val="{00000005-5642-4BBE-85BD-E6B1FB2ABEC5}"/>
            </c:ext>
          </c:extLst>
        </c:ser>
        <c:ser>
          <c:idx val="1"/>
          <c:order val="1"/>
          <c:tx>
            <c:strRef>
              <c:f>'race - Native'!$L$69</c:f>
              <c:strCache>
                <c:ptCount val="1"/>
                <c:pt idx="0">
                  <c:v>Spacer1</c:v>
                </c:pt>
              </c:strCache>
            </c:strRef>
          </c:tx>
          <c:spPr>
            <a:noFill/>
            <a:ln>
              <a:noFill/>
            </a:ln>
            <a:effectLst/>
          </c:spPr>
          <c:invertIfNegative val="0"/>
          <c:cat>
            <c:strRef>
              <c:f>'race - Native'!$M$67:$Q$67</c:f>
              <c:strCache>
                <c:ptCount val="5"/>
                <c:pt idx="0">
                  <c:v>MMSC</c:v>
                </c:pt>
                <c:pt idx="1">
                  <c:v>MFSC</c:v>
                </c:pt>
                <c:pt idx="2">
                  <c:v>IDU</c:v>
                </c:pt>
                <c:pt idx="3">
                  <c:v>MMSC/IDU</c:v>
                </c:pt>
                <c:pt idx="4">
                  <c:v>Additional modes*</c:v>
                </c:pt>
              </c:strCache>
            </c:strRef>
          </c:cat>
          <c:val>
            <c:numRef>
              <c:f>'race - Native'!$M$69:$Q$69</c:f>
              <c:numCache>
                <c:formatCode>0%</c:formatCode>
                <c:ptCount val="5"/>
                <c:pt idx="0">
                  <c:v>0.5</c:v>
                </c:pt>
                <c:pt idx="1">
                  <c:v>0.78103448275862075</c:v>
                </c:pt>
                <c:pt idx="2">
                  <c:v>0.82183908045977017</c:v>
                </c:pt>
                <c:pt idx="3">
                  <c:v>0.89597701149425291</c:v>
                </c:pt>
                <c:pt idx="4">
                  <c:v>0.94942528735632181</c:v>
                </c:pt>
              </c:numCache>
            </c:numRef>
          </c:val>
          <c:extLst>
            <c:ext xmlns:c16="http://schemas.microsoft.com/office/drawing/2014/chart" uri="{C3380CC4-5D6E-409C-BE32-E72D297353CC}">
              <c16:uniqueId val="{00000006-5642-4BBE-85BD-E6B1FB2ABEC5}"/>
            </c:ext>
          </c:extLst>
        </c:ser>
        <c:ser>
          <c:idx val="2"/>
          <c:order val="2"/>
          <c:tx>
            <c:strRef>
              <c:f>'race - Native'!$L$70</c:f>
              <c:strCache>
                <c:ptCount val="1"/>
                <c:pt idx="0">
                  <c:v>Native Males</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642-4BBE-85BD-E6B1FB2ABEC5}"/>
                </c:ext>
              </c:extLst>
            </c:dLbl>
            <c:dLbl>
              <c:idx val="2"/>
              <c:layout>
                <c:manualLayout>
                  <c:x val="4.253467464084619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642-4BBE-85BD-E6B1FB2ABEC5}"/>
                </c:ext>
              </c:extLst>
            </c:dLbl>
            <c:dLbl>
              <c:idx val="3"/>
              <c:layout>
                <c:manualLayout>
                  <c:x val="5.4311516605299585E-2"/>
                  <c:y val="6.090163187601003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642-4BBE-85BD-E6B1FB2ABEC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'race - Native'!$M$67:$Q$67</c:f>
              <c:strCache>
                <c:ptCount val="5"/>
                <c:pt idx="0">
                  <c:v>MMSC</c:v>
                </c:pt>
                <c:pt idx="1">
                  <c:v>MFSC</c:v>
                </c:pt>
                <c:pt idx="2">
                  <c:v>IDU</c:v>
                </c:pt>
                <c:pt idx="3">
                  <c:v>MMSC/IDU</c:v>
                </c:pt>
                <c:pt idx="4">
                  <c:v>Additional modes*</c:v>
                </c:pt>
              </c:strCache>
            </c:strRef>
          </c:cat>
          <c:val>
            <c:numRef>
              <c:f>'race - Native'!$M$70:$Q$70</c:f>
              <c:numCache>
                <c:formatCode>0%</c:formatCode>
                <c:ptCount val="5"/>
                <c:pt idx="0">
                  <c:v>0.71000000000000008</c:v>
                </c:pt>
                <c:pt idx="1">
                  <c:v>3.833333333333333E-2</c:v>
                </c:pt>
                <c:pt idx="2">
                  <c:v>9.0833333333333335E-2</c:v>
                </c:pt>
                <c:pt idx="3">
                  <c:v>0.13583333333333333</c:v>
                </c:pt>
                <c:pt idx="4">
                  <c:v>2.5000000000000001E-2</c:v>
                </c:pt>
              </c:numCache>
            </c:numRef>
          </c:val>
          <c:extLst>
            <c:ext xmlns:c16="http://schemas.microsoft.com/office/drawing/2014/chart" uri="{C3380CC4-5D6E-409C-BE32-E72D297353CC}">
              <c16:uniqueId val="{0000000C-5642-4BBE-85BD-E6B1FB2ABEC5}"/>
            </c:ext>
          </c:extLst>
        </c:ser>
        <c:ser>
          <c:idx val="3"/>
          <c:order val="3"/>
          <c:tx>
            <c:strRef>
              <c:f>'race - Native'!$L$71</c:f>
              <c:strCache>
                <c:ptCount val="1"/>
                <c:pt idx="0">
                  <c:v>Spacer2</c:v>
                </c:pt>
              </c:strCache>
            </c:strRef>
          </c:tx>
          <c:spPr>
            <a:noFill/>
            <a:ln>
              <a:noFill/>
            </a:ln>
            <a:effectLst/>
          </c:spPr>
          <c:invertIfNegative val="0"/>
          <c:cat>
            <c:strRef>
              <c:f>'race - Native'!$M$67:$Q$67</c:f>
              <c:strCache>
                <c:ptCount val="5"/>
                <c:pt idx="0">
                  <c:v>MMSC</c:v>
                </c:pt>
                <c:pt idx="1">
                  <c:v>MFSC</c:v>
                </c:pt>
                <c:pt idx="2">
                  <c:v>IDU</c:v>
                </c:pt>
                <c:pt idx="3">
                  <c:v>MMSC/IDU</c:v>
                </c:pt>
                <c:pt idx="4">
                  <c:v>Additional modes*</c:v>
                </c:pt>
              </c:strCache>
            </c:strRef>
          </c:cat>
          <c:val>
            <c:numRef>
              <c:f>'race - Native'!$M$71:$Q$71</c:f>
              <c:numCache>
                <c:formatCode>0%</c:formatCode>
                <c:ptCount val="5"/>
                <c:pt idx="0">
                  <c:v>0.5</c:v>
                </c:pt>
                <c:pt idx="1">
                  <c:v>1.1716666666666669</c:v>
                </c:pt>
                <c:pt idx="2">
                  <c:v>1.1191666666666666</c:v>
                </c:pt>
                <c:pt idx="3">
                  <c:v>1.0741666666666667</c:v>
                </c:pt>
                <c:pt idx="4">
                  <c:v>1.1850000000000001</c:v>
                </c:pt>
              </c:numCache>
            </c:numRef>
          </c:val>
          <c:extLst>
            <c:ext xmlns:c16="http://schemas.microsoft.com/office/drawing/2014/chart" uri="{C3380CC4-5D6E-409C-BE32-E72D297353CC}">
              <c16:uniqueId val="{0000000D-5642-4BBE-85BD-E6B1FB2ABEC5}"/>
            </c:ext>
          </c:extLst>
        </c:ser>
        <c:ser>
          <c:idx val="4"/>
          <c:order val="4"/>
          <c:tx>
            <c:strRef>
              <c:f>'race - Native'!$L$72</c:f>
              <c:strCache>
                <c:ptCount val="1"/>
                <c:pt idx="0">
                  <c:v>Native Females</c:v>
                </c:pt>
              </c:strCache>
            </c:strRef>
          </c:tx>
          <c:spPr>
            <a:solidFill>
              <a:schemeClr val="accent3"/>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642-4BBE-85BD-E6B1FB2ABEC5}"/>
                </c:ext>
              </c:extLst>
            </c:dLbl>
            <c:dLbl>
              <c:idx val="2"/>
              <c:layout>
                <c:manualLayout>
                  <c:x val="7.5336842336474474E-2"/>
                  <c:y val="0"/>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642-4BBE-85BD-E6B1FB2ABEC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 - Native'!$M$67:$Q$67</c:f>
              <c:strCache>
                <c:ptCount val="5"/>
                <c:pt idx="0">
                  <c:v>MMSC</c:v>
                </c:pt>
                <c:pt idx="1">
                  <c:v>MFSC</c:v>
                </c:pt>
                <c:pt idx="2">
                  <c:v>IDU</c:v>
                </c:pt>
                <c:pt idx="3">
                  <c:v>MMSC/IDU</c:v>
                </c:pt>
                <c:pt idx="4">
                  <c:v>Additional modes*</c:v>
                </c:pt>
              </c:strCache>
            </c:strRef>
          </c:cat>
          <c:val>
            <c:numRef>
              <c:f>'race - Native'!$M$72:$Q$72</c:f>
              <c:numCache>
                <c:formatCode>0%</c:formatCode>
                <c:ptCount val="5"/>
                <c:pt idx="0">
                  <c:v>0</c:v>
                </c:pt>
                <c:pt idx="1">
                  <c:v>0.58703703703703702</c:v>
                </c:pt>
                <c:pt idx="2">
                  <c:v>0.33888888888888891</c:v>
                </c:pt>
                <c:pt idx="3">
                  <c:v>0</c:v>
                </c:pt>
                <c:pt idx="4">
                  <c:v>7.407407407407407E-2</c:v>
                </c:pt>
              </c:numCache>
            </c:numRef>
          </c:val>
          <c:extLst>
            <c:ext xmlns:c16="http://schemas.microsoft.com/office/drawing/2014/chart" uri="{C3380CC4-5D6E-409C-BE32-E72D297353CC}">
              <c16:uniqueId val="{00000013-5642-4BBE-85BD-E6B1FB2ABEC5}"/>
            </c:ext>
          </c:extLst>
        </c:ser>
        <c:dLbls>
          <c:showLegendKey val="0"/>
          <c:showVal val="0"/>
          <c:showCatName val="0"/>
          <c:showSerName val="0"/>
          <c:showPercent val="0"/>
          <c:showBubbleSize val="0"/>
        </c:dLbls>
        <c:gapWidth val="16"/>
        <c:overlap val="100"/>
        <c:axId val="634045856"/>
        <c:axId val="634046184"/>
      </c:barChart>
      <c:catAx>
        <c:axId val="634045856"/>
        <c:scaling>
          <c:orientation val="minMax"/>
        </c:scaling>
        <c:delete val="0"/>
        <c:axPos val="l"/>
        <c:numFmt formatCode="General" sourceLinked="1"/>
        <c:majorTickMark val="none"/>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Medium" panose="020B0603020102020204" pitchFamily="34" charset="0"/>
                <a:ea typeface="+mn-ea"/>
                <a:cs typeface="+mn-cs"/>
              </a:defRPr>
            </a:pPr>
            <a:endParaRPr lang="en-US"/>
          </a:p>
        </c:txPr>
        <c:crossAx val="634046184"/>
        <c:crosses val="autoZero"/>
        <c:auto val="1"/>
        <c:lblAlgn val="ctr"/>
        <c:lblOffset val="100"/>
        <c:noMultiLvlLbl val="0"/>
      </c:catAx>
      <c:valAx>
        <c:axId val="634046184"/>
        <c:scaling>
          <c:orientation val="minMax"/>
          <c:max val="3"/>
        </c:scaling>
        <c:delete val="1"/>
        <c:axPos val="b"/>
        <c:numFmt formatCode="0%" sourceLinked="1"/>
        <c:majorTickMark val="none"/>
        <c:minorTickMark val="none"/>
        <c:tickLblPos val="nextTo"/>
        <c:crossAx val="634045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929918992257596"/>
          <c:y val="0.22329311299535623"/>
          <c:w val="0.55855399652008086"/>
          <c:h val="0.73662551440329216"/>
        </c:manualLayout>
      </c:layout>
      <c:barChart>
        <c:barDir val="bar"/>
        <c:grouping val="stacked"/>
        <c:varyColors val="0"/>
        <c:ser>
          <c:idx val="0"/>
          <c:order val="0"/>
          <c:tx>
            <c:strRef>
              <c:f>'race - Asian'!$K$81</c:f>
              <c:strCache>
                <c:ptCount val="1"/>
                <c:pt idx="0">
                  <c:v>All</c:v>
                </c:pt>
              </c:strCache>
            </c:strRef>
          </c:tx>
          <c:spPr>
            <a:solidFill>
              <a:schemeClr val="accent6">
                <a:lumMod val="40000"/>
                <a:lumOff val="60000"/>
              </a:schemeClr>
            </a:solidFill>
            <a:ln>
              <a:noFill/>
            </a:ln>
            <a:effectLst/>
          </c:spPr>
          <c:invertIfNegative val="0"/>
          <c:dPt>
            <c:idx val="1"/>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1-F051-4DA2-BACA-48A8B9B1AB87}"/>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F051-4DA2-BACA-48A8B9B1AB87}"/>
              </c:ext>
            </c:extLst>
          </c:dPt>
          <c:dLbls>
            <c:dLbl>
              <c:idx val="2"/>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F051-4DA2-BACA-48A8B9B1AB87}"/>
                </c:ext>
              </c:extLst>
            </c:dLbl>
            <c:dLbl>
              <c:idx val="5"/>
              <c:tx>
                <c:rich>
                  <a:bodyPr/>
                  <a:lstStyle/>
                  <a:p>
                    <a:r>
                      <a:rPr lang="en-US" dirty="0"/>
                      <a:t>40 yrs</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051-4DA2-BACA-48A8B9B1AB8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 - Asian'!$L$80:$Q$80</c:f>
              <c:strCache>
                <c:ptCount val="6"/>
                <c:pt idx="0">
                  <c:v>Multiracial</c:v>
                </c:pt>
                <c:pt idx="1">
                  <c:v>Black</c:v>
                </c:pt>
                <c:pt idx="2">
                  <c:v>Asian</c:v>
                </c:pt>
                <c:pt idx="3">
                  <c:v>Hispanic</c:v>
                </c:pt>
                <c:pt idx="4">
                  <c:v>White</c:v>
                </c:pt>
                <c:pt idx="5">
                  <c:v>Native American‡</c:v>
                </c:pt>
              </c:strCache>
            </c:strRef>
          </c:cat>
          <c:val>
            <c:numRef>
              <c:f>'race - Asian'!$L$81:$Q$81</c:f>
              <c:numCache>
                <c:formatCode>General</c:formatCode>
                <c:ptCount val="6"/>
                <c:pt idx="0">
                  <c:v>27</c:v>
                </c:pt>
                <c:pt idx="1">
                  <c:v>28</c:v>
                </c:pt>
                <c:pt idx="2">
                  <c:v>31</c:v>
                </c:pt>
                <c:pt idx="3">
                  <c:v>33</c:v>
                </c:pt>
                <c:pt idx="4">
                  <c:v>36</c:v>
                </c:pt>
                <c:pt idx="5">
                  <c:v>40</c:v>
                </c:pt>
              </c:numCache>
            </c:numRef>
          </c:val>
          <c:extLst>
            <c:ext xmlns:c16="http://schemas.microsoft.com/office/drawing/2014/chart" uri="{C3380CC4-5D6E-409C-BE32-E72D297353CC}">
              <c16:uniqueId val="{00000005-F051-4DA2-BACA-48A8B9B1AB87}"/>
            </c:ext>
          </c:extLst>
        </c:ser>
        <c:ser>
          <c:idx val="1"/>
          <c:order val="1"/>
          <c:tx>
            <c:strRef>
              <c:f>'race - Asian'!$K$82</c:f>
              <c:strCache>
                <c:ptCount val="1"/>
                <c:pt idx="0">
                  <c:v>Spacer1</c:v>
                </c:pt>
              </c:strCache>
            </c:strRef>
          </c:tx>
          <c:spPr>
            <a:noFill/>
            <a:ln>
              <a:noFill/>
            </a:ln>
            <a:effectLst/>
          </c:spPr>
          <c:invertIfNegative val="0"/>
          <c:cat>
            <c:strRef>
              <c:f>'race - Asian'!$L$80:$Q$80</c:f>
              <c:strCache>
                <c:ptCount val="6"/>
                <c:pt idx="0">
                  <c:v>Multiracial</c:v>
                </c:pt>
                <c:pt idx="1">
                  <c:v>Black</c:v>
                </c:pt>
                <c:pt idx="2">
                  <c:v>Asian</c:v>
                </c:pt>
                <c:pt idx="3">
                  <c:v>Hispanic</c:v>
                </c:pt>
                <c:pt idx="4">
                  <c:v>White</c:v>
                </c:pt>
                <c:pt idx="5">
                  <c:v>Native American‡</c:v>
                </c:pt>
              </c:strCache>
            </c:strRef>
          </c:cat>
          <c:val>
            <c:numRef>
              <c:f>'race - Asian'!$L$82:$Q$82</c:f>
              <c:numCache>
                <c:formatCode>General</c:formatCode>
                <c:ptCount val="6"/>
                <c:pt idx="0">
                  <c:v>25</c:v>
                </c:pt>
                <c:pt idx="1">
                  <c:v>24</c:v>
                </c:pt>
                <c:pt idx="2">
                  <c:v>21</c:v>
                </c:pt>
                <c:pt idx="3">
                  <c:v>19</c:v>
                </c:pt>
                <c:pt idx="4">
                  <c:v>16</c:v>
                </c:pt>
                <c:pt idx="5">
                  <c:v>12</c:v>
                </c:pt>
              </c:numCache>
            </c:numRef>
          </c:val>
          <c:extLst>
            <c:ext xmlns:c16="http://schemas.microsoft.com/office/drawing/2014/chart" uri="{C3380CC4-5D6E-409C-BE32-E72D297353CC}">
              <c16:uniqueId val="{00000006-F051-4DA2-BACA-48A8B9B1AB87}"/>
            </c:ext>
          </c:extLst>
        </c:ser>
        <c:ser>
          <c:idx val="2"/>
          <c:order val="2"/>
          <c:tx>
            <c:strRef>
              <c:f>'race - Asian'!$K$83</c:f>
              <c:strCache>
                <c:ptCount val="1"/>
                <c:pt idx="0">
                  <c:v>Males</c:v>
                </c:pt>
              </c:strCache>
            </c:strRef>
          </c:tx>
          <c:spPr>
            <a:solidFill>
              <a:schemeClr val="accent6">
                <a:lumMod val="40000"/>
                <a:lumOff val="60000"/>
              </a:schemeClr>
            </a:solidFill>
            <a:ln>
              <a:noFill/>
            </a:ln>
            <a:effectLst/>
          </c:spPr>
          <c:invertIfNegative val="0"/>
          <c:dPt>
            <c:idx val="0"/>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8-F051-4DA2-BACA-48A8B9B1AB87}"/>
              </c:ext>
            </c:extLst>
          </c:dPt>
          <c:dPt>
            <c:idx val="1"/>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A-F051-4DA2-BACA-48A8B9B1AB87}"/>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C-F051-4DA2-BACA-48A8B9B1AB87}"/>
              </c:ext>
            </c:extLst>
          </c:dPt>
          <c:dLbls>
            <c:dLbl>
              <c:idx val="2"/>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C-F051-4DA2-BACA-48A8B9B1AB87}"/>
                </c:ext>
              </c:extLst>
            </c:dLbl>
            <c:dLbl>
              <c:idx val="5"/>
              <c:delete val="1"/>
              <c:extLst>
                <c:ext xmlns:c15="http://schemas.microsoft.com/office/drawing/2012/chart" uri="{CE6537A1-D6FC-4f65-9D91-7224C49458BB}"/>
                <c:ext xmlns:c16="http://schemas.microsoft.com/office/drawing/2014/chart" uri="{C3380CC4-5D6E-409C-BE32-E72D297353CC}">
                  <c16:uniqueId val="{0000000D-F051-4DA2-BACA-48A8B9B1AB8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 - Asian'!$L$80:$Q$80</c:f>
              <c:strCache>
                <c:ptCount val="6"/>
                <c:pt idx="0">
                  <c:v>Multiracial</c:v>
                </c:pt>
                <c:pt idx="1">
                  <c:v>Black</c:v>
                </c:pt>
                <c:pt idx="2">
                  <c:v>Asian</c:v>
                </c:pt>
                <c:pt idx="3">
                  <c:v>Hispanic</c:v>
                </c:pt>
                <c:pt idx="4">
                  <c:v>White</c:v>
                </c:pt>
                <c:pt idx="5">
                  <c:v>Native American‡</c:v>
                </c:pt>
              </c:strCache>
            </c:strRef>
          </c:cat>
          <c:val>
            <c:numRef>
              <c:f>'race - Asian'!$L$83:$Q$83</c:f>
              <c:numCache>
                <c:formatCode>General</c:formatCode>
                <c:ptCount val="6"/>
                <c:pt idx="0">
                  <c:v>27</c:v>
                </c:pt>
                <c:pt idx="1">
                  <c:v>27</c:v>
                </c:pt>
                <c:pt idx="2">
                  <c:v>31</c:v>
                </c:pt>
                <c:pt idx="3">
                  <c:v>31</c:v>
                </c:pt>
                <c:pt idx="4">
                  <c:v>36</c:v>
                </c:pt>
                <c:pt idx="5">
                  <c:v>0</c:v>
                </c:pt>
              </c:numCache>
            </c:numRef>
          </c:val>
          <c:extLst>
            <c:ext xmlns:c16="http://schemas.microsoft.com/office/drawing/2014/chart" uri="{C3380CC4-5D6E-409C-BE32-E72D297353CC}">
              <c16:uniqueId val="{0000000E-F051-4DA2-BACA-48A8B9B1AB87}"/>
            </c:ext>
          </c:extLst>
        </c:ser>
        <c:ser>
          <c:idx val="3"/>
          <c:order val="3"/>
          <c:tx>
            <c:strRef>
              <c:f>'race - Asian'!$K$84</c:f>
              <c:strCache>
                <c:ptCount val="1"/>
                <c:pt idx="0">
                  <c:v>Spacer2</c:v>
                </c:pt>
              </c:strCache>
            </c:strRef>
          </c:tx>
          <c:spPr>
            <a:noFill/>
            <a:ln>
              <a:noFill/>
            </a:ln>
            <a:effectLst/>
          </c:spPr>
          <c:invertIfNegative val="0"/>
          <c:cat>
            <c:strRef>
              <c:f>'race - Asian'!$L$80:$Q$80</c:f>
              <c:strCache>
                <c:ptCount val="6"/>
                <c:pt idx="0">
                  <c:v>Multiracial</c:v>
                </c:pt>
                <c:pt idx="1">
                  <c:v>Black</c:v>
                </c:pt>
                <c:pt idx="2">
                  <c:v>Asian</c:v>
                </c:pt>
                <c:pt idx="3">
                  <c:v>Hispanic</c:v>
                </c:pt>
                <c:pt idx="4">
                  <c:v>White</c:v>
                </c:pt>
                <c:pt idx="5">
                  <c:v>Native American‡</c:v>
                </c:pt>
              </c:strCache>
            </c:strRef>
          </c:cat>
          <c:val>
            <c:numRef>
              <c:f>'race - Asian'!$L$84:$Q$84</c:f>
              <c:numCache>
                <c:formatCode>General</c:formatCode>
                <c:ptCount val="6"/>
                <c:pt idx="0">
                  <c:v>25</c:v>
                </c:pt>
                <c:pt idx="1">
                  <c:v>25</c:v>
                </c:pt>
                <c:pt idx="2">
                  <c:v>21</c:v>
                </c:pt>
                <c:pt idx="3">
                  <c:v>21</c:v>
                </c:pt>
                <c:pt idx="4">
                  <c:v>16</c:v>
                </c:pt>
                <c:pt idx="5">
                  <c:v>0</c:v>
                </c:pt>
              </c:numCache>
            </c:numRef>
          </c:val>
          <c:extLst>
            <c:ext xmlns:c16="http://schemas.microsoft.com/office/drawing/2014/chart" uri="{C3380CC4-5D6E-409C-BE32-E72D297353CC}">
              <c16:uniqueId val="{0000000F-F051-4DA2-BACA-48A8B9B1AB87}"/>
            </c:ext>
          </c:extLst>
        </c:ser>
        <c:ser>
          <c:idx val="4"/>
          <c:order val="4"/>
          <c:tx>
            <c:strRef>
              <c:f>'race - Asian'!$K$85</c:f>
              <c:strCache>
                <c:ptCount val="1"/>
                <c:pt idx="0">
                  <c:v>Females</c:v>
                </c:pt>
              </c:strCache>
            </c:strRef>
          </c:tx>
          <c:spPr>
            <a:solidFill>
              <a:schemeClr val="accent6">
                <a:lumMod val="40000"/>
                <a:lumOff val="60000"/>
              </a:schemeClr>
            </a:solidFill>
            <a:ln>
              <a:noFill/>
            </a:ln>
            <a:effectLst/>
          </c:spPr>
          <c:invertIfNegative val="0"/>
          <c:dPt>
            <c:idx val="1"/>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11-F051-4DA2-BACA-48A8B9B1AB87}"/>
              </c:ext>
            </c:extLst>
          </c:dPt>
          <c:dPt>
            <c:idx val="2"/>
            <c:invertIfNegative val="0"/>
            <c:bubble3D val="0"/>
            <c:spPr>
              <a:solidFill>
                <a:schemeClr val="accent3"/>
              </a:solidFill>
              <a:ln>
                <a:noFill/>
              </a:ln>
              <a:effectLst/>
            </c:spPr>
            <c:extLst>
              <c:ext xmlns:c16="http://schemas.microsoft.com/office/drawing/2014/chart" uri="{C3380CC4-5D6E-409C-BE32-E72D297353CC}">
                <c16:uniqueId val="{00000013-F051-4DA2-BACA-48A8B9B1AB87}"/>
              </c:ext>
            </c:extLst>
          </c:dPt>
          <c:dLbls>
            <c:dLbl>
              <c:idx val="2"/>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13-F051-4DA2-BACA-48A8B9B1AB87}"/>
                </c:ext>
              </c:extLst>
            </c:dLbl>
            <c:dLbl>
              <c:idx val="5"/>
              <c:delete val="1"/>
              <c:extLst>
                <c:ext xmlns:c15="http://schemas.microsoft.com/office/drawing/2012/chart" uri="{CE6537A1-D6FC-4f65-9D91-7224C49458BB}"/>
                <c:ext xmlns:c16="http://schemas.microsoft.com/office/drawing/2014/chart" uri="{C3380CC4-5D6E-409C-BE32-E72D297353CC}">
                  <c16:uniqueId val="{00000016-F051-4DA2-BACA-48A8B9B1AB8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 - Asian'!$L$80:$Q$80</c:f>
              <c:strCache>
                <c:ptCount val="6"/>
                <c:pt idx="0">
                  <c:v>Multiracial</c:v>
                </c:pt>
                <c:pt idx="1">
                  <c:v>Black</c:v>
                </c:pt>
                <c:pt idx="2">
                  <c:v>Asian</c:v>
                </c:pt>
                <c:pt idx="3">
                  <c:v>Hispanic</c:v>
                </c:pt>
                <c:pt idx="4">
                  <c:v>White</c:v>
                </c:pt>
                <c:pt idx="5">
                  <c:v>Native American‡</c:v>
                </c:pt>
              </c:strCache>
            </c:strRef>
          </c:cat>
          <c:val>
            <c:numRef>
              <c:f>'race - Asian'!$L$85:$Q$85</c:f>
              <c:numCache>
                <c:formatCode>General</c:formatCode>
                <c:ptCount val="6"/>
                <c:pt idx="0">
                  <c:v>37.5</c:v>
                </c:pt>
                <c:pt idx="1">
                  <c:v>39</c:v>
                </c:pt>
                <c:pt idx="2">
                  <c:v>32</c:v>
                </c:pt>
                <c:pt idx="3">
                  <c:v>45.5</c:v>
                </c:pt>
                <c:pt idx="4">
                  <c:v>35.5</c:v>
                </c:pt>
                <c:pt idx="5">
                  <c:v>0</c:v>
                </c:pt>
              </c:numCache>
            </c:numRef>
          </c:val>
          <c:extLst>
            <c:ext xmlns:c16="http://schemas.microsoft.com/office/drawing/2014/chart" uri="{C3380CC4-5D6E-409C-BE32-E72D297353CC}">
              <c16:uniqueId val="{00000017-F051-4DA2-BACA-48A8B9B1AB87}"/>
            </c:ext>
          </c:extLst>
        </c:ser>
        <c:dLbls>
          <c:showLegendKey val="0"/>
          <c:showVal val="0"/>
          <c:showCatName val="0"/>
          <c:showSerName val="0"/>
          <c:showPercent val="0"/>
          <c:showBubbleSize val="0"/>
        </c:dLbls>
        <c:gapWidth val="12"/>
        <c:overlap val="100"/>
        <c:axId val="640998392"/>
        <c:axId val="642603448"/>
      </c:barChart>
      <c:catAx>
        <c:axId val="640998392"/>
        <c:scaling>
          <c:orientation val="minMax"/>
        </c:scaling>
        <c:delete val="0"/>
        <c:axPos val="l"/>
        <c:numFmt formatCode="General" sourceLinked="1"/>
        <c:majorTickMark val="none"/>
        <c:minorTickMark val="none"/>
        <c:tickLblPos val="nextTo"/>
        <c:spPr>
          <a:noFill/>
          <a:ln w="9525" cap="flat" cmpd="sng" algn="ctr">
            <a:solidFill>
              <a:srgbClr val="4F5A65"/>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Medium" panose="020B0603020102020204" pitchFamily="34" charset="0"/>
                <a:ea typeface="+mn-ea"/>
                <a:cs typeface="+mn-cs"/>
              </a:defRPr>
            </a:pPr>
            <a:endParaRPr lang="en-US"/>
          </a:p>
        </c:txPr>
        <c:crossAx val="642603448"/>
        <c:crosses val="autoZero"/>
        <c:auto val="1"/>
        <c:lblAlgn val="ctr"/>
        <c:lblOffset val="100"/>
        <c:noMultiLvlLbl val="0"/>
      </c:catAx>
      <c:valAx>
        <c:axId val="642603448"/>
        <c:scaling>
          <c:orientation val="minMax"/>
          <c:max val="160"/>
          <c:min val="0"/>
        </c:scaling>
        <c:delete val="1"/>
        <c:axPos val="b"/>
        <c:numFmt formatCode="General" sourceLinked="1"/>
        <c:majorTickMark val="out"/>
        <c:minorTickMark val="none"/>
        <c:tickLblPos val="nextTo"/>
        <c:crossAx val="64099839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55677899644199"/>
          <c:y val="0.14639107611548557"/>
          <c:w val="0.52260929064453154"/>
          <c:h val="0.81109695846842689"/>
        </c:manualLayout>
      </c:layout>
      <c:barChart>
        <c:barDir val="bar"/>
        <c:grouping val="stacked"/>
        <c:varyColors val="0"/>
        <c:ser>
          <c:idx val="0"/>
          <c:order val="0"/>
          <c:tx>
            <c:strRef>
              <c:f>'race - Asian'!$K$174</c:f>
              <c:strCache>
                <c:ptCount val="1"/>
                <c:pt idx="0">
                  <c:v>All Asians</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BB89-45C1-B2FB-D75E2F88BD7A}"/>
                </c:ext>
              </c:extLst>
            </c:dLbl>
            <c:dLbl>
              <c:idx val="1"/>
              <c:layout>
                <c:manualLayout>
                  <c:x val="7.50213061583524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89-45C1-B2FB-D75E2F88BD7A}"/>
                </c:ext>
              </c:extLst>
            </c:dLbl>
            <c:dLbl>
              <c:idx val="2"/>
              <c:layout>
                <c:manualLayout>
                  <c:x val="5.456094993334720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B89-45C1-B2FB-D75E2F88BD7A}"/>
                </c:ext>
              </c:extLst>
            </c:dLbl>
            <c:dLbl>
              <c:idx val="3"/>
              <c:layout>
                <c:manualLayout>
                  <c:x val="5.456094993334716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B89-45C1-B2FB-D75E2F88BD7A}"/>
                </c:ext>
              </c:extLst>
            </c:dLbl>
            <c:dLbl>
              <c:idx val="4"/>
              <c:layout>
                <c:manualLayout>
                  <c:x val="5.4560949933347168E-2"/>
                  <c:y val="-3.86473429951692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89-45C1-B2FB-D75E2F88BD7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'race - Asian'!$L$173:$P$173</c:f>
              <c:strCache>
                <c:ptCount val="5"/>
                <c:pt idx="0">
                  <c:v>MMSC</c:v>
                </c:pt>
                <c:pt idx="1">
                  <c:v>MFSC</c:v>
                </c:pt>
                <c:pt idx="2">
                  <c:v>IDU</c:v>
                </c:pt>
                <c:pt idx="3">
                  <c:v>MMSC/IDU</c:v>
                </c:pt>
                <c:pt idx="4">
                  <c:v>Additional modes*</c:v>
                </c:pt>
              </c:strCache>
              <c:extLst/>
            </c:strRef>
          </c:cat>
          <c:val>
            <c:numRef>
              <c:f>'race - Asian'!$L$174:$P$174</c:f>
              <c:numCache>
                <c:formatCode>0%</c:formatCode>
                <c:ptCount val="5"/>
                <c:pt idx="0">
                  <c:v>0.5852173913043478</c:v>
                </c:pt>
                <c:pt idx="1">
                  <c:v>0.33739130434782605</c:v>
                </c:pt>
                <c:pt idx="2">
                  <c:v>2.3478260869565219E-2</c:v>
                </c:pt>
                <c:pt idx="3">
                  <c:v>2.782608695652174E-2</c:v>
                </c:pt>
                <c:pt idx="4">
                  <c:v>2.6086956521739129E-2</c:v>
                </c:pt>
              </c:numCache>
              <c:extLst/>
            </c:numRef>
          </c:val>
          <c:extLst>
            <c:ext xmlns:c16="http://schemas.microsoft.com/office/drawing/2014/chart" uri="{C3380CC4-5D6E-409C-BE32-E72D297353CC}">
              <c16:uniqueId val="{00000005-BB89-45C1-B2FB-D75E2F88BD7A}"/>
            </c:ext>
          </c:extLst>
        </c:ser>
        <c:ser>
          <c:idx val="1"/>
          <c:order val="1"/>
          <c:tx>
            <c:strRef>
              <c:f>'race - Asian'!$K$175</c:f>
              <c:strCache>
                <c:ptCount val="1"/>
                <c:pt idx="0">
                  <c:v>Spacer1</c:v>
                </c:pt>
              </c:strCache>
            </c:strRef>
          </c:tx>
          <c:spPr>
            <a:noFill/>
            <a:ln>
              <a:noFill/>
            </a:ln>
            <a:effectLst/>
          </c:spPr>
          <c:invertIfNegative val="0"/>
          <c:cat>
            <c:strRef>
              <c:f>'race - Asian'!$L$173:$P$173</c:f>
              <c:strCache>
                <c:ptCount val="5"/>
                <c:pt idx="0">
                  <c:v>MMSC</c:v>
                </c:pt>
                <c:pt idx="1">
                  <c:v>MFSC</c:v>
                </c:pt>
                <c:pt idx="2">
                  <c:v>IDU</c:v>
                </c:pt>
                <c:pt idx="3">
                  <c:v>MMSC/IDU</c:v>
                </c:pt>
                <c:pt idx="4">
                  <c:v>Additional modes*</c:v>
                </c:pt>
              </c:strCache>
              <c:extLst/>
            </c:strRef>
          </c:cat>
          <c:val>
            <c:numRef>
              <c:f>'race - Asian'!$L$175:$P$175</c:f>
              <c:numCache>
                <c:formatCode>0%</c:formatCode>
                <c:ptCount val="5"/>
                <c:pt idx="0">
                  <c:v>0.4</c:v>
                </c:pt>
                <c:pt idx="1">
                  <c:v>0.64782608695652177</c:v>
                </c:pt>
                <c:pt idx="2">
                  <c:v>0.96173913043478265</c:v>
                </c:pt>
                <c:pt idx="3">
                  <c:v>0.95739130434782604</c:v>
                </c:pt>
                <c:pt idx="4">
                  <c:v>0.95913043478260873</c:v>
                </c:pt>
              </c:numCache>
              <c:extLst/>
            </c:numRef>
          </c:val>
          <c:extLst>
            <c:ext xmlns:c16="http://schemas.microsoft.com/office/drawing/2014/chart" uri="{C3380CC4-5D6E-409C-BE32-E72D297353CC}">
              <c16:uniqueId val="{00000006-BB89-45C1-B2FB-D75E2F88BD7A}"/>
            </c:ext>
          </c:extLst>
        </c:ser>
        <c:ser>
          <c:idx val="2"/>
          <c:order val="2"/>
          <c:tx>
            <c:strRef>
              <c:f>'race - Asian'!$K$176</c:f>
              <c:strCache>
                <c:ptCount val="1"/>
                <c:pt idx="0">
                  <c:v>Asian Males</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BB89-45C1-B2FB-D75E2F88BD7A}"/>
                </c:ext>
              </c:extLst>
            </c:dLbl>
            <c:dLbl>
              <c:idx val="1"/>
              <c:layout>
                <c:manualLayout>
                  <c:x val="6.616332189417394E-2"/>
                  <c:y val="-8.48755627201332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B89-45C1-B2FB-D75E2F88BD7A}"/>
                </c:ext>
              </c:extLst>
            </c:dLbl>
            <c:dLbl>
              <c:idx val="2"/>
              <c:layout>
                <c:manualLayout>
                  <c:x val="4.774083119167872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B89-45C1-B2FB-D75E2F88BD7A}"/>
                </c:ext>
              </c:extLst>
            </c:dLbl>
            <c:dLbl>
              <c:idx val="3"/>
              <c:layout>
                <c:manualLayout>
                  <c:x val="5.001420410556827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B89-45C1-B2FB-D75E2F88BD7A}"/>
                </c:ext>
              </c:extLst>
            </c:dLbl>
            <c:dLbl>
              <c:idx val="4"/>
              <c:layout>
                <c:manualLayout>
                  <c:x val="4.774692774837134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B89-45C1-B2FB-D75E2F88BD7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'race - Asian'!$L$173:$P$173</c:f>
              <c:strCache>
                <c:ptCount val="5"/>
                <c:pt idx="0">
                  <c:v>MMSC</c:v>
                </c:pt>
                <c:pt idx="1">
                  <c:v>MFSC</c:v>
                </c:pt>
                <c:pt idx="2">
                  <c:v>IDU</c:v>
                </c:pt>
                <c:pt idx="3">
                  <c:v>MMSC/IDU</c:v>
                </c:pt>
                <c:pt idx="4">
                  <c:v>Additional modes*</c:v>
                </c:pt>
              </c:strCache>
              <c:extLst/>
            </c:strRef>
          </c:cat>
          <c:val>
            <c:numRef>
              <c:f>'race - Asian'!$L$176:$P$176</c:f>
              <c:numCache>
                <c:formatCode>0%</c:formatCode>
                <c:ptCount val="5"/>
                <c:pt idx="0">
                  <c:v>0.74777777777777776</c:v>
                </c:pt>
                <c:pt idx="1">
                  <c:v>0.19555555555555557</c:v>
                </c:pt>
                <c:pt idx="2">
                  <c:v>0.01</c:v>
                </c:pt>
                <c:pt idx="3">
                  <c:v>3.5555555555555556E-2</c:v>
                </c:pt>
                <c:pt idx="4">
                  <c:v>1.1111111111111112E-2</c:v>
                </c:pt>
              </c:numCache>
              <c:extLst/>
            </c:numRef>
          </c:val>
          <c:extLst>
            <c:ext xmlns:c16="http://schemas.microsoft.com/office/drawing/2014/chart" uri="{C3380CC4-5D6E-409C-BE32-E72D297353CC}">
              <c16:uniqueId val="{0000000C-BB89-45C1-B2FB-D75E2F88BD7A}"/>
            </c:ext>
          </c:extLst>
        </c:ser>
        <c:ser>
          <c:idx val="3"/>
          <c:order val="3"/>
          <c:tx>
            <c:strRef>
              <c:f>'race - Asian'!$K$177</c:f>
              <c:strCache>
                <c:ptCount val="1"/>
                <c:pt idx="0">
                  <c:v>Spacer2</c:v>
                </c:pt>
              </c:strCache>
            </c:strRef>
          </c:tx>
          <c:spPr>
            <a:noFill/>
            <a:ln>
              <a:noFill/>
            </a:ln>
            <a:effectLst/>
          </c:spPr>
          <c:invertIfNegative val="0"/>
          <c:cat>
            <c:strRef>
              <c:f>'race - Asian'!$L$173:$P$173</c:f>
              <c:strCache>
                <c:ptCount val="5"/>
                <c:pt idx="0">
                  <c:v>MMSC</c:v>
                </c:pt>
                <c:pt idx="1">
                  <c:v>MFSC</c:v>
                </c:pt>
                <c:pt idx="2">
                  <c:v>IDU</c:v>
                </c:pt>
                <c:pt idx="3">
                  <c:v>MMSC/IDU</c:v>
                </c:pt>
                <c:pt idx="4">
                  <c:v>Additional modes*</c:v>
                </c:pt>
              </c:strCache>
              <c:extLst/>
            </c:strRef>
          </c:cat>
          <c:val>
            <c:numRef>
              <c:f>'race - Asian'!$L$177:$P$177</c:f>
              <c:numCache>
                <c:formatCode>0%</c:formatCode>
                <c:ptCount val="5"/>
                <c:pt idx="0">
                  <c:v>0.4</c:v>
                </c:pt>
                <c:pt idx="1">
                  <c:v>0.95222222222222219</c:v>
                </c:pt>
                <c:pt idx="2">
                  <c:v>1.1377777777777778</c:v>
                </c:pt>
                <c:pt idx="3">
                  <c:v>1.1122222222222222</c:v>
                </c:pt>
                <c:pt idx="4">
                  <c:v>1.1366666666666667</c:v>
                </c:pt>
              </c:numCache>
              <c:extLst/>
            </c:numRef>
          </c:val>
          <c:extLst>
            <c:ext xmlns:c16="http://schemas.microsoft.com/office/drawing/2014/chart" uri="{C3380CC4-5D6E-409C-BE32-E72D297353CC}">
              <c16:uniqueId val="{0000000D-BB89-45C1-B2FB-D75E2F88BD7A}"/>
            </c:ext>
          </c:extLst>
        </c:ser>
        <c:ser>
          <c:idx val="4"/>
          <c:order val="4"/>
          <c:tx>
            <c:strRef>
              <c:f>'race - Asian'!$K$178</c:f>
              <c:strCache>
                <c:ptCount val="1"/>
                <c:pt idx="0">
                  <c:v>Asian Females</c:v>
                </c:pt>
              </c:strCache>
            </c:strRef>
          </c:tx>
          <c:spPr>
            <a:solidFill>
              <a:schemeClr val="accent3"/>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B89-45C1-B2FB-D75E2F88BD7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 - Asian'!$L$173:$P$173</c:f>
              <c:strCache>
                <c:ptCount val="5"/>
                <c:pt idx="0">
                  <c:v>MMSC</c:v>
                </c:pt>
                <c:pt idx="1">
                  <c:v>MFSC</c:v>
                </c:pt>
                <c:pt idx="2">
                  <c:v>IDU</c:v>
                </c:pt>
                <c:pt idx="3">
                  <c:v>MMSC/IDU</c:v>
                </c:pt>
                <c:pt idx="4">
                  <c:v>Additional modes*</c:v>
                </c:pt>
              </c:strCache>
              <c:extLst/>
            </c:strRef>
          </c:cat>
          <c:val>
            <c:numRef>
              <c:f>'race - Asian'!$L$178:$P$178</c:f>
              <c:numCache>
                <c:formatCode>0%</c:formatCode>
                <c:ptCount val="5"/>
                <c:pt idx="0">
                  <c:v>0</c:v>
                </c:pt>
                <c:pt idx="1">
                  <c:v>0.84799999999999998</c:v>
                </c:pt>
                <c:pt idx="2">
                  <c:v>7.2000000000000008E-2</c:v>
                </c:pt>
                <c:pt idx="3">
                  <c:v>0</c:v>
                </c:pt>
                <c:pt idx="4">
                  <c:v>0.08</c:v>
                </c:pt>
              </c:numCache>
              <c:extLst/>
            </c:numRef>
          </c:val>
          <c:extLst>
            <c:ext xmlns:c16="http://schemas.microsoft.com/office/drawing/2014/chart" uri="{C3380CC4-5D6E-409C-BE32-E72D297353CC}">
              <c16:uniqueId val="{00000013-BB89-45C1-B2FB-D75E2F88BD7A}"/>
            </c:ext>
          </c:extLst>
        </c:ser>
        <c:dLbls>
          <c:showLegendKey val="0"/>
          <c:showVal val="0"/>
          <c:showCatName val="0"/>
          <c:showSerName val="0"/>
          <c:showPercent val="0"/>
          <c:showBubbleSize val="0"/>
        </c:dLbls>
        <c:gapWidth val="16"/>
        <c:overlap val="100"/>
        <c:axId val="634045856"/>
        <c:axId val="634046184"/>
      </c:barChart>
      <c:catAx>
        <c:axId val="634045856"/>
        <c:scaling>
          <c:orientation val="minMax"/>
        </c:scaling>
        <c:delete val="0"/>
        <c:axPos val="l"/>
        <c:numFmt formatCode="General" sourceLinked="1"/>
        <c:majorTickMark val="none"/>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Medium" panose="020B0603020102020204" pitchFamily="34" charset="0"/>
                <a:ea typeface="+mn-ea"/>
                <a:cs typeface="+mn-cs"/>
              </a:defRPr>
            </a:pPr>
            <a:endParaRPr lang="en-US"/>
          </a:p>
        </c:txPr>
        <c:crossAx val="634046184"/>
        <c:crosses val="autoZero"/>
        <c:auto val="1"/>
        <c:lblAlgn val="ctr"/>
        <c:lblOffset val="100"/>
        <c:noMultiLvlLbl val="0"/>
      </c:catAx>
      <c:valAx>
        <c:axId val="634046184"/>
        <c:scaling>
          <c:orientation val="minMax"/>
          <c:max val="3"/>
        </c:scaling>
        <c:delete val="1"/>
        <c:axPos val="b"/>
        <c:numFmt formatCode="0%" sourceLinked="1"/>
        <c:majorTickMark val="none"/>
        <c:minorTickMark val="none"/>
        <c:tickLblPos val="nextTo"/>
        <c:crossAx val="634045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dLbl>
              <c:idx val="4"/>
              <c:layout>
                <c:manualLayout>
                  <c:x val="0"/>
                  <c:y val="1.3007801108194808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87-479D-984A-4BF7F9D1BE65}"/>
                </c:ext>
              </c:extLst>
            </c:dLbl>
            <c:dLbl>
              <c:idx val="5"/>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AC87-479D-984A-4BF7F9D1BE6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 - Asian'!$A$101:$A$106</c:f>
              <c:strCache>
                <c:ptCount val="6"/>
                <c:pt idx="0">
                  <c:v>15–24</c:v>
                </c:pt>
                <c:pt idx="1">
                  <c:v>25–34</c:v>
                </c:pt>
                <c:pt idx="2">
                  <c:v>35–44</c:v>
                </c:pt>
                <c:pt idx="3">
                  <c:v>45–54</c:v>
                </c:pt>
                <c:pt idx="4">
                  <c:v>55–64</c:v>
                </c:pt>
                <c:pt idx="5">
                  <c:v>65+</c:v>
                </c:pt>
              </c:strCache>
            </c:strRef>
          </c:cat>
          <c:val>
            <c:numRef>
              <c:f>'race - Asian'!$C$101:$C$106</c:f>
              <c:numCache>
                <c:formatCode>0%</c:formatCode>
                <c:ptCount val="6"/>
                <c:pt idx="0">
                  <c:v>0.19642857142857142</c:v>
                </c:pt>
                <c:pt idx="1">
                  <c:v>0.38392857142857145</c:v>
                </c:pt>
                <c:pt idx="2">
                  <c:v>0.24107142857142858</c:v>
                </c:pt>
                <c:pt idx="3">
                  <c:v>0.11607142857142858</c:v>
                </c:pt>
                <c:pt idx="4">
                  <c:v>5.3571428571428568E-2</c:v>
                </c:pt>
                <c:pt idx="5">
                  <c:v>8.9285714285714281E-3</c:v>
                </c:pt>
              </c:numCache>
            </c:numRef>
          </c:val>
          <c:extLst>
            <c:ext xmlns:c16="http://schemas.microsoft.com/office/drawing/2014/chart" uri="{C3380CC4-5D6E-409C-BE32-E72D297353CC}">
              <c16:uniqueId val="{00000002-AC87-479D-984A-4BF7F9D1BE65}"/>
            </c:ext>
          </c:extLst>
        </c:ser>
        <c:dLbls>
          <c:showLegendKey val="0"/>
          <c:showVal val="0"/>
          <c:showCatName val="0"/>
          <c:showSerName val="0"/>
          <c:showPercent val="0"/>
          <c:showBubbleSize val="0"/>
        </c:dLbls>
        <c:gapWidth val="12"/>
        <c:axId val="615783360"/>
        <c:axId val="615780408"/>
      </c:barChart>
      <c:catAx>
        <c:axId val="615783360"/>
        <c:scaling>
          <c:orientation val="minMax"/>
        </c:scaling>
        <c:delete val="0"/>
        <c:axPos val="b"/>
        <c:numFmt formatCode="General" sourceLinked="1"/>
        <c:majorTickMark val="none"/>
        <c:minorTickMark val="none"/>
        <c:tickLblPos val="nextTo"/>
        <c:spPr>
          <a:noFill/>
          <a:ln w="9525" cap="flat" cmpd="sng" algn="ctr">
            <a:solidFill>
              <a:srgbClr val="4F5A65"/>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Medium" panose="020B0603020102020204" pitchFamily="34" charset="0"/>
                <a:ea typeface="+mn-ea"/>
                <a:cs typeface="+mn-cs"/>
              </a:defRPr>
            </a:pPr>
            <a:endParaRPr lang="en-US"/>
          </a:p>
        </c:txPr>
        <c:crossAx val="615780408"/>
        <c:crosses val="autoZero"/>
        <c:auto val="1"/>
        <c:lblAlgn val="ctr"/>
        <c:lblOffset val="100"/>
        <c:noMultiLvlLbl val="0"/>
      </c:catAx>
      <c:valAx>
        <c:axId val="615780408"/>
        <c:scaling>
          <c:orientation val="minMax"/>
        </c:scaling>
        <c:delete val="1"/>
        <c:axPos val="l"/>
        <c:numFmt formatCode="0%" sourceLinked="1"/>
        <c:majorTickMark val="none"/>
        <c:minorTickMark val="none"/>
        <c:tickLblPos val="nextTo"/>
        <c:crossAx val="61578336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228638411260472"/>
          <c:y val="0.14639107611548557"/>
          <c:w val="0.67043322564968721"/>
          <c:h val="0.81109695846842689"/>
        </c:manualLayout>
      </c:layout>
      <c:barChart>
        <c:barDir val="bar"/>
        <c:grouping val="stacked"/>
        <c:varyColors val="0"/>
        <c:ser>
          <c:idx val="0"/>
          <c:order val="0"/>
          <c:tx>
            <c:strRef>
              <c:f>DOC!$M$161</c:f>
              <c:strCache>
                <c:ptCount val="1"/>
                <c:pt idx="0">
                  <c:v>All</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8033-44B4-9937-F3A6547BFC21}"/>
                </c:ext>
              </c:extLst>
            </c:dLbl>
            <c:dLbl>
              <c:idx val="1"/>
              <c:layout>
                <c:manualLayout>
                  <c:x val="6.7600224932834727E-2"/>
                  <c:y val="-8.48755627201332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033-44B4-9937-F3A6547BFC21}"/>
                </c:ext>
              </c:extLst>
            </c:dLbl>
            <c:dLbl>
              <c:idx val="2"/>
              <c:layout>
                <c:manualLayout>
                  <c:x val="6.198216314564708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033-44B4-9937-F3A6547BFC21}"/>
                </c:ext>
              </c:extLst>
            </c:dLbl>
            <c:dLbl>
              <c:idx val="3"/>
              <c:layout>
                <c:manualLayout>
                  <c:x val="5.456094993334716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033-44B4-9937-F3A6547BFC21}"/>
                </c:ext>
              </c:extLst>
            </c:dLbl>
            <c:dLbl>
              <c:idx val="4"/>
              <c:layout>
                <c:manualLayout>
                  <c:x val="5.4560949933347168E-2"/>
                  <c:y val="-3.86473429951692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033-44B4-9937-F3A6547BFC2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DOC!$N$160:$Q$160</c:f>
              <c:strCache>
                <c:ptCount val="4"/>
                <c:pt idx="0">
                  <c:v>MMSC</c:v>
                </c:pt>
                <c:pt idx="1">
                  <c:v>IDU</c:v>
                </c:pt>
                <c:pt idx="2">
                  <c:v>MFSC</c:v>
                </c:pt>
                <c:pt idx="3">
                  <c:v>MMSC/IDU</c:v>
                </c:pt>
              </c:strCache>
            </c:strRef>
          </c:cat>
          <c:val>
            <c:numRef>
              <c:f>DOC!$N$161:$Q$161</c:f>
              <c:numCache>
                <c:formatCode>0%</c:formatCode>
                <c:ptCount val="4"/>
                <c:pt idx="0">
                  <c:v>0.56799999999999995</c:v>
                </c:pt>
                <c:pt idx="1">
                  <c:v>0.18</c:v>
                </c:pt>
                <c:pt idx="2">
                  <c:v>0.16</c:v>
                </c:pt>
                <c:pt idx="3">
                  <c:v>8.4000000000000005E-2</c:v>
                </c:pt>
              </c:numCache>
            </c:numRef>
          </c:val>
          <c:extLst>
            <c:ext xmlns:c16="http://schemas.microsoft.com/office/drawing/2014/chart" uri="{C3380CC4-5D6E-409C-BE32-E72D297353CC}">
              <c16:uniqueId val="{00000005-8033-44B4-9937-F3A6547BFC21}"/>
            </c:ext>
          </c:extLst>
        </c:ser>
        <c:ser>
          <c:idx val="1"/>
          <c:order val="1"/>
          <c:tx>
            <c:strRef>
              <c:f>DOC!$M$162</c:f>
              <c:strCache>
                <c:ptCount val="1"/>
                <c:pt idx="0">
                  <c:v>Spacer1</c:v>
                </c:pt>
              </c:strCache>
            </c:strRef>
          </c:tx>
          <c:spPr>
            <a:noFill/>
            <a:ln>
              <a:noFill/>
            </a:ln>
            <a:effectLst/>
          </c:spPr>
          <c:invertIfNegative val="0"/>
          <c:cat>
            <c:strRef>
              <c:f>DOC!$N$160:$Q$160</c:f>
              <c:strCache>
                <c:ptCount val="4"/>
                <c:pt idx="0">
                  <c:v>MMSC</c:v>
                </c:pt>
                <c:pt idx="1">
                  <c:v>IDU</c:v>
                </c:pt>
                <c:pt idx="2">
                  <c:v>MFSC</c:v>
                </c:pt>
                <c:pt idx="3">
                  <c:v>MMSC/IDU</c:v>
                </c:pt>
              </c:strCache>
            </c:strRef>
          </c:cat>
          <c:val>
            <c:numRef>
              <c:f>DOC!$N$162:$Q$162</c:f>
              <c:numCache>
                <c:formatCode>0%</c:formatCode>
                <c:ptCount val="4"/>
                <c:pt idx="0">
                  <c:v>0.3</c:v>
                </c:pt>
                <c:pt idx="1">
                  <c:v>0.68799999999999994</c:v>
                </c:pt>
                <c:pt idx="2">
                  <c:v>0.70799999999999996</c:v>
                </c:pt>
                <c:pt idx="3">
                  <c:v>0.78399999999999992</c:v>
                </c:pt>
              </c:numCache>
            </c:numRef>
          </c:val>
          <c:extLst>
            <c:ext xmlns:c16="http://schemas.microsoft.com/office/drawing/2014/chart" uri="{C3380CC4-5D6E-409C-BE32-E72D297353CC}">
              <c16:uniqueId val="{00000006-8033-44B4-9937-F3A6547BFC21}"/>
            </c:ext>
          </c:extLst>
        </c:ser>
        <c:ser>
          <c:idx val="2"/>
          <c:order val="2"/>
          <c:tx>
            <c:strRef>
              <c:f>DOC!$M$163</c:f>
              <c:strCache>
                <c:ptCount val="1"/>
                <c:pt idx="0">
                  <c:v>Males</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8033-44B4-9937-F3A6547BFC21}"/>
                </c:ext>
              </c:extLst>
            </c:dLbl>
            <c:dLbl>
              <c:idx val="1"/>
              <c:layout>
                <c:manualLayout>
                  <c:x val="6.5056777620935882E-2"/>
                  <c:y val="-8.48755627201332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033-44B4-9937-F3A6547BFC21}"/>
                </c:ext>
              </c:extLst>
            </c:dLbl>
            <c:dLbl>
              <c:idx val="2"/>
              <c:layout>
                <c:manualLayout>
                  <c:x val="4.774083119167872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33-44B4-9937-F3A6547BFC21}"/>
                </c:ext>
              </c:extLst>
            </c:dLbl>
            <c:dLbl>
              <c:idx val="3"/>
              <c:layout>
                <c:manualLayout>
                  <c:x val="5.001420410556827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033-44B4-9937-F3A6547BFC21}"/>
                </c:ext>
              </c:extLst>
            </c:dLbl>
            <c:dLbl>
              <c:idx val="4"/>
              <c:delete val="1"/>
              <c:extLst>
                <c:ext xmlns:c15="http://schemas.microsoft.com/office/drawing/2012/chart" uri="{CE6537A1-D6FC-4f65-9D91-7224C49458BB}"/>
                <c:ext xmlns:c16="http://schemas.microsoft.com/office/drawing/2014/chart" uri="{C3380CC4-5D6E-409C-BE32-E72D297353CC}">
                  <c16:uniqueId val="{0000000B-8033-44B4-9937-F3A6547BFC2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DOC!$N$160:$Q$160</c:f>
              <c:strCache>
                <c:ptCount val="4"/>
                <c:pt idx="0">
                  <c:v>MMSC</c:v>
                </c:pt>
                <c:pt idx="1">
                  <c:v>IDU</c:v>
                </c:pt>
                <c:pt idx="2">
                  <c:v>MFSC</c:v>
                </c:pt>
                <c:pt idx="3">
                  <c:v>MMSC/IDU</c:v>
                </c:pt>
              </c:strCache>
            </c:strRef>
          </c:cat>
          <c:val>
            <c:numRef>
              <c:f>DOC!$N$163:$Q$163</c:f>
              <c:numCache>
                <c:formatCode>0%</c:formatCode>
                <c:ptCount val="4"/>
                <c:pt idx="0">
                  <c:v>0.64545454545454539</c:v>
                </c:pt>
                <c:pt idx="1">
                  <c:v>0.16590909090909089</c:v>
                </c:pt>
                <c:pt idx="2">
                  <c:v>9.3181818181818171E-2</c:v>
                </c:pt>
                <c:pt idx="3">
                  <c:v>9.5454545454545459E-2</c:v>
                </c:pt>
              </c:numCache>
            </c:numRef>
          </c:val>
          <c:extLst>
            <c:ext xmlns:c16="http://schemas.microsoft.com/office/drawing/2014/chart" uri="{C3380CC4-5D6E-409C-BE32-E72D297353CC}">
              <c16:uniqueId val="{0000000C-8033-44B4-9937-F3A6547BFC21}"/>
            </c:ext>
          </c:extLst>
        </c:ser>
        <c:ser>
          <c:idx val="3"/>
          <c:order val="3"/>
          <c:tx>
            <c:strRef>
              <c:f>DOC!$M$164</c:f>
              <c:strCache>
                <c:ptCount val="1"/>
                <c:pt idx="0">
                  <c:v>Spacer2</c:v>
                </c:pt>
              </c:strCache>
            </c:strRef>
          </c:tx>
          <c:spPr>
            <a:noFill/>
            <a:ln>
              <a:noFill/>
            </a:ln>
            <a:effectLst/>
          </c:spPr>
          <c:invertIfNegative val="0"/>
          <c:cat>
            <c:strRef>
              <c:f>DOC!$N$160:$Q$160</c:f>
              <c:strCache>
                <c:ptCount val="4"/>
                <c:pt idx="0">
                  <c:v>MMSC</c:v>
                </c:pt>
                <c:pt idx="1">
                  <c:v>IDU</c:v>
                </c:pt>
                <c:pt idx="2">
                  <c:v>MFSC</c:v>
                </c:pt>
                <c:pt idx="3">
                  <c:v>MMSC/IDU</c:v>
                </c:pt>
              </c:strCache>
            </c:strRef>
          </c:cat>
          <c:val>
            <c:numRef>
              <c:f>DOC!$N$164:$Q$164</c:f>
              <c:numCache>
                <c:formatCode>0%</c:formatCode>
                <c:ptCount val="4"/>
                <c:pt idx="0">
                  <c:v>0.3</c:v>
                </c:pt>
                <c:pt idx="1">
                  <c:v>0.77954545454545454</c:v>
                </c:pt>
                <c:pt idx="2">
                  <c:v>0.85227272727272729</c:v>
                </c:pt>
                <c:pt idx="3">
                  <c:v>0.84999999999999987</c:v>
                </c:pt>
              </c:numCache>
            </c:numRef>
          </c:val>
          <c:extLst>
            <c:ext xmlns:c16="http://schemas.microsoft.com/office/drawing/2014/chart" uri="{C3380CC4-5D6E-409C-BE32-E72D297353CC}">
              <c16:uniqueId val="{0000000D-8033-44B4-9937-F3A6547BFC21}"/>
            </c:ext>
          </c:extLst>
        </c:ser>
        <c:ser>
          <c:idx val="4"/>
          <c:order val="4"/>
          <c:tx>
            <c:strRef>
              <c:f>DOC!$M$165</c:f>
              <c:strCache>
                <c:ptCount val="1"/>
                <c:pt idx="0">
                  <c:v>Females</c:v>
                </c:pt>
              </c:strCache>
            </c:strRef>
          </c:tx>
          <c:spPr>
            <a:solidFill>
              <a:schemeClr val="accent3"/>
            </a:solidFill>
            <a:ln>
              <a:noFill/>
            </a:ln>
            <a:effectLst/>
          </c:spPr>
          <c:invertIfNegative val="0"/>
          <c:dLbls>
            <c:dLbl>
              <c:idx val="1"/>
              <c:layout>
                <c:manualLayout>
                  <c:x val="2.0490838830564094E-3"/>
                  <c:y val="-1.0090986513484284E-16"/>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033-44B4-9937-F3A6547BFC21}"/>
                </c:ext>
              </c:extLst>
            </c:dLbl>
            <c:dLbl>
              <c:idx val="2"/>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033-44B4-9937-F3A6547BFC2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DOC!$N$160:$Q$160</c:f>
              <c:strCache>
                <c:ptCount val="4"/>
                <c:pt idx="0">
                  <c:v>MMSC</c:v>
                </c:pt>
                <c:pt idx="1">
                  <c:v>IDU</c:v>
                </c:pt>
                <c:pt idx="2">
                  <c:v>MFSC</c:v>
                </c:pt>
                <c:pt idx="3">
                  <c:v>MMSC/IDU</c:v>
                </c:pt>
              </c:strCache>
            </c:strRef>
          </c:cat>
          <c:val>
            <c:numRef>
              <c:f>DOC!$N$165:$Q$165</c:f>
              <c:numCache>
                <c:formatCode>0%</c:formatCode>
                <c:ptCount val="4"/>
                <c:pt idx="0">
                  <c:v>0</c:v>
                </c:pt>
                <c:pt idx="1">
                  <c:v>0.3833333333333333</c:v>
                </c:pt>
                <c:pt idx="2">
                  <c:v>0.6166666666666667</c:v>
                </c:pt>
                <c:pt idx="3">
                  <c:v>0</c:v>
                </c:pt>
              </c:numCache>
            </c:numRef>
          </c:val>
          <c:extLst>
            <c:ext xmlns:c16="http://schemas.microsoft.com/office/drawing/2014/chart" uri="{C3380CC4-5D6E-409C-BE32-E72D297353CC}">
              <c16:uniqueId val="{00000013-8033-44B4-9937-F3A6547BFC21}"/>
            </c:ext>
          </c:extLst>
        </c:ser>
        <c:dLbls>
          <c:showLegendKey val="0"/>
          <c:showVal val="0"/>
          <c:showCatName val="0"/>
          <c:showSerName val="0"/>
          <c:showPercent val="0"/>
          <c:showBubbleSize val="0"/>
        </c:dLbls>
        <c:gapWidth val="40"/>
        <c:overlap val="100"/>
        <c:axId val="634045856"/>
        <c:axId val="634046184"/>
      </c:barChart>
      <c:catAx>
        <c:axId val="634045856"/>
        <c:scaling>
          <c:orientation val="minMax"/>
        </c:scaling>
        <c:delete val="0"/>
        <c:axPos val="l"/>
        <c:numFmt formatCode="General" sourceLinked="1"/>
        <c:majorTickMark val="none"/>
        <c:minorTickMark val="none"/>
        <c:tickLblPos val="nextTo"/>
        <c:spPr>
          <a:noFill/>
          <a:ln w="9525" cap="flat" cmpd="sng" algn="ctr">
            <a:solidFill>
              <a:srgbClr val="4F5A65"/>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Medium" panose="020B0603020102020204" pitchFamily="34" charset="0"/>
                <a:ea typeface="+mn-ea"/>
                <a:cs typeface="+mn-cs"/>
              </a:defRPr>
            </a:pPr>
            <a:endParaRPr lang="en-US"/>
          </a:p>
        </c:txPr>
        <c:crossAx val="634046184"/>
        <c:crosses val="autoZero"/>
        <c:auto val="1"/>
        <c:lblAlgn val="ctr"/>
        <c:lblOffset val="100"/>
        <c:noMultiLvlLbl val="0"/>
      </c:catAx>
      <c:valAx>
        <c:axId val="634046184"/>
        <c:scaling>
          <c:orientation val="minMax"/>
          <c:max val="3"/>
        </c:scaling>
        <c:delete val="1"/>
        <c:axPos val="b"/>
        <c:numFmt formatCode="0%" sourceLinked="1"/>
        <c:majorTickMark val="none"/>
        <c:minorTickMark val="none"/>
        <c:tickLblPos val="nextTo"/>
        <c:crossAx val="634045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218771628410672E-2"/>
          <c:y val="3.2811334824757642E-2"/>
          <c:w val="0.97156245674317865"/>
          <c:h val="0.76348335652674293"/>
        </c:manualLayout>
      </c:layout>
      <c:barChart>
        <c:barDir val="col"/>
        <c:grouping val="clustered"/>
        <c:varyColors val="0"/>
        <c:ser>
          <c:idx val="0"/>
          <c:order val="0"/>
          <c:tx>
            <c:strRef>
              <c:f>DOC!$I$146</c:f>
              <c:strCache>
                <c:ptCount val="1"/>
                <c:pt idx="0">
                  <c:v>DOC</c:v>
                </c:pt>
              </c:strCache>
            </c:strRef>
          </c:tx>
          <c:spPr>
            <a:solidFill>
              <a:schemeClr val="accent1"/>
            </a:solidFill>
            <a:ln>
              <a:noFill/>
            </a:ln>
            <a:effectLst/>
          </c:spPr>
          <c:invertIfNegative val="0"/>
          <c:dLbls>
            <c:dLbl>
              <c:idx val="2"/>
              <c:layout>
                <c:manualLayout>
                  <c:x val="-5.1704624103311543E-3"/>
                  <c:y val="-6.080635741176329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840-4089-B788-C2A9C256963E}"/>
                </c:ext>
              </c:extLst>
            </c:dLbl>
            <c:dLbl>
              <c:idx val="4"/>
              <c:layout>
                <c:manualLayout>
                  <c:x val="-6.463078012913942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840-4089-B788-C2A9C256963E}"/>
                </c:ext>
              </c:extLst>
            </c:dLbl>
            <c:dLbl>
              <c:idx val="9"/>
              <c:layout>
                <c:manualLayout>
                  <c:x val="-6.463078012913942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840-4089-B788-C2A9C256963E}"/>
                </c:ext>
              </c:extLst>
            </c:dLbl>
            <c:dLbl>
              <c:idx val="11"/>
              <c:layout>
                <c:manualLayout>
                  <c:x val="-3.87784680774855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840-4089-B788-C2A9C256963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DOC!$G$147:$H$158</c:f>
              <c:multiLvlStrCache>
                <c:ptCount val="12"/>
                <c:lvl>
                  <c:pt idx="0">
                    <c:v>Black</c:v>
                  </c:pt>
                  <c:pt idx="1">
                    <c:v>Hispanic</c:v>
                  </c:pt>
                  <c:pt idx="2">
                    <c:v>White</c:v>
                  </c:pt>
                  <c:pt idx="4">
                    <c:v>13–24</c:v>
                  </c:pt>
                  <c:pt idx="5">
                    <c:v>25–34</c:v>
                  </c:pt>
                  <c:pt idx="6">
                    <c:v>35–54</c:v>
                  </c:pt>
                  <c:pt idx="7">
                    <c:v>55+</c:v>
                  </c:pt>
                  <c:pt idx="9">
                    <c:v>MMSC</c:v>
                  </c:pt>
                  <c:pt idx="10">
                    <c:v>IDU</c:v>
                  </c:pt>
                  <c:pt idx="11">
                    <c:v>MFSC</c:v>
                  </c:pt>
                </c:lvl>
                <c:lvl>
                  <c:pt idx="0">
                    <c:v>Race and ethnicity</c:v>
                  </c:pt>
                  <c:pt idx="4">
                    <c:v>Age at diagnosis</c:v>
                  </c:pt>
                  <c:pt idx="9">
                    <c:v>Transmission mode</c:v>
                  </c:pt>
                </c:lvl>
              </c:multiLvlStrCache>
            </c:multiLvlStrRef>
          </c:cat>
          <c:val>
            <c:numRef>
              <c:f>DOC!$I$147:$I$158</c:f>
              <c:numCache>
                <c:formatCode>0%</c:formatCode>
                <c:ptCount val="12"/>
                <c:pt idx="0">
                  <c:v>0.48</c:v>
                </c:pt>
                <c:pt idx="1">
                  <c:v>0.08</c:v>
                </c:pt>
                <c:pt idx="2">
                  <c:v>0.36</c:v>
                </c:pt>
                <c:pt idx="4">
                  <c:v>0.1</c:v>
                </c:pt>
                <c:pt idx="5">
                  <c:v>0.46</c:v>
                </c:pt>
                <c:pt idx="6">
                  <c:v>0.42</c:v>
                </c:pt>
                <c:pt idx="7">
                  <c:v>0.02</c:v>
                </c:pt>
                <c:pt idx="9">
                  <c:v>0.66</c:v>
                </c:pt>
                <c:pt idx="10">
                  <c:v>0.18</c:v>
                </c:pt>
                <c:pt idx="11">
                  <c:v>0.16</c:v>
                </c:pt>
              </c:numCache>
            </c:numRef>
          </c:val>
          <c:extLst>
            <c:ext xmlns:c16="http://schemas.microsoft.com/office/drawing/2014/chart" uri="{C3380CC4-5D6E-409C-BE32-E72D297353CC}">
              <c16:uniqueId val="{00000004-7840-4089-B788-C2A9C256963E}"/>
            </c:ext>
          </c:extLst>
        </c:ser>
        <c:ser>
          <c:idx val="1"/>
          <c:order val="1"/>
          <c:tx>
            <c:strRef>
              <c:f>DOC!$J$146</c:f>
              <c:strCache>
                <c:ptCount val="1"/>
                <c:pt idx="0">
                  <c:v>Non-DOC</c:v>
                </c:pt>
              </c:strCache>
            </c:strRef>
          </c:tx>
          <c:spPr>
            <a:solidFill>
              <a:schemeClr val="accent2"/>
            </a:solidFill>
            <a:ln>
              <a:noFill/>
            </a:ln>
            <a:effectLst/>
          </c:spPr>
          <c:invertIfNegative val="0"/>
          <c:dLbls>
            <c:dLbl>
              <c:idx val="0"/>
              <c:layout>
                <c:manualLayout>
                  <c:x val="5.1704624103311543E-3"/>
                  <c:y val="-6.080635741176329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840-4089-B788-C2A9C256963E}"/>
                </c:ext>
              </c:extLst>
            </c:dLbl>
            <c:dLbl>
              <c:idx val="2"/>
              <c:layout>
                <c:manualLayout>
                  <c:x val="6.4630780129139422E-3"/>
                  <c:y val="-6.080635741176329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840-4089-B788-C2A9C256963E}"/>
                </c:ext>
              </c:extLst>
            </c:dLbl>
            <c:dLbl>
              <c:idx val="5"/>
              <c:layout>
                <c:manualLayout>
                  <c:x val="5.170462410331058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840-4089-B788-C2A9C256963E}"/>
                </c:ext>
              </c:extLst>
            </c:dLbl>
            <c:dLbl>
              <c:idx val="6"/>
              <c:layout>
                <c:manualLayout>
                  <c:x val="6.4630780129138476E-3"/>
                  <c:y val="6.080635741176329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840-4089-B788-C2A9C256963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2"/>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DOC!$G$147:$H$158</c:f>
              <c:multiLvlStrCache>
                <c:ptCount val="12"/>
                <c:lvl>
                  <c:pt idx="0">
                    <c:v>Black</c:v>
                  </c:pt>
                  <c:pt idx="1">
                    <c:v>Hispanic</c:v>
                  </c:pt>
                  <c:pt idx="2">
                    <c:v>White</c:v>
                  </c:pt>
                  <c:pt idx="4">
                    <c:v>13–24</c:v>
                  </c:pt>
                  <c:pt idx="5">
                    <c:v>25–34</c:v>
                  </c:pt>
                  <c:pt idx="6">
                    <c:v>35–54</c:v>
                  </c:pt>
                  <c:pt idx="7">
                    <c:v>55+</c:v>
                  </c:pt>
                  <c:pt idx="9">
                    <c:v>MMSC</c:v>
                  </c:pt>
                  <c:pt idx="10">
                    <c:v>IDU</c:v>
                  </c:pt>
                  <c:pt idx="11">
                    <c:v>MFSC</c:v>
                  </c:pt>
                </c:lvl>
                <c:lvl>
                  <c:pt idx="0">
                    <c:v>Race and ethnicity</c:v>
                  </c:pt>
                  <c:pt idx="4">
                    <c:v>Age at diagnosis</c:v>
                  </c:pt>
                  <c:pt idx="9">
                    <c:v>Transmission mode</c:v>
                  </c:pt>
                </c:lvl>
              </c:multiLvlStrCache>
            </c:multiLvlStrRef>
          </c:cat>
          <c:val>
            <c:numRef>
              <c:f>DOC!$J$147:$J$158</c:f>
              <c:numCache>
                <c:formatCode>0%</c:formatCode>
                <c:ptCount val="12"/>
                <c:pt idx="0">
                  <c:v>0.42121754700089525</c:v>
                </c:pt>
                <c:pt idx="1">
                  <c:v>0.15756490599820949</c:v>
                </c:pt>
                <c:pt idx="2">
                  <c:v>0.36168307967770813</c:v>
                </c:pt>
                <c:pt idx="4">
                  <c:v>0.25111906893464636</c:v>
                </c:pt>
                <c:pt idx="5">
                  <c:v>0.31915846016114591</c:v>
                </c:pt>
                <c:pt idx="6">
                  <c:v>0.33527305282005371</c:v>
                </c:pt>
                <c:pt idx="7">
                  <c:v>9.1316025067144133E-2</c:v>
                </c:pt>
                <c:pt idx="9">
                  <c:v>0.76436884512085945</c:v>
                </c:pt>
                <c:pt idx="10">
                  <c:v>5.9489704565801257E-2</c:v>
                </c:pt>
                <c:pt idx="11">
                  <c:v>0.17300805729632945</c:v>
                </c:pt>
              </c:numCache>
            </c:numRef>
          </c:val>
          <c:extLst>
            <c:ext xmlns:c16="http://schemas.microsoft.com/office/drawing/2014/chart" uri="{C3380CC4-5D6E-409C-BE32-E72D297353CC}">
              <c16:uniqueId val="{00000009-7840-4089-B788-C2A9C256963E}"/>
            </c:ext>
          </c:extLst>
        </c:ser>
        <c:dLbls>
          <c:showLegendKey val="0"/>
          <c:showVal val="0"/>
          <c:showCatName val="0"/>
          <c:showSerName val="0"/>
          <c:showPercent val="0"/>
          <c:showBubbleSize val="0"/>
        </c:dLbls>
        <c:gapWidth val="25"/>
        <c:axId val="443690832"/>
        <c:axId val="443694440"/>
      </c:barChart>
      <c:catAx>
        <c:axId val="443690832"/>
        <c:scaling>
          <c:orientation val="minMax"/>
        </c:scaling>
        <c:delete val="0"/>
        <c:axPos val="b"/>
        <c:numFmt formatCode="General" sourceLinked="1"/>
        <c:majorTickMark val="none"/>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Medium" panose="020B0603020102020204" pitchFamily="34" charset="0"/>
                <a:ea typeface="+mn-ea"/>
                <a:cs typeface="+mn-cs"/>
              </a:defRPr>
            </a:pPr>
            <a:endParaRPr lang="en-US"/>
          </a:p>
        </c:txPr>
        <c:crossAx val="443694440"/>
        <c:crosses val="autoZero"/>
        <c:auto val="1"/>
        <c:lblAlgn val="ctr"/>
        <c:lblOffset val="100"/>
        <c:noMultiLvlLbl val="0"/>
      </c:catAx>
      <c:valAx>
        <c:axId val="443694440"/>
        <c:scaling>
          <c:orientation val="minMax"/>
        </c:scaling>
        <c:delete val="1"/>
        <c:axPos val="l"/>
        <c:numFmt formatCode="0%" sourceLinked="1"/>
        <c:majorTickMark val="none"/>
        <c:minorTickMark val="none"/>
        <c:tickLblPos val="nextTo"/>
        <c:crossAx val="443690832"/>
        <c:crosses val="autoZero"/>
        <c:crossBetween val="between"/>
      </c:valAx>
      <c:spPr>
        <a:noFill/>
        <a:ln>
          <a:noFill/>
        </a:ln>
        <a:effectLst/>
      </c:spPr>
    </c:plotArea>
    <c:legend>
      <c:legendPos val="b"/>
      <c:layout>
        <c:manualLayout>
          <c:xMode val="edge"/>
          <c:yMode val="edge"/>
          <c:x val="0.38059935475343681"/>
          <c:y val="3.7533075223100024E-2"/>
          <c:w val="0.19167779469600124"/>
          <c:h val="7.946485956964270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773479630342163"/>
          <c:y val="0.14639107611548557"/>
          <c:w val="0.67638207596874889"/>
          <c:h val="0.81109695846842689"/>
        </c:manualLayout>
      </c:layout>
      <c:barChart>
        <c:barDir val="bar"/>
        <c:grouping val="stacked"/>
        <c:varyColors val="0"/>
        <c:ser>
          <c:idx val="0"/>
          <c:order val="0"/>
          <c:tx>
            <c:strRef>
              <c:f>metro!$I$266</c:f>
              <c:strCache>
                <c:ptCount val="1"/>
                <c:pt idx="0">
                  <c:v>MSM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bg1"/>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metro!$J$265:$N$265</c:f>
              <c:strCache>
                <c:ptCount val="5"/>
                <c:pt idx="0">
                  <c:v>Non-metro</c:v>
                </c:pt>
                <c:pt idx="1">
                  <c:v>Small metro</c:v>
                </c:pt>
                <c:pt idx="2">
                  <c:v>Dane Co.</c:v>
                </c:pt>
                <c:pt idx="3">
                  <c:v>Milwaukee Co.</c:v>
                </c:pt>
                <c:pt idx="4">
                  <c:v>Statewide</c:v>
                </c:pt>
              </c:strCache>
            </c:strRef>
          </c:cat>
          <c:val>
            <c:numRef>
              <c:f>metro!$J$266:$N$266</c:f>
              <c:numCache>
                <c:formatCode>0%</c:formatCode>
                <c:ptCount val="5"/>
                <c:pt idx="0">
                  <c:v>0.6622641509433963</c:v>
                </c:pt>
                <c:pt idx="1">
                  <c:v>0.72253968253968248</c:v>
                </c:pt>
                <c:pt idx="2">
                  <c:v>0.75130434782608702</c:v>
                </c:pt>
                <c:pt idx="3">
                  <c:v>0.73310580204778164</c:v>
                </c:pt>
                <c:pt idx="4">
                  <c:v>0.7253119429590017</c:v>
                </c:pt>
              </c:numCache>
            </c:numRef>
          </c:val>
          <c:extLst>
            <c:ext xmlns:c16="http://schemas.microsoft.com/office/drawing/2014/chart" uri="{C3380CC4-5D6E-409C-BE32-E72D297353CC}">
              <c16:uniqueId val="{00000000-F762-4F09-AFB8-C338E5B4844D}"/>
            </c:ext>
          </c:extLst>
        </c:ser>
        <c:ser>
          <c:idx val="1"/>
          <c:order val="1"/>
          <c:tx>
            <c:v>Spacer1</c:v>
          </c:tx>
          <c:spPr>
            <a:noFill/>
            <a:ln>
              <a:noFill/>
            </a:ln>
            <a:effectLst/>
          </c:spPr>
          <c:invertIfNegative val="0"/>
          <c:cat>
            <c:strRef>
              <c:f>metro!$J$265:$N$265</c:f>
              <c:strCache>
                <c:ptCount val="5"/>
                <c:pt idx="0">
                  <c:v>Non-metro</c:v>
                </c:pt>
                <c:pt idx="1">
                  <c:v>Small metro</c:v>
                </c:pt>
                <c:pt idx="2">
                  <c:v>Dane Co.</c:v>
                </c:pt>
                <c:pt idx="3">
                  <c:v>Milwaukee Co.</c:v>
                </c:pt>
                <c:pt idx="4">
                  <c:v>Statewide</c:v>
                </c:pt>
              </c:strCache>
            </c:strRef>
          </c:cat>
          <c:val>
            <c:numRef>
              <c:f>metro!$J$267:$N$267</c:f>
              <c:numCache>
                <c:formatCode>0%</c:formatCode>
                <c:ptCount val="5"/>
                <c:pt idx="0">
                  <c:v>0.2</c:v>
                </c:pt>
                <c:pt idx="1">
                  <c:v>0.13972446840371383</c:v>
                </c:pt>
                <c:pt idx="2">
                  <c:v>0.1109598031173093</c:v>
                </c:pt>
                <c:pt idx="3">
                  <c:v>0.12915834889561467</c:v>
                </c:pt>
                <c:pt idx="4">
                  <c:v>0.13695220798439461</c:v>
                </c:pt>
              </c:numCache>
            </c:numRef>
          </c:val>
          <c:extLst>
            <c:ext xmlns:c16="http://schemas.microsoft.com/office/drawing/2014/chart" uri="{C3380CC4-5D6E-409C-BE32-E72D297353CC}">
              <c16:uniqueId val="{00000001-F762-4F09-AFB8-C338E5B4844D}"/>
            </c:ext>
          </c:extLst>
        </c:ser>
        <c:ser>
          <c:idx val="2"/>
          <c:order val="2"/>
          <c:tx>
            <c:v>MFSC</c:v>
          </c:tx>
          <c:spPr>
            <a:solidFill>
              <a:schemeClr val="accent2"/>
            </a:solidFill>
            <a:ln>
              <a:noFill/>
            </a:ln>
            <a:effectLst/>
          </c:spPr>
          <c:invertIfNegative val="0"/>
          <c:dLbls>
            <c:dLbl>
              <c:idx val="0"/>
              <c:layout>
                <c:manualLayout>
                  <c:x val="5.7475038975090154E-2"/>
                  <c:y val="0"/>
                </c:manualLayout>
              </c:layout>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ysClr val="windowText" lastClr="000000"/>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762-4F09-AFB8-C338E5B4844D}"/>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DFFD-426F-B9E4-C87E42B97C1C}"/>
                </c:ext>
              </c:extLst>
            </c:dLbl>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DFFD-426F-B9E4-C87E42B97C1C}"/>
                </c:ext>
              </c:extLst>
            </c:dLbl>
            <c:dLbl>
              <c:idx val="4"/>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DFFD-426F-B9E4-C87E42B97C1C}"/>
                </c:ext>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metro!$J$265:$N$265</c:f>
              <c:strCache>
                <c:ptCount val="5"/>
                <c:pt idx="0">
                  <c:v>Non-metro</c:v>
                </c:pt>
                <c:pt idx="1">
                  <c:v>Small metro</c:v>
                </c:pt>
                <c:pt idx="2">
                  <c:v>Dane Co.</c:v>
                </c:pt>
                <c:pt idx="3">
                  <c:v>Milwaukee Co.</c:v>
                </c:pt>
                <c:pt idx="4">
                  <c:v>Statewide</c:v>
                </c:pt>
              </c:strCache>
            </c:strRef>
          </c:cat>
          <c:val>
            <c:numRef>
              <c:f>metro!$J$268:$N$268</c:f>
              <c:numCache>
                <c:formatCode>0%</c:formatCode>
                <c:ptCount val="5"/>
                <c:pt idx="0">
                  <c:v>0.11132075471698114</c:v>
                </c:pt>
                <c:pt idx="1">
                  <c:v>0.18000000000000002</c:v>
                </c:pt>
                <c:pt idx="2">
                  <c:v>0.17130434782608694</c:v>
                </c:pt>
                <c:pt idx="3">
                  <c:v>0.17337883959044367</c:v>
                </c:pt>
                <c:pt idx="4">
                  <c:v>0.16916221033868092</c:v>
                </c:pt>
              </c:numCache>
            </c:numRef>
          </c:val>
          <c:extLst>
            <c:ext xmlns:c16="http://schemas.microsoft.com/office/drawing/2014/chart" uri="{C3380CC4-5D6E-409C-BE32-E72D297353CC}">
              <c16:uniqueId val="{00000003-F762-4F09-AFB8-C338E5B4844D}"/>
            </c:ext>
          </c:extLst>
        </c:ser>
        <c:ser>
          <c:idx val="3"/>
          <c:order val="3"/>
          <c:tx>
            <c:strRef>
              <c:f>metro!$I$269</c:f>
              <c:strCache>
                <c:ptCount val="1"/>
                <c:pt idx="0">
                  <c:v>Spacer2</c:v>
                </c:pt>
              </c:strCache>
            </c:strRef>
          </c:tx>
          <c:spPr>
            <a:noFill/>
            <a:ln>
              <a:noFill/>
            </a:ln>
            <a:effectLst/>
          </c:spPr>
          <c:invertIfNegative val="0"/>
          <c:cat>
            <c:strRef>
              <c:f>metro!$J$265:$N$265</c:f>
              <c:strCache>
                <c:ptCount val="5"/>
                <c:pt idx="0">
                  <c:v>Non-metro</c:v>
                </c:pt>
                <c:pt idx="1">
                  <c:v>Small metro</c:v>
                </c:pt>
                <c:pt idx="2">
                  <c:v>Dane Co.</c:v>
                </c:pt>
                <c:pt idx="3">
                  <c:v>Milwaukee Co.</c:v>
                </c:pt>
                <c:pt idx="4">
                  <c:v>Statewide</c:v>
                </c:pt>
              </c:strCache>
            </c:strRef>
          </c:cat>
          <c:val>
            <c:numRef>
              <c:f>metro!$J$269:$N$269</c:f>
              <c:numCache>
                <c:formatCode>0%</c:formatCode>
                <c:ptCount val="5"/>
                <c:pt idx="0">
                  <c:v>0.2</c:v>
                </c:pt>
                <c:pt idx="1">
                  <c:v>0.13132075471698113</c:v>
                </c:pt>
                <c:pt idx="2">
                  <c:v>0.1400164068908942</c:v>
                </c:pt>
                <c:pt idx="3">
                  <c:v>0.13794191512653747</c:v>
                </c:pt>
                <c:pt idx="4">
                  <c:v>0.14215854437830022</c:v>
                </c:pt>
              </c:numCache>
            </c:numRef>
          </c:val>
          <c:extLst>
            <c:ext xmlns:c16="http://schemas.microsoft.com/office/drawing/2014/chart" uri="{C3380CC4-5D6E-409C-BE32-E72D297353CC}">
              <c16:uniqueId val="{00000004-F762-4F09-AFB8-C338E5B4844D}"/>
            </c:ext>
          </c:extLst>
        </c:ser>
        <c:ser>
          <c:idx val="4"/>
          <c:order val="4"/>
          <c:tx>
            <c:strRef>
              <c:f>metro!$I$270</c:f>
              <c:strCache>
                <c:ptCount val="1"/>
                <c:pt idx="0">
                  <c:v>IDU</c:v>
                </c:pt>
              </c:strCache>
            </c:strRef>
          </c:tx>
          <c:spPr>
            <a:solidFill>
              <a:schemeClr val="accent3"/>
            </a:solidFill>
            <a:ln>
              <a:noFill/>
            </a:ln>
            <a:effectLst/>
          </c:spPr>
          <c:invertIfNegative val="0"/>
          <c:dLbls>
            <c:dLbl>
              <c:idx val="0"/>
              <c:layout>
                <c:manualLayout>
                  <c:x val="5.7412556738987458E-2"/>
                  <c:y val="1.7463324244339578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762-4F09-AFB8-C338E5B4844D}"/>
                </c:ext>
              </c:extLst>
            </c:dLbl>
            <c:dLbl>
              <c:idx val="1"/>
              <c:layout>
                <c:manualLayout>
                  <c:x val="3.9295581015670378E-2"/>
                  <c:y val="-4.63602236631402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762-4F09-AFB8-C338E5B4844D}"/>
                </c:ext>
              </c:extLst>
            </c:dLbl>
            <c:dLbl>
              <c:idx val="2"/>
              <c:layout>
                <c:manualLayout>
                  <c:x val="3.7015338491229954E-2"/>
                  <c:y val="-4.63602236631410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762-4F09-AFB8-C338E5B4844D}"/>
                </c:ext>
              </c:extLst>
            </c:dLbl>
            <c:dLbl>
              <c:idx val="3"/>
              <c:layout>
                <c:manualLayout>
                  <c:x val="4.188805517396912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762-4F09-AFB8-C338E5B4844D}"/>
                </c:ext>
              </c:extLst>
            </c:dLbl>
            <c:dLbl>
              <c:idx val="4"/>
              <c:layout>
                <c:manualLayout>
                  <c:x val="4.1950537410071813E-2"/>
                  <c:y val="-2.182915530542447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762-4F09-AFB8-C338E5B4844D}"/>
                </c:ext>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metro!$J$265:$N$265</c:f>
              <c:strCache>
                <c:ptCount val="5"/>
                <c:pt idx="0">
                  <c:v>Non-metro</c:v>
                </c:pt>
                <c:pt idx="1">
                  <c:v>Small metro</c:v>
                </c:pt>
                <c:pt idx="2">
                  <c:v>Dane Co.</c:v>
                </c:pt>
                <c:pt idx="3">
                  <c:v>Milwaukee Co.</c:v>
                </c:pt>
                <c:pt idx="4">
                  <c:v>Statewide</c:v>
                </c:pt>
              </c:strCache>
            </c:strRef>
          </c:cat>
          <c:val>
            <c:numRef>
              <c:f>metro!$J$270:$N$270</c:f>
              <c:numCache>
                <c:formatCode>0%</c:formatCode>
                <c:ptCount val="5"/>
                <c:pt idx="0">
                  <c:v>0.12830188679245283</c:v>
                </c:pt>
                <c:pt idx="1">
                  <c:v>5.3968253968253971E-2</c:v>
                </c:pt>
                <c:pt idx="2">
                  <c:v>2.6956521739130435E-2</c:v>
                </c:pt>
                <c:pt idx="3">
                  <c:v>6.6382252559726962E-2</c:v>
                </c:pt>
                <c:pt idx="4">
                  <c:v>6.4705882352941169E-2</c:v>
                </c:pt>
              </c:numCache>
            </c:numRef>
          </c:val>
          <c:extLst>
            <c:ext xmlns:c16="http://schemas.microsoft.com/office/drawing/2014/chart" uri="{C3380CC4-5D6E-409C-BE32-E72D297353CC}">
              <c16:uniqueId val="{0000000A-F762-4F09-AFB8-C338E5B4844D}"/>
            </c:ext>
          </c:extLst>
        </c:ser>
        <c:ser>
          <c:idx val="5"/>
          <c:order val="5"/>
          <c:tx>
            <c:strRef>
              <c:f>metro!$I$271</c:f>
              <c:strCache>
                <c:ptCount val="1"/>
                <c:pt idx="0">
                  <c:v>Spacer 3</c:v>
                </c:pt>
              </c:strCache>
            </c:strRef>
          </c:tx>
          <c:spPr>
            <a:noFill/>
            <a:ln>
              <a:noFill/>
            </a:ln>
            <a:effectLst/>
          </c:spPr>
          <c:invertIfNegative val="0"/>
          <c:cat>
            <c:strRef>
              <c:f>metro!$J$265:$N$265</c:f>
              <c:strCache>
                <c:ptCount val="5"/>
                <c:pt idx="0">
                  <c:v>Non-metro</c:v>
                </c:pt>
                <c:pt idx="1">
                  <c:v>Small metro</c:v>
                </c:pt>
                <c:pt idx="2">
                  <c:v>Dane Co.</c:v>
                </c:pt>
                <c:pt idx="3">
                  <c:v>Milwaukee Co.</c:v>
                </c:pt>
                <c:pt idx="4">
                  <c:v>Statewide</c:v>
                </c:pt>
              </c:strCache>
            </c:strRef>
          </c:cat>
          <c:val>
            <c:numRef>
              <c:f>metro!$J$271:$N$271</c:f>
              <c:numCache>
                <c:formatCode>0%</c:formatCode>
                <c:ptCount val="5"/>
                <c:pt idx="0">
                  <c:v>0.2</c:v>
                </c:pt>
                <c:pt idx="1">
                  <c:v>0.27433363282419887</c:v>
                </c:pt>
                <c:pt idx="2">
                  <c:v>0.30134536505332243</c:v>
                </c:pt>
                <c:pt idx="3">
                  <c:v>0.26191963423272591</c:v>
                </c:pt>
                <c:pt idx="4">
                  <c:v>0.2635960044395117</c:v>
                </c:pt>
              </c:numCache>
            </c:numRef>
          </c:val>
          <c:extLst>
            <c:ext xmlns:c16="http://schemas.microsoft.com/office/drawing/2014/chart" uri="{C3380CC4-5D6E-409C-BE32-E72D297353CC}">
              <c16:uniqueId val="{0000000B-F762-4F09-AFB8-C338E5B4844D}"/>
            </c:ext>
          </c:extLst>
        </c:ser>
        <c:ser>
          <c:idx val="6"/>
          <c:order val="6"/>
          <c:tx>
            <c:strRef>
              <c:f>metro!$I$272</c:f>
              <c:strCache>
                <c:ptCount val="1"/>
                <c:pt idx="0">
                  <c:v>MSM &amp; IDDU</c:v>
                </c:pt>
              </c:strCache>
            </c:strRef>
          </c:tx>
          <c:spPr>
            <a:solidFill>
              <a:schemeClr val="accent4"/>
            </a:solidFill>
            <a:ln>
              <a:noFill/>
            </a:ln>
            <a:effectLst/>
          </c:spPr>
          <c:invertIfNegative val="0"/>
          <c:dLbls>
            <c:dLbl>
              <c:idx val="0"/>
              <c:layout>
                <c:manualLayout>
                  <c:x val="5.3039518398415107E-2"/>
                  <c:y val="-4.63602236631402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762-4F09-AFB8-C338E5B4844D}"/>
                </c:ext>
              </c:extLst>
            </c:dLbl>
            <c:dLbl>
              <c:idx val="1"/>
              <c:layout>
                <c:manualLayout>
                  <c:x val="3.5234774308956343E-2"/>
                  <c:y val="-4.63602236631402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762-4F09-AFB8-C338E5B4844D}"/>
                </c:ext>
              </c:extLst>
            </c:dLbl>
            <c:dLbl>
              <c:idx val="2"/>
              <c:layout>
                <c:manualLayout>
                  <c:x val="3.973277712173425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762-4F09-AFB8-C338E5B4844D}"/>
                </c:ext>
              </c:extLst>
            </c:dLbl>
            <c:dLbl>
              <c:idx val="3"/>
              <c:layout>
                <c:manualLayout>
                  <c:x val="3.517229207285357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762-4F09-AFB8-C338E5B4844D}"/>
                </c:ext>
              </c:extLst>
            </c:dLbl>
            <c:dLbl>
              <c:idx val="4"/>
              <c:layout>
                <c:manualLayout>
                  <c:x val="3.5297256545059115E-2"/>
                  <c:y val="-2.182915530542447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762-4F09-AFB8-C338E5B4844D}"/>
                </c:ext>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metro!$J$265:$N$265</c:f>
              <c:strCache>
                <c:ptCount val="5"/>
                <c:pt idx="0">
                  <c:v>Non-metro</c:v>
                </c:pt>
                <c:pt idx="1">
                  <c:v>Small metro</c:v>
                </c:pt>
                <c:pt idx="2">
                  <c:v>Dane Co.</c:v>
                </c:pt>
                <c:pt idx="3">
                  <c:v>Milwaukee Co.</c:v>
                </c:pt>
                <c:pt idx="4">
                  <c:v>Statewide</c:v>
                </c:pt>
              </c:strCache>
            </c:strRef>
          </c:cat>
          <c:val>
            <c:numRef>
              <c:f>metro!$J$272:$N$272</c:f>
              <c:numCache>
                <c:formatCode>0%</c:formatCode>
                <c:ptCount val="5"/>
                <c:pt idx="0">
                  <c:v>9.8113207547169817E-2</c:v>
                </c:pt>
                <c:pt idx="1">
                  <c:v>4.0317460317460314E-2</c:v>
                </c:pt>
                <c:pt idx="2">
                  <c:v>5.0434782608695654E-2</c:v>
                </c:pt>
                <c:pt idx="3">
                  <c:v>2.5426621160409557E-2</c:v>
                </c:pt>
                <c:pt idx="4">
                  <c:v>3.9037433155080209E-2</c:v>
                </c:pt>
              </c:numCache>
            </c:numRef>
          </c:val>
          <c:extLst>
            <c:ext xmlns:c16="http://schemas.microsoft.com/office/drawing/2014/chart" uri="{C3380CC4-5D6E-409C-BE32-E72D297353CC}">
              <c16:uniqueId val="{00000011-F762-4F09-AFB8-C338E5B4844D}"/>
            </c:ext>
          </c:extLst>
        </c:ser>
        <c:dLbls>
          <c:showLegendKey val="0"/>
          <c:showVal val="0"/>
          <c:showCatName val="0"/>
          <c:showSerName val="0"/>
          <c:showPercent val="0"/>
          <c:showBubbleSize val="0"/>
        </c:dLbls>
        <c:gapWidth val="16"/>
        <c:overlap val="100"/>
        <c:axId val="634045856"/>
        <c:axId val="634046184"/>
      </c:barChart>
      <c:catAx>
        <c:axId val="634045856"/>
        <c:scaling>
          <c:orientation val="minMax"/>
        </c:scaling>
        <c:delete val="0"/>
        <c:axPos val="l"/>
        <c:numFmt formatCode="General" sourceLinked="1"/>
        <c:majorTickMark val="none"/>
        <c:minorTickMark val="none"/>
        <c:tickLblPos val="nextTo"/>
        <c:spPr>
          <a:noFill/>
          <a:ln w="9525" cap="flat" cmpd="sng" algn="ctr">
            <a:solidFill>
              <a:srgbClr val="4F5A65"/>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Medium" panose="020B0603020102020204" pitchFamily="34" charset="0"/>
                <a:ea typeface="+mn-ea"/>
                <a:cs typeface="+mn-cs"/>
              </a:defRPr>
            </a:pPr>
            <a:endParaRPr lang="en-US"/>
          </a:p>
        </c:txPr>
        <c:crossAx val="634046184"/>
        <c:crosses val="autoZero"/>
        <c:auto val="1"/>
        <c:lblAlgn val="ctr"/>
        <c:lblOffset val="100"/>
        <c:noMultiLvlLbl val="0"/>
      </c:catAx>
      <c:valAx>
        <c:axId val="634046184"/>
        <c:scaling>
          <c:orientation val="minMax"/>
          <c:max val="1.7000000000000002"/>
          <c:min val="0"/>
        </c:scaling>
        <c:delete val="1"/>
        <c:axPos val="b"/>
        <c:numFmt formatCode="0%" sourceLinked="1"/>
        <c:majorTickMark val="out"/>
        <c:minorTickMark val="none"/>
        <c:tickLblPos val="nextTo"/>
        <c:crossAx val="634045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1"/>
          <c:order val="0"/>
          <c:tx>
            <c:strRef>
              <c:f>Sheet1!$D$1</c:f>
              <c:strCache>
                <c:ptCount val="1"/>
                <c:pt idx="0">
                  <c:v>County</c:v>
                </c:pt>
              </c:strCache>
            </c:strRef>
          </c:tx>
          <c:spPr>
            <a:solidFill>
              <a:schemeClr val="accent2">
                <a:alpha val="75000"/>
              </a:schemeClr>
            </a:solidFill>
            <a:ln w="25400">
              <a:noFill/>
            </a:ln>
            <a:effectLst/>
          </c:spPr>
          <c:invertIfNegative val="0"/>
          <c:xVal>
            <c:numRef>
              <c:f>Sheet1!$A$2:$A$10</c:f>
              <c:numCache>
                <c:formatCode>General</c:formatCode>
                <c:ptCount val="9"/>
                <c:pt idx="0">
                  <c:v>0.7</c:v>
                </c:pt>
                <c:pt idx="1">
                  <c:v>1.8</c:v>
                </c:pt>
                <c:pt idx="2">
                  <c:v>2.8</c:v>
                </c:pt>
                <c:pt idx="3">
                  <c:v>0.7</c:v>
                </c:pt>
                <c:pt idx="4">
                  <c:v>1.8</c:v>
                </c:pt>
                <c:pt idx="5">
                  <c:v>2.2999999999999998</c:v>
                </c:pt>
                <c:pt idx="6">
                  <c:v>1.25</c:v>
                </c:pt>
                <c:pt idx="7">
                  <c:v>3.4</c:v>
                </c:pt>
                <c:pt idx="8">
                  <c:v>4</c:v>
                </c:pt>
              </c:numCache>
            </c:numRef>
          </c:xVal>
          <c:yVal>
            <c:numRef>
              <c:f>Sheet1!$D$2:$D$10</c:f>
              <c:numCache>
                <c:formatCode>General</c:formatCode>
                <c:ptCount val="9"/>
                <c:pt idx="0">
                  <c:v>0</c:v>
                </c:pt>
                <c:pt idx="1">
                  <c:v>0</c:v>
                </c:pt>
                <c:pt idx="2">
                  <c:v>0</c:v>
                </c:pt>
                <c:pt idx="3">
                  <c:v>0</c:v>
                </c:pt>
                <c:pt idx="4">
                  <c:v>0</c:v>
                </c:pt>
                <c:pt idx="5">
                  <c:v>0</c:v>
                </c:pt>
                <c:pt idx="6">
                  <c:v>0</c:v>
                </c:pt>
                <c:pt idx="7">
                  <c:v>0</c:v>
                </c:pt>
                <c:pt idx="8">
                  <c:v>0</c:v>
                </c:pt>
              </c:numCache>
            </c:numRef>
          </c:yVal>
          <c:bubbleSize>
            <c:numRef>
              <c:f>Sheet1!$E$2:$E$10</c:f>
              <c:numCache>
                <c:formatCode>General</c:formatCode>
                <c:ptCount val="9"/>
              </c:numCache>
            </c:numRef>
          </c:bubbleSize>
          <c:bubble3D val="0"/>
          <c:extLst>
            <c:ext xmlns:c16="http://schemas.microsoft.com/office/drawing/2014/chart" uri="{C3380CC4-5D6E-409C-BE32-E72D297353CC}">
              <c16:uniqueId val="{00000002-14CB-4A7A-96DC-C76938EEE8BF}"/>
            </c:ext>
          </c:extLst>
        </c:ser>
        <c:dLbls>
          <c:showLegendKey val="0"/>
          <c:showVal val="0"/>
          <c:showCatName val="0"/>
          <c:showSerName val="0"/>
          <c:showPercent val="0"/>
          <c:showBubbleSize val="0"/>
        </c:dLbls>
        <c:bubbleScale val="100"/>
        <c:showNegBubbles val="0"/>
        <c:axId val="620065192"/>
        <c:axId val="620060272"/>
      </c:bubbleChart>
      <c:valAx>
        <c:axId val="620065192"/>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620060272"/>
        <c:crossesAt val="0"/>
        <c:crossBetween val="midCat"/>
      </c:valAx>
      <c:valAx>
        <c:axId val="620060272"/>
        <c:scaling>
          <c:orientation val="minMax"/>
          <c:max val="18"/>
          <c:min val="0"/>
        </c:scaling>
        <c:delete val="1"/>
        <c:axPos val="l"/>
        <c:majorGridlines>
          <c:spPr>
            <a:ln w="9525" cap="flat" cmpd="sng" algn="ctr">
              <a:noFill/>
              <a:round/>
            </a:ln>
            <a:effectLst/>
          </c:spPr>
        </c:majorGridlines>
        <c:numFmt formatCode="General" sourceLinked="0"/>
        <c:majorTickMark val="none"/>
        <c:minorTickMark val="none"/>
        <c:tickLblPos val="nextTo"/>
        <c:crossAx val="620065192"/>
        <c:crosses val="autoZero"/>
        <c:crossBetween val="midCat"/>
        <c:majorUnit val="18"/>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Syphilis!$E$56</c:f>
              <c:strCache>
                <c:ptCount val="1"/>
                <c:pt idx="0">
                  <c:v>male-male sexual contact</c:v>
                </c:pt>
              </c:strCache>
            </c:strRef>
          </c:tx>
          <c:spPr>
            <a:solidFill>
              <a:srgbClr val="2A5934"/>
            </a:solidFill>
            <a:ln>
              <a:noFill/>
            </a:ln>
            <a:effectLst/>
          </c:spPr>
          <c:invertIfNegative val="0"/>
          <c:dLbls>
            <c:dLbl>
              <c:idx val="0"/>
              <c:layout>
                <c:manualLayout>
                  <c:x val="-8.3368070029178818E-5"/>
                  <c:y val="0.12438136590950823"/>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54C-4D77-8875-D12CCA5DF6F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Syphilis!$E$56:$E$58</c:f>
              <c:strCache>
                <c:ptCount val="3"/>
                <c:pt idx="0">
                  <c:v>male-male sexual contact</c:v>
                </c:pt>
                <c:pt idx="1">
                  <c:v>male-male sexual contact with injection drug use</c:v>
                </c:pt>
                <c:pt idx="2">
                  <c:v>other risk</c:v>
                </c:pt>
              </c:strCache>
            </c:strRef>
          </c:cat>
          <c:val>
            <c:numRef>
              <c:f>Syphilis!$D$56</c:f>
              <c:numCache>
                <c:formatCode>0%</c:formatCode>
                <c:ptCount val="1"/>
                <c:pt idx="0">
                  <c:v>0.86853146853146856</c:v>
                </c:pt>
              </c:numCache>
            </c:numRef>
          </c:val>
          <c:extLst>
            <c:ext xmlns:c16="http://schemas.microsoft.com/office/drawing/2014/chart" uri="{C3380CC4-5D6E-409C-BE32-E72D297353CC}">
              <c16:uniqueId val="{00000001-A54C-4D77-8875-D12CCA5DF6F0}"/>
            </c:ext>
          </c:extLst>
        </c:ser>
        <c:ser>
          <c:idx val="1"/>
          <c:order val="1"/>
          <c:tx>
            <c:strRef>
              <c:f>Syphilis!$E$57</c:f>
              <c:strCache>
                <c:ptCount val="1"/>
                <c:pt idx="0">
                  <c:v>male-male sexual contact with injection drug use</c:v>
                </c:pt>
              </c:strCache>
            </c:strRef>
          </c:tx>
          <c:spPr>
            <a:solidFill>
              <a:schemeClr val="bg1">
                <a:lumMod val="85000"/>
              </a:schemeClr>
            </a:solidFill>
            <a:ln>
              <a:noFill/>
            </a:ln>
            <a:effectLst/>
          </c:spPr>
          <c:invertIfNegative val="0"/>
          <c:dLbls>
            <c:dLbl>
              <c:idx val="0"/>
              <c:layout>
                <c:manualLayout>
                  <c:x val="-2.778935667639345E-3"/>
                  <c:y val="-1.84800184800185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54C-4D77-8875-D12CCA5DF6F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Syphilis!$E$56:$E$58</c:f>
              <c:strCache>
                <c:ptCount val="3"/>
                <c:pt idx="0">
                  <c:v>male-male sexual contact</c:v>
                </c:pt>
                <c:pt idx="1">
                  <c:v>male-male sexual contact with injection drug use</c:v>
                </c:pt>
                <c:pt idx="2">
                  <c:v>other risk</c:v>
                </c:pt>
              </c:strCache>
            </c:strRef>
          </c:cat>
          <c:val>
            <c:numRef>
              <c:f>Syphilis!$D$57</c:f>
              <c:numCache>
                <c:formatCode>0%</c:formatCode>
                <c:ptCount val="1"/>
                <c:pt idx="0">
                  <c:v>5.7342657342657345E-2</c:v>
                </c:pt>
              </c:numCache>
            </c:numRef>
          </c:val>
          <c:extLst>
            <c:ext xmlns:c16="http://schemas.microsoft.com/office/drawing/2014/chart" uri="{C3380CC4-5D6E-409C-BE32-E72D297353CC}">
              <c16:uniqueId val="{00000003-A54C-4D77-8875-D12CCA5DF6F0}"/>
            </c:ext>
          </c:extLst>
        </c:ser>
        <c:ser>
          <c:idx val="2"/>
          <c:order val="2"/>
          <c:tx>
            <c:strRef>
              <c:f>Syphilis!$E$58</c:f>
              <c:strCache>
                <c:ptCount val="1"/>
                <c:pt idx="0">
                  <c:v>other risk</c:v>
                </c:pt>
              </c:strCache>
            </c:strRef>
          </c:tx>
          <c:spPr>
            <a:solidFill>
              <a:schemeClr val="bg1">
                <a:lumMod val="85000"/>
              </a:schemeClr>
            </a:solidFill>
            <a:ln>
              <a:noFill/>
            </a:ln>
            <a:effectLst/>
          </c:spPr>
          <c:invertIfNegative val="0"/>
          <c:dLbls>
            <c:dLbl>
              <c:idx val="0"/>
              <c:layout>
                <c:manualLayout>
                  <c:x val="-2.7789356676392943E-3"/>
                  <c:y val="-1.3860013860013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54C-4D77-8875-D12CCA5DF6F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Syphilis!$E$56:$E$58</c:f>
              <c:strCache>
                <c:ptCount val="3"/>
                <c:pt idx="0">
                  <c:v>male-male sexual contact</c:v>
                </c:pt>
                <c:pt idx="1">
                  <c:v>male-male sexual contact with injection drug use</c:v>
                </c:pt>
                <c:pt idx="2">
                  <c:v>other risk</c:v>
                </c:pt>
              </c:strCache>
            </c:strRef>
          </c:cat>
          <c:val>
            <c:numRef>
              <c:f>Syphilis!$D$58</c:f>
              <c:numCache>
                <c:formatCode>0%</c:formatCode>
                <c:ptCount val="1"/>
                <c:pt idx="0">
                  <c:v>0.08</c:v>
                </c:pt>
              </c:numCache>
            </c:numRef>
          </c:val>
          <c:extLst>
            <c:ext xmlns:c16="http://schemas.microsoft.com/office/drawing/2014/chart" uri="{C3380CC4-5D6E-409C-BE32-E72D297353CC}">
              <c16:uniqueId val="{00000005-A54C-4D77-8875-D12CCA5DF6F0}"/>
            </c:ext>
          </c:extLst>
        </c:ser>
        <c:dLbls>
          <c:showLegendKey val="0"/>
          <c:showVal val="0"/>
          <c:showCatName val="0"/>
          <c:showSerName val="0"/>
          <c:showPercent val="0"/>
          <c:showBubbleSize val="0"/>
        </c:dLbls>
        <c:gapWidth val="53"/>
        <c:overlap val="-30"/>
        <c:axId val="812722320"/>
        <c:axId val="812717728"/>
      </c:barChart>
      <c:catAx>
        <c:axId val="812722320"/>
        <c:scaling>
          <c:orientation val="minMax"/>
        </c:scaling>
        <c:delete val="1"/>
        <c:axPos val="b"/>
        <c:numFmt formatCode="General" sourceLinked="1"/>
        <c:majorTickMark val="none"/>
        <c:minorTickMark val="none"/>
        <c:tickLblPos val="nextTo"/>
        <c:crossAx val="812717728"/>
        <c:crosses val="autoZero"/>
        <c:auto val="1"/>
        <c:lblAlgn val="ctr"/>
        <c:lblOffset val="100"/>
        <c:noMultiLvlLbl val="0"/>
      </c:catAx>
      <c:valAx>
        <c:axId val="812717728"/>
        <c:scaling>
          <c:orientation val="minMax"/>
        </c:scaling>
        <c:delete val="1"/>
        <c:axPos val="l"/>
        <c:numFmt formatCode="0%" sourceLinked="1"/>
        <c:majorTickMark val="none"/>
        <c:minorTickMark val="none"/>
        <c:tickLblPos val="nextTo"/>
        <c:crossAx val="81272232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333333333333333E-2"/>
          <c:y val="5.5686428406217146E-2"/>
          <c:w val="0.93888888888888888"/>
          <c:h val="0.80545376217729547"/>
        </c:manualLayout>
      </c:layout>
      <c:barChart>
        <c:barDir val="col"/>
        <c:grouping val="clustered"/>
        <c:varyColors val="0"/>
        <c:ser>
          <c:idx val="2"/>
          <c:order val="2"/>
          <c:tx>
            <c:strRef>
              <c:f>Gonorrhea!$D$27:$D$28</c:f>
              <c:strCache>
                <c:ptCount val="2"/>
                <c:pt idx="0">
                  <c:v>Cumulative</c:v>
                </c:pt>
                <c:pt idx="1">
                  <c:v>proportion</c:v>
                </c:pt>
              </c:strCache>
            </c:strRef>
          </c:tx>
          <c:spPr>
            <a:solidFill>
              <a:srgbClr val="0033A1"/>
            </a:solidFill>
            <a:ln>
              <a:noFill/>
            </a:ln>
            <a:effectLst/>
          </c:spPr>
          <c:invertIfNegative val="0"/>
          <c:dPt>
            <c:idx val="0"/>
            <c:invertIfNegative val="0"/>
            <c:bubble3D val="0"/>
            <c:spPr>
              <a:solidFill>
                <a:schemeClr val="bg1">
                  <a:lumMod val="85000"/>
                </a:schemeClr>
              </a:solidFill>
              <a:ln>
                <a:noFill/>
              </a:ln>
              <a:effectLst/>
            </c:spPr>
            <c:extLst>
              <c:ext xmlns:c16="http://schemas.microsoft.com/office/drawing/2014/chart" uri="{C3380CC4-5D6E-409C-BE32-E72D297353CC}">
                <c16:uniqueId val="{00000001-8CAE-409A-A06E-B6676E741E69}"/>
              </c:ext>
            </c:extLst>
          </c:dPt>
          <c:dPt>
            <c:idx val="2"/>
            <c:invertIfNegative val="0"/>
            <c:bubble3D val="0"/>
            <c:spPr>
              <a:solidFill>
                <a:schemeClr val="bg1">
                  <a:lumMod val="85000"/>
                </a:schemeClr>
              </a:solidFill>
              <a:ln>
                <a:noFill/>
              </a:ln>
              <a:effectLst/>
            </c:spPr>
            <c:extLst>
              <c:ext xmlns:c16="http://schemas.microsoft.com/office/drawing/2014/chart" uri="{C3380CC4-5D6E-409C-BE32-E72D297353CC}">
                <c16:uniqueId val="{00000003-8CAE-409A-A06E-B6676E741E69}"/>
              </c:ext>
            </c:extLst>
          </c:dPt>
          <c:dPt>
            <c:idx val="3"/>
            <c:invertIfNegative val="0"/>
            <c:bubble3D val="0"/>
            <c:spPr>
              <a:solidFill>
                <a:schemeClr val="bg1">
                  <a:lumMod val="85000"/>
                </a:schemeClr>
              </a:solidFill>
              <a:ln>
                <a:noFill/>
              </a:ln>
              <a:effectLst/>
            </c:spPr>
            <c:extLst>
              <c:ext xmlns:c16="http://schemas.microsoft.com/office/drawing/2014/chart" uri="{C3380CC4-5D6E-409C-BE32-E72D297353CC}">
                <c16:uniqueId val="{00000005-8CAE-409A-A06E-B6676E741E69}"/>
              </c:ext>
            </c:extLst>
          </c:dPt>
          <c:dPt>
            <c:idx val="4"/>
            <c:invertIfNegative val="0"/>
            <c:bubble3D val="0"/>
            <c:spPr>
              <a:solidFill>
                <a:schemeClr val="bg1">
                  <a:lumMod val="85000"/>
                </a:schemeClr>
              </a:solidFill>
              <a:ln>
                <a:noFill/>
              </a:ln>
              <a:effectLst/>
            </c:spPr>
            <c:extLst>
              <c:ext xmlns:c16="http://schemas.microsoft.com/office/drawing/2014/chart" uri="{C3380CC4-5D6E-409C-BE32-E72D297353CC}">
                <c16:uniqueId val="{00000007-8CAE-409A-A06E-B6676E741E69}"/>
              </c:ext>
            </c:extLst>
          </c:dPt>
          <c:dPt>
            <c:idx val="5"/>
            <c:invertIfNegative val="0"/>
            <c:bubble3D val="0"/>
            <c:spPr>
              <a:solidFill>
                <a:schemeClr val="bg1">
                  <a:lumMod val="85000"/>
                </a:schemeClr>
              </a:solidFill>
              <a:ln>
                <a:noFill/>
              </a:ln>
              <a:effectLst/>
            </c:spPr>
            <c:extLst>
              <c:ext xmlns:c16="http://schemas.microsoft.com/office/drawing/2014/chart" uri="{C3380CC4-5D6E-409C-BE32-E72D297353CC}">
                <c16:uniqueId val="{00000009-8CAE-409A-A06E-B6676E741E69}"/>
              </c:ext>
            </c:extLst>
          </c:dPt>
          <c:dLbls>
            <c:dLbl>
              <c:idx val="0"/>
              <c:layout>
                <c:manualLayout>
                  <c:x val="0"/>
                  <c:y val="0.111372856812434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AE-409A-A06E-B6676E741E69}"/>
                </c:ext>
              </c:extLst>
            </c:dLbl>
            <c:dLbl>
              <c:idx val="1"/>
              <c:layout>
                <c:manualLayout>
                  <c:x val="0"/>
                  <c:y val="0.1160133925129524"/>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CAE-409A-A06E-B6676E741E69}"/>
                </c:ext>
              </c:extLst>
            </c:dLbl>
            <c:dLbl>
              <c:idx val="2"/>
              <c:layout>
                <c:manualLayout>
                  <c:x val="2.7777777777777267E-3"/>
                  <c:y val="0.111372856812434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AE-409A-A06E-B6676E741E69}"/>
                </c:ext>
              </c:extLst>
            </c:dLbl>
            <c:dLbl>
              <c:idx val="3"/>
              <c:layout>
                <c:manualLayout>
                  <c:x val="0"/>
                  <c:y val="0.106732321111916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CAE-409A-A06E-B6676E741E69}"/>
                </c:ext>
              </c:extLst>
            </c:dLbl>
            <c:dLbl>
              <c:idx val="4"/>
              <c:layout>
                <c:manualLayout>
                  <c:x val="0"/>
                  <c:y val="0.106732321111916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CAE-409A-A06E-B6676E741E6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Gonorrhea!$A$29:$A$34</c:f>
              <c:strCache>
                <c:ptCount val="6"/>
                <c:pt idx="0">
                  <c:v>13–24</c:v>
                </c:pt>
                <c:pt idx="1">
                  <c:v>25–34</c:v>
                </c:pt>
                <c:pt idx="2">
                  <c:v>35–44</c:v>
                </c:pt>
                <c:pt idx="3">
                  <c:v>45–54</c:v>
                </c:pt>
                <c:pt idx="4">
                  <c:v>55–64</c:v>
                </c:pt>
                <c:pt idx="5">
                  <c:v>65+</c:v>
                </c:pt>
              </c:strCache>
            </c:strRef>
          </c:cat>
          <c:val>
            <c:numRef>
              <c:f>Gonorrhea!$D$29:$D$34</c:f>
              <c:numCache>
                <c:formatCode>0%</c:formatCode>
                <c:ptCount val="6"/>
                <c:pt idx="0">
                  <c:v>0.20231213872832371</c:v>
                </c:pt>
                <c:pt idx="1">
                  <c:v>0.4310487200660611</c:v>
                </c:pt>
                <c:pt idx="2">
                  <c:v>0.1791907514450867</c:v>
                </c:pt>
                <c:pt idx="3">
                  <c:v>0.11890999174236168</c:v>
                </c:pt>
                <c:pt idx="4">
                  <c:v>6.2758051197357556E-2</c:v>
                </c:pt>
                <c:pt idx="5">
                  <c:v>5.7803468208092483E-3</c:v>
                </c:pt>
              </c:numCache>
            </c:numRef>
          </c:val>
          <c:extLst>
            <c:ext xmlns:c16="http://schemas.microsoft.com/office/drawing/2014/chart" uri="{C3380CC4-5D6E-409C-BE32-E72D297353CC}">
              <c16:uniqueId val="{0000000B-8CAE-409A-A06E-B6676E741E69}"/>
            </c:ext>
          </c:extLst>
        </c:ser>
        <c:dLbls>
          <c:showLegendKey val="0"/>
          <c:showVal val="0"/>
          <c:showCatName val="0"/>
          <c:showSerName val="0"/>
          <c:showPercent val="0"/>
          <c:showBubbleSize val="0"/>
        </c:dLbls>
        <c:gapWidth val="12"/>
        <c:axId val="411987256"/>
        <c:axId val="411986928"/>
        <c:extLst>
          <c:ext xmlns:c15="http://schemas.microsoft.com/office/drawing/2012/chart" uri="{02D57815-91ED-43cb-92C2-25804820EDAC}">
            <c15:filteredBarSeries>
              <c15:ser>
                <c:idx val="0"/>
                <c:order val="0"/>
                <c:tx>
                  <c:strRef>
                    <c:extLst>
                      <c:ext uri="{02D57815-91ED-43cb-92C2-25804820EDAC}">
                        <c15:formulaRef>
                          <c15:sqref>Gonorrhea!$B$27:$B$28</c15:sqref>
                        </c15:formulaRef>
                      </c:ext>
                    </c:extLst>
                    <c:strCache>
                      <c:ptCount val="2"/>
                      <c:pt idx="0">
                        <c:v>Frequency</c:v>
                      </c:pt>
                    </c:strCache>
                  </c:strRef>
                </c:tx>
                <c:spPr>
                  <a:solidFill>
                    <a:schemeClr val="bg1">
                      <a:lumMod val="85000"/>
                    </a:schemeClr>
                  </a:solidFill>
                  <a:ln>
                    <a:noFill/>
                  </a:ln>
                  <a:effectLst/>
                </c:spPr>
                <c:invertIfNegative val="0"/>
                <c:dPt>
                  <c:idx val="1"/>
                  <c:invertIfNegative val="0"/>
                  <c:bubble3D val="0"/>
                  <c:spPr>
                    <a:solidFill>
                      <a:srgbClr val="0033A1"/>
                    </a:solidFill>
                    <a:ln>
                      <a:noFill/>
                    </a:ln>
                    <a:effectLst/>
                  </c:spPr>
                  <c:extLst>
                    <c:ext xmlns:c16="http://schemas.microsoft.com/office/drawing/2014/chart" uri="{C3380CC4-5D6E-409C-BE32-E72D297353CC}">
                      <c16:uniqueId val="{0000000D-8CAE-409A-A06E-B6676E741E69}"/>
                    </c:ext>
                  </c:extLst>
                </c:dPt>
                <c:dLbls>
                  <c:dLbl>
                    <c:idx val="0"/>
                    <c:layout>
                      <c:manualLayout>
                        <c:x val="-2.7777777777777779E-3"/>
                        <c:y val="0.1111111111111111"/>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E-8CAE-409A-A06E-B6676E741E69}"/>
                      </c:ext>
                    </c:extLst>
                  </c:dLbl>
                  <c:dLbl>
                    <c:idx val="1"/>
                    <c:layout>
                      <c:manualLayout>
                        <c:x val="2.7777777777777523E-3"/>
                        <c:y val="0.12037037037037035"/>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uri="{CE6537A1-D6FC-4f65-9D91-7224C49458BB}"/>
                      <c:ext xmlns:c16="http://schemas.microsoft.com/office/drawing/2014/chart" uri="{C3380CC4-5D6E-409C-BE32-E72D297353CC}">
                        <c16:uniqueId val="{0000000D-8CAE-409A-A06E-B6676E741E69}"/>
                      </c:ext>
                    </c:extLst>
                  </c:dLbl>
                  <c:dLbl>
                    <c:idx val="2"/>
                    <c:layout>
                      <c:manualLayout>
                        <c:x val="-2.7777777777777267E-3"/>
                        <c:y val="0.10185185185185185"/>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F-8CAE-409A-A06E-B6676E741E69}"/>
                      </c:ext>
                    </c:extLst>
                  </c:dLbl>
                  <c:dLbl>
                    <c:idx val="3"/>
                    <c:layout>
                      <c:manualLayout>
                        <c:x val="-5.5555555555555558E-3"/>
                        <c:y val="0.10185185185185185"/>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0-8CAE-409A-A06E-B6676E741E69}"/>
                      </c:ext>
                    </c:extLst>
                  </c:dLbl>
                  <c:dLbl>
                    <c:idx val="4"/>
                    <c:layout>
                      <c:manualLayout>
                        <c:x val="0"/>
                        <c:y val="0.11111111111111094"/>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1-8CAE-409A-A06E-B6676E741E6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Gonorrhea!$A$29:$A$34</c15:sqref>
                        </c15:formulaRef>
                      </c:ext>
                    </c:extLst>
                    <c:strCache>
                      <c:ptCount val="6"/>
                      <c:pt idx="0">
                        <c:v>13–24</c:v>
                      </c:pt>
                      <c:pt idx="1">
                        <c:v>25–34</c:v>
                      </c:pt>
                      <c:pt idx="2">
                        <c:v>35–44</c:v>
                      </c:pt>
                      <c:pt idx="3">
                        <c:v>45–54</c:v>
                      </c:pt>
                      <c:pt idx="4">
                        <c:v>55–64</c:v>
                      </c:pt>
                      <c:pt idx="5">
                        <c:v>65+</c:v>
                      </c:pt>
                    </c:strCache>
                  </c:strRef>
                </c:cat>
                <c:val>
                  <c:numRef>
                    <c:extLst>
                      <c:ext uri="{02D57815-91ED-43cb-92C2-25804820EDAC}">
                        <c15:formulaRef>
                          <c15:sqref>Gonorrhea!$B$29:$B$34</c15:sqref>
                        </c15:formulaRef>
                      </c:ext>
                    </c:extLst>
                    <c:numCache>
                      <c:formatCode>General</c:formatCode>
                      <c:ptCount val="6"/>
                      <c:pt idx="0">
                        <c:v>245</c:v>
                      </c:pt>
                      <c:pt idx="1">
                        <c:v>522</c:v>
                      </c:pt>
                      <c:pt idx="2">
                        <c:v>217</c:v>
                      </c:pt>
                      <c:pt idx="3">
                        <c:v>144</c:v>
                      </c:pt>
                      <c:pt idx="4">
                        <c:v>76</c:v>
                      </c:pt>
                      <c:pt idx="5">
                        <c:v>7</c:v>
                      </c:pt>
                    </c:numCache>
                  </c:numRef>
                </c:val>
                <c:extLst>
                  <c:ext xmlns:c16="http://schemas.microsoft.com/office/drawing/2014/chart" uri="{C3380CC4-5D6E-409C-BE32-E72D297353CC}">
                    <c16:uniqueId val="{00000012-8CAE-409A-A06E-B6676E741E6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Gonorrhea!$C$27:$C$28</c15:sqref>
                        </c15:formulaRef>
                      </c:ext>
                    </c:extLst>
                    <c:strCache>
                      <c:ptCount val="2"/>
                      <c:pt idx="0">
                        <c:v>Cumulative</c:v>
                      </c:pt>
                      <c:pt idx="1">
                        <c:v>Frequency</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Gonorrhea!$A$29:$A$34</c15:sqref>
                        </c15:formulaRef>
                      </c:ext>
                    </c:extLst>
                    <c:strCache>
                      <c:ptCount val="6"/>
                      <c:pt idx="0">
                        <c:v>13–24</c:v>
                      </c:pt>
                      <c:pt idx="1">
                        <c:v>25–34</c:v>
                      </c:pt>
                      <c:pt idx="2">
                        <c:v>35–44</c:v>
                      </c:pt>
                      <c:pt idx="3">
                        <c:v>45–54</c:v>
                      </c:pt>
                      <c:pt idx="4">
                        <c:v>55–64</c:v>
                      </c:pt>
                      <c:pt idx="5">
                        <c:v>65+</c:v>
                      </c:pt>
                    </c:strCache>
                  </c:strRef>
                </c:cat>
                <c:val>
                  <c:numRef>
                    <c:extLst xmlns:c15="http://schemas.microsoft.com/office/drawing/2012/chart">
                      <c:ext xmlns:c15="http://schemas.microsoft.com/office/drawing/2012/chart" uri="{02D57815-91ED-43cb-92C2-25804820EDAC}">
                        <c15:formulaRef>
                          <c15:sqref>Gonorrhea!$C$29:$C$34</c15:sqref>
                        </c15:formulaRef>
                      </c:ext>
                    </c:extLst>
                    <c:numCache>
                      <c:formatCode>General</c:formatCode>
                      <c:ptCount val="6"/>
                      <c:pt idx="0">
                        <c:v>245</c:v>
                      </c:pt>
                      <c:pt idx="1">
                        <c:v>767</c:v>
                      </c:pt>
                      <c:pt idx="2">
                        <c:v>984</c:v>
                      </c:pt>
                      <c:pt idx="3">
                        <c:v>1128</c:v>
                      </c:pt>
                      <c:pt idx="4">
                        <c:v>1204</c:v>
                      </c:pt>
                      <c:pt idx="5">
                        <c:v>1211</c:v>
                      </c:pt>
                    </c:numCache>
                  </c:numRef>
                </c:val>
                <c:extLst xmlns:c15="http://schemas.microsoft.com/office/drawing/2012/chart">
                  <c:ext xmlns:c16="http://schemas.microsoft.com/office/drawing/2014/chart" uri="{C3380CC4-5D6E-409C-BE32-E72D297353CC}">
                    <c16:uniqueId val="{00000013-8CAE-409A-A06E-B6676E741E69}"/>
                  </c:ext>
                </c:extLst>
              </c15:ser>
            </c15:filteredBarSeries>
          </c:ext>
        </c:extLst>
      </c:barChart>
      <c:catAx>
        <c:axId val="411987256"/>
        <c:scaling>
          <c:orientation val="minMax"/>
        </c:scaling>
        <c:delete val="0"/>
        <c:axPos val="b"/>
        <c:numFmt formatCode="General" sourceLinked="1"/>
        <c:majorTickMark val="none"/>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Franklin Gothic Medium" panose="020B0603020102020204" pitchFamily="34" charset="0"/>
                <a:ea typeface="+mn-ea"/>
                <a:cs typeface="+mn-cs"/>
              </a:defRPr>
            </a:pPr>
            <a:endParaRPr lang="en-US"/>
          </a:p>
        </c:txPr>
        <c:crossAx val="411986928"/>
        <c:crosses val="autoZero"/>
        <c:auto val="1"/>
        <c:lblAlgn val="ctr"/>
        <c:lblOffset val="100"/>
        <c:noMultiLvlLbl val="0"/>
      </c:catAx>
      <c:valAx>
        <c:axId val="411986928"/>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411987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01073944605123E-2"/>
          <c:y val="5.0925925925925923E-2"/>
          <c:w val="0.91397852110789757"/>
          <c:h val="0.71979479894304677"/>
        </c:manualLayout>
      </c:layout>
      <c:barChart>
        <c:barDir val="col"/>
        <c:grouping val="clustered"/>
        <c:varyColors val="0"/>
        <c:ser>
          <c:idx val="0"/>
          <c:order val="0"/>
          <c:spPr>
            <a:solidFill>
              <a:schemeClr val="accent1"/>
            </a:solidFill>
            <a:ln>
              <a:noFill/>
            </a:ln>
            <a:effectLst/>
          </c:spPr>
          <c:invertIfNegative val="0"/>
          <c:dLbls>
            <c:dLbl>
              <c:idx val="3"/>
              <c:layout>
                <c:manualLayout>
                  <c:x val="-1.7428989296870241E-16"/>
                  <c:y val="8.9723680373286676E-3"/>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30-4DBA-86D4-FA24BDB58B3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Race_Eth!$D$17:$D$20</c:f>
              <c:strCache>
                <c:ptCount val="4"/>
                <c:pt idx="0">
                  <c:v>White</c:v>
                </c:pt>
                <c:pt idx="1">
                  <c:v>Black</c:v>
                </c:pt>
                <c:pt idx="2">
                  <c:v>Hispanic</c:v>
                </c:pt>
                <c:pt idx="3">
                  <c:v>Additional identities</c:v>
                </c:pt>
              </c:strCache>
            </c:strRef>
          </c:cat>
          <c:val>
            <c:numRef>
              <c:f>Race_Eth!$E$17:$E$20</c:f>
              <c:numCache>
                <c:formatCode>0%</c:formatCode>
                <c:ptCount val="4"/>
                <c:pt idx="0">
                  <c:v>0.41</c:v>
                </c:pt>
                <c:pt idx="1">
                  <c:v>0.38</c:v>
                </c:pt>
                <c:pt idx="2">
                  <c:v>0.18</c:v>
                </c:pt>
                <c:pt idx="3">
                  <c:v>0.04</c:v>
                </c:pt>
              </c:numCache>
            </c:numRef>
          </c:val>
          <c:extLst>
            <c:ext xmlns:c16="http://schemas.microsoft.com/office/drawing/2014/chart" uri="{C3380CC4-5D6E-409C-BE32-E72D297353CC}">
              <c16:uniqueId val="{00000001-CB30-4DBA-86D4-FA24BDB58B34}"/>
            </c:ext>
          </c:extLst>
        </c:ser>
        <c:dLbls>
          <c:showLegendKey val="0"/>
          <c:showVal val="0"/>
          <c:showCatName val="0"/>
          <c:showSerName val="0"/>
          <c:showPercent val="0"/>
          <c:showBubbleSize val="0"/>
        </c:dLbls>
        <c:gapWidth val="12"/>
        <c:axId val="602004296"/>
        <c:axId val="602001672"/>
      </c:barChart>
      <c:catAx>
        <c:axId val="60200429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Medium" panose="020B0603020102020204" pitchFamily="34" charset="0"/>
                <a:ea typeface="+mn-ea"/>
                <a:cs typeface="+mn-cs"/>
              </a:defRPr>
            </a:pPr>
            <a:endParaRPr lang="en-US"/>
          </a:p>
        </c:txPr>
        <c:crossAx val="602001672"/>
        <c:crosses val="autoZero"/>
        <c:auto val="1"/>
        <c:lblAlgn val="ctr"/>
        <c:lblOffset val="100"/>
        <c:noMultiLvlLbl val="0"/>
      </c:catAx>
      <c:valAx>
        <c:axId val="602001672"/>
        <c:scaling>
          <c:orientation val="minMax"/>
        </c:scaling>
        <c:delete val="1"/>
        <c:axPos val="l"/>
        <c:numFmt formatCode="0%" sourceLinked="1"/>
        <c:majorTickMark val="none"/>
        <c:minorTickMark val="none"/>
        <c:tickLblPos val="nextTo"/>
        <c:crossAx val="60200429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dLbl>
              <c:idx val="0"/>
              <c:layout>
                <c:manualLayout>
                  <c:x val="-7.0098425196851409E-3"/>
                  <c:y val="0"/>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C0-4993-AA42-FB2A5493F27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Trans_categ!$H$5:$H$10</c:f>
              <c:strCache>
                <c:ptCount val="6"/>
                <c:pt idx="0">
                  <c:v>Additional modes</c:v>
                </c:pt>
                <c:pt idx="1">
                  <c:v>No identified mode</c:v>
                </c:pt>
                <c:pt idx="2">
                  <c:v>MFSC</c:v>
                </c:pt>
                <c:pt idx="3">
                  <c:v>MMSC &amp; IDU</c:v>
                </c:pt>
                <c:pt idx="4">
                  <c:v>MMSC</c:v>
                </c:pt>
                <c:pt idx="5">
                  <c:v>IDU</c:v>
                </c:pt>
              </c:strCache>
            </c:strRef>
          </c:cat>
          <c:val>
            <c:numRef>
              <c:f>Trans_categ!$I$5:$I$10</c:f>
              <c:numCache>
                <c:formatCode>0%</c:formatCode>
                <c:ptCount val="6"/>
                <c:pt idx="0">
                  <c:v>3.1413612565445025E-2</c:v>
                </c:pt>
                <c:pt idx="1">
                  <c:v>8.7260034904013961E-2</c:v>
                </c:pt>
                <c:pt idx="2">
                  <c:v>9.947643979057591E-2</c:v>
                </c:pt>
                <c:pt idx="3">
                  <c:v>0.15357766143106458</c:v>
                </c:pt>
                <c:pt idx="4">
                  <c:v>0.27050610820244331</c:v>
                </c:pt>
                <c:pt idx="5">
                  <c:v>0.35776614310645727</c:v>
                </c:pt>
              </c:numCache>
            </c:numRef>
          </c:val>
          <c:extLst>
            <c:ext xmlns:c16="http://schemas.microsoft.com/office/drawing/2014/chart" uri="{C3380CC4-5D6E-409C-BE32-E72D297353CC}">
              <c16:uniqueId val="{00000001-06C0-4993-AA42-FB2A5493F275}"/>
            </c:ext>
          </c:extLst>
        </c:ser>
        <c:dLbls>
          <c:showLegendKey val="0"/>
          <c:showVal val="0"/>
          <c:showCatName val="0"/>
          <c:showSerName val="0"/>
          <c:showPercent val="0"/>
          <c:showBubbleSize val="0"/>
        </c:dLbls>
        <c:gapWidth val="16"/>
        <c:axId val="429307896"/>
        <c:axId val="429314784"/>
      </c:barChart>
      <c:catAx>
        <c:axId val="429307896"/>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Medium" panose="020B0603020102020204" pitchFamily="34" charset="0"/>
                <a:ea typeface="+mn-ea"/>
                <a:cs typeface="+mn-cs"/>
              </a:defRPr>
            </a:pPr>
            <a:endParaRPr lang="en-US"/>
          </a:p>
        </c:txPr>
        <c:crossAx val="429314784"/>
        <c:crosses val="autoZero"/>
        <c:auto val="1"/>
        <c:lblAlgn val="ctr"/>
        <c:lblOffset val="100"/>
        <c:noMultiLvlLbl val="0"/>
      </c:catAx>
      <c:valAx>
        <c:axId val="429314784"/>
        <c:scaling>
          <c:orientation val="minMax"/>
        </c:scaling>
        <c:delete val="1"/>
        <c:axPos val="b"/>
        <c:numFmt formatCode="0%" sourceLinked="1"/>
        <c:majorTickMark val="none"/>
        <c:minorTickMark val="none"/>
        <c:tickLblPos val="nextTo"/>
        <c:crossAx val="42930789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79328891370444"/>
          <c:y val="0.13815162340589812"/>
          <c:w val="0.75565111450622635"/>
          <c:h val="0.81229867628859975"/>
        </c:manualLayout>
      </c:layout>
      <c:barChart>
        <c:barDir val="bar"/>
        <c:grouping val="stacked"/>
        <c:varyColors val="0"/>
        <c:ser>
          <c:idx val="0"/>
          <c:order val="0"/>
          <c:tx>
            <c:strRef>
              <c:f>Age!$M$25</c:f>
              <c:strCache>
                <c:ptCount val="1"/>
                <c:pt idx="0">
                  <c:v>co dx</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09D5-43BF-AA32-5AB6D134225C}"/>
                </c:ext>
              </c:extLst>
            </c:dLbl>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9D5-43BF-AA32-5AB6D134225C}"/>
                </c:ext>
              </c:extLst>
            </c:dLbl>
            <c:dLbl>
              <c:idx val="2"/>
              <c:layout>
                <c:manualLayout>
                  <c:x val="9.2382306242385512E-2"/>
                  <c:y val="-9.1674522543676349E-17"/>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D5-43BF-AA32-5AB6D134225C}"/>
                </c:ext>
              </c:extLst>
            </c:dLbl>
            <c:dLbl>
              <c:idx val="3"/>
              <c:layout>
                <c:manualLayout>
                  <c:x val="6.388888888888891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D5-43BF-AA32-5AB6D134225C}"/>
                </c:ext>
              </c:extLst>
            </c:dLbl>
            <c:dLbl>
              <c:idx val="4"/>
              <c:layout>
                <c:manualLayout>
                  <c:x val="6.937931037523173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D5-43BF-AA32-5AB6D134225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Age!$N$24:$R$24</c:f>
              <c:strCache>
                <c:ptCount val="5"/>
                <c:pt idx="0">
                  <c:v>55+</c:v>
                </c:pt>
                <c:pt idx="1">
                  <c:v>45–54</c:v>
                </c:pt>
                <c:pt idx="2">
                  <c:v>35–44</c:v>
                </c:pt>
                <c:pt idx="3">
                  <c:v>25–34</c:v>
                </c:pt>
                <c:pt idx="4">
                  <c:v>13–24</c:v>
                </c:pt>
              </c:strCache>
            </c:strRef>
          </c:cat>
          <c:val>
            <c:numRef>
              <c:f>Age!$N$25:$R$25</c:f>
              <c:numCache>
                <c:formatCode>0%</c:formatCode>
                <c:ptCount val="5"/>
                <c:pt idx="0">
                  <c:v>0.61780104712041883</c:v>
                </c:pt>
                <c:pt idx="1">
                  <c:v>0.17452006980802792</c:v>
                </c:pt>
                <c:pt idx="2">
                  <c:v>0.13961605584642234</c:v>
                </c:pt>
                <c:pt idx="3">
                  <c:v>6.6317626527050616E-2</c:v>
                </c:pt>
                <c:pt idx="4" formatCode="0.0%">
                  <c:v>1.7452006980802793E-3</c:v>
                </c:pt>
              </c:numCache>
            </c:numRef>
          </c:val>
          <c:extLst>
            <c:ext xmlns:c16="http://schemas.microsoft.com/office/drawing/2014/chart" uri="{C3380CC4-5D6E-409C-BE32-E72D297353CC}">
              <c16:uniqueId val="{00000005-09D5-43BF-AA32-5AB6D134225C}"/>
            </c:ext>
          </c:extLst>
        </c:ser>
        <c:ser>
          <c:idx val="1"/>
          <c:order val="1"/>
          <c:tx>
            <c:strRef>
              <c:f>Age!$M$26</c:f>
              <c:strCache>
                <c:ptCount val="1"/>
                <c:pt idx="0">
                  <c:v>spacer</c:v>
                </c:pt>
              </c:strCache>
            </c:strRef>
          </c:tx>
          <c:spPr>
            <a:noFill/>
            <a:ln>
              <a:noFill/>
            </a:ln>
            <a:effectLst/>
          </c:spPr>
          <c:invertIfNegative val="0"/>
          <c:cat>
            <c:strRef>
              <c:f>Age!$N$24:$R$24</c:f>
              <c:strCache>
                <c:ptCount val="5"/>
                <c:pt idx="0">
                  <c:v>55+</c:v>
                </c:pt>
                <c:pt idx="1">
                  <c:v>45–54</c:v>
                </c:pt>
                <c:pt idx="2">
                  <c:v>35–44</c:v>
                </c:pt>
                <c:pt idx="3">
                  <c:v>25–34</c:v>
                </c:pt>
                <c:pt idx="4">
                  <c:v>13–24</c:v>
                </c:pt>
              </c:strCache>
            </c:strRef>
          </c:cat>
          <c:val>
            <c:numRef>
              <c:f>Age!$N$26:$R$26</c:f>
              <c:numCache>
                <c:formatCode>0%</c:formatCode>
                <c:ptCount val="5"/>
                <c:pt idx="0">
                  <c:v>0.25</c:v>
                </c:pt>
                <c:pt idx="1">
                  <c:v>0.69328097731239091</c:v>
                </c:pt>
                <c:pt idx="2">
                  <c:v>0.7281849912739965</c:v>
                </c:pt>
                <c:pt idx="3">
                  <c:v>0.80148342059336819</c:v>
                </c:pt>
                <c:pt idx="4">
                  <c:v>0.86605584642233857</c:v>
                </c:pt>
              </c:numCache>
            </c:numRef>
          </c:val>
          <c:extLst>
            <c:ext xmlns:c16="http://schemas.microsoft.com/office/drawing/2014/chart" uri="{C3380CC4-5D6E-409C-BE32-E72D297353CC}">
              <c16:uniqueId val="{00000006-09D5-43BF-AA32-5AB6D134225C}"/>
            </c:ext>
          </c:extLst>
        </c:ser>
        <c:ser>
          <c:idx val="2"/>
          <c:order val="2"/>
          <c:tx>
            <c:strRef>
              <c:f>Age!$M$27</c:f>
              <c:strCache>
                <c:ptCount val="1"/>
                <c:pt idx="0">
                  <c:v>prev</c:v>
                </c:pt>
              </c:strCache>
            </c:strRef>
          </c:tx>
          <c:spPr>
            <a:solidFill>
              <a:schemeClr val="accent3"/>
            </a:solidFill>
            <a:ln>
              <a:noFill/>
            </a:ln>
            <a:effectLst/>
          </c:spPr>
          <c:invertIfNegative val="0"/>
          <c:dLbls>
            <c:dLbl>
              <c:idx val="1"/>
              <c:layout>
                <c:manualLayout>
                  <c:x val="8.6783378591331853E-2"/>
                  <c:y val="5.0004862677590174E-3"/>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0A-4C95-ABDD-44EBCC90307B}"/>
                </c:ext>
              </c:extLst>
            </c:dLbl>
            <c:dLbl>
              <c:idx val="4"/>
              <c:layout>
                <c:manualLayout>
                  <c:x val="4.7222222222222221E-2"/>
                  <c:y val="-1.060944534001666E-17"/>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D5-43BF-AA32-5AB6D134225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Age!$N$24:$R$24</c:f>
              <c:strCache>
                <c:ptCount val="5"/>
                <c:pt idx="0">
                  <c:v>55+</c:v>
                </c:pt>
                <c:pt idx="1">
                  <c:v>45–54</c:v>
                </c:pt>
                <c:pt idx="2">
                  <c:v>35–44</c:v>
                </c:pt>
                <c:pt idx="3">
                  <c:v>25–34</c:v>
                </c:pt>
                <c:pt idx="4">
                  <c:v>13–24</c:v>
                </c:pt>
              </c:strCache>
            </c:strRef>
          </c:cat>
          <c:val>
            <c:numRef>
              <c:f>Age!$N$27:$R$27</c:f>
              <c:numCache>
                <c:formatCode>0%</c:formatCode>
                <c:ptCount val="5"/>
                <c:pt idx="0">
                  <c:v>0.53909371936967498</c:v>
                </c:pt>
                <c:pt idx="1">
                  <c:v>0.13089044710849732</c:v>
                </c:pt>
                <c:pt idx="2">
                  <c:v>0.15479152529593607</c:v>
                </c:pt>
                <c:pt idx="3">
                  <c:v>0.15656337178617205</c:v>
                </c:pt>
                <c:pt idx="4">
                  <c:v>1.6775993365000377E-2</c:v>
                </c:pt>
              </c:numCache>
            </c:numRef>
          </c:val>
          <c:extLst>
            <c:ext xmlns:c16="http://schemas.microsoft.com/office/drawing/2014/chart" uri="{C3380CC4-5D6E-409C-BE32-E72D297353CC}">
              <c16:uniqueId val="{00000008-09D5-43BF-AA32-5AB6D134225C}"/>
            </c:ext>
          </c:extLst>
        </c:ser>
        <c:dLbls>
          <c:showLegendKey val="0"/>
          <c:showVal val="0"/>
          <c:showCatName val="0"/>
          <c:showSerName val="0"/>
          <c:showPercent val="0"/>
          <c:showBubbleSize val="0"/>
        </c:dLbls>
        <c:gapWidth val="12"/>
        <c:overlap val="100"/>
        <c:axId val="94318800"/>
        <c:axId val="94321752"/>
      </c:barChart>
      <c:catAx>
        <c:axId val="94318800"/>
        <c:scaling>
          <c:orientation val="minMax"/>
        </c:scaling>
        <c:delete val="0"/>
        <c:axPos val="l"/>
        <c:numFmt formatCode="General" sourceLinked="1"/>
        <c:majorTickMark val="none"/>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Medium" panose="020B0603020102020204" pitchFamily="34" charset="0"/>
                <a:ea typeface="+mn-ea"/>
                <a:cs typeface="+mn-cs"/>
              </a:defRPr>
            </a:pPr>
            <a:endParaRPr lang="en-US"/>
          </a:p>
        </c:txPr>
        <c:crossAx val="94321752"/>
        <c:crosses val="autoZero"/>
        <c:auto val="1"/>
        <c:lblAlgn val="ctr"/>
        <c:lblOffset val="100"/>
        <c:noMultiLvlLbl val="0"/>
      </c:catAx>
      <c:valAx>
        <c:axId val="94321752"/>
        <c:scaling>
          <c:orientation val="minMax"/>
          <c:max val="1.45"/>
          <c:min val="0"/>
        </c:scaling>
        <c:delete val="1"/>
        <c:axPos val="b"/>
        <c:numFmt formatCode="0%" sourceLinked="1"/>
        <c:majorTickMark val="none"/>
        <c:minorTickMark val="none"/>
        <c:tickLblPos val="nextTo"/>
        <c:crossAx val="9431880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892847004773323E-2"/>
          <c:y val="0.19763661080283737"/>
          <c:w val="0.89203427358601806"/>
          <c:h val="0.76903815286925925"/>
        </c:manualLayout>
      </c:layout>
      <c:barChart>
        <c:barDir val="bar"/>
        <c:grouping val="stacked"/>
        <c:varyColors val="0"/>
        <c:ser>
          <c:idx val="1"/>
          <c:order val="0"/>
          <c:tx>
            <c:strRef>
              <c:f>'Epi Profile Viz charts'!$F$73</c:f>
              <c:strCache>
                <c:ptCount val="1"/>
                <c:pt idx="0">
                  <c:v>spacer</c:v>
                </c:pt>
              </c:strCache>
            </c:strRef>
          </c:tx>
          <c:spPr>
            <a:solidFill>
              <a:sysClr val="window" lastClr="FFFFFF"/>
            </a:solidFill>
            <a:ln>
              <a:noFill/>
            </a:ln>
            <a:effectLst/>
          </c:spPr>
          <c:invertIfNegative val="0"/>
          <c:cat>
            <c:strRef>
              <c:f>'Epi Profile Viz charts'!$D$74:$D$79</c:f>
              <c:strCache>
                <c:ptCount val="6"/>
                <c:pt idx="0">
                  <c:v>&gt;65</c:v>
                </c:pt>
                <c:pt idx="1">
                  <c:v>45–65</c:v>
                </c:pt>
                <c:pt idx="2">
                  <c:v>25–44</c:v>
                </c:pt>
                <c:pt idx="3">
                  <c:v>15–24</c:v>
                </c:pt>
                <c:pt idx="4">
                  <c:v>5–14</c:v>
                </c:pt>
                <c:pt idx="5">
                  <c:v>&lt;5</c:v>
                </c:pt>
              </c:strCache>
            </c:strRef>
          </c:cat>
          <c:val>
            <c:numRef>
              <c:f>'Epi Profile Viz charts'!$F$74:$F$79</c:f>
              <c:numCache>
                <c:formatCode>0%</c:formatCode>
                <c:ptCount val="6"/>
                <c:pt idx="0">
                  <c:v>-0.35</c:v>
                </c:pt>
                <c:pt idx="1">
                  <c:v>-0.35</c:v>
                </c:pt>
                <c:pt idx="2">
                  <c:v>-0.35</c:v>
                </c:pt>
                <c:pt idx="3">
                  <c:v>-0.35</c:v>
                </c:pt>
                <c:pt idx="4">
                  <c:v>-0.35</c:v>
                </c:pt>
                <c:pt idx="5">
                  <c:v>-0.35</c:v>
                </c:pt>
              </c:numCache>
            </c:numRef>
          </c:val>
          <c:extLst>
            <c:ext xmlns:c16="http://schemas.microsoft.com/office/drawing/2014/chart" uri="{C3380CC4-5D6E-409C-BE32-E72D297353CC}">
              <c16:uniqueId val="{00000000-C04D-4EF2-8105-0DAA5A9470C9}"/>
            </c:ext>
          </c:extLst>
        </c:ser>
        <c:ser>
          <c:idx val="0"/>
          <c:order val="1"/>
          <c:tx>
            <c:strRef>
              <c:f>'Epi Profile Viz charts'!$E$73</c:f>
              <c:strCache>
                <c:ptCount val="1"/>
                <c:pt idx="0">
                  <c:v>TB</c:v>
                </c:pt>
              </c:strCache>
            </c:strRef>
          </c:tx>
          <c:spPr>
            <a:solidFill>
              <a:schemeClr val="bg1">
                <a:lumMod val="85000"/>
              </a:schemeClr>
            </a:solidFill>
            <a:ln>
              <a:noFill/>
            </a:ln>
            <a:effectLst/>
          </c:spPr>
          <c:invertIfNegative val="0"/>
          <c:dLbls>
            <c:dLbl>
              <c:idx val="0"/>
              <c:tx>
                <c:rich>
                  <a:bodyPr/>
                  <a:lstStyle/>
                  <a:p>
                    <a:r>
                      <a:rPr lang="en-US" dirty="0"/>
                      <a:t>24%</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04D-4EF2-8105-0DAA5A9470C9}"/>
                </c:ext>
              </c:extLst>
            </c:dLbl>
            <c:dLbl>
              <c:idx val="1"/>
              <c:tx>
                <c:rich>
                  <a:bodyPr/>
                  <a:lstStyle/>
                  <a:p>
                    <a:r>
                      <a:rPr lang="en-US" dirty="0"/>
                      <a:t>30%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04D-4EF2-8105-0DAA5A9470C9}"/>
                </c:ext>
              </c:extLst>
            </c:dLbl>
            <c:dLbl>
              <c:idx val="2"/>
              <c:tx>
                <c:rich>
                  <a:bodyPr/>
                  <a:lstStyle/>
                  <a:p>
                    <a:r>
                      <a:rPr lang="en-US" dirty="0"/>
                      <a:t>29%</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04D-4EF2-8105-0DAA5A9470C9}"/>
                </c:ext>
              </c:extLst>
            </c:dLbl>
            <c:dLbl>
              <c:idx val="3"/>
              <c:layout>
                <c:manualLayout>
                  <c:x val="-9.4314375428529024E-2"/>
                  <c:y val="0"/>
                </c:manualLayout>
              </c:layout>
              <c:tx>
                <c:rich>
                  <a:bodyPr/>
                  <a:lstStyle/>
                  <a:p>
                    <a:r>
                      <a:rPr lang="en-US" dirty="0"/>
                      <a:t>13%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04D-4EF2-8105-0DAA5A9470C9}"/>
                </c:ext>
              </c:extLst>
            </c:dLbl>
            <c:dLbl>
              <c:idx val="4"/>
              <c:tx>
                <c:rich>
                  <a:bodyPr/>
                  <a:lstStyle/>
                  <a:p>
                    <a:r>
                      <a:rPr lang="en-US" dirty="0"/>
                      <a:t>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04D-4EF2-8105-0DAA5A9470C9}"/>
                </c:ext>
              </c:extLst>
            </c:dLbl>
            <c:dLbl>
              <c:idx val="5"/>
              <c:tx>
                <c:rich>
                  <a:bodyPr/>
                  <a:lstStyle/>
                  <a:p>
                    <a:r>
                      <a:rPr lang="en-US" dirty="0"/>
                      <a:t>2%</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C04D-4EF2-8105-0DAA5A9470C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'Epi Profile Viz charts'!$D$74:$D$79</c:f>
              <c:strCache>
                <c:ptCount val="6"/>
                <c:pt idx="0">
                  <c:v>&gt;65</c:v>
                </c:pt>
                <c:pt idx="1">
                  <c:v>45–65</c:v>
                </c:pt>
                <c:pt idx="2">
                  <c:v>25–44</c:v>
                </c:pt>
                <c:pt idx="3">
                  <c:v>15–24</c:v>
                </c:pt>
                <c:pt idx="4">
                  <c:v>5–14</c:v>
                </c:pt>
                <c:pt idx="5">
                  <c:v>&lt;5</c:v>
                </c:pt>
              </c:strCache>
            </c:strRef>
          </c:cat>
          <c:val>
            <c:numRef>
              <c:f>'Epi Profile Viz charts'!$E$74:$E$79</c:f>
              <c:numCache>
                <c:formatCode>0%</c:formatCode>
                <c:ptCount val="6"/>
                <c:pt idx="0">
                  <c:v>-0.24</c:v>
                </c:pt>
                <c:pt idx="1">
                  <c:v>-0.3</c:v>
                </c:pt>
                <c:pt idx="2">
                  <c:v>-0.28999999999999998</c:v>
                </c:pt>
                <c:pt idx="3">
                  <c:v>-0.13</c:v>
                </c:pt>
                <c:pt idx="4">
                  <c:v>-0.01</c:v>
                </c:pt>
                <c:pt idx="5">
                  <c:v>-0.02</c:v>
                </c:pt>
              </c:numCache>
            </c:numRef>
          </c:val>
          <c:extLst>
            <c:ext xmlns:c16="http://schemas.microsoft.com/office/drawing/2014/chart" uri="{C3380CC4-5D6E-409C-BE32-E72D297353CC}">
              <c16:uniqueId val="{00000007-C04D-4EF2-8105-0DAA5A9470C9}"/>
            </c:ext>
          </c:extLst>
        </c:ser>
        <c:ser>
          <c:idx val="2"/>
          <c:order val="2"/>
          <c:tx>
            <c:strRef>
              <c:f>'Epi Profile Viz charts'!$G$73</c:f>
              <c:strCache>
                <c:ptCount val="1"/>
                <c:pt idx="0">
                  <c:v>TB-HIV</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8-C04D-4EF2-8105-0DAA5A9470C9}"/>
                </c:ext>
              </c:extLst>
            </c:dLbl>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9-C04D-4EF2-8105-0DAA5A9470C9}"/>
                </c:ext>
              </c:extLst>
            </c:dLbl>
            <c:dLbl>
              <c:idx val="2"/>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A-C04D-4EF2-8105-0DAA5A9470C9}"/>
                </c:ext>
              </c:extLst>
            </c:dLbl>
            <c:dLbl>
              <c:idx val="3"/>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B-C04D-4EF2-8105-0DAA5A9470C9}"/>
                </c:ext>
              </c:extLst>
            </c:dLbl>
            <c:dLbl>
              <c:idx val="4"/>
              <c:layout>
                <c:manualLayout>
                  <c:x val="4.2859232862115196E-2"/>
                  <c:y val="-4.6296296296296294E-3"/>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04D-4EF2-8105-0DAA5A9470C9}"/>
                </c:ext>
              </c:extLst>
            </c:dLbl>
            <c:dLbl>
              <c:idx val="5"/>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D-C04D-4EF2-8105-0DAA5A9470C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'Epi Profile Viz charts'!$D$74:$D$79</c:f>
              <c:strCache>
                <c:ptCount val="6"/>
                <c:pt idx="0">
                  <c:v>&gt;65</c:v>
                </c:pt>
                <c:pt idx="1">
                  <c:v>45–65</c:v>
                </c:pt>
                <c:pt idx="2">
                  <c:v>25–44</c:v>
                </c:pt>
                <c:pt idx="3">
                  <c:v>15–24</c:v>
                </c:pt>
                <c:pt idx="4">
                  <c:v>5–14</c:v>
                </c:pt>
                <c:pt idx="5">
                  <c:v>&lt;5</c:v>
                </c:pt>
              </c:strCache>
            </c:strRef>
          </c:cat>
          <c:val>
            <c:numRef>
              <c:f>'Epi Profile Viz charts'!$G$74:$G$79</c:f>
              <c:numCache>
                <c:formatCode>0%</c:formatCode>
                <c:ptCount val="6"/>
                <c:pt idx="0">
                  <c:v>0</c:v>
                </c:pt>
                <c:pt idx="1">
                  <c:v>0</c:v>
                </c:pt>
                <c:pt idx="2">
                  <c:v>0.55000000000000004</c:v>
                </c:pt>
                <c:pt idx="3">
                  <c:v>0.45</c:v>
                </c:pt>
                <c:pt idx="4">
                  <c:v>0</c:v>
                </c:pt>
                <c:pt idx="5">
                  <c:v>0</c:v>
                </c:pt>
              </c:numCache>
            </c:numRef>
          </c:val>
          <c:extLst>
            <c:ext xmlns:c16="http://schemas.microsoft.com/office/drawing/2014/chart" uri="{C3380CC4-5D6E-409C-BE32-E72D297353CC}">
              <c16:uniqueId val="{0000000E-C04D-4EF2-8105-0DAA5A9470C9}"/>
            </c:ext>
          </c:extLst>
        </c:ser>
        <c:dLbls>
          <c:showLegendKey val="0"/>
          <c:showVal val="0"/>
          <c:showCatName val="0"/>
          <c:showSerName val="0"/>
          <c:showPercent val="0"/>
          <c:showBubbleSize val="0"/>
        </c:dLbls>
        <c:gapWidth val="12"/>
        <c:overlap val="100"/>
        <c:axId val="697110624"/>
        <c:axId val="697110952"/>
      </c:barChart>
      <c:catAx>
        <c:axId val="697110624"/>
        <c:scaling>
          <c:orientation val="minMax"/>
        </c:scaling>
        <c:delete val="0"/>
        <c:axPos val="l"/>
        <c:numFmt formatCode="General" sourceLinked="1"/>
        <c:majorTickMark val="out"/>
        <c:minorTickMark val="none"/>
        <c:tickLblPos val="nextTo"/>
        <c:spPr>
          <a:noFill/>
          <a:ln w="9525" cap="flat" cmpd="sng" algn="ctr">
            <a:noFill/>
            <a:round/>
          </a:ln>
          <a:effectLst/>
        </c:spPr>
        <c:txPr>
          <a:bodyPr rot="0" spcFirstLastPara="1" vertOverflow="ellipsis" wrap="square" anchor="ctr" anchorCtr="1"/>
          <a:lstStyle/>
          <a:p>
            <a:pPr>
              <a:defRPr sz="1600" b="0" i="0" u="none" strike="noStrike" kern="1200" baseline="0">
                <a:solidFill>
                  <a:sysClr val="windowText" lastClr="000000"/>
                </a:solidFill>
                <a:latin typeface="Franklin Gothic Medium" panose="020B0603020102020204" pitchFamily="34" charset="0"/>
                <a:ea typeface="+mn-ea"/>
                <a:cs typeface="+mn-cs"/>
              </a:defRPr>
            </a:pPr>
            <a:endParaRPr lang="en-US"/>
          </a:p>
        </c:txPr>
        <c:crossAx val="697110952"/>
        <c:crosses val="autoZero"/>
        <c:auto val="1"/>
        <c:lblAlgn val="ctr"/>
        <c:lblOffset val="100"/>
        <c:noMultiLvlLbl val="0"/>
      </c:catAx>
      <c:valAx>
        <c:axId val="697110952"/>
        <c:scaling>
          <c:orientation val="minMax"/>
          <c:max val="0.60000000000000009"/>
          <c:min val="-0.95000000000000007"/>
        </c:scaling>
        <c:delete val="1"/>
        <c:axPos val="b"/>
        <c:numFmt formatCode="0%" sourceLinked="1"/>
        <c:majorTickMark val="out"/>
        <c:minorTickMark val="none"/>
        <c:tickLblPos val="nextTo"/>
        <c:crossAx val="697110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80159756766898"/>
          <c:y val="0.18518518518518517"/>
          <c:w val="0.68924752652886412"/>
          <c:h val="0.76388888888888884"/>
        </c:manualLayout>
      </c:layout>
      <c:barChart>
        <c:barDir val="bar"/>
        <c:grouping val="stacked"/>
        <c:varyColors val="0"/>
        <c:ser>
          <c:idx val="0"/>
          <c:order val="0"/>
          <c:tx>
            <c:strRef>
              <c:f>'Epi Profile Viz charts'!$C$90</c:f>
              <c:strCache>
                <c:ptCount val="1"/>
                <c:pt idx="0">
                  <c:v>TB</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Book" panose="020B05030201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'Epi Profile Viz charts'!$D$89:$H$89</c:f>
              <c:strCache>
                <c:ptCount val="5"/>
                <c:pt idx="0">
                  <c:v>Asian</c:v>
                </c:pt>
                <c:pt idx="1">
                  <c:v>Hispanic</c:v>
                </c:pt>
                <c:pt idx="2">
                  <c:v>White</c:v>
                </c:pt>
                <c:pt idx="3">
                  <c:v>Black</c:v>
                </c:pt>
                <c:pt idx="4">
                  <c:v>Native American</c:v>
                </c:pt>
              </c:strCache>
            </c:strRef>
          </c:cat>
          <c:val>
            <c:numRef>
              <c:f>'Epi Profile Viz charts'!$D$90:$H$90</c:f>
              <c:numCache>
                <c:formatCode>0%</c:formatCode>
                <c:ptCount val="5"/>
                <c:pt idx="0">
                  <c:v>0.42857142857142855</c:v>
                </c:pt>
                <c:pt idx="1">
                  <c:v>0.20089285714285715</c:v>
                </c:pt>
                <c:pt idx="2">
                  <c:v>0.18303571428571427</c:v>
                </c:pt>
                <c:pt idx="3">
                  <c:v>0.17410714285714285</c:v>
                </c:pt>
                <c:pt idx="4">
                  <c:v>1.3392857142857142E-2</c:v>
                </c:pt>
              </c:numCache>
            </c:numRef>
          </c:val>
          <c:extLst>
            <c:ext xmlns:c16="http://schemas.microsoft.com/office/drawing/2014/chart" uri="{C3380CC4-5D6E-409C-BE32-E72D297353CC}">
              <c16:uniqueId val="{00000000-1E7A-47FD-87D4-68A1CA322F72}"/>
            </c:ext>
          </c:extLst>
        </c:ser>
        <c:ser>
          <c:idx val="1"/>
          <c:order val="1"/>
          <c:tx>
            <c:strRef>
              <c:f>'Epi Profile Viz charts'!$C$91</c:f>
              <c:strCache>
                <c:ptCount val="1"/>
                <c:pt idx="0">
                  <c:v>spacer1</c:v>
                </c:pt>
              </c:strCache>
            </c:strRef>
          </c:tx>
          <c:spPr>
            <a:solidFill>
              <a:sysClr val="window" lastClr="FFFFFF"/>
            </a:solidFill>
            <a:ln>
              <a:noFill/>
            </a:ln>
            <a:effectLst/>
          </c:spPr>
          <c:invertIfNegative val="0"/>
          <c:cat>
            <c:strRef>
              <c:f>'Epi Profile Viz charts'!$D$89:$H$89</c:f>
              <c:strCache>
                <c:ptCount val="5"/>
                <c:pt idx="0">
                  <c:v>Asian</c:v>
                </c:pt>
                <c:pt idx="1">
                  <c:v>Hispanic</c:v>
                </c:pt>
                <c:pt idx="2">
                  <c:v>White</c:v>
                </c:pt>
                <c:pt idx="3">
                  <c:v>Black</c:v>
                </c:pt>
                <c:pt idx="4">
                  <c:v>Native American</c:v>
                </c:pt>
              </c:strCache>
            </c:strRef>
          </c:cat>
          <c:val>
            <c:numRef>
              <c:f>'Epi Profile Viz charts'!$D$91:$H$91</c:f>
              <c:numCache>
                <c:formatCode>0%</c:formatCode>
                <c:ptCount val="5"/>
                <c:pt idx="0">
                  <c:v>0.2</c:v>
                </c:pt>
                <c:pt idx="1">
                  <c:v>0.42767857142857141</c:v>
                </c:pt>
                <c:pt idx="2">
                  <c:v>0.44553571428571426</c:v>
                </c:pt>
                <c:pt idx="3">
                  <c:v>0.45446428571428571</c:v>
                </c:pt>
                <c:pt idx="4">
                  <c:v>0.61517857142857146</c:v>
                </c:pt>
              </c:numCache>
            </c:numRef>
          </c:val>
          <c:extLst>
            <c:ext xmlns:c16="http://schemas.microsoft.com/office/drawing/2014/chart" uri="{C3380CC4-5D6E-409C-BE32-E72D297353CC}">
              <c16:uniqueId val="{00000001-1E7A-47FD-87D4-68A1CA322F72}"/>
            </c:ext>
          </c:extLst>
        </c:ser>
        <c:ser>
          <c:idx val="2"/>
          <c:order val="2"/>
          <c:tx>
            <c:strRef>
              <c:f>'Epi Profile Viz charts'!$C$92</c:f>
              <c:strCache>
                <c:ptCount val="1"/>
                <c:pt idx="0">
                  <c:v>TB-HIV</c:v>
                </c:pt>
              </c:strCache>
            </c:strRef>
          </c:tx>
          <c:spPr>
            <a:solidFill>
              <a:schemeClr val="accent2"/>
            </a:solidFill>
            <a:ln>
              <a:noFill/>
            </a:ln>
            <a:effectLst/>
          </c:spPr>
          <c:invertIfNegative val="0"/>
          <c:dLbls>
            <c:dLbl>
              <c:idx val="4"/>
              <c:layout>
                <c:manualLayout>
                  <c:x val="1.6363445197795699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E7A-47FD-87D4-68A1CA322F7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'Epi Profile Viz charts'!$D$89:$H$89</c:f>
              <c:strCache>
                <c:ptCount val="5"/>
                <c:pt idx="0">
                  <c:v>Asian</c:v>
                </c:pt>
                <c:pt idx="1">
                  <c:v>Hispanic</c:v>
                </c:pt>
                <c:pt idx="2">
                  <c:v>White</c:v>
                </c:pt>
                <c:pt idx="3">
                  <c:v>Black</c:v>
                </c:pt>
                <c:pt idx="4">
                  <c:v>Native American</c:v>
                </c:pt>
              </c:strCache>
            </c:strRef>
          </c:cat>
          <c:val>
            <c:numRef>
              <c:f>'Epi Profile Viz charts'!$D$92:$H$92</c:f>
              <c:numCache>
                <c:formatCode>0%</c:formatCode>
                <c:ptCount val="5"/>
                <c:pt idx="0">
                  <c:v>0.18181818181818182</c:v>
                </c:pt>
                <c:pt idx="1">
                  <c:v>0.27272727272727271</c:v>
                </c:pt>
                <c:pt idx="2">
                  <c:v>0.18181818181818182</c:v>
                </c:pt>
                <c:pt idx="3">
                  <c:v>0.27272727272727271</c:v>
                </c:pt>
                <c:pt idx="4">
                  <c:v>9.0909090909090912E-2</c:v>
                </c:pt>
              </c:numCache>
            </c:numRef>
          </c:val>
          <c:extLst>
            <c:ext xmlns:c16="http://schemas.microsoft.com/office/drawing/2014/chart" uri="{C3380CC4-5D6E-409C-BE32-E72D297353CC}">
              <c16:uniqueId val="{00000003-1E7A-47FD-87D4-68A1CA322F72}"/>
            </c:ext>
          </c:extLst>
        </c:ser>
        <c:dLbls>
          <c:showLegendKey val="0"/>
          <c:showVal val="0"/>
          <c:showCatName val="0"/>
          <c:showSerName val="0"/>
          <c:showPercent val="0"/>
          <c:showBubbleSize val="0"/>
        </c:dLbls>
        <c:gapWidth val="40"/>
        <c:overlap val="100"/>
        <c:axId val="717200640"/>
        <c:axId val="717201952"/>
      </c:barChart>
      <c:catAx>
        <c:axId val="717200640"/>
        <c:scaling>
          <c:orientation val="minMax"/>
        </c:scaling>
        <c:delete val="0"/>
        <c:axPos val="l"/>
        <c:numFmt formatCode="General" sourceLinked="1"/>
        <c:majorTickMark val="none"/>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Franklin Gothic Medium Cond" panose="020B0606030402020204" pitchFamily="34" charset="0"/>
                <a:ea typeface="+mn-ea"/>
                <a:cs typeface="+mn-cs"/>
              </a:defRPr>
            </a:pPr>
            <a:endParaRPr lang="en-US"/>
          </a:p>
        </c:txPr>
        <c:crossAx val="717201952"/>
        <c:crosses val="autoZero"/>
        <c:auto val="1"/>
        <c:lblAlgn val="ctr"/>
        <c:lblOffset val="100"/>
        <c:noMultiLvlLbl val="0"/>
      </c:catAx>
      <c:valAx>
        <c:axId val="717201952"/>
        <c:scaling>
          <c:orientation val="minMax"/>
        </c:scaling>
        <c:delete val="1"/>
        <c:axPos val="b"/>
        <c:numFmt formatCode="0%" sourceLinked="1"/>
        <c:majorTickMark val="none"/>
        <c:minorTickMark val="none"/>
        <c:tickLblPos val="nextTo"/>
        <c:crossAx val="717200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55E-2"/>
          <c:y val="5.0925925925925923E-2"/>
          <c:w val="0.93888888888888888"/>
          <c:h val="0.85674160579957537"/>
        </c:manualLayout>
      </c:layout>
      <c:scatterChart>
        <c:scatterStyle val="lineMarker"/>
        <c:varyColors val="0"/>
        <c:ser>
          <c:idx val="0"/>
          <c:order val="0"/>
          <c:tx>
            <c:strRef>
              <c:f>poverty!$AA$145</c:f>
              <c:strCache>
                <c:ptCount val="1"/>
                <c:pt idx="0">
                  <c:v>Rate</c:v>
                </c:pt>
              </c:strCache>
            </c:strRef>
          </c:tx>
          <c:spPr>
            <a:ln w="19050" cap="rnd">
              <a:noFill/>
              <a:round/>
            </a:ln>
            <a:effectLst/>
          </c:spPr>
          <c:marker>
            <c:symbol val="circle"/>
            <c:size val="5"/>
            <c:spPr>
              <a:solidFill>
                <a:schemeClr val="accent1"/>
              </a:solidFill>
              <a:ln w="114300">
                <a:solidFill>
                  <a:schemeClr val="accent1"/>
                </a:solidFill>
              </a:ln>
              <a:effectLst/>
            </c:spPr>
          </c:marker>
          <c:dPt>
            <c:idx val="0"/>
            <c:marker>
              <c:symbol val="circle"/>
              <c:size val="5"/>
              <c:spPr>
                <a:solidFill>
                  <a:schemeClr val="accent4"/>
                </a:solidFill>
                <a:ln w="114300">
                  <a:solidFill>
                    <a:schemeClr val="accent4"/>
                  </a:solidFill>
                </a:ln>
                <a:effectLst/>
              </c:spPr>
            </c:marker>
            <c:bubble3D val="0"/>
            <c:extLst>
              <c:ext xmlns:c16="http://schemas.microsoft.com/office/drawing/2014/chart" uri="{C3380CC4-5D6E-409C-BE32-E72D297353CC}">
                <c16:uniqueId val="{00000000-0C9C-4742-AD8A-74976E0135DE}"/>
              </c:ext>
            </c:extLst>
          </c:dPt>
          <c:dPt>
            <c:idx val="1"/>
            <c:marker>
              <c:symbol val="circle"/>
              <c:size val="5"/>
              <c:spPr>
                <a:solidFill>
                  <a:schemeClr val="accent2"/>
                </a:solidFill>
                <a:ln w="114300">
                  <a:solidFill>
                    <a:schemeClr val="accent2"/>
                  </a:solidFill>
                </a:ln>
                <a:effectLst/>
              </c:spPr>
            </c:marker>
            <c:bubble3D val="0"/>
            <c:extLst>
              <c:ext xmlns:c16="http://schemas.microsoft.com/office/drawing/2014/chart" uri="{C3380CC4-5D6E-409C-BE32-E72D297353CC}">
                <c16:uniqueId val="{00000001-0C9C-4742-AD8A-74976E0135DE}"/>
              </c:ext>
            </c:extLst>
          </c:dPt>
          <c:dPt>
            <c:idx val="2"/>
            <c:marker>
              <c:symbol val="circle"/>
              <c:size val="5"/>
              <c:spPr>
                <a:solidFill>
                  <a:schemeClr val="accent3"/>
                </a:solidFill>
                <a:ln w="114300">
                  <a:solidFill>
                    <a:schemeClr val="accent3"/>
                  </a:solidFill>
                </a:ln>
                <a:effectLst/>
              </c:spPr>
            </c:marker>
            <c:bubble3D val="0"/>
            <c:extLst>
              <c:ext xmlns:c16="http://schemas.microsoft.com/office/drawing/2014/chart" uri="{C3380CC4-5D6E-409C-BE32-E72D297353CC}">
                <c16:uniqueId val="{00000002-0C9C-4742-AD8A-74976E0135DE}"/>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4"/>
                      </a:solidFill>
                      <a:latin typeface="Franklin Gothic Book" panose="020B0503020102020204" pitchFamily="34" charset="0"/>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0C9C-4742-AD8A-74976E0135DE}"/>
                </c:ext>
              </c:extLst>
            </c:dLbl>
            <c:dLbl>
              <c:idx val="1"/>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Franklin Gothic Book" panose="020B0503020102020204" pitchFamily="34" charset="0"/>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0C9C-4742-AD8A-74976E0135DE}"/>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3"/>
                      </a:solidFill>
                      <a:latin typeface="Franklin Gothic Book" panose="020B0503020102020204" pitchFamily="34" charset="0"/>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0C9C-4742-AD8A-74976E0135DE}"/>
                </c:ext>
              </c:extLst>
            </c:dLbl>
            <c:dLbl>
              <c:idx val="3"/>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accent1"/>
                      </a:solidFill>
                      <a:latin typeface="Franklin Gothic Book" panose="020B05030201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manualLayout>
                      <c:w val="0.23722319447024431"/>
                      <c:h val="6.1661974763422202E-2"/>
                    </c:manualLayout>
                  </c15:layout>
                </c:ext>
                <c:ext xmlns:c16="http://schemas.microsoft.com/office/drawing/2014/chart" uri="{C3380CC4-5D6E-409C-BE32-E72D297353CC}">
                  <c16:uniqueId val="{00000003-0C9C-4742-AD8A-74976E0135D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x"/>
            <c:errBarType val="both"/>
            <c:errValType val="fixedVal"/>
            <c:noEndCap val="0"/>
            <c:val val="0"/>
            <c:spPr>
              <a:noFill/>
              <a:ln w="9525" cap="flat" cmpd="sng" algn="ctr">
                <a:solidFill>
                  <a:schemeClr val="tx1">
                    <a:lumMod val="65000"/>
                    <a:lumOff val="35000"/>
                  </a:schemeClr>
                </a:solidFill>
                <a:round/>
              </a:ln>
              <a:effectLst/>
            </c:spPr>
          </c:errBars>
          <c:errBars>
            <c:errDir val="y"/>
            <c:errBarType val="minus"/>
            <c:errValType val="percentage"/>
            <c:noEndCap val="1"/>
            <c:val val="100"/>
            <c:spPr>
              <a:noFill/>
              <a:ln w="25400" cap="flat" cmpd="sng" algn="ctr">
                <a:solidFill>
                  <a:schemeClr val="accent6">
                    <a:lumMod val="40000"/>
                    <a:lumOff val="60000"/>
                  </a:schemeClr>
                </a:solidFill>
                <a:round/>
              </a:ln>
              <a:effectLst/>
            </c:spPr>
          </c:errBars>
          <c:xVal>
            <c:numRef>
              <c:f>poverty!$Z$146:$Z$149</c:f>
              <c:numCache>
                <c:formatCode>General</c:formatCode>
                <c:ptCount val="4"/>
                <c:pt idx="0">
                  <c:v>0.5</c:v>
                </c:pt>
                <c:pt idx="1">
                  <c:v>1.5</c:v>
                </c:pt>
                <c:pt idx="2">
                  <c:v>2.5</c:v>
                </c:pt>
                <c:pt idx="3">
                  <c:v>3.5</c:v>
                </c:pt>
              </c:numCache>
            </c:numRef>
          </c:xVal>
          <c:yVal>
            <c:numRef>
              <c:f>poverty!$AA$146:$AA$149</c:f>
              <c:numCache>
                <c:formatCode>General</c:formatCode>
                <c:ptCount val="4"/>
                <c:pt idx="0">
                  <c:v>1.5</c:v>
                </c:pt>
                <c:pt idx="1">
                  <c:v>2.2999999999999998</c:v>
                </c:pt>
                <c:pt idx="2">
                  <c:v>4.5</c:v>
                </c:pt>
                <c:pt idx="3">
                  <c:v>12.2</c:v>
                </c:pt>
              </c:numCache>
            </c:numRef>
          </c:yVal>
          <c:smooth val="0"/>
          <c:extLst>
            <c:ext xmlns:c16="http://schemas.microsoft.com/office/drawing/2014/chart" uri="{C3380CC4-5D6E-409C-BE32-E72D297353CC}">
              <c16:uniqueId val="{00000004-0C9C-4742-AD8A-74976E0135DE}"/>
            </c:ext>
          </c:extLst>
        </c:ser>
        <c:dLbls>
          <c:showLegendKey val="0"/>
          <c:showVal val="0"/>
          <c:showCatName val="0"/>
          <c:showSerName val="0"/>
          <c:showPercent val="0"/>
          <c:showBubbleSize val="0"/>
        </c:dLbls>
        <c:axId val="624108264"/>
        <c:axId val="647638616"/>
      </c:scatterChart>
      <c:valAx>
        <c:axId val="624108264"/>
        <c:scaling>
          <c:orientation val="minMax"/>
        </c:scaling>
        <c:delete val="0"/>
        <c:axPos val="b"/>
        <c:numFmt formatCode="General" sourceLinked="1"/>
        <c:majorTickMark val="none"/>
        <c:minorTickMark val="none"/>
        <c:tickLblPos val="none"/>
        <c:spPr>
          <a:noFill/>
          <a:ln w="9525" cap="flat" cmpd="sng" algn="ctr">
            <a:solidFill>
              <a:schemeClr val="accent6">
                <a:lumMod val="40000"/>
                <a:lumOff val="6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638616"/>
        <c:crosses val="autoZero"/>
        <c:crossBetween val="midCat"/>
      </c:valAx>
      <c:valAx>
        <c:axId val="647638616"/>
        <c:scaling>
          <c:orientation val="minMax"/>
        </c:scaling>
        <c:delete val="1"/>
        <c:axPos val="l"/>
        <c:numFmt formatCode="General" sourceLinked="1"/>
        <c:majorTickMark val="none"/>
        <c:minorTickMark val="none"/>
        <c:tickLblPos val="nextTo"/>
        <c:crossAx val="62410826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55E-2"/>
          <c:y val="5.0925925925925923E-2"/>
          <c:w val="0.93888888888888888"/>
          <c:h val="0.86122023486474364"/>
        </c:manualLayout>
      </c:layout>
      <c:scatterChart>
        <c:scatterStyle val="lineMarker"/>
        <c:varyColors val="0"/>
        <c:ser>
          <c:idx val="0"/>
          <c:order val="0"/>
          <c:tx>
            <c:strRef>
              <c:f>education!$U$165</c:f>
              <c:strCache>
                <c:ptCount val="1"/>
                <c:pt idx="0">
                  <c:v>Rate</c:v>
                </c:pt>
              </c:strCache>
            </c:strRef>
          </c:tx>
          <c:spPr>
            <a:ln w="25400" cap="rnd">
              <a:noFill/>
              <a:round/>
            </a:ln>
            <a:effectLst/>
          </c:spPr>
          <c:marker>
            <c:symbol val="circle"/>
            <c:size val="5"/>
            <c:spPr>
              <a:solidFill>
                <a:schemeClr val="accent1"/>
              </a:solidFill>
              <a:ln w="114300">
                <a:solidFill>
                  <a:schemeClr val="accent1"/>
                </a:solidFill>
              </a:ln>
              <a:effectLst/>
            </c:spPr>
          </c:marker>
          <c:dPt>
            <c:idx val="0"/>
            <c:marker>
              <c:symbol val="circle"/>
              <c:size val="5"/>
              <c:spPr>
                <a:solidFill>
                  <a:schemeClr val="accent4"/>
                </a:solidFill>
                <a:ln w="114300">
                  <a:solidFill>
                    <a:schemeClr val="accent4"/>
                  </a:solidFill>
                </a:ln>
                <a:effectLst/>
              </c:spPr>
            </c:marker>
            <c:bubble3D val="0"/>
            <c:extLst>
              <c:ext xmlns:c16="http://schemas.microsoft.com/office/drawing/2014/chart" uri="{C3380CC4-5D6E-409C-BE32-E72D297353CC}">
                <c16:uniqueId val="{00000000-F256-4E71-A200-4E0CF22DDA12}"/>
              </c:ext>
            </c:extLst>
          </c:dPt>
          <c:dPt>
            <c:idx val="1"/>
            <c:marker>
              <c:symbol val="circle"/>
              <c:size val="5"/>
              <c:spPr>
                <a:solidFill>
                  <a:schemeClr val="accent2"/>
                </a:solidFill>
                <a:ln w="114300">
                  <a:solidFill>
                    <a:schemeClr val="accent2"/>
                  </a:solidFill>
                </a:ln>
                <a:effectLst/>
              </c:spPr>
            </c:marker>
            <c:bubble3D val="0"/>
            <c:extLst>
              <c:ext xmlns:c16="http://schemas.microsoft.com/office/drawing/2014/chart" uri="{C3380CC4-5D6E-409C-BE32-E72D297353CC}">
                <c16:uniqueId val="{00000001-F256-4E71-A200-4E0CF22DDA12}"/>
              </c:ext>
            </c:extLst>
          </c:dPt>
          <c:dPt>
            <c:idx val="2"/>
            <c:marker>
              <c:symbol val="circle"/>
              <c:size val="5"/>
              <c:spPr>
                <a:solidFill>
                  <a:schemeClr val="accent3"/>
                </a:solidFill>
                <a:ln w="114300">
                  <a:solidFill>
                    <a:schemeClr val="accent3"/>
                  </a:solidFill>
                </a:ln>
                <a:effectLst/>
              </c:spPr>
            </c:marker>
            <c:bubble3D val="0"/>
            <c:extLst>
              <c:ext xmlns:c16="http://schemas.microsoft.com/office/drawing/2014/chart" uri="{C3380CC4-5D6E-409C-BE32-E72D297353CC}">
                <c16:uniqueId val="{00000002-F256-4E71-A200-4E0CF22DDA12}"/>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4"/>
                      </a:solidFill>
                      <a:latin typeface="Franklin Gothic Book" panose="020B0503020102020204" pitchFamily="34" charset="0"/>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F256-4E71-A200-4E0CF22DDA12}"/>
                </c:ext>
              </c:extLst>
            </c:dLbl>
            <c:dLbl>
              <c:idx val="1"/>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Franklin Gothic Book" panose="020B0503020102020204" pitchFamily="34" charset="0"/>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F256-4E71-A200-4E0CF22DDA12}"/>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3"/>
                      </a:solidFill>
                      <a:latin typeface="Franklin Gothic Book" panose="020B0503020102020204" pitchFamily="34" charset="0"/>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F256-4E71-A200-4E0CF22DDA12}"/>
                </c:ext>
              </c:extLst>
            </c:dLbl>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Franklin Gothic Book" panose="020B05030201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manualLayout>
                      <c:w val="0.23595130757415569"/>
                      <c:h val="0.16126514923756785"/>
                    </c:manualLayout>
                  </c15:layout>
                </c:ext>
                <c:ext xmlns:c16="http://schemas.microsoft.com/office/drawing/2014/chart" uri="{C3380CC4-5D6E-409C-BE32-E72D297353CC}">
                  <c16:uniqueId val="{00000003-F256-4E71-A200-4E0CF22DDA1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Dir val="x"/>
            <c:errBarType val="both"/>
            <c:errValType val="fixedVal"/>
            <c:noEndCap val="0"/>
            <c:val val="0"/>
            <c:spPr>
              <a:noFill/>
              <a:ln w="9525" cap="flat" cmpd="sng" algn="ctr">
                <a:solidFill>
                  <a:schemeClr val="tx1">
                    <a:lumMod val="65000"/>
                    <a:lumOff val="35000"/>
                  </a:schemeClr>
                </a:solidFill>
                <a:round/>
              </a:ln>
              <a:effectLst/>
            </c:spPr>
          </c:errBars>
          <c:errBars>
            <c:errDir val="y"/>
            <c:errBarType val="minus"/>
            <c:errValType val="percentage"/>
            <c:noEndCap val="1"/>
            <c:val val="100"/>
            <c:spPr>
              <a:noFill/>
              <a:ln w="25400" cap="flat" cmpd="sng" algn="ctr">
                <a:solidFill>
                  <a:schemeClr val="accent6">
                    <a:lumMod val="40000"/>
                    <a:lumOff val="60000"/>
                  </a:schemeClr>
                </a:solidFill>
                <a:round/>
              </a:ln>
              <a:effectLst/>
            </c:spPr>
          </c:errBars>
          <c:xVal>
            <c:numRef>
              <c:f>education!$T$166:$T$169</c:f>
              <c:numCache>
                <c:formatCode>General</c:formatCode>
                <c:ptCount val="4"/>
                <c:pt idx="0">
                  <c:v>0.5</c:v>
                </c:pt>
                <c:pt idx="1">
                  <c:v>1.5</c:v>
                </c:pt>
                <c:pt idx="2">
                  <c:v>2.5</c:v>
                </c:pt>
                <c:pt idx="3">
                  <c:v>3.5</c:v>
                </c:pt>
              </c:numCache>
            </c:numRef>
          </c:xVal>
          <c:yVal>
            <c:numRef>
              <c:f>education!$U$166:$U$169</c:f>
              <c:numCache>
                <c:formatCode>0.0</c:formatCode>
                <c:ptCount val="4"/>
                <c:pt idx="0">
                  <c:v>2.4559882400974105</c:v>
                </c:pt>
                <c:pt idx="1">
                  <c:v>2.4792045242727894</c:v>
                </c:pt>
                <c:pt idx="2">
                  <c:v>5.1714162893148847</c:v>
                </c:pt>
                <c:pt idx="3">
                  <c:v>14.071884705461658</c:v>
                </c:pt>
              </c:numCache>
            </c:numRef>
          </c:yVal>
          <c:smooth val="0"/>
          <c:extLst>
            <c:ext xmlns:c16="http://schemas.microsoft.com/office/drawing/2014/chart" uri="{C3380CC4-5D6E-409C-BE32-E72D297353CC}">
              <c16:uniqueId val="{00000004-F256-4E71-A200-4E0CF22DDA12}"/>
            </c:ext>
          </c:extLst>
        </c:ser>
        <c:dLbls>
          <c:showLegendKey val="0"/>
          <c:showVal val="0"/>
          <c:showCatName val="0"/>
          <c:showSerName val="0"/>
          <c:showPercent val="0"/>
          <c:showBubbleSize val="0"/>
        </c:dLbls>
        <c:axId val="624108264"/>
        <c:axId val="647638616"/>
      </c:scatterChart>
      <c:valAx>
        <c:axId val="624108264"/>
        <c:scaling>
          <c:orientation val="minMax"/>
        </c:scaling>
        <c:delete val="0"/>
        <c:axPos val="b"/>
        <c:numFmt formatCode="General" sourceLinked="1"/>
        <c:majorTickMark val="none"/>
        <c:minorTickMark val="none"/>
        <c:tickLblPos val="none"/>
        <c:spPr>
          <a:noFill/>
          <a:ln w="9525" cap="flat" cmpd="sng" algn="ctr">
            <a:solidFill>
              <a:schemeClr val="accent6">
                <a:lumMod val="40000"/>
                <a:lumOff val="6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638616"/>
        <c:crosses val="autoZero"/>
        <c:crossBetween val="midCat"/>
      </c:valAx>
      <c:valAx>
        <c:axId val="647638616"/>
        <c:scaling>
          <c:orientation val="minMax"/>
        </c:scaling>
        <c:delete val="1"/>
        <c:axPos val="l"/>
        <c:numFmt formatCode="0.0" sourceLinked="1"/>
        <c:majorTickMark val="none"/>
        <c:minorTickMark val="none"/>
        <c:tickLblPos val="nextTo"/>
        <c:crossAx val="62410826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42829376648619E-2"/>
          <c:y val="7.9845949150510701E-2"/>
          <c:w val="0.93891434124670281"/>
          <c:h val="0.8244097189770685"/>
        </c:manualLayout>
      </c:layout>
      <c:scatterChart>
        <c:scatterStyle val="lineMarker"/>
        <c:varyColors val="0"/>
        <c:ser>
          <c:idx val="0"/>
          <c:order val="0"/>
          <c:tx>
            <c:strRef>
              <c:f>income!$C$117</c:f>
              <c:strCache>
                <c:ptCount val="1"/>
                <c:pt idx="0">
                  <c:v>Rate</c:v>
                </c:pt>
              </c:strCache>
            </c:strRef>
          </c:tx>
          <c:spPr>
            <a:ln w="19050" cap="rnd">
              <a:noFill/>
              <a:round/>
            </a:ln>
            <a:effectLst/>
          </c:spPr>
          <c:marker>
            <c:symbol val="circle"/>
            <c:size val="5"/>
            <c:spPr>
              <a:solidFill>
                <a:schemeClr val="accent1"/>
              </a:solidFill>
              <a:ln w="114300">
                <a:solidFill>
                  <a:schemeClr val="accent1"/>
                </a:solidFill>
              </a:ln>
              <a:effectLst/>
            </c:spPr>
          </c:marker>
          <c:dPt>
            <c:idx val="0"/>
            <c:marker>
              <c:symbol val="circle"/>
              <c:size val="5"/>
              <c:spPr>
                <a:solidFill>
                  <a:schemeClr val="accent1"/>
                </a:solidFill>
                <a:ln w="114300">
                  <a:solidFill>
                    <a:schemeClr val="accent1"/>
                  </a:solidFill>
                </a:ln>
                <a:effectLst/>
              </c:spPr>
            </c:marker>
            <c:bubble3D val="0"/>
            <c:extLst>
              <c:ext xmlns:c16="http://schemas.microsoft.com/office/drawing/2014/chart" uri="{C3380CC4-5D6E-409C-BE32-E72D297353CC}">
                <c16:uniqueId val="{00000000-3AA6-4FC8-8E90-4C639425B9D2}"/>
              </c:ext>
            </c:extLst>
          </c:dPt>
          <c:dPt>
            <c:idx val="1"/>
            <c:marker>
              <c:symbol val="circle"/>
              <c:size val="5"/>
              <c:spPr>
                <a:solidFill>
                  <a:schemeClr val="accent3"/>
                </a:solidFill>
                <a:ln w="114300">
                  <a:solidFill>
                    <a:schemeClr val="accent3"/>
                  </a:solidFill>
                </a:ln>
                <a:effectLst/>
              </c:spPr>
            </c:marker>
            <c:bubble3D val="0"/>
            <c:extLst>
              <c:ext xmlns:c16="http://schemas.microsoft.com/office/drawing/2014/chart" uri="{C3380CC4-5D6E-409C-BE32-E72D297353CC}">
                <c16:uniqueId val="{00000001-3AA6-4FC8-8E90-4C639425B9D2}"/>
              </c:ext>
            </c:extLst>
          </c:dPt>
          <c:dPt>
            <c:idx val="2"/>
            <c:marker>
              <c:symbol val="circle"/>
              <c:size val="5"/>
              <c:spPr>
                <a:solidFill>
                  <a:schemeClr val="accent2"/>
                </a:solidFill>
                <a:ln w="114300">
                  <a:solidFill>
                    <a:schemeClr val="accent2"/>
                  </a:solidFill>
                </a:ln>
                <a:effectLst/>
              </c:spPr>
            </c:marker>
            <c:bubble3D val="0"/>
            <c:extLst>
              <c:ext xmlns:c16="http://schemas.microsoft.com/office/drawing/2014/chart" uri="{C3380CC4-5D6E-409C-BE32-E72D297353CC}">
                <c16:uniqueId val="{00000002-3AA6-4FC8-8E90-4C639425B9D2}"/>
              </c:ext>
            </c:extLst>
          </c:dPt>
          <c:dPt>
            <c:idx val="3"/>
            <c:marker>
              <c:symbol val="circle"/>
              <c:size val="5"/>
              <c:spPr>
                <a:solidFill>
                  <a:schemeClr val="accent4"/>
                </a:solidFill>
                <a:ln w="114300">
                  <a:solidFill>
                    <a:schemeClr val="accent4"/>
                  </a:solidFill>
                </a:ln>
                <a:effectLst/>
              </c:spPr>
            </c:marker>
            <c:bubble3D val="0"/>
            <c:extLst>
              <c:ext xmlns:c16="http://schemas.microsoft.com/office/drawing/2014/chart" uri="{C3380CC4-5D6E-409C-BE32-E72D297353CC}">
                <c16:uniqueId val="{00000003-3AA6-4FC8-8E90-4C639425B9D2}"/>
              </c:ext>
            </c:extLst>
          </c:dPt>
          <c:dLbls>
            <c:dLbl>
              <c:idx val="0"/>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accent1"/>
                      </a:solidFill>
                      <a:latin typeface="Franklin Gothic Book" panose="020B05030201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manualLayout>
                      <c:w val="0.258008417023952"/>
                      <c:h val="9.8998794443846933E-2"/>
                    </c:manualLayout>
                  </c15:layout>
                </c:ext>
                <c:ext xmlns:c16="http://schemas.microsoft.com/office/drawing/2014/chart" uri="{C3380CC4-5D6E-409C-BE32-E72D297353CC}">
                  <c16:uniqueId val="{00000000-3AA6-4FC8-8E90-4C639425B9D2}"/>
                </c:ext>
              </c:extLst>
            </c:dLbl>
            <c:dLbl>
              <c:idx val="1"/>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3"/>
                      </a:solidFill>
                      <a:latin typeface="Franklin Gothic Book" panose="020B0503020102020204" pitchFamily="34" charset="0"/>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3AA6-4FC8-8E90-4C639425B9D2}"/>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Franklin Gothic Book" panose="020B0503020102020204" pitchFamily="34" charset="0"/>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3AA6-4FC8-8E90-4C639425B9D2}"/>
                </c:ext>
              </c:extLst>
            </c:dLbl>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4"/>
                      </a:solidFill>
                      <a:latin typeface="Franklin Gothic Book" panose="020B0503020102020204" pitchFamily="34" charset="0"/>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3-3AA6-4FC8-8E90-4C639425B9D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x"/>
            <c:errBarType val="both"/>
            <c:errValType val="fixedVal"/>
            <c:noEndCap val="0"/>
            <c:val val="0"/>
            <c:spPr>
              <a:noFill/>
              <a:ln w="9525" cap="flat" cmpd="sng" algn="ctr">
                <a:solidFill>
                  <a:schemeClr val="tx1">
                    <a:lumMod val="65000"/>
                    <a:lumOff val="35000"/>
                  </a:schemeClr>
                </a:solidFill>
                <a:round/>
              </a:ln>
              <a:effectLst/>
            </c:spPr>
          </c:errBars>
          <c:errBars>
            <c:errDir val="y"/>
            <c:errBarType val="minus"/>
            <c:errValType val="percentage"/>
            <c:noEndCap val="1"/>
            <c:val val="100"/>
            <c:spPr>
              <a:noFill/>
              <a:ln w="25400" cap="flat" cmpd="sng" algn="ctr">
                <a:solidFill>
                  <a:schemeClr val="accent6">
                    <a:lumMod val="40000"/>
                    <a:lumOff val="60000"/>
                  </a:schemeClr>
                </a:solidFill>
                <a:round/>
              </a:ln>
              <a:effectLst/>
            </c:spPr>
          </c:errBars>
          <c:xVal>
            <c:numRef>
              <c:f>income!$B$118:$B$121</c:f>
              <c:numCache>
                <c:formatCode>General</c:formatCode>
                <c:ptCount val="4"/>
                <c:pt idx="0">
                  <c:v>0.5</c:v>
                </c:pt>
                <c:pt idx="1">
                  <c:v>1.5</c:v>
                </c:pt>
                <c:pt idx="2">
                  <c:v>2.5</c:v>
                </c:pt>
                <c:pt idx="3">
                  <c:v>3.5</c:v>
                </c:pt>
              </c:numCache>
            </c:numRef>
          </c:xVal>
          <c:yVal>
            <c:numRef>
              <c:f>income!$C$118:$C$121</c:f>
              <c:numCache>
                <c:formatCode>0.0</c:formatCode>
                <c:ptCount val="4"/>
                <c:pt idx="0">
                  <c:v>11.159783573779659</c:v>
                </c:pt>
                <c:pt idx="1">
                  <c:v>3.9069473508900709</c:v>
                </c:pt>
                <c:pt idx="2">
                  <c:v>1.9243327219070061</c:v>
                </c:pt>
                <c:pt idx="3">
                  <c:v>1.8412785183354514</c:v>
                </c:pt>
              </c:numCache>
            </c:numRef>
          </c:yVal>
          <c:smooth val="0"/>
          <c:extLst>
            <c:ext xmlns:c16="http://schemas.microsoft.com/office/drawing/2014/chart" uri="{C3380CC4-5D6E-409C-BE32-E72D297353CC}">
              <c16:uniqueId val="{00000004-3AA6-4FC8-8E90-4C639425B9D2}"/>
            </c:ext>
          </c:extLst>
        </c:ser>
        <c:dLbls>
          <c:showLegendKey val="0"/>
          <c:showVal val="0"/>
          <c:showCatName val="0"/>
          <c:showSerName val="0"/>
          <c:showPercent val="0"/>
          <c:showBubbleSize val="0"/>
        </c:dLbls>
        <c:axId val="209366968"/>
        <c:axId val="209364672"/>
      </c:scatterChart>
      <c:valAx>
        <c:axId val="209366968"/>
        <c:scaling>
          <c:orientation val="minMax"/>
        </c:scaling>
        <c:delete val="0"/>
        <c:axPos val="b"/>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364672"/>
        <c:crosses val="autoZero"/>
        <c:crossBetween val="midCat"/>
      </c:valAx>
      <c:valAx>
        <c:axId val="209364672"/>
        <c:scaling>
          <c:orientation val="minMax"/>
        </c:scaling>
        <c:delete val="1"/>
        <c:axPos val="l"/>
        <c:numFmt formatCode="0.0" sourceLinked="1"/>
        <c:majorTickMark val="none"/>
        <c:minorTickMark val="none"/>
        <c:tickLblPos val="nextTo"/>
        <c:crossAx val="20936696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dLbl>
              <c:idx val="0"/>
              <c:layout>
                <c:manualLayout>
                  <c:x val="0"/>
                  <c:y val="8.37828083989499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67-42D9-AC1B-55AFDA266C68}"/>
                </c:ext>
              </c:extLst>
            </c:dLbl>
            <c:dLbl>
              <c:idx val="4"/>
              <c:layout>
                <c:manualLayout>
                  <c:x val="-1.0185067526415994E-16"/>
                  <c:y val="8.37828083989499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67-42D9-AC1B-55AFDA266C68}"/>
                </c:ext>
              </c:extLst>
            </c:dLbl>
            <c:dLbl>
              <c:idx val="5"/>
              <c:tx>
                <c:rich>
                  <a:bodyPr rot="0" spcFirstLastPara="1" vertOverflow="ellipsis" vert="horz" wrap="square" lIns="38100" tIns="19050" rIns="38100" bIns="19050" anchor="ctr" anchorCtr="1">
                    <a:spAutoFit/>
                  </a:bodyPr>
                  <a:lstStyle/>
                  <a:p>
                    <a:pPr>
                      <a:defRPr sz="2400" b="0" i="0" u="none" strike="noStrike" kern="1200" baseline="0">
                        <a:solidFill>
                          <a:sysClr val="windowText" lastClr="000000"/>
                        </a:solidFill>
                        <a:latin typeface="Franklin Gothic Book" panose="020B0503020102020204" pitchFamily="34" charset="0"/>
                        <a:ea typeface="+mn-ea"/>
                        <a:cs typeface="+mn-cs"/>
                      </a:defRPr>
                    </a:pPr>
                    <a:r>
                      <a:rPr lang="en-US" sz="2400" dirty="0">
                        <a:solidFill>
                          <a:sysClr val="windowText" lastClr="000000"/>
                        </a:solidFill>
                        <a:latin typeface="Franklin Gothic Book" panose="020B0503020102020204" pitchFamily="34" charset="0"/>
                      </a:rPr>
                      <a:t>&lt;1%</a:t>
                    </a:r>
                  </a:p>
                </c:rich>
              </c:tx>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667-42D9-AC1B-55AFDA266C68}"/>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ForeignBorn!$G$10:$G$15</c:f>
              <c:strCache>
                <c:ptCount val="6"/>
                <c:pt idx="0">
                  <c:v>Total</c:v>
                </c:pt>
                <c:pt idx="1">
                  <c:v>Hispanic</c:v>
                </c:pt>
                <c:pt idx="2">
                  <c:v>Asian</c:v>
                </c:pt>
                <c:pt idx="3">
                  <c:v>Additional races</c:v>
                </c:pt>
                <c:pt idx="4">
                  <c:v>Black</c:v>
                </c:pt>
                <c:pt idx="5">
                  <c:v>Native American</c:v>
                </c:pt>
              </c:strCache>
            </c:strRef>
          </c:cat>
          <c:val>
            <c:numRef>
              <c:f>ForeignBorn!$H$10:$H$15</c:f>
              <c:numCache>
                <c:formatCode>0%</c:formatCode>
                <c:ptCount val="6"/>
                <c:pt idx="0">
                  <c:v>0.05</c:v>
                </c:pt>
                <c:pt idx="1">
                  <c:v>0.37</c:v>
                </c:pt>
                <c:pt idx="2">
                  <c:v>0.33</c:v>
                </c:pt>
                <c:pt idx="3">
                  <c:v>0.16</c:v>
                </c:pt>
                <c:pt idx="4">
                  <c:v>0.05</c:v>
                </c:pt>
                <c:pt idx="5">
                  <c:v>4.0000000000000001E-3</c:v>
                </c:pt>
              </c:numCache>
            </c:numRef>
          </c:val>
          <c:extLst>
            <c:ext xmlns:c16="http://schemas.microsoft.com/office/drawing/2014/chart" uri="{C3380CC4-5D6E-409C-BE32-E72D297353CC}">
              <c16:uniqueId val="{00000003-A667-42D9-AC1B-55AFDA266C68}"/>
            </c:ext>
          </c:extLst>
        </c:ser>
        <c:dLbls>
          <c:showLegendKey val="0"/>
          <c:showVal val="0"/>
          <c:showCatName val="0"/>
          <c:showSerName val="0"/>
          <c:showPercent val="0"/>
          <c:showBubbleSize val="0"/>
        </c:dLbls>
        <c:gapWidth val="12"/>
        <c:overlap val="-27"/>
        <c:axId val="666254360"/>
        <c:axId val="666254688"/>
      </c:barChart>
      <c:catAx>
        <c:axId val="666254360"/>
        <c:scaling>
          <c:orientation val="minMax"/>
        </c:scaling>
        <c:delete val="0"/>
        <c:axPos val="b"/>
        <c:numFmt formatCode="General" sourceLinked="1"/>
        <c:majorTickMark val="none"/>
        <c:minorTickMark val="none"/>
        <c:tickLblPos val="nextTo"/>
        <c:spPr>
          <a:noFill/>
          <a:ln w="9525" cap="flat" cmpd="sng" algn="ctr">
            <a:solidFill>
              <a:srgbClr val="4F5A65"/>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Franklin Gothic Medium Cond" panose="020B0606030402020204" pitchFamily="34" charset="0"/>
                <a:ea typeface="+mn-ea"/>
                <a:cs typeface="+mn-cs"/>
              </a:defRPr>
            </a:pPr>
            <a:endParaRPr lang="en-US"/>
          </a:p>
        </c:txPr>
        <c:crossAx val="666254688"/>
        <c:crosses val="autoZero"/>
        <c:auto val="1"/>
        <c:lblAlgn val="ctr"/>
        <c:lblOffset val="100"/>
        <c:noMultiLvlLbl val="0"/>
      </c:catAx>
      <c:valAx>
        <c:axId val="666254688"/>
        <c:scaling>
          <c:orientation val="minMax"/>
        </c:scaling>
        <c:delete val="1"/>
        <c:axPos val="l"/>
        <c:numFmt formatCode="0%" sourceLinked="1"/>
        <c:majorTickMark val="none"/>
        <c:minorTickMark val="none"/>
        <c:tickLblPos val="nextTo"/>
        <c:crossAx val="666254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42829376648619E-2"/>
          <c:y val="9.7386964845496235E-2"/>
          <c:w val="0.93891434124670281"/>
          <c:h val="0.79745523731506185"/>
        </c:manualLayout>
      </c:layout>
      <c:scatterChart>
        <c:scatterStyle val="lineMarker"/>
        <c:varyColors val="0"/>
        <c:ser>
          <c:idx val="0"/>
          <c:order val="0"/>
          <c:tx>
            <c:strRef>
              <c:f>'health insurance'!$C$119</c:f>
              <c:strCache>
                <c:ptCount val="1"/>
                <c:pt idx="0">
                  <c:v>Rate</c:v>
                </c:pt>
              </c:strCache>
            </c:strRef>
          </c:tx>
          <c:spPr>
            <a:ln w="19050" cap="rnd">
              <a:noFill/>
              <a:round/>
            </a:ln>
            <a:effectLst/>
          </c:spPr>
          <c:marker>
            <c:symbol val="circle"/>
            <c:size val="5"/>
            <c:spPr>
              <a:solidFill>
                <a:schemeClr val="accent1"/>
              </a:solidFill>
              <a:ln w="114300">
                <a:solidFill>
                  <a:schemeClr val="accent1"/>
                </a:solidFill>
              </a:ln>
              <a:effectLst/>
            </c:spPr>
          </c:marker>
          <c:dPt>
            <c:idx val="0"/>
            <c:marker>
              <c:symbol val="circle"/>
              <c:size val="5"/>
              <c:spPr>
                <a:solidFill>
                  <a:schemeClr val="accent4"/>
                </a:solidFill>
                <a:ln w="114300">
                  <a:solidFill>
                    <a:schemeClr val="accent4"/>
                  </a:solidFill>
                </a:ln>
                <a:effectLst/>
              </c:spPr>
            </c:marker>
            <c:bubble3D val="0"/>
            <c:extLst>
              <c:ext xmlns:c16="http://schemas.microsoft.com/office/drawing/2014/chart" uri="{C3380CC4-5D6E-409C-BE32-E72D297353CC}">
                <c16:uniqueId val="{00000000-46C5-4252-BF7F-E0D3F7DB5385}"/>
              </c:ext>
            </c:extLst>
          </c:dPt>
          <c:dPt>
            <c:idx val="1"/>
            <c:marker>
              <c:symbol val="circle"/>
              <c:size val="5"/>
              <c:spPr>
                <a:solidFill>
                  <a:schemeClr val="accent2"/>
                </a:solidFill>
                <a:ln w="114300">
                  <a:solidFill>
                    <a:schemeClr val="accent2"/>
                  </a:solidFill>
                </a:ln>
                <a:effectLst/>
              </c:spPr>
            </c:marker>
            <c:bubble3D val="0"/>
            <c:extLst>
              <c:ext xmlns:c16="http://schemas.microsoft.com/office/drawing/2014/chart" uri="{C3380CC4-5D6E-409C-BE32-E72D297353CC}">
                <c16:uniqueId val="{00000001-46C5-4252-BF7F-E0D3F7DB5385}"/>
              </c:ext>
            </c:extLst>
          </c:dPt>
          <c:dPt>
            <c:idx val="2"/>
            <c:marker>
              <c:symbol val="circle"/>
              <c:size val="5"/>
              <c:spPr>
                <a:solidFill>
                  <a:schemeClr val="accent3"/>
                </a:solidFill>
                <a:ln w="114300">
                  <a:solidFill>
                    <a:schemeClr val="accent3"/>
                  </a:solidFill>
                </a:ln>
                <a:effectLst/>
              </c:spPr>
            </c:marker>
            <c:bubble3D val="0"/>
            <c:extLst>
              <c:ext xmlns:c16="http://schemas.microsoft.com/office/drawing/2014/chart" uri="{C3380CC4-5D6E-409C-BE32-E72D297353CC}">
                <c16:uniqueId val="{00000002-46C5-4252-BF7F-E0D3F7DB5385}"/>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4"/>
                      </a:solidFill>
                      <a:latin typeface="Franklin Gothic Book" panose="020B0503020102020204" pitchFamily="34" charset="0"/>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46C5-4252-BF7F-E0D3F7DB5385}"/>
                </c:ext>
              </c:extLst>
            </c:dLbl>
            <c:dLbl>
              <c:idx val="1"/>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Franklin Gothic Book" panose="020B0503020102020204" pitchFamily="34" charset="0"/>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46C5-4252-BF7F-E0D3F7DB5385}"/>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3"/>
                      </a:solidFill>
                      <a:latin typeface="Franklin Gothic Book" panose="020B0503020102020204" pitchFamily="34" charset="0"/>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46C5-4252-BF7F-E0D3F7DB5385}"/>
                </c:ext>
              </c:extLst>
            </c:dLbl>
            <c:dLbl>
              <c:idx val="3"/>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accent1"/>
                      </a:solidFill>
                      <a:latin typeface="Franklin Gothic Book" panose="020B050302010202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manualLayout>
                      <c:w val="0.22797825640624544"/>
                      <c:h val="6.4572446501710748E-2"/>
                    </c:manualLayout>
                  </c15:layout>
                </c:ext>
                <c:ext xmlns:c16="http://schemas.microsoft.com/office/drawing/2014/chart" uri="{C3380CC4-5D6E-409C-BE32-E72D297353CC}">
                  <c16:uniqueId val="{00000003-46C5-4252-BF7F-E0D3F7DB538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x"/>
            <c:errBarType val="both"/>
            <c:errValType val="fixedVal"/>
            <c:noEndCap val="0"/>
            <c:val val="0"/>
            <c:spPr>
              <a:noFill/>
              <a:ln w="9525" cap="flat" cmpd="sng" algn="ctr">
                <a:solidFill>
                  <a:schemeClr val="tx1">
                    <a:lumMod val="65000"/>
                    <a:lumOff val="35000"/>
                  </a:schemeClr>
                </a:solidFill>
                <a:round/>
              </a:ln>
              <a:effectLst/>
            </c:spPr>
          </c:errBars>
          <c:errBars>
            <c:errDir val="y"/>
            <c:errBarType val="minus"/>
            <c:errValType val="percentage"/>
            <c:noEndCap val="1"/>
            <c:val val="100"/>
            <c:spPr>
              <a:noFill/>
              <a:ln w="25400" cap="flat" cmpd="sng" algn="ctr">
                <a:solidFill>
                  <a:schemeClr val="accent6">
                    <a:lumMod val="40000"/>
                    <a:lumOff val="60000"/>
                  </a:schemeClr>
                </a:solidFill>
                <a:round/>
              </a:ln>
              <a:effectLst/>
            </c:spPr>
          </c:errBars>
          <c:xVal>
            <c:numRef>
              <c:f>'health insurance'!$B$120:$B$123</c:f>
              <c:numCache>
                <c:formatCode>General</c:formatCode>
                <c:ptCount val="4"/>
                <c:pt idx="0">
                  <c:v>0.5</c:v>
                </c:pt>
                <c:pt idx="1">
                  <c:v>1.5</c:v>
                </c:pt>
                <c:pt idx="2">
                  <c:v>2.5</c:v>
                </c:pt>
                <c:pt idx="3">
                  <c:v>3.5</c:v>
                </c:pt>
              </c:numCache>
            </c:numRef>
          </c:xVal>
          <c:yVal>
            <c:numRef>
              <c:f>'health insurance'!$C$120:$C$123</c:f>
              <c:numCache>
                <c:formatCode>0.0</c:formatCode>
                <c:ptCount val="4"/>
                <c:pt idx="0">
                  <c:v>2.0828088579144022</c:v>
                </c:pt>
                <c:pt idx="1">
                  <c:v>3.1953032185608357</c:v>
                </c:pt>
                <c:pt idx="2">
                  <c:v>7.3226220202946974</c:v>
                </c:pt>
                <c:pt idx="3">
                  <c:v>13.02068904378276</c:v>
                </c:pt>
              </c:numCache>
            </c:numRef>
          </c:yVal>
          <c:smooth val="0"/>
          <c:extLst>
            <c:ext xmlns:c16="http://schemas.microsoft.com/office/drawing/2014/chart" uri="{C3380CC4-5D6E-409C-BE32-E72D297353CC}">
              <c16:uniqueId val="{00000004-46C5-4252-BF7F-E0D3F7DB5385}"/>
            </c:ext>
          </c:extLst>
        </c:ser>
        <c:dLbls>
          <c:showLegendKey val="0"/>
          <c:showVal val="0"/>
          <c:showCatName val="0"/>
          <c:showSerName val="0"/>
          <c:showPercent val="0"/>
          <c:showBubbleSize val="0"/>
        </c:dLbls>
        <c:axId val="209366968"/>
        <c:axId val="209364672"/>
      </c:scatterChart>
      <c:valAx>
        <c:axId val="209366968"/>
        <c:scaling>
          <c:orientation val="minMax"/>
        </c:scaling>
        <c:delete val="0"/>
        <c:axPos val="b"/>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364672"/>
        <c:crosses val="autoZero"/>
        <c:crossBetween val="midCat"/>
      </c:valAx>
      <c:valAx>
        <c:axId val="209364672"/>
        <c:scaling>
          <c:orientation val="minMax"/>
        </c:scaling>
        <c:delete val="1"/>
        <c:axPos val="l"/>
        <c:numFmt formatCode="0.0" sourceLinked="1"/>
        <c:majorTickMark val="none"/>
        <c:minorTickMark val="none"/>
        <c:tickLblPos val="nextTo"/>
        <c:crossAx val="20936696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42829376648619E-2"/>
          <c:y val="5.0914404521412333E-2"/>
          <c:w val="0.93891434124670281"/>
          <c:h val="0.84979520792529517"/>
        </c:manualLayout>
      </c:layout>
      <c:scatterChart>
        <c:scatterStyle val="lineMarker"/>
        <c:varyColors val="0"/>
        <c:ser>
          <c:idx val="0"/>
          <c:order val="0"/>
          <c:tx>
            <c:strRef>
              <c:f>'gini index '!$C$119</c:f>
              <c:strCache>
                <c:ptCount val="1"/>
                <c:pt idx="0">
                  <c:v>Rate</c:v>
                </c:pt>
              </c:strCache>
            </c:strRef>
          </c:tx>
          <c:spPr>
            <a:ln w="19050" cap="rnd">
              <a:noFill/>
              <a:round/>
            </a:ln>
            <a:effectLst/>
          </c:spPr>
          <c:marker>
            <c:symbol val="circle"/>
            <c:size val="5"/>
            <c:spPr>
              <a:solidFill>
                <a:schemeClr val="accent1"/>
              </a:solidFill>
              <a:ln w="114300">
                <a:solidFill>
                  <a:schemeClr val="accent1"/>
                </a:solidFill>
              </a:ln>
              <a:effectLst/>
            </c:spPr>
          </c:marker>
          <c:dPt>
            <c:idx val="0"/>
            <c:marker>
              <c:symbol val="circle"/>
              <c:size val="5"/>
              <c:spPr>
                <a:solidFill>
                  <a:schemeClr val="accent4"/>
                </a:solidFill>
                <a:ln w="114300">
                  <a:solidFill>
                    <a:schemeClr val="accent4"/>
                  </a:solidFill>
                </a:ln>
                <a:effectLst/>
              </c:spPr>
            </c:marker>
            <c:bubble3D val="0"/>
            <c:extLst>
              <c:ext xmlns:c16="http://schemas.microsoft.com/office/drawing/2014/chart" uri="{C3380CC4-5D6E-409C-BE32-E72D297353CC}">
                <c16:uniqueId val="{00000000-326A-47AA-8834-E202A7D8CA84}"/>
              </c:ext>
            </c:extLst>
          </c:dPt>
          <c:dPt>
            <c:idx val="1"/>
            <c:marker>
              <c:symbol val="circle"/>
              <c:size val="5"/>
              <c:spPr>
                <a:solidFill>
                  <a:schemeClr val="accent2"/>
                </a:solidFill>
                <a:ln w="114300">
                  <a:solidFill>
                    <a:schemeClr val="accent2"/>
                  </a:solidFill>
                </a:ln>
                <a:effectLst/>
              </c:spPr>
            </c:marker>
            <c:bubble3D val="0"/>
            <c:extLst>
              <c:ext xmlns:c16="http://schemas.microsoft.com/office/drawing/2014/chart" uri="{C3380CC4-5D6E-409C-BE32-E72D297353CC}">
                <c16:uniqueId val="{00000001-326A-47AA-8834-E202A7D8CA84}"/>
              </c:ext>
            </c:extLst>
          </c:dPt>
          <c:dPt>
            <c:idx val="2"/>
            <c:marker>
              <c:symbol val="circle"/>
              <c:size val="5"/>
              <c:spPr>
                <a:solidFill>
                  <a:schemeClr val="accent3"/>
                </a:solidFill>
                <a:ln w="114300">
                  <a:solidFill>
                    <a:schemeClr val="accent3"/>
                  </a:solidFill>
                </a:ln>
                <a:effectLst/>
              </c:spPr>
            </c:marker>
            <c:bubble3D val="0"/>
            <c:extLst>
              <c:ext xmlns:c16="http://schemas.microsoft.com/office/drawing/2014/chart" uri="{C3380CC4-5D6E-409C-BE32-E72D297353CC}">
                <c16:uniqueId val="{00000002-326A-47AA-8834-E202A7D8CA84}"/>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4"/>
                      </a:solidFill>
                      <a:latin typeface="Franklin Gothic Book" panose="020B0503020102020204" pitchFamily="34" charset="0"/>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326A-47AA-8834-E202A7D8CA84}"/>
                </c:ext>
              </c:extLst>
            </c:dLbl>
            <c:dLbl>
              <c:idx val="1"/>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Franklin Gothic Book" panose="020B0503020102020204" pitchFamily="34" charset="0"/>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326A-47AA-8834-E202A7D8CA84}"/>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3"/>
                      </a:solidFill>
                      <a:latin typeface="Franklin Gothic Book" panose="020B0503020102020204" pitchFamily="34" charset="0"/>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326A-47AA-8834-E202A7D8CA84}"/>
                </c:ext>
              </c:extLst>
            </c:dLbl>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Franklin Gothic Book" panose="020B0503020102020204" pitchFamily="34" charset="0"/>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3-326A-47AA-8834-E202A7D8CA8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Dir val="x"/>
            <c:errBarType val="both"/>
            <c:errValType val="fixedVal"/>
            <c:noEndCap val="0"/>
            <c:val val="0"/>
            <c:spPr>
              <a:noFill/>
              <a:ln w="9525" cap="flat" cmpd="sng" algn="ctr">
                <a:solidFill>
                  <a:schemeClr val="tx1">
                    <a:lumMod val="65000"/>
                    <a:lumOff val="35000"/>
                  </a:schemeClr>
                </a:solidFill>
                <a:round/>
              </a:ln>
              <a:effectLst/>
            </c:spPr>
          </c:errBars>
          <c:errBars>
            <c:errDir val="y"/>
            <c:errBarType val="minus"/>
            <c:errValType val="percentage"/>
            <c:noEndCap val="1"/>
            <c:val val="100"/>
            <c:spPr>
              <a:noFill/>
              <a:ln w="25400" cap="flat" cmpd="sng" algn="ctr">
                <a:solidFill>
                  <a:schemeClr val="accent6">
                    <a:lumMod val="40000"/>
                    <a:lumOff val="60000"/>
                  </a:schemeClr>
                </a:solidFill>
                <a:round/>
              </a:ln>
              <a:effectLst/>
            </c:spPr>
          </c:errBars>
          <c:xVal>
            <c:numRef>
              <c:f>'gini index '!$B$120:$B$123</c:f>
              <c:numCache>
                <c:formatCode>General</c:formatCode>
                <c:ptCount val="4"/>
                <c:pt idx="0">
                  <c:v>0.5</c:v>
                </c:pt>
                <c:pt idx="1">
                  <c:v>1.5</c:v>
                </c:pt>
                <c:pt idx="2">
                  <c:v>2.5</c:v>
                </c:pt>
                <c:pt idx="3">
                  <c:v>3.5</c:v>
                </c:pt>
              </c:numCache>
            </c:numRef>
          </c:xVal>
          <c:yVal>
            <c:numRef>
              <c:f>'gini index '!$C$120:$C$123</c:f>
              <c:numCache>
                <c:formatCode>0.0</c:formatCode>
                <c:ptCount val="4"/>
                <c:pt idx="0">
                  <c:v>2.7984340429501326</c:v>
                </c:pt>
                <c:pt idx="1">
                  <c:v>3.0679248708302214</c:v>
                </c:pt>
                <c:pt idx="2">
                  <c:v>4.4900239083474904</c:v>
                </c:pt>
                <c:pt idx="3">
                  <c:v>6.5254807199115499</c:v>
                </c:pt>
              </c:numCache>
            </c:numRef>
          </c:yVal>
          <c:smooth val="0"/>
          <c:extLst>
            <c:ext xmlns:c16="http://schemas.microsoft.com/office/drawing/2014/chart" uri="{C3380CC4-5D6E-409C-BE32-E72D297353CC}">
              <c16:uniqueId val="{00000004-326A-47AA-8834-E202A7D8CA84}"/>
            </c:ext>
          </c:extLst>
        </c:ser>
        <c:dLbls>
          <c:showLegendKey val="0"/>
          <c:showVal val="0"/>
          <c:showCatName val="0"/>
          <c:showSerName val="0"/>
          <c:showPercent val="0"/>
          <c:showBubbleSize val="0"/>
        </c:dLbls>
        <c:axId val="209366968"/>
        <c:axId val="209364672"/>
      </c:scatterChart>
      <c:valAx>
        <c:axId val="209366968"/>
        <c:scaling>
          <c:orientation val="minMax"/>
        </c:scaling>
        <c:delete val="0"/>
        <c:axPos val="b"/>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364672"/>
        <c:crosses val="autoZero"/>
        <c:crossBetween val="midCat"/>
      </c:valAx>
      <c:valAx>
        <c:axId val="209364672"/>
        <c:scaling>
          <c:orientation val="minMax"/>
        </c:scaling>
        <c:delete val="1"/>
        <c:axPos val="l"/>
        <c:numFmt formatCode="0.0" sourceLinked="1"/>
        <c:majorTickMark val="none"/>
        <c:minorTickMark val="none"/>
        <c:tickLblPos val="nextTo"/>
        <c:crossAx val="20936696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759101809461525E-2"/>
          <c:y val="2.9510389473768706E-2"/>
          <c:w val="0.6899487425092139"/>
          <c:h val="0.84688565051502707"/>
        </c:manualLayout>
      </c:layout>
      <c:lineChart>
        <c:grouping val="standard"/>
        <c:varyColors val="0"/>
        <c:ser>
          <c:idx val="1"/>
          <c:order val="1"/>
          <c:tx>
            <c:strRef>
              <c:f>'Core Svcs'!$A$16</c:f>
              <c:strCache>
                <c:ptCount val="1"/>
                <c:pt idx="0">
                  <c:v>Early Intervention Services</c:v>
                </c:pt>
              </c:strCache>
            </c:strRef>
          </c:tx>
          <c:spPr>
            <a:ln w="88900" cap="rnd">
              <a:solidFill>
                <a:schemeClr val="tx1"/>
              </a:solidFill>
              <a:round/>
            </a:ln>
            <a:effectLst/>
          </c:spPr>
          <c:marker>
            <c:symbol val="none"/>
          </c:marker>
          <c:dLbls>
            <c:dLbl>
              <c:idx val="4"/>
              <c:layout>
                <c:manualLayout>
                  <c:x val="-3.270645952575633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67-46BE-AD03-21172DDB71BB}"/>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'Core Svcs'!$C$14:$G$14</c:f>
              <c:numCache>
                <c:formatCode>General</c:formatCode>
                <c:ptCount val="5"/>
                <c:pt idx="0">
                  <c:v>2016</c:v>
                </c:pt>
                <c:pt idx="1">
                  <c:v>2017</c:v>
                </c:pt>
                <c:pt idx="2">
                  <c:v>2018</c:v>
                </c:pt>
                <c:pt idx="3">
                  <c:v>2019</c:v>
                </c:pt>
                <c:pt idx="4">
                  <c:v>2020</c:v>
                </c:pt>
              </c:numCache>
              <c:extLst/>
            </c:numRef>
          </c:cat>
          <c:val>
            <c:numRef>
              <c:f>'Core Svcs'!$C$16:$G$16</c:f>
              <c:numCache>
                <c:formatCode>General</c:formatCode>
                <c:ptCount val="5"/>
                <c:pt idx="2" formatCode="0.0%">
                  <c:v>3.0537459283387623E-3</c:v>
                </c:pt>
                <c:pt idx="3" formatCode="0.0%">
                  <c:v>3.612167300380228E-3</c:v>
                </c:pt>
                <c:pt idx="4" formatCode="0.0%">
                  <c:v>8.5555113410266618E-3</c:v>
                </c:pt>
              </c:numCache>
              <c:extLst/>
            </c:numRef>
          </c:val>
          <c:smooth val="0"/>
          <c:extLst>
            <c:ext xmlns:c16="http://schemas.microsoft.com/office/drawing/2014/chart" uri="{C3380CC4-5D6E-409C-BE32-E72D297353CC}">
              <c16:uniqueId val="{00000001-6567-46BE-AD03-21172DDB71BB}"/>
            </c:ext>
          </c:extLst>
        </c:ser>
        <c:ser>
          <c:idx val="2"/>
          <c:order val="2"/>
          <c:tx>
            <c:strRef>
              <c:f>'Core Svcs'!$A$17</c:f>
              <c:strCache>
                <c:ptCount val="1"/>
                <c:pt idx="0">
                  <c:v>Health Insurance Premiums</c:v>
                </c:pt>
              </c:strCache>
            </c:strRef>
          </c:tx>
          <c:spPr>
            <a:ln w="88900" cap="rnd">
              <a:solidFill>
                <a:schemeClr val="accent5"/>
              </a:solidFill>
              <a:round/>
            </a:ln>
            <a:effectLst/>
          </c:spPr>
          <c:marker>
            <c:symbol val="none"/>
          </c:marker>
          <c:dLbls>
            <c:dLbl>
              <c:idx val="2"/>
              <c:layout>
                <c:manualLayout>
                  <c:x val="-5.1231741879223892E-2"/>
                  <c:y val="-7.57590218854103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567-46BE-AD03-21172DDB71BB}"/>
                </c:ext>
              </c:extLst>
            </c:dLbl>
            <c:dLbl>
              <c:idx val="4"/>
              <c:layout>
                <c:manualLayout>
                  <c:x val="1.3081131372639897E-2"/>
                  <c:y val="-1.53092876981666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567-46BE-AD03-21172DDB71BB}"/>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accent5"/>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'Core Svcs'!$C$14:$G$14</c:f>
              <c:numCache>
                <c:formatCode>General</c:formatCode>
                <c:ptCount val="5"/>
                <c:pt idx="0">
                  <c:v>2016</c:v>
                </c:pt>
                <c:pt idx="1">
                  <c:v>2017</c:v>
                </c:pt>
                <c:pt idx="2">
                  <c:v>2018</c:v>
                </c:pt>
                <c:pt idx="3">
                  <c:v>2019</c:v>
                </c:pt>
                <c:pt idx="4">
                  <c:v>2020</c:v>
                </c:pt>
              </c:numCache>
              <c:extLst/>
            </c:numRef>
          </c:cat>
          <c:val>
            <c:numRef>
              <c:f>'Core Svcs'!$C$17:$G$17</c:f>
              <c:numCache>
                <c:formatCode>General</c:formatCode>
                <c:ptCount val="5"/>
                <c:pt idx="2" formatCode="0%">
                  <c:v>8.0008143322475564E-2</c:v>
                </c:pt>
                <c:pt idx="3" formatCode="0%">
                  <c:v>9.5247148288973391E-2</c:v>
                </c:pt>
                <c:pt idx="4" formatCode="0%">
                  <c:v>9.3115797851173895E-2</c:v>
                </c:pt>
              </c:numCache>
              <c:extLst/>
            </c:numRef>
          </c:val>
          <c:smooth val="0"/>
          <c:extLst>
            <c:ext xmlns:c16="http://schemas.microsoft.com/office/drawing/2014/chart" uri="{C3380CC4-5D6E-409C-BE32-E72D297353CC}">
              <c16:uniqueId val="{00000003-6567-46BE-AD03-21172DDB71BB}"/>
            </c:ext>
          </c:extLst>
        </c:ser>
        <c:ser>
          <c:idx val="3"/>
          <c:order val="3"/>
          <c:tx>
            <c:strRef>
              <c:f>'Core Svcs'!$A$18</c:f>
              <c:strCache>
                <c:ptCount val="1"/>
                <c:pt idx="0">
                  <c:v>Substance Use - Outpatient</c:v>
                </c:pt>
              </c:strCache>
            </c:strRef>
          </c:tx>
          <c:spPr>
            <a:ln w="88900" cap="rnd">
              <a:solidFill>
                <a:schemeClr val="accent6"/>
              </a:solidFill>
              <a:round/>
            </a:ln>
            <a:effectLst/>
          </c:spPr>
          <c:marker>
            <c:symbol val="none"/>
          </c:marker>
          <c:dLbls>
            <c:dLbl>
              <c:idx val="0"/>
              <c:layout>
                <c:manualLayout>
                  <c:x val="-5.8862001308044476E-2"/>
                  <c:y val="5.05060145902729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567-46BE-AD03-21172DDB71BB}"/>
                </c:ext>
              </c:extLst>
            </c:dLbl>
            <c:dLbl>
              <c:idx val="4"/>
              <c:layout>
                <c:manualLayout>
                  <c:x val="1.4171340093279706E-2"/>
                  <c:y val="-3.7401294544714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567-46BE-AD03-21172DDB71BB}"/>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accent6"/>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'Core Svcs'!$C$14:$G$14</c:f>
              <c:numCache>
                <c:formatCode>General</c:formatCode>
                <c:ptCount val="5"/>
                <c:pt idx="0">
                  <c:v>2016</c:v>
                </c:pt>
                <c:pt idx="1">
                  <c:v>2017</c:v>
                </c:pt>
                <c:pt idx="2">
                  <c:v>2018</c:v>
                </c:pt>
                <c:pt idx="3">
                  <c:v>2019</c:v>
                </c:pt>
                <c:pt idx="4">
                  <c:v>2020</c:v>
                </c:pt>
              </c:numCache>
              <c:extLst/>
            </c:numRef>
          </c:cat>
          <c:val>
            <c:numRef>
              <c:f>'Core Svcs'!$C$18:$G$18</c:f>
              <c:numCache>
                <c:formatCode>0%</c:formatCode>
                <c:ptCount val="5"/>
                <c:pt idx="0">
                  <c:v>0.10034231921266581</c:v>
                </c:pt>
                <c:pt idx="1">
                  <c:v>1.9191919191919191E-2</c:v>
                </c:pt>
                <c:pt idx="2">
                  <c:v>2.259771986970684E-2</c:v>
                </c:pt>
                <c:pt idx="3">
                  <c:v>3.0418250950570342E-2</c:v>
                </c:pt>
                <c:pt idx="4">
                  <c:v>1.9498607242339833E-2</c:v>
                </c:pt>
              </c:numCache>
              <c:extLst/>
            </c:numRef>
          </c:val>
          <c:smooth val="0"/>
          <c:extLst>
            <c:ext xmlns:c16="http://schemas.microsoft.com/office/drawing/2014/chart" uri="{C3380CC4-5D6E-409C-BE32-E72D297353CC}">
              <c16:uniqueId val="{00000005-6567-46BE-AD03-21172DDB71BB}"/>
            </c:ext>
          </c:extLst>
        </c:ser>
        <c:ser>
          <c:idx val="4"/>
          <c:order val="4"/>
          <c:tx>
            <c:strRef>
              <c:f>'Core Svcs'!$A$19</c:f>
              <c:strCache>
                <c:ptCount val="1"/>
                <c:pt idx="0">
                  <c:v>Mental Health</c:v>
                </c:pt>
              </c:strCache>
            </c:strRef>
          </c:tx>
          <c:spPr>
            <a:ln w="88900" cap="rnd">
              <a:solidFill>
                <a:schemeClr val="accent4"/>
              </a:solidFill>
              <a:round/>
            </a:ln>
            <a:effectLst/>
          </c:spPr>
          <c:marker>
            <c:symbol val="none"/>
          </c:marker>
          <c:dLbls>
            <c:dLbl>
              <c:idx val="0"/>
              <c:layout>
                <c:manualLayout>
                  <c:x val="-5.7771964246784394E-2"/>
                  <c:y val="-2.52530072951373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567-46BE-AD03-21172DDB71BB}"/>
                </c:ext>
              </c:extLst>
            </c:dLbl>
            <c:dLbl>
              <c:idx val="4"/>
              <c:layout>
                <c:manualLayout>
                  <c:x val="0"/>
                  <c:y val="-1.51518043770819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567-46BE-AD03-21172DDB71BB}"/>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accent4"/>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'Core Svcs'!$C$14:$G$14</c:f>
              <c:numCache>
                <c:formatCode>General</c:formatCode>
                <c:ptCount val="5"/>
                <c:pt idx="0">
                  <c:v>2016</c:v>
                </c:pt>
                <c:pt idx="1">
                  <c:v>2017</c:v>
                </c:pt>
                <c:pt idx="2">
                  <c:v>2018</c:v>
                </c:pt>
                <c:pt idx="3">
                  <c:v>2019</c:v>
                </c:pt>
                <c:pt idx="4">
                  <c:v>2020</c:v>
                </c:pt>
              </c:numCache>
              <c:extLst/>
            </c:numRef>
          </c:cat>
          <c:val>
            <c:numRef>
              <c:f>'Core Svcs'!$C$19:$G$19</c:f>
              <c:numCache>
                <c:formatCode>0%</c:formatCode>
                <c:ptCount val="5"/>
                <c:pt idx="0">
                  <c:v>0.16859221223791185</c:v>
                </c:pt>
                <c:pt idx="1">
                  <c:v>0.17272727272727273</c:v>
                </c:pt>
                <c:pt idx="2">
                  <c:v>0.18383550488599348</c:v>
                </c:pt>
                <c:pt idx="3">
                  <c:v>0.16939163498098858</c:v>
                </c:pt>
                <c:pt idx="4">
                  <c:v>0.14226024671707124</c:v>
                </c:pt>
              </c:numCache>
              <c:extLst/>
            </c:numRef>
          </c:val>
          <c:smooth val="0"/>
          <c:extLst>
            <c:ext xmlns:c16="http://schemas.microsoft.com/office/drawing/2014/chart" uri="{C3380CC4-5D6E-409C-BE32-E72D297353CC}">
              <c16:uniqueId val="{00000007-6567-46BE-AD03-21172DDB71BB}"/>
            </c:ext>
          </c:extLst>
        </c:ser>
        <c:ser>
          <c:idx val="5"/>
          <c:order val="5"/>
          <c:tx>
            <c:strRef>
              <c:f>'Core Svcs'!$A$20</c:f>
              <c:strCache>
                <c:ptCount val="1"/>
                <c:pt idx="0">
                  <c:v>Oral Health</c:v>
                </c:pt>
              </c:strCache>
            </c:strRef>
          </c:tx>
          <c:spPr>
            <a:ln w="88900" cap="rnd">
              <a:solidFill>
                <a:schemeClr val="accent3"/>
              </a:solidFill>
              <a:round/>
            </a:ln>
            <a:effectLst/>
          </c:spPr>
          <c:marker>
            <c:symbol val="none"/>
          </c:marker>
          <c:dLbls>
            <c:dLbl>
              <c:idx val="0"/>
              <c:layout>
                <c:manualLayout>
                  <c:x val="-5.777196424678439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567-46BE-AD03-21172DDB71BB}"/>
                </c:ext>
              </c:extLst>
            </c:dLbl>
            <c:dLbl>
              <c:idx val="4"/>
              <c:layout>
                <c:manualLayout>
                  <c:x val="-1.0900370612600828E-3"/>
                  <c:y val="-3.21543340518828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567-46BE-AD03-21172DDB71BB}"/>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accent3"/>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'Core Svcs'!$C$14:$G$14</c:f>
              <c:numCache>
                <c:formatCode>General</c:formatCode>
                <c:ptCount val="5"/>
                <c:pt idx="0">
                  <c:v>2016</c:v>
                </c:pt>
                <c:pt idx="1">
                  <c:v>2017</c:v>
                </c:pt>
                <c:pt idx="2">
                  <c:v>2018</c:v>
                </c:pt>
                <c:pt idx="3">
                  <c:v>2019</c:v>
                </c:pt>
                <c:pt idx="4">
                  <c:v>2020</c:v>
                </c:pt>
              </c:numCache>
              <c:extLst/>
            </c:numRef>
          </c:cat>
          <c:val>
            <c:numRef>
              <c:f>'Core Svcs'!$C$20:$G$20</c:f>
              <c:numCache>
                <c:formatCode>0%</c:formatCode>
                <c:ptCount val="5"/>
                <c:pt idx="0">
                  <c:v>0.27342747111681642</c:v>
                </c:pt>
                <c:pt idx="1">
                  <c:v>0.26747474747474748</c:v>
                </c:pt>
                <c:pt idx="2">
                  <c:v>0.27015472312703581</c:v>
                </c:pt>
                <c:pt idx="3">
                  <c:v>0.25874524714828895</c:v>
                </c:pt>
                <c:pt idx="4">
                  <c:v>0.17727815360127339</c:v>
                </c:pt>
              </c:numCache>
              <c:extLst/>
            </c:numRef>
          </c:val>
          <c:smooth val="0"/>
          <c:extLst>
            <c:ext xmlns:c16="http://schemas.microsoft.com/office/drawing/2014/chart" uri="{C3380CC4-5D6E-409C-BE32-E72D297353CC}">
              <c16:uniqueId val="{00000009-6567-46BE-AD03-21172DDB71BB}"/>
            </c:ext>
          </c:extLst>
        </c:ser>
        <c:ser>
          <c:idx val="6"/>
          <c:order val="6"/>
          <c:tx>
            <c:strRef>
              <c:f>'Core Svcs'!$A$21</c:f>
              <c:strCache>
                <c:ptCount val="1"/>
                <c:pt idx="0">
                  <c:v>Medical Care</c:v>
                </c:pt>
              </c:strCache>
            </c:strRef>
          </c:tx>
          <c:spPr>
            <a:ln w="88900" cap="rnd">
              <a:solidFill>
                <a:schemeClr val="accent2"/>
              </a:solidFill>
              <a:round/>
            </a:ln>
            <a:effectLst/>
          </c:spPr>
          <c:marker>
            <c:symbol val="none"/>
          </c:marker>
          <c:dLbls>
            <c:dLbl>
              <c:idx val="0"/>
              <c:layout>
                <c:manualLayout>
                  <c:x val="-5.8862001308044476E-2"/>
                  <c:y val="-2.52530072951364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567-46BE-AD03-21172DDB71BB}"/>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567-46BE-AD03-21172DDB71BB}"/>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accent2"/>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'Core Svcs'!$C$14:$G$14</c:f>
              <c:numCache>
                <c:formatCode>General</c:formatCode>
                <c:ptCount val="5"/>
                <c:pt idx="0">
                  <c:v>2016</c:v>
                </c:pt>
                <c:pt idx="1">
                  <c:v>2017</c:v>
                </c:pt>
                <c:pt idx="2">
                  <c:v>2018</c:v>
                </c:pt>
                <c:pt idx="3">
                  <c:v>2019</c:v>
                </c:pt>
                <c:pt idx="4">
                  <c:v>2020</c:v>
                </c:pt>
              </c:numCache>
              <c:extLst/>
            </c:numRef>
          </c:cat>
          <c:val>
            <c:numRef>
              <c:f>'Core Svcs'!$C$21:$G$21</c:f>
              <c:numCache>
                <c:formatCode>0%</c:formatCode>
                <c:ptCount val="5"/>
                <c:pt idx="0">
                  <c:v>0.70047068891741548</c:v>
                </c:pt>
                <c:pt idx="1">
                  <c:v>0.69515151515151519</c:v>
                </c:pt>
                <c:pt idx="2">
                  <c:v>0.73127035830618892</c:v>
                </c:pt>
                <c:pt idx="3">
                  <c:v>0.70855513307984785</c:v>
                </c:pt>
                <c:pt idx="4">
                  <c:v>0.72124950258654996</c:v>
                </c:pt>
              </c:numCache>
              <c:extLst/>
            </c:numRef>
          </c:val>
          <c:smooth val="0"/>
          <c:extLst>
            <c:ext xmlns:c16="http://schemas.microsoft.com/office/drawing/2014/chart" uri="{C3380CC4-5D6E-409C-BE32-E72D297353CC}">
              <c16:uniqueId val="{0000000B-6567-46BE-AD03-21172DDB71BB}"/>
            </c:ext>
          </c:extLst>
        </c:ser>
        <c:ser>
          <c:idx val="7"/>
          <c:order val="7"/>
          <c:tx>
            <c:strRef>
              <c:f>'Core Svcs'!$A$22</c:f>
              <c:strCache>
                <c:ptCount val="1"/>
                <c:pt idx="0">
                  <c:v>Medical Case Management</c:v>
                </c:pt>
              </c:strCache>
            </c:strRef>
          </c:tx>
          <c:spPr>
            <a:ln w="88900" cap="rnd">
              <a:solidFill>
                <a:schemeClr val="accent1"/>
              </a:solidFill>
              <a:round/>
            </a:ln>
            <a:effectLst/>
          </c:spPr>
          <c:marker>
            <c:symbol val="none"/>
          </c:marker>
          <c:dLbls>
            <c:dLbl>
              <c:idx val="0"/>
              <c:layout>
                <c:manualLayout>
                  <c:x val="-5.8862001308044476E-2"/>
                  <c:y val="5.05060145902729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567-46BE-AD03-21172DDB71BB}"/>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567-46BE-AD03-21172DDB71BB}"/>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accent1"/>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'Core Svcs'!$C$14:$G$14</c:f>
              <c:numCache>
                <c:formatCode>General</c:formatCode>
                <c:ptCount val="5"/>
                <c:pt idx="0">
                  <c:v>2016</c:v>
                </c:pt>
                <c:pt idx="1">
                  <c:v>2017</c:v>
                </c:pt>
                <c:pt idx="2">
                  <c:v>2018</c:v>
                </c:pt>
                <c:pt idx="3">
                  <c:v>2019</c:v>
                </c:pt>
                <c:pt idx="4">
                  <c:v>2020</c:v>
                </c:pt>
              </c:numCache>
              <c:extLst/>
            </c:numRef>
          </c:cat>
          <c:val>
            <c:numRef>
              <c:f>'Core Svcs'!$C$22:$G$22</c:f>
              <c:numCache>
                <c:formatCode>0%</c:formatCode>
                <c:ptCount val="5"/>
                <c:pt idx="0">
                  <c:v>0.63457424047924693</c:v>
                </c:pt>
                <c:pt idx="1">
                  <c:v>0.67353535353535354</c:v>
                </c:pt>
                <c:pt idx="2">
                  <c:v>0.85606677524429964</c:v>
                </c:pt>
                <c:pt idx="3">
                  <c:v>0.76577946768060834</c:v>
                </c:pt>
                <c:pt idx="4">
                  <c:v>0.7946677278153601</c:v>
                </c:pt>
              </c:numCache>
              <c:extLst/>
            </c:numRef>
          </c:val>
          <c:smooth val="0"/>
          <c:extLst>
            <c:ext xmlns:c16="http://schemas.microsoft.com/office/drawing/2014/chart" uri="{C3380CC4-5D6E-409C-BE32-E72D297353CC}">
              <c16:uniqueId val="{0000000D-6567-46BE-AD03-21172DDB71BB}"/>
            </c:ext>
          </c:extLst>
        </c:ser>
        <c:dLbls>
          <c:showLegendKey val="0"/>
          <c:showVal val="0"/>
          <c:showCatName val="0"/>
          <c:showSerName val="0"/>
          <c:showPercent val="0"/>
          <c:showBubbleSize val="0"/>
        </c:dLbls>
        <c:smooth val="0"/>
        <c:axId val="480603712"/>
        <c:axId val="480604040"/>
        <c:extLst>
          <c:ext xmlns:c15="http://schemas.microsoft.com/office/drawing/2012/chart" uri="{02D57815-91ED-43cb-92C2-25804820EDAC}">
            <c15:filteredLineSeries>
              <c15:ser>
                <c:idx val="0"/>
                <c:order val="0"/>
                <c:tx>
                  <c:strRef>
                    <c:extLst>
                      <c:ext uri="{02D57815-91ED-43cb-92C2-25804820EDAC}">
                        <c15:formulaRef>
                          <c15:sqref>'Core Svcs'!$A$15</c15:sqref>
                        </c15:formulaRef>
                      </c:ext>
                    </c:extLst>
                    <c:strCache>
                      <c:ptCount val="1"/>
                      <c:pt idx="0">
                        <c:v>Home/Community Svcs</c:v>
                      </c:pt>
                    </c:strCache>
                  </c:strRef>
                </c:tx>
                <c:spPr>
                  <a:ln w="28575" cap="rnd">
                    <a:solidFill>
                      <a:schemeClr val="accent1"/>
                    </a:solidFill>
                    <a:round/>
                  </a:ln>
                  <a:effectLst/>
                </c:spPr>
                <c:marker>
                  <c:symbol val="none"/>
                </c:marker>
                <c:dLbls>
                  <c:dLbl>
                    <c:idx val="1"/>
                    <c:layout>
                      <c:manualLayout>
                        <c:x val="-3.2706459525756338E-3"/>
                        <c:y val="-2.414486411490156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E-6567-46BE-AD03-21172DDB71BB}"/>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1"/>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uri="{CE6537A1-D6FC-4f65-9D91-7224C49458BB}">
                      <c15:showLeaderLines val="0"/>
                    </c:ext>
                  </c:extLst>
                </c:dLbls>
                <c:cat>
                  <c:numRef>
                    <c:extLst>
                      <c:ext uri="{02D57815-91ED-43cb-92C2-25804820EDAC}">
                        <c15:formulaRef>
                          <c15:sqref>'Core Svcs'!$C$14:$G$14</c15:sqref>
                        </c15:formulaRef>
                      </c:ext>
                    </c:extLst>
                    <c:numCache>
                      <c:formatCode>General</c:formatCode>
                      <c:ptCount val="5"/>
                      <c:pt idx="0">
                        <c:v>2016</c:v>
                      </c:pt>
                      <c:pt idx="1">
                        <c:v>2017</c:v>
                      </c:pt>
                      <c:pt idx="2">
                        <c:v>2018</c:v>
                      </c:pt>
                      <c:pt idx="3">
                        <c:v>2019</c:v>
                      </c:pt>
                      <c:pt idx="4">
                        <c:v>2020</c:v>
                      </c:pt>
                    </c:numCache>
                  </c:numRef>
                </c:cat>
                <c:val>
                  <c:numRef>
                    <c:extLst>
                      <c:ext uri="{02D57815-91ED-43cb-92C2-25804820EDAC}">
                        <c15:formulaRef>
                          <c15:sqref>'Core Svcs'!$C$15:$G$15</c15:sqref>
                        </c15:formulaRef>
                      </c:ext>
                    </c:extLst>
                    <c:numCache>
                      <c:formatCode>0%</c:formatCode>
                      <c:ptCount val="5"/>
                      <c:pt idx="0">
                        <c:v>2.5032092426187421E-2</c:v>
                      </c:pt>
                      <c:pt idx="1">
                        <c:v>2.7878787878787878E-2</c:v>
                      </c:pt>
                    </c:numCache>
                  </c:numRef>
                </c:val>
                <c:smooth val="0"/>
                <c:extLst>
                  <c:ext xmlns:c16="http://schemas.microsoft.com/office/drawing/2014/chart" uri="{C3380CC4-5D6E-409C-BE32-E72D297353CC}">
                    <c16:uniqueId val="{0000000F-6567-46BE-AD03-21172DDB71BB}"/>
                  </c:ext>
                </c:extLst>
              </c15:ser>
            </c15:filteredLineSeries>
          </c:ext>
        </c:extLst>
      </c:lineChart>
      <c:catAx>
        <c:axId val="48060371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Franklin Gothic Medium Cond" panose="020B0606030402020204" pitchFamily="34" charset="0"/>
                <a:ea typeface="+mn-ea"/>
                <a:cs typeface="+mn-cs"/>
              </a:defRPr>
            </a:pPr>
            <a:endParaRPr lang="en-US"/>
          </a:p>
        </c:txPr>
        <c:crossAx val="480604040"/>
        <c:crosses val="autoZero"/>
        <c:auto val="1"/>
        <c:lblAlgn val="ctr"/>
        <c:lblOffset val="100"/>
        <c:tickLblSkip val="1"/>
        <c:noMultiLvlLbl val="0"/>
      </c:catAx>
      <c:valAx>
        <c:axId val="480604040"/>
        <c:scaling>
          <c:orientation val="minMax"/>
          <c:max val="1"/>
        </c:scaling>
        <c:delete val="1"/>
        <c:axPos val="l"/>
        <c:numFmt formatCode="General" sourceLinked="1"/>
        <c:majorTickMark val="none"/>
        <c:minorTickMark val="none"/>
        <c:tickLblPos val="nextTo"/>
        <c:crossAx val="480603712"/>
        <c:crosses val="autoZero"/>
        <c:crossBetween val="midCat"/>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458471162678604"/>
          <c:y val="2.3579849946409433E-2"/>
          <c:w val="0.45985837154017428"/>
          <c:h val="0.89373133824509876"/>
        </c:manualLayout>
      </c:layout>
      <c:lineChart>
        <c:grouping val="standard"/>
        <c:varyColors val="0"/>
        <c:ser>
          <c:idx val="0"/>
          <c:order val="0"/>
          <c:tx>
            <c:strRef>
              <c:f>'Supp Svcs'!$A$61</c:f>
              <c:strCache>
                <c:ptCount val="1"/>
                <c:pt idx="0">
                  <c:v>Non-Medical Case Management</c:v>
                </c:pt>
              </c:strCache>
            </c:strRef>
          </c:tx>
          <c:spPr>
            <a:ln w="63500" cap="rnd">
              <a:solidFill>
                <a:schemeClr val="accent2"/>
              </a:solidFill>
              <a:round/>
            </a:ln>
            <a:effectLst/>
          </c:spPr>
          <c:marker>
            <c:symbol val="circle"/>
            <c:size val="5"/>
            <c:spPr>
              <a:solidFill>
                <a:schemeClr val="accent2"/>
              </a:solidFill>
              <a:ln w="63500">
                <a:solidFill>
                  <a:schemeClr val="accent2"/>
                </a:solidFill>
              </a:ln>
              <a:effectLst/>
            </c:spPr>
          </c:marker>
          <c:dLbls>
            <c:dLbl>
              <c:idx val="0"/>
              <c:layout>
                <c:manualLayout>
                  <c:x val="-0.37219200569665867"/>
                  <c:y val="-2.0743356854670516E-2"/>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accent2"/>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layout>
                    <c:manualLayout>
                      <c:w val="0.35173531243906608"/>
                      <c:h val="0.14821346803052932"/>
                    </c:manualLayout>
                  </c15:layout>
                </c:ext>
                <c:ext xmlns:c16="http://schemas.microsoft.com/office/drawing/2014/chart" uri="{C3380CC4-5D6E-409C-BE32-E72D297353CC}">
                  <c16:uniqueId val="{00000000-70D2-4925-A86B-073935F741F4}"/>
                </c:ext>
              </c:extLst>
            </c:dLbl>
            <c:dLbl>
              <c:idx val="1"/>
              <c:layout>
                <c:manualLayout>
                  <c:x val="2.638313940881061E-2"/>
                  <c:y val="2.7511251372627295E-3"/>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2"/>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D2-4925-A86B-073935F741F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6">
                        <a:lumMod val="60000"/>
                        <a:lumOff val="40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numRef>
              <c:f>'Supp Svcs'!$B$60:$C$60</c:f>
              <c:numCache>
                <c:formatCode>General</c:formatCode>
                <c:ptCount val="2"/>
                <c:pt idx="0">
                  <c:v>2016</c:v>
                </c:pt>
                <c:pt idx="1">
                  <c:v>2020</c:v>
                </c:pt>
              </c:numCache>
            </c:numRef>
          </c:cat>
          <c:val>
            <c:numRef>
              <c:f>'Supp Svcs'!$B$61:$C$61</c:f>
              <c:numCache>
                <c:formatCode>0%</c:formatCode>
                <c:ptCount val="2"/>
                <c:pt idx="0">
                  <c:v>0.61</c:v>
                </c:pt>
                <c:pt idx="1">
                  <c:v>0.05</c:v>
                </c:pt>
              </c:numCache>
            </c:numRef>
          </c:val>
          <c:smooth val="0"/>
          <c:extLst>
            <c:ext xmlns:c16="http://schemas.microsoft.com/office/drawing/2014/chart" uri="{C3380CC4-5D6E-409C-BE32-E72D297353CC}">
              <c16:uniqueId val="{00000002-70D2-4925-A86B-073935F741F4}"/>
            </c:ext>
          </c:extLst>
        </c:ser>
        <c:ser>
          <c:idx val="1"/>
          <c:order val="1"/>
          <c:tx>
            <c:strRef>
              <c:f>'Supp Svcs'!$A$62</c:f>
              <c:strCache>
                <c:ptCount val="1"/>
                <c:pt idx="0">
                  <c:v>Referral for Services</c:v>
                </c:pt>
              </c:strCache>
            </c:strRef>
          </c:tx>
          <c:spPr>
            <a:ln w="63500" cap="rnd">
              <a:solidFill>
                <a:schemeClr val="accent3"/>
              </a:solidFill>
              <a:round/>
            </a:ln>
            <a:effectLst/>
          </c:spPr>
          <c:marker>
            <c:symbol val="circle"/>
            <c:size val="5"/>
            <c:spPr>
              <a:solidFill>
                <a:schemeClr val="accent3"/>
              </a:solidFill>
              <a:ln w="63500">
                <a:solidFill>
                  <a:schemeClr val="accent3"/>
                </a:solidFill>
              </a:ln>
              <a:effectLst/>
            </c:spPr>
          </c:marker>
          <c:dLbls>
            <c:dLbl>
              <c:idx val="0"/>
              <c:layout>
                <c:manualLayout>
                  <c:x val="-0.35497599166668103"/>
                  <c:y val="3.1246002618882554E-3"/>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accent3"/>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layout>
                    <c:manualLayout>
                      <c:w val="0.32629788929134296"/>
                      <c:h val="0.13004427012687184"/>
                    </c:manualLayout>
                  </c15:layout>
                </c:ext>
                <c:ext xmlns:c16="http://schemas.microsoft.com/office/drawing/2014/chart" uri="{C3380CC4-5D6E-409C-BE32-E72D297353CC}">
                  <c16:uniqueId val="{00000003-70D2-4925-A86B-073935F741F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3"/>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'Supp Svcs'!$B$60:$C$60</c:f>
              <c:numCache>
                <c:formatCode>General</c:formatCode>
                <c:ptCount val="2"/>
                <c:pt idx="0">
                  <c:v>2016</c:v>
                </c:pt>
                <c:pt idx="1">
                  <c:v>2020</c:v>
                </c:pt>
              </c:numCache>
            </c:numRef>
          </c:cat>
          <c:val>
            <c:numRef>
              <c:f>'Supp Svcs'!$B$62:$C$62</c:f>
              <c:numCache>
                <c:formatCode>0%</c:formatCode>
                <c:ptCount val="2"/>
                <c:pt idx="0">
                  <c:v>0.33</c:v>
                </c:pt>
                <c:pt idx="1">
                  <c:v>0.4430959013131715</c:v>
                </c:pt>
              </c:numCache>
            </c:numRef>
          </c:val>
          <c:smooth val="0"/>
          <c:extLst>
            <c:ext xmlns:c16="http://schemas.microsoft.com/office/drawing/2014/chart" uri="{C3380CC4-5D6E-409C-BE32-E72D297353CC}">
              <c16:uniqueId val="{00000004-70D2-4925-A86B-073935F741F4}"/>
            </c:ext>
          </c:extLst>
        </c:ser>
        <c:ser>
          <c:idx val="2"/>
          <c:order val="2"/>
          <c:tx>
            <c:strRef>
              <c:f>'Supp Svcs'!$A$63</c:f>
              <c:strCache>
                <c:ptCount val="1"/>
                <c:pt idx="0">
                  <c:v>Transportation</c:v>
                </c:pt>
              </c:strCache>
            </c:strRef>
          </c:tx>
          <c:spPr>
            <a:ln w="63500" cap="rnd">
              <a:solidFill>
                <a:schemeClr val="accent6">
                  <a:lumMod val="40000"/>
                  <a:lumOff val="60000"/>
                </a:schemeClr>
              </a:solidFill>
              <a:round/>
            </a:ln>
            <a:effectLst/>
          </c:spPr>
          <c:marker>
            <c:symbol val="circle"/>
            <c:size val="5"/>
            <c:spPr>
              <a:solidFill>
                <a:schemeClr val="accent6">
                  <a:lumMod val="40000"/>
                  <a:lumOff val="60000"/>
                </a:schemeClr>
              </a:solidFill>
              <a:ln w="63500">
                <a:solidFill>
                  <a:schemeClr val="accent6">
                    <a:lumMod val="40000"/>
                    <a:lumOff val="60000"/>
                  </a:schemeClr>
                </a:solidFill>
              </a:ln>
              <a:effectLst/>
            </c:spPr>
          </c:marker>
          <c:dLbls>
            <c:dLbl>
              <c:idx val="0"/>
              <c:layout>
                <c:manualLayout>
                  <c:x val="-0.3316243069707569"/>
                  <c:y val="-2.2552181465500835E-3"/>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accent6"/>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layout>
                    <c:manualLayout>
                      <c:w val="0.29833776515432575"/>
                      <c:h val="5.4601368023546468E-2"/>
                    </c:manualLayout>
                  </c15:layout>
                </c:ext>
                <c:ext xmlns:c16="http://schemas.microsoft.com/office/drawing/2014/chart" uri="{C3380CC4-5D6E-409C-BE32-E72D297353CC}">
                  <c16:uniqueId val="{00000005-70D2-4925-A86B-073935F741F4}"/>
                </c:ext>
              </c:extLst>
            </c:dLbl>
            <c:dLbl>
              <c:idx val="1"/>
              <c:layout>
                <c:manualLayout>
                  <c:x val="8.0139460002310921E-3"/>
                  <c:y val="-1.62408767017643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0D2-4925-A86B-073935F741F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6"/>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'Supp Svcs'!$B$60:$C$60</c:f>
              <c:numCache>
                <c:formatCode>General</c:formatCode>
                <c:ptCount val="2"/>
                <c:pt idx="0">
                  <c:v>2016</c:v>
                </c:pt>
                <c:pt idx="1">
                  <c:v>2020</c:v>
                </c:pt>
              </c:numCache>
            </c:numRef>
          </c:cat>
          <c:val>
            <c:numRef>
              <c:f>'Supp Svcs'!$B$63:$C$63</c:f>
              <c:numCache>
                <c:formatCode>0%</c:formatCode>
                <c:ptCount val="2"/>
                <c:pt idx="0">
                  <c:v>0.1</c:v>
                </c:pt>
                <c:pt idx="1">
                  <c:v>0.10326303223239157</c:v>
                </c:pt>
              </c:numCache>
            </c:numRef>
          </c:val>
          <c:smooth val="0"/>
          <c:extLst>
            <c:ext xmlns:c16="http://schemas.microsoft.com/office/drawing/2014/chart" uri="{C3380CC4-5D6E-409C-BE32-E72D297353CC}">
              <c16:uniqueId val="{00000007-70D2-4925-A86B-073935F741F4}"/>
            </c:ext>
          </c:extLst>
        </c:ser>
        <c:ser>
          <c:idx val="3"/>
          <c:order val="3"/>
          <c:tx>
            <c:strRef>
              <c:f>'Supp Svcs'!$A$64</c:f>
              <c:strCache>
                <c:ptCount val="1"/>
                <c:pt idx="0">
                  <c:v>Legal Services</c:v>
                </c:pt>
              </c:strCache>
            </c:strRef>
          </c:tx>
          <c:spPr>
            <a:ln w="63500" cap="rnd">
              <a:solidFill>
                <a:schemeClr val="accent6">
                  <a:lumMod val="40000"/>
                  <a:lumOff val="60000"/>
                </a:schemeClr>
              </a:solidFill>
              <a:round/>
            </a:ln>
            <a:effectLst/>
          </c:spPr>
          <c:marker>
            <c:symbol val="circle"/>
            <c:size val="5"/>
            <c:spPr>
              <a:solidFill>
                <a:schemeClr val="accent6">
                  <a:lumMod val="40000"/>
                  <a:lumOff val="60000"/>
                </a:schemeClr>
              </a:solidFill>
              <a:ln w="63500">
                <a:solidFill>
                  <a:schemeClr val="accent6">
                    <a:lumMod val="40000"/>
                    <a:lumOff val="60000"/>
                  </a:schemeClr>
                </a:solidFill>
              </a:ln>
              <a:effectLst/>
            </c:spPr>
          </c:marker>
          <c:dLbls>
            <c:dLbl>
              <c:idx val="0"/>
              <c:layout>
                <c:manualLayout>
                  <c:x val="-0.32222574045346647"/>
                  <c:y val="-1.1693208762321203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accent6"/>
                        </a:solidFill>
                        <a:latin typeface="Franklin Gothic Book" panose="020B0503020102020204" pitchFamily="34" charset="0"/>
                        <a:ea typeface="+mn-ea"/>
                        <a:cs typeface="+mn-cs"/>
                      </a:defRPr>
                    </a:pPr>
                    <a:fld id="{1AD50BC1-5723-498B-B361-F34DD7C2372E}" type="SERIESNAME">
                      <a:rPr lang="en-US" sz="1800">
                        <a:solidFill>
                          <a:schemeClr val="accent6"/>
                        </a:solidFill>
                        <a:latin typeface="Franklin Gothic Book" panose="020B0503020102020204" pitchFamily="34" charset="0"/>
                      </a:rPr>
                      <a:pPr>
                        <a:defRPr sz="1800">
                          <a:solidFill>
                            <a:schemeClr val="accent6"/>
                          </a:solidFill>
                          <a:latin typeface="Franklin Gothic Book" panose="020B0503020102020204" pitchFamily="34" charset="0"/>
                        </a:defRPr>
                      </a:pPr>
                      <a:t>[SERIES NAME]</a:t>
                    </a:fld>
                    <a:r>
                      <a:rPr lang="en-US" sz="1800" baseline="0" dirty="0">
                        <a:solidFill>
                          <a:schemeClr val="accent6"/>
                        </a:solidFill>
                        <a:latin typeface="Franklin Gothic Book" panose="020B0503020102020204" pitchFamily="34" charset="0"/>
                      </a:rPr>
                      <a:t> </a:t>
                    </a:r>
                    <a:fld id="{44E489D4-6BEF-42E3-8286-F2BB8930A7B3}" type="VALUE">
                      <a:rPr lang="en-US" sz="1800" baseline="0">
                        <a:solidFill>
                          <a:schemeClr val="accent6"/>
                        </a:solidFill>
                        <a:latin typeface="Franklin Gothic Book" panose="020B0503020102020204" pitchFamily="34" charset="0"/>
                      </a:rPr>
                      <a:pPr>
                        <a:defRPr sz="1800">
                          <a:solidFill>
                            <a:schemeClr val="accent6"/>
                          </a:solidFill>
                          <a:latin typeface="Franklin Gothic Book" panose="020B0503020102020204" pitchFamily="34" charset="0"/>
                        </a:defRPr>
                      </a:pPr>
                      <a:t>[VALUE]</a:t>
                    </a:fld>
                    <a:endParaRPr lang="en-US" sz="1800" baseline="0" dirty="0">
                      <a:solidFill>
                        <a:schemeClr val="accent6"/>
                      </a:solidFill>
                      <a:latin typeface="Franklin Gothic Book" panose="020B050302010202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accent6"/>
                      </a:solidFill>
                      <a:latin typeface="Franklin Gothic Book" panose="020B0503020102020204" pitchFamily="34" charset="0"/>
                      <a:ea typeface="+mn-ea"/>
                      <a:cs typeface="+mn-cs"/>
                    </a:defRPr>
                  </a:pPr>
                  <a:endParaRPr lang="en-US"/>
                </a:p>
              </c:txPr>
              <c:dLblPos val="r"/>
              <c:showLegendKey val="0"/>
              <c:showVal val="1"/>
              <c:showCatName val="0"/>
              <c:showSerName val="1"/>
              <c:showPercent val="0"/>
              <c:showBubbleSize val="0"/>
              <c:separator> </c:separator>
              <c:extLst>
                <c:ext xmlns:c15="http://schemas.microsoft.com/office/drawing/2012/chart" uri="{CE6537A1-D6FC-4f65-9D91-7224C49458BB}">
                  <c15:layout>
                    <c:manualLayout>
                      <c:w val="0.27660616842760372"/>
                      <c:h val="3.5108515572715417E-2"/>
                    </c:manualLayout>
                  </c15:layout>
                  <c15:dlblFieldTable/>
                  <c15:showDataLabelsRange val="0"/>
                </c:ext>
                <c:ext xmlns:c16="http://schemas.microsoft.com/office/drawing/2014/chart" uri="{C3380CC4-5D6E-409C-BE32-E72D297353CC}">
                  <c16:uniqueId val="{00000008-70D2-4925-A86B-073935F741F4}"/>
                </c:ext>
              </c:extLst>
            </c:dLbl>
            <c:dLbl>
              <c:idx val="1"/>
              <c:layout>
                <c:manualLayout>
                  <c:x val="2.5674076809410858E-2"/>
                  <c:y val="-1.598643470372713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0D2-4925-A86B-073935F741F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6"/>
                    </a:solidFill>
                    <a:latin typeface="Franklin Gothic Book" panose="020B0503020102020204" pitchFamily="34" charset="0"/>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'Supp Svcs'!$B$60:$C$60</c:f>
              <c:numCache>
                <c:formatCode>General</c:formatCode>
                <c:ptCount val="2"/>
                <c:pt idx="0">
                  <c:v>2016</c:v>
                </c:pt>
                <c:pt idx="1">
                  <c:v>2020</c:v>
                </c:pt>
              </c:numCache>
            </c:numRef>
          </c:cat>
          <c:val>
            <c:numRef>
              <c:f>'Supp Svcs'!$B$64:$C$64</c:f>
              <c:numCache>
                <c:formatCode>0%</c:formatCode>
                <c:ptCount val="2"/>
                <c:pt idx="0">
                  <c:v>0.06</c:v>
                </c:pt>
                <c:pt idx="1">
                  <c:v>0.02</c:v>
                </c:pt>
              </c:numCache>
            </c:numRef>
          </c:val>
          <c:smooth val="0"/>
          <c:extLst>
            <c:ext xmlns:c16="http://schemas.microsoft.com/office/drawing/2014/chart" uri="{C3380CC4-5D6E-409C-BE32-E72D297353CC}">
              <c16:uniqueId val="{0000000A-70D2-4925-A86B-073935F741F4}"/>
            </c:ext>
          </c:extLst>
        </c:ser>
        <c:ser>
          <c:idx val="4"/>
          <c:order val="4"/>
          <c:tx>
            <c:strRef>
              <c:f>'Supp Svcs'!$A$65</c:f>
              <c:strCache>
                <c:ptCount val="1"/>
                <c:pt idx="0">
                  <c:v>Housing</c:v>
                </c:pt>
              </c:strCache>
            </c:strRef>
          </c:tx>
          <c:spPr>
            <a:ln w="63500" cap="rnd">
              <a:solidFill>
                <a:schemeClr val="accent6">
                  <a:lumMod val="40000"/>
                  <a:lumOff val="60000"/>
                </a:schemeClr>
              </a:solidFill>
              <a:round/>
            </a:ln>
            <a:effectLst/>
          </c:spPr>
          <c:marker>
            <c:symbol val="circle"/>
            <c:size val="5"/>
            <c:spPr>
              <a:solidFill>
                <a:schemeClr val="accent6">
                  <a:lumMod val="40000"/>
                  <a:lumOff val="60000"/>
                </a:schemeClr>
              </a:solidFill>
              <a:ln w="63500">
                <a:solidFill>
                  <a:schemeClr val="accent6">
                    <a:lumMod val="40000"/>
                    <a:lumOff val="60000"/>
                  </a:schemeClr>
                </a:solidFill>
              </a:ln>
              <a:effectLst/>
            </c:spPr>
          </c:marker>
          <c:dLbls>
            <c:dLbl>
              <c:idx val="0"/>
              <c:layout>
                <c:manualLayout>
                  <c:x val="-0.24702009648197965"/>
                  <c:y val="-1.9574731175154351E-2"/>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accent6"/>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layout>
                    <c:manualLayout>
                      <c:w val="0.21596125650896747"/>
                      <c:h val="3.5903820615765088E-2"/>
                    </c:manualLayout>
                  </c15:layout>
                </c:ext>
                <c:ext xmlns:c16="http://schemas.microsoft.com/office/drawing/2014/chart" uri="{C3380CC4-5D6E-409C-BE32-E72D297353CC}">
                  <c16:uniqueId val="{0000000B-70D2-4925-A86B-073935F741F4}"/>
                </c:ext>
              </c:extLst>
            </c:dLbl>
            <c:dLbl>
              <c:idx val="1"/>
              <c:layout>
                <c:manualLayout>
                  <c:x val="2.638313940881061E-2"/>
                  <c:y val="-1.9403712783030175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C-70D2-4925-A86B-073935F741F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6"/>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numRef>
              <c:f>'Supp Svcs'!$B$60:$C$60</c:f>
              <c:numCache>
                <c:formatCode>General</c:formatCode>
                <c:ptCount val="2"/>
                <c:pt idx="0">
                  <c:v>2016</c:v>
                </c:pt>
                <c:pt idx="1">
                  <c:v>2020</c:v>
                </c:pt>
              </c:numCache>
            </c:numRef>
          </c:cat>
          <c:val>
            <c:numRef>
              <c:f>'Supp Svcs'!$B$65:$C$65</c:f>
              <c:numCache>
                <c:formatCode>0%</c:formatCode>
                <c:ptCount val="2"/>
                <c:pt idx="0">
                  <c:v>0.03</c:v>
                </c:pt>
                <c:pt idx="1">
                  <c:v>5.451651412654198E-2</c:v>
                </c:pt>
              </c:numCache>
            </c:numRef>
          </c:val>
          <c:smooth val="0"/>
          <c:extLst>
            <c:ext xmlns:c16="http://schemas.microsoft.com/office/drawing/2014/chart" uri="{C3380CC4-5D6E-409C-BE32-E72D297353CC}">
              <c16:uniqueId val="{0000000D-70D2-4925-A86B-073935F741F4}"/>
            </c:ext>
          </c:extLst>
        </c:ser>
        <c:ser>
          <c:idx val="5"/>
          <c:order val="5"/>
          <c:tx>
            <c:strRef>
              <c:f>'Supp Svcs'!$A$66</c:f>
              <c:strCache>
                <c:ptCount val="1"/>
                <c:pt idx="0">
                  <c:v>EFA</c:v>
                </c:pt>
              </c:strCache>
            </c:strRef>
          </c:tx>
          <c:spPr>
            <a:ln w="63500" cap="rnd">
              <a:solidFill>
                <a:schemeClr val="accent4"/>
              </a:solidFill>
              <a:round/>
            </a:ln>
            <a:effectLst/>
          </c:spPr>
          <c:marker>
            <c:symbol val="circle"/>
            <c:size val="5"/>
            <c:spPr>
              <a:solidFill>
                <a:schemeClr val="accent4"/>
              </a:solidFill>
              <a:ln w="63500">
                <a:solidFill>
                  <a:schemeClr val="accent4"/>
                </a:solidFill>
              </a:ln>
              <a:effectLst/>
            </c:spPr>
          </c:marker>
          <c:dLbls>
            <c:dLbl>
              <c:idx val="0"/>
              <c:layout>
                <c:manualLayout>
                  <c:x val="-0.1665463086468538"/>
                  <c:y val="-2.1994479211147823E-3"/>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E-70D2-4925-A86B-073935F741F4}"/>
                </c:ext>
              </c:extLst>
            </c:dLbl>
            <c:dLbl>
              <c:idx val="1"/>
              <c:layout>
                <c:manualLayout>
                  <c:x val="2.638313940881061E-2"/>
                  <c:y val="-2.14367769567948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0D2-4925-A86B-073935F741F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4"/>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'Supp Svcs'!$B$60:$C$60</c:f>
              <c:numCache>
                <c:formatCode>General</c:formatCode>
                <c:ptCount val="2"/>
                <c:pt idx="0">
                  <c:v>2016</c:v>
                </c:pt>
                <c:pt idx="1">
                  <c:v>2020</c:v>
                </c:pt>
              </c:numCache>
            </c:numRef>
          </c:cat>
          <c:val>
            <c:numRef>
              <c:f>'Supp Svcs'!$B$66:$C$66</c:f>
              <c:numCache>
                <c:formatCode>0%</c:formatCode>
                <c:ptCount val="2"/>
                <c:pt idx="0">
                  <c:v>0.02</c:v>
                </c:pt>
                <c:pt idx="1">
                  <c:v>0.09</c:v>
                </c:pt>
              </c:numCache>
            </c:numRef>
          </c:val>
          <c:smooth val="0"/>
          <c:extLst>
            <c:ext xmlns:c16="http://schemas.microsoft.com/office/drawing/2014/chart" uri="{C3380CC4-5D6E-409C-BE32-E72D297353CC}">
              <c16:uniqueId val="{00000010-70D2-4925-A86B-073935F741F4}"/>
            </c:ext>
          </c:extLst>
        </c:ser>
        <c:ser>
          <c:idx val="6"/>
          <c:order val="6"/>
          <c:tx>
            <c:strRef>
              <c:f>'Supp Svcs'!$A$67</c:f>
              <c:strCache>
                <c:ptCount val="1"/>
                <c:pt idx="0">
                  <c:v>Foodbank</c:v>
                </c:pt>
              </c:strCache>
            </c:strRef>
          </c:tx>
          <c:spPr>
            <a:ln w="63500" cap="rnd">
              <a:solidFill>
                <a:schemeClr val="accent1"/>
              </a:solidFill>
              <a:round/>
            </a:ln>
            <a:effectLst/>
          </c:spPr>
          <c:marker>
            <c:symbol val="circle"/>
            <c:size val="5"/>
            <c:spPr>
              <a:solidFill>
                <a:schemeClr val="accent1"/>
              </a:solidFill>
              <a:ln w="63500">
                <a:solidFill>
                  <a:schemeClr val="accent1"/>
                </a:solidFill>
              </a:ln>
              <a:effectLst/>
            </c:spPr>
          </c:marker>
          <c:dLbls>
            <c:dLbl>
              <c:idx val="0"/>
              <c:layout>
                <c:manualLayout>
                  <c:x val="-0.28817312055991068"/>
                  <c:y val="1.5305991606967292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accent1"/>
                        </a:solidFill>
                        <a:latin typeface="Franklin Gothic Book" panose="020B0503020102020204" pitchFamily="34" charset="0"/>
                        <a:ea typeface="+mn-ea"/>
                        <a:cs typeface="+mn-cs"/>
                      </a:defRPr>
                    </a:pPr>
                    <a:r>
                      <a:rPr lang="en-US" sz="1800" dirty="0">
                        <a:solidFill>
                          <a:schemeClr val="accent1"/>
                        </a:solidFill>
                        <a:latin typeface="Franklin Gothic Book" panose="020B0503020102020204" pitchFamily="34" charset="0"/>
                      </a:rPr>
                      <a:t>Foodbank</a:t>
                    </a:r>
                    <a:r>
                      <a:rPr lang="en-US" sz="1800" baseline="0" dirty="0">
                        <a:solidFill>
                          <a:schemeClr val="accent1"/>
                        </a:solidFill>
                        <a:latin typeface="Franklin Gothic Book" panose="020B0503020102020204" pitchFamily="34" charset="0"/>
                      </a:rPr>
                      <a:t> </a:t>
                    </a:r>
                    <a:fld id="{83BFB30E-BFDD-4DD4-BE94-04FF101C3E67}" type="VALUE">
                      <a:rPr lang="en-US" sz="1800" baseline="0">
                        <a:solidFill>
                          <a:schemeClr val="accent1"/>
                        </a:solidFill>
                        <a:latin typeface="Franklin Gothic Book" panose="020B0503020102020204" pitchFamily="34" charset="0"/>
                      </a:rPr>
                      <a:pPr>
                        <a:defRPr sz="1800">
                          <a:solidFill>
                            <a:schemeClr val="accent1"/>
                          </a:solidFill>
                          <a:latin typeface="Franklin Gothic Book" panose="020B0503020102020204" pitchFamily="34" charset="0"/>
                        </a:defRPr>
                      </a:pPr>
                      <a:t>[VALUE]</a:t>
                    </a:fld>
                    <a:endParaRPr lang="en-US" sz="1800" baseline="0" dirty="0">
                      <a:solidFill>
                        <a:schemeClr val="accent1"/>
                      </a:solidFill>
                      <a:latin typeface="Franklin Gothic Book" panose="020B050302010202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accent1"/>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layout>
                    <c:manualLayout>
                      <c:w val="0.26967069930741649"/>
                      <c:h val="3.373156261065214E-2"/>
                    </c:manualLayout>
                  </c15:layout>
                  <c15:dlblFieldTable/>
                  <c15:showDataLabelsRange val="0"/>
                </c:ext>
                <c:ext xmlns:c16="http://schemas.microsoft.com/office/drawing/2014/chart" uri="{C3380CC4-5D6E-409C-BE32-E72D297353CC}">
                  <c16:uniqueId val="{00000011-70D2-4925-A86B-073935F741F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'Supp Svcs'!$B$60:$C$60</c:f>
              <c:numCache>
                <c:formatCode>General</c:formatCode>
                <c:ptCount val="2"/>
                <c:pt idx="0">
                  <c:v>2016</c:v>
                </c:pt>
                <c:pt idx="1">
                  <c:v>2020</c:v>
                </c:pt>
              </c:numCache>
            </c:numRef>
          </c:cat>
          <c:val>
            <c:numRef>
              <c:f>'Supp Svcs'!$B$67:$C$67</c:f>
              <c:numCache>
                <c:formatCode>0%</c:formatCode>
                <c:ptCount val="2"/>
                <c:pt idx="0">
                  <c:v>0.01</c:v>
                </c:pt>
                <c:pt idx="1">
                  <c:v>0.34042976522085155</c:v>
                </c:pt>
              </c:numCache>
            </c:numRef>
          </c:val>
          <c:smooth val="0"/>
          <c:extLst>
            <c:ext xmlns:c16="http://schemas.microsoft.com/office/drawing/2014/chart" uri="{C3380CC4-5D6E-409C-BE32-E72D297353CC}">
              <c16:uniqueId val="{00000012-70D2-4925-A86B-073935F741F4}"/>
            </c:ext>
          </c:extLst>
        </c:ser>
        <c:dLbls>
          <c:showLegendKey val="0"/>
          <c:showVal val="0"/>
          <c:showCatName val="0"/>
          <c:showSerName val="0"/>
          <c:showPercent val="0"/>
          <c:showBubbleSize val="0"/>
        </c:dLbls>
        <c:marker val="1"/>
        <c:smooth val="0"/>
        <c:axId val="521173384"/>
        <c:axId val="521173056"/>
        <c:extLst>
          <c:ext xmlns:c15="http://schemas.microsoft.com/office/drawing/2012/chart" uri="{02D57815-91ED-43cb-92C2-25804820EDAC}">
            <c15:filteredLineSeries>
              <c15:ser>
                <c:idx val="7"/>
                <c:order val="7"/>
                <c:tx>
                  <c:strRef>
                    <c:extLst>
                      <c:ext uri="{02D57815-91ED-43cb-92C2-25804820EDAC}">
                        <c15:formulaRef>
                          <c15:sqref>'Supp Svcs'!$A$68</c15:sqref>
                        </c15:formulaRef>
                      </c:ext>
                    </c:extLst>
                    <c:strCache>
                      <c:ptCount val="1"/>
                      <c:pt idx="0">
                        <c:v>Support Services</c:v>
                      </c:pt>
                    </c:strCache>
                  </c:strRef>
                </c:tx>
                <c:spPr>
                  <a:ln w="28575" cap="rnd">
                    <a:solidFill>
                      <a:schemeClr val="accent6">
                        <a:lumMod val="40000"/>
                        <a:lumOff val="60000"/>
                      </a:schemeClr>
                    </a:solidFill>
                    <a:round/>
                  </a:ln>
                  <a:effectLst/>
                </c:spPr>
                <c:marker>
                  <c:symbol val="circle"/>
                  <c:size val="5"/>
                  <c:spPr>
                    <a:solidFill>
                      <a:schemeClr val="accent6">
                        <a:lumMod val="40000"/>
                        <a:lumOff val="60000"/>
                      </a:schemeClr>
                    </a:solidFill>
                    <a:ln w="9525">
                      <a:solidFill>
                        <a:schemeClr val="accent6">
                          <a:lumMod val="40000"/>
                          <a:lumOff val="60000"/>
                        </a:schemeClr>
                      </a:solidFill>
                    </a:ln>
                    <a:effectLst/>
                  </c:spPr>
                </c:marker>
                <c:dLbls>
                  <c:dLbl>
                    <c:idx val="0"/>
                    <c:layout>
                      <c:manualLayout>
                        <c:x val="-0.25898095519517011"/>
                        <c:y val="8.4394595370112498E-8"/>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accent6">
                                <a:lumMod val="60000"/>
                                <a:lumOff val="40000"/>
                              </a:schemeClr>
                            </a:solidFill>
                            <a:latin typeface="+mn-lt"/>
                            <a:ea typeface="+mn-ea"/>
                            <a:cs typeface="+mn-cs"/>
                          </a:defRPr>
                        </a:pPr>
                        <a:endParaRPr lang="en-US"/>
                      </a:p>
                    </c:txPr>
                    <c:showLegendKey val="0"/>
                    <c:showVal val="1"/>
                    <c:showCatName val="0"/>
                    <c:showSerName val="1"/>
                    <c:showPercent val="0"/>
                    <c:showBubbleSize val="0"/>
                    <c:separator> </c:separator>
                    <c:extLst>
                      <c:ext uri="{CE6537A1-D6FC-4f65-9D91-7224C49458BB}">
                        <c15:layout>
                          <c:manualLayout>
                            <c:w val="0.24594809754740918"/>
                            <c:h val="3.2090032154340829E-2"/>
                          </c:manualLayout>
                        </c15:layout>
                      </c:ext>
                      <c:ext xmlns:c16="http://schemas.microsoft.com/office/drawing/2014/chart" uri="{C3380CC4-5D6E-409C-BE32-E72D297353CC}">
                        <c16:uniqueId val="{00000013-70D2-4925-A86B-073935F741F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6">
                              <a:lumMod val="60000"/>
                              <a:lumOff val="40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'Supp Svcs'!$B$60:$C$60</c15:sqref>
                        </c15:formulaRef>
                      </c:ext>
                    </c:extLst>
                    <c:numCache>
                      <c:formatCode>General</c:formatCode>
                      <c:ptCount val="2"/>
                      <c:pt idx="0">
                        <c:v>2016</c:v>
                      </c:pt>
                      <c:pt idx="1">
                        <c:v>2020</c:v>
                      </c:pt>
                    </c:numCache>
                  </c:numRef>
                </c:cat>
                <c:val>
                  <c:numRef>
                    <c:extLst>
                      <c:ext uri="{02D57815-91ED-43cb-92C2-25804820EDAC}">
                        <c15:formulaRef>
                          <c15:sqref>'Supp Svcs'!$B$68:$C$68</c15:sqref>
                        </c15:formulaRef>
                      </c:ext>
                    </c:extLst>
                    <c:numCache>
                      <c:formatCode>0%</c:formatCode>
                      <c:ptCount val="2"/>
                      <c:pt idx="0">
                        <c:v>0</c:v>
                      </c:pt>
                      <c:pt idx="1">
                        <c:v>0</c:v>
                      </c:pt>
                    </c:numCache>
                  </c:numRef>
                </c:val>
                <c:smooth val="0"/>
                <c:extLst>
                  <c:ext xmlns:c16="http://schemas.microsoft.com/office/drawing/2014/chart" uri="{C3380CC4-5D6E-409C-BE32-E72D297353CC}">
                    <c16:uniqueId val="{00000014-70D2-4925-A86B-073935F741F4}"/>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'Supp Svcs'!$A$69</c15:sqref>
                        </c15:formulaRef>
                      </c:ext>
                    </c:extLst>
                    <c:strCache>
                      <c:ptCount val="1"/>
                      <c:pt idx="0">
                        <c:v>Adherence Counsel</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numRef>
                    <c:extLst xmlns:c15="http://schemas.microsoft.com/office/drawing/2012/chart">
                      <c:ext xmlns:c15="http://schemas.microsoft.com/office/drawing/2012/chart" uri="{02D57815-91ED-43cb-92C2-25804820EDAC}">
                        <c15:formulaRef>
                          <c15:sqref>'Supp Svcs'!$B$60:$C$60</c15:sqref>
                        </c15:formulaRef>
                      </c:ext>
                    </c:extLst>
                    <c:numCache>
                      <c:formatCode>General</c:formatCode>
                      <c:ptCount val="2"/>
                      <c:pt idx="0">
                        <c:v>2016</c:v>
                      </c:pt>
                      <c:pt idx="1">
                        <c:v>2020</c:v>
                      </c:pt>
                    </c:numCache>
                  </c:numRef>
                </c:cat>
                <c:val>
                  <c:numRef>
                    <c:extLst xmlns:c15="http://schemas.microsoft.com/office/drawing/2012/chart">
                      <c:ext xmlns:c15="http://schemas.microsoft.com/office/drawing/2012/chart" uri="{02D57815-91ED-43cb-92C2-25804820EDAC}">
                        <c15:formulaRef>
                          <c15:sqref>'Supp Svcs'!$B$69:$C$69</c15:sqref>
                        </c15:formulaRef>
                      </c:ext>
                    </c:extLst>
                    <c:numCache>
                      <c:formatCode>0%</c:formatCode>
                      <c:ptCount val="2"/>
                      <c:pt idx="0">
                        <c:v>0.43</c:v>
                      </c:pt>
                      <c:pt idx="1">
                        <c:v>0</c:v>
                      </c:pt>
                    </c:numCache>
                  </c:numRef>
                </c:val>
                <c:smooth val="0"/>
                <c:extLst xmlns:c15="http://schemas.microsoft.com/office/drawing/2012/chart">
                  <c:ext xmlns:c16="http://schemas.microsoft.com/office/drawing/2014/chart" uri="{C3380CC4-5D6E-409C-BE32-E72D297353CC}">
                    <c16:uniqueId val="{00000015-70D2-4925-A86B-073935F741F4}"/>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'Supp Svcs'!$A$70</c15:sqref>
                        </c15:formulaRef>
                      </c:ext>
                    </c:extLst>
                    <c:strCache>
                      <c:ptCount val="1"/>
                      <c:pt idx="0">
                        <c:v>Health Education and Risk Reduction</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numRef>
                    <c:extLst xmlns:c15="http://schemas.microsoft.com/office/drawing/2012/chart">
                      <c:ext xmlns:c15="http://schemas.microsoft.com/office/drawing/2012/chart" uri="{02D57815-91ED-43cb-92C2-25804820EDAC}">
                        <c15:formulaRef>
                          <c15:sqref>'Supp Svcs'!$B$60:$C$60</c15:sqref>
                        </c15:formulaRef>
                      </c:ext>
                    </c:extLst>
                    <c:numCache>
                      <c:formatCode>General</c:formatCode>
                      <c:ptCount val="2"/>
                      <c:pt idx="0">
                        <c:v>2016</c:v>
                      </c:pt>
                      <c:pt idx="1">
                        <c:v>2020</c:v>
                      </c:pt>
                    </c:numCache>
                  </c:numRef>
                </c:cat>
                <c:val>
                  <c:numRef>
                    <c:extLst xmlns:c15="http://schemas.microsoft.com/office/drawing/2012/chart">
                      <c:ext xmlns:c15="http://schemas.microsoft.com/office/drawing/2012/chart" uri="{02D57815-91ED-43cb-92C2-25804820EDAC}">
                        <c15:formulaRef>
                          <c15:sqref>'Supp Svcs'!$B$70:$C$70</c15:sqref>
                        </c15:formulaRef>
                      </c:ext>
                    </c:extLst>
                    <c:numCache>
                      <c:formatCode>0%</c:formatCode>
                      <c:ptCount val="2"/>
                      <c:pt idx="0">
                        <c:v>0.2</c:v>
                      </c:pt>
                      <c:pt idx="1">
                        <c:v>0.02</c:v>
                      </c:pt>
                    </c:numCache>
                  </c:numRef>
                </c:val>
                <c:smooth val="0"/>
                <c:extLst xmlns:c15="http://schemas.microsoft.com/office/drawing/2012/chart">
                  <c:ext xmlns:c16="http://schemas.microsoft.com/office/drawing/2014/chart" uri="{C3380CC4-5D6E-409C-BE32-E72D297353CC}">
                    <c16:uniqueId val="{00000016-70D2-4925-A86B-073935F741F4}"/>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'Supp Svcs'!$A$71</c15:sqref>
                        </c15:formulaRef>
                      </c:ext>
                    </c:extLst>
                    <c:strCache>
                      <c:ptCount val="1"/>
                      <c:pt idx="0">
                        <c:v>Outreach Services</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numRef>
                    <c:extLst xmlns:c15="http://schemas.microsoft.com/office/drawing/2012/chart">
                      <c:ext xmlns:c15="http://schemas.microsoft.com/office/drawing/2012/chart" uri="{02D57815-91ED-43cb-92C2-25804820EDAC}">
                        <c15:formulaRef>
                          <c15:sqref>'Supp Svcs'!$B$60:$C$60</c15:sqref>
                        </c15:formulaRef>
                      </c:ext>
                    </c:extLst>
                    <c:numCache>
                      <c:formatCode>General</c:formatCode>
                      <c:ptCount val="2"/>
                      <c:pt idx="0">
                        <c:v>2016</c:v>
                      </c:pt>
                      <c:pt idx="1">
                        <c:v>2020</c:v>
                      </c:pt>
                    </c:numCache>
                  </c:numRef>
                </c:cat>
                <c:val>
                  <c:numRef>
                    <c:extLst xmlns:c15="http://schemas.microsoft.com/office/drawing/2012/chart">
                      <c:ext xmlns:c15="http://schemas.microsoft.com/office/drawing/2012/chart" uri="{02D57815-91ED-43cb-92C2-25804820EDAC}">
                        <c15:formulaRef>
                          <c15:sqref>'Supp Svcs'!$B$71:$C$71</c15:sqref>
                        </c15:formulaRef>
                      </c:ext>
                    </c:extLst>
                    <c:numCache>
                      <c:formatCode>0%</c:formatCode>
                      <c:ptCount val="2"/>
                      <c:pt idx="0">
                        <c:v>0.06</c:v>
                      </c:pt>
                      <c:pt idx="1">
                        <c:v>0</c:v>
                      </c:pt>
                    </c:numCache>
                  </c:numRef>
                </c:val>
                <c:smooth val="0"/>
                <c:extLst xmlns:c15="http://schemas.microsoft.com/office/drawing/2012/chart">
                  <c:ext xmlns:c16="http://schemas.microsoft.com/office/drawing/2014/chart" uri="{C3380CC4-5D6E-409C-BE32-E72D297353CC}">
                    <c16:uniqueId val="{00000017-70D2-4925-A86B-073935F741F4}"/>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'Supp Svcs'!$A$72</c15:sqref>
                        </c15:formulaRef>
                      </c:ext>
                    </c:extLst>
                    <c:strCache>
                      <c:ptCount val="1"/>
                      <c:pt idx="0">
                        <c:v>Linguistic Services</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numRef>
                    <c:extLst xmlns:c15="http://schemas.microsoft.com/office/drawing/2012/chart">
                      <c:ext xmlns:c15="http://schemas.microsoft.com/office/drawing/2012/chart" uri="{02D57815-91ED-43cb-92C2-25804820EDAC}">
                        <c15:formulaRef>
                          <c15:sqref>'Supp Svcs'!$B$60:$C$60</c15:sqref>
                        </c15:formulaRef>
                      </c:ext>
                    </c:extLst>
                    <c:numCache>
                      <c:formatCode>General</c:formatCode>
                      <c:ptCount val="2"/>
                      <c:pt idx="0">
                        <c:v>2016</c:v>
                      </c:pt>
                      <c:pt idx="1">
                        <c:v>2020</c:v>
                      </c:pt>
                    </c:numCache>
                  </c:numRef>
                </c:cat>
                <c:val>
                  <c:numRef>
                    <c:extLst xmlns:c15="http://schemas.microsoft.com/office/drawing/2012/chart">
                      <c:ext xmlns:c15="http://schemas.microsoft.com/office/drawing/2012/chart" uri="{02D57815-91ED-43cb-92C2-25804820EDAC}">
                        <c15:formulaRef>
                          <c15:sqref>'Supp Svcs'!$B$72:$C$72</c15:sqref>
                        </c15:formulaRef>
                      </c:ext>
                    </c:extLst>
                    <c:numCache>
                      <c:formatCode>0%</c:formatCode>
                      <c:ptCount val="2"/>
                      <c:pt idx="0">
                        <c:v>0.02</c:v>
                      </c:pt>
                      <c:pt idx="1">
                        <c:v>0</c:v>
                      </c:pt>
                    </c:numCache>
                  </c:numRef>
                </c:val>
                <c:smooth val="0"/>
                <c:extLst xmlns:c15="http://schemas.microsoft.com/office/drawing/2012/chart">
                  <c:ext xmlns:c16="http://schemas.microsoft.com/office/drawing/2014/chart" uri="{C3380CC4-5D6E-409C-BE32-E72D297353CC}">
                    <c16:uniqueId val="{00000018-70D2-4925-A86B-073935F741F4}"/>
                  </c:ext>
                </c:extLst>
              </c15:ser>
            </c15:filteredLineSeries>
          </c:ext>
        </c:extLst>
      </c:lineChart>
      <c:catAx>
        <c:axId val="521173384"/>
        <c:scaling>
          <c:orientation val="minMax"/>
        </c:scaling>
        <c:delete val="0"/>
        <c:axPos val="b"/>
        <c:numFmt formatCode="General" sourceLinked="1"/>
        <c:majorTickMark val="none"/>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Franklin Gothic Medium Cond" panose="020B0606030402020204" pitchFamily="34" charset="0"/>
                <a:ea typeface="+mn-ea"/>
                <a:cs typeface="+mn-cs"/>
              </a:defRPr>
            </a:pPr>
            <a:endParaRPr lang="en-US"/>
          </a:p>
        </c:txPr>
        <c:crossAx val="521173056"/>
        <c:crosses val="autoZero"/>
        <c:auto val="1"/>
        <c:lblAlgn val="ctr"/>
        <c:lblOffset val="100"/>
        <c:noMultiLvlLbl val="0"/>
      </c:catAx>
      <c:valAx>
        <c:axId val="521173056"/>
        <c:scaling>
          <c:orientation val="minMax"/>
        </c:scaling>
        <c:delete val="1"/>
        <c:axPos val="l"/>
        <c:numFmt formatCode="0%" sourceLinked="1"/>
        <c:majorTickMark val="none"/>
        <c:minorTickMark val="none"/>
        <c:tickLblPos val="nextTo"/>
        <c:crossAx val="52117338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357619914996965E-2"/>
          <c:y val="3.3989961647547209E-2"/>
          <c:w val="0.80661809200933221"/>
          <c:h val="0.82364343678657881"/>
        </c:manualLayout>
      </c:layout>
      <c:lineChart>
        <c:grouping val="standard"/>
        <c:varyColors val="0"/>
        <c:ser>
          <c:idx val="2"/>
          <c:order val="2"/>
          <c:tx>
            <c:strRef>
              <c:f>'Drugs by month'!$D$1</c:f>
              <c:strCache>
                <c:ptCount val="1"/>
                <c:pt idx="0">
                  <c:v>ARVs </c:v>
                </c:pt>
              </c:strCache>
            </c:strRef>
          </c:tx>
          <c:spPr>
            <a:ln w="88900" cap="rnd">
              <a:solidFill>
                <a:schemeClr val="accent1"/>
              </a:solidFill>
              <a:round/>
            </a:ln>
            <a:effectLst/>
          </c:spPr>
          <c:marker>
            <c:symbol val="none"/>
          </c:marker>
          <c:dLbls>
            <c:dLbl>
              <c:idx val="0"/>
              <c:layout>
                <c:manualLayout>
                  <c:x val="-5.2216150576806314E-2"/>
                  <c:y val="-1.23599860536535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1A-429D-BAEC-127B690C7D45}"/>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1A-429D-BAEC-127B690C7D45}"/>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1"/>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'Drugs by month'!$A$2:$A$13</c:f>
              <c:numCache>
                <c:formatCode>mmm\-yy</c:formatCode>
                <c:ptCount val="12"/>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numCache>
            </c:numRef>
          </c:cat>
          <c:val>
            <c:numRef>
              <c:f>'Drugs by month'!$D$2:$D$13</c:f>
              <c:numCache>
                <c:formatCode>General</c:formatCode>
                <c:ptCount val="12"/>
                <c:pt idx="0">
                  <c:v>954</c:v>
                </c:pt>
                <c:pt idx="1">
                  <c:v>854</c:v>
                </c:pt>
                <c:pt idx="2">
                  <c:v>916</c:v>
                </c:pt>
                <c:pt idx="3">
                  <c:v>753</c:v>
                </c:pt>
                <c:pt idx="4">
                  <c:v>633</c:v>
                </c:pt>
                <c:pt idx="5">
                  <c:v>591</c:v>
                </c:pt>
                <c:pt idx="6">
                  <c:v>541</c:v>
                </c:pt>
                <c:pt idx="7">
                  <c:v>537</c:v>
                </c:pt>
                <c:pt idx="8">
                  <c:v>576</c:v>
                </c:pt>
                <c:pt idx="9">
                  <c:v>489</c:v>
                </c:pt>
                <c:pt idx="10">
                  <c:v>523</c:v>
                </c:pt>
                <c:pt idx="11">
                  <c:v>529</c:v>
                </c:pt>
              </c:numCache>
            </c:numRef>
          </c:val>
          <c:smooth val="0"/>
          <c:extLst>
            <c:ext xmlns:c16="http://schemas.microsoft.com/office/drawing/2014/chart" uri="{C3380CC4-5D6E-409C-BE32-E72D297353CC}">
              <c16:uniqueId val="{00000002-D41A-429D-BAEC-127B690C7D45}"/>
            </c:ext>
          </c:extLst>
        </c:ser>
        <c:ser>
          <c:idx val="3"/>
          <c:order val="3"/>
          <c:tx>
            <c:strRef>
              <c:f>'Drugs by month'!$E$1</c:f>
              <c:strCache>
                <c:ptCount val="1"/>
                <c:pt idx="0">
                  <c:v>ARV side-effects</c:v>
                </c:pt>
              </c:strCache>
            </c:strRef>
          </c:tx>
          <c:spPr>
            <a:ln w="88900" cap="rnd">
              <a:solidFill>
                <a:schemeClr val="accent2"/>
              </a:solidFill>
              <a:round/>
            </a:ln>
            <a:effectLst/>
          </c:spPr>
          <c:marker>
            <c:symbol val="none"/>
          </c:marker>
          <c:dLbls>
            <c:dLbl>
              <c:idx val="0"/>
              <c:layout>
                <c:manualLayout>
                  <c:x val="-5.1001821493624776E-2"/>
                  <c:y val="-5.56199372414410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1A-429D-BAEC-127B690C7D45}"/>
                </c:ext>
              </c:extLst>
            </c:dLbl>
            <c:dLbl>
              <c:idx val="11"/>
              <c:layout>
                <c:manualLayout>
                  <c:x val="-1.7809954144552559E-16"/>
                  <c:y val="-3.39899616475472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41A-429D-BAEC-127B690C7D45}"/>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2"/>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'Drugs by month'!$A$2:$A$13</c:f>
              <c:numCache>
                <c:formatCode>mmm\-yy</c:formatCode>
                <c:ptCount val="12"/>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numCache>
            </c:numRef>
          </c:cat>
          <c:val>
            <c:numRef>
              <c:f>'Drugs by month'!$E$2:$E$13</c:f>
              <c:numCache>
                <c:formatCode>General</c:formatCode>
                <c:ptCount val="12"/>
                <c:pt idx="0">
                  <c:v>225</c:v>
                </c:pt>
                <c:pt idx="1">
                  <c:v>193</c:v>
                </c:pt>
                <c:pt idx="2">
                  <c:v>192</c:v>
                </c:pt>
                <c:pt idx="3">
                  <c:v>172</c:v>
                </c:pt>
                <c:pt idx="4">
                  <c:v>154</c:v>
                </c:pt>
                <c:pt idx="5">
                  <c:v>145</c:v>
                </c:pt>
                <c:pt idx="6">
                  <c:v>146</c:v>
                </c:pt>
                <c:pt idx="7">
                  <c:v>152</c:v>
                </c:pt>
                <c:pt idx="8">
                  <c:v>141</c:v>
                </c:pt>
                <c:pt idx="9">
                  <c:v>143</c:v>
                </c:pt>
                <c:pt idx="10">
                  <c:v>150</c:v>
                </c:pt>
                <c:pt idx="11">
                  <c:v>142</c:v>
                </c:pt>
              </c:numCache>
            </c:numRef>
          </c:val>
          <c:smooth val="0"/>
          <c:extLst>
            <c:ext xmlns:c16="http://schemas.microsoft.com/office/drawing/2014/chart" uri="{C3380CC4-5D6E-409C-BE32-E72D297353CC}">
              <c16:uniqueId val="{00000005-D41A-429D-BAEC-127B690C7D45}"/>
            </c:ext>
          </c:extLst>
        </c:ser>
        <c:ser>
          <c:idx val="4"/>
          <c:order val="4"/>
          <c:tx>
            <c:strRef>
              <c:f>'Drugs by month'!$F$1</c:f>
              <c:strCache>
                <c:ptCount val="1"/>
                <c:pt idx="0">
                  <c:v>Mental Health</c:v>
                </c:pt>
              </c:strCache>
            </c:strRef>
          </c:tx>
          <c:spPr>
            <a:ln w="88900" cap="rnd">
              <a:solidFill>
                <a:schemeClr val="accent3"/>
              </a:solidFill>
              <a:round/>
            </a:ln>
            <a:effectLst/>
          </c:spPr>
          <c:marker>
            <c:symbol val="none"/>
          </c:marker>
          <c:dLbls>
            <c:dLbl>
              <c:idx val="0"/>
              <c:layout>
                <c:manualLayout>
                  <c:x val="-5.2216150576806314E-2"/>
                  <c:y val="-1.23599860536535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41A-429D-BAEC-127B690C7D45}"/>
                </c:ext>
              </c:extLst>
            </c:dLbl>
            <c:dLbl>
              <c:idx val="11"/>
              <c:layout>
                <c:manualLayout>
                  <c:x val="1.2143290831815423E-3"/>
                  <c:y val="-9.26998954024026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41A-429D-BAEC-127B690C7D45}"/>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3"/>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'Drugs by month'!$A$2:$A$13</c:f>
              <c:numCache>
                <c:formatCode>mmm\-yy</c:formatCode>
                <c:ptCount val="12"/>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numCache>
            </c:numRef>
          </c:cat>
          <c:val>
            <c:numRef>
              <c:f>'Drugs by month'!$F$2:$F$13</c:f>
              <c:numCache>
                <c:formatCode>General</c:formatCode>
                <c:ptCount val="12"/>
                <c:pt idx="0">
                  <c:v>218</c:v>
                </c:pt>
                <c:pt idx="1">
                  <c:v>196</c:v>
                </c:pt>
                <c:pt idx="2">
                  <c:v>170</c:v>
                </c:pt>
                <c:pt idx="3">
                  <c:v>157</c:v>
                </c:pt>
                <c:pt idx="4">
                  <c:v>113</c:v>
                </c:pt>
                <c:pt idx="5">
                  <c:v>125</c:v>
                </c:pt>
                <c:pt idx="6">
                  <c:v>101</c:v>
                </c:pt>
                <c:pt idx="7">
                  <c:v>103</c:v>
                </c:pt>
                <c:pt idx="8">
                  <c:v>123</c:v>
                </c:pt>
                <c:pt idx="9">
                  <c:v>114</c:v>
                </c:pt>
                <c:pt idx="10">
                  <c:v>109</c:v>
                </c:pt>
                <c:pt idx="11">
                  <c:v>115</c:v>
                </c:pt>
              </c:numCache>
            </c:numRef>
          </c:val>
          <c:smooth val="0"/>
          <c:extLst>
            <c:ext xmlns:c16="http://schemas.microsoft.com/office/drawing/2014/chart" uri="{C3380CC4-5D6E-409C-BE32-E72D297353CC}">
              <c16:uniqueId val="{00000008-D41A-429D-BAEC-127B690C7D45}"/>
            </c:ext>
          </c:extLst>
        </c:ser>
        <c:ser>
          <c:idx val="5"/>
          <c:order val="5"/>
          <c:tx>
            <c:strRef>
              <c:f>'Drugs by month'!$G$1</c:f>
              <c:strCache>
                <c:ptCount val="1"/>
                <c:pt idx="0">
                  <c:v>Prophylaxis</c:v>
                </c:pt>
              </c:strCache>
            </c:strRef>
          </c:tx>
          <c:spPr>
            <a:ln w="88900" cap="rnd">
              <a:solidFill>
                <a:schemeClr val="accent4"/>
              </a:solidFill>
              <a:round/>
            </a:ln>
            <a:effectLst/>
          </c:spPr>
          <c:marker>
            <c:symbol val="none"/>
          </c:marker>
          <c:dLbls>
            <c:dLbl>
              <c:idx val="0"/>
              <c:layout>
                <c:manualLayout>
                  <c:x val="-5.2216150576806314E-2"/>
                  <c:y val="3.08999651341338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41A-429D-BAEC-127B690C7D45}"/>
                </c:ext>
              </c:extLst>
            </c:dLbl>
            <c:dLbl>
              <c:idx val="11"/>
              <c:layout>
                <c:manualLayout>
                  <c:x val="8.5003035822706179E-3"/>
                  <c:y val="2.78099686207203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41A-429D-BAEC-127B690C7D45}"/>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4"/>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'Drugs by month'!$A$2:$A$13</c:f>
              <c:numCache>
                <c:formatCode>mmm\-yy</c:formatCode>
                <c:ptCount val="12"/>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numCache>
            </c:numRef>
          </c:cat>
          <c:val>
            <c:numRef>
              <c:f>'Drugs by month'!$G$2:$G$13</c:f>
              <c:numCache>
                <c:formatCode>General</c:formatCode>
                <c:ptCount val="12"/>
                <c:pt idx="0">
                  <c:v>215</c:v>
                </c:pt>
                <c:pt idx="1">
                  <c:v>182</c:v>
                </c:pt>
                <c:pt idx="2">
                  <c:v>189</c:v>
                </c:pt>
                <c:pt idx="3">
                  <c:v>138</c:v>
                </c:pt>
                <c:pt idx="4">
                  <c:v>112</c:v>
                </c:pt>
                <c:pt idx="5">
                  <c:v>129</c:v>
                </c:pt>
                <c:pt idx="6">
                  <c:v>98</c:v>
                </c:pt>
                <c:pt idx="7">
                  <c:v>108</c:v>
                </c:pt>
                <c:pt idx="8">
                  <c:v>99</c:v>
                </c:pt>
                <c:pt idx="9">
                  <c:v>97</c:v>
                </c:pt>
                <c:pt idx="10">
                  <c:v>102</c:v>
                </c:pt>
                <c:pt idx="11">
                  <c:v>95</c:v>
                </c:pt>
              </c:numCache>
            </c:numRef>
          </c:val>
          <c:smooth val="0"/>
          <c:extLst>
            <c:ext xmlns:c16="http://schemas.microsoft.com/office/drawing/2014/chart" uri="{C3380CC4-5D6E-409C-BE32-E72D297353CC}">
              <c16:uniqueId val="{0000000B-D41A-429D-BAEC-127B690C7D45}"/>
            </c:ext>
          </c:extLst>
        </c:ser>
        <c:dLbls>
          <c:showLegendKey val="0"/>
          <c:showVal val="0"/>
          <c:showCatName val="0"/>
          <c:showSerName val="0"/>
          <c:showPercent val="0"/>
          <c:showBubbleSize val="0"/>
        </c:dLbls>
        <c:smooth val="0"/>
        <c:axId val="486668200"/>
        <c:axId val="486670824"/>
        <c:extLst>
          <c:ext xmlns:c15="http://schemas.microsoft.com/office/drawing/2012/chart" uri="{02D57815-91ED-43cb-92C2-25804820EDAC}">
            <c15:filteredLineSeries>
              <c15:ser>
                <c:idx val="0"/>
                <c:order val="0"/>
                <c:tx>
                  <c:strRef>
                    <c:extLst>
                      <c:ext uri="{02D57815-91ED-43cb-92C2-25804820EDAC}">
                        <c15:formulaRef>
                          <c15:sqref>'Drugs by month'!$B$1</c15:sqref>
                        </c15:formulaRef>
                      </c:ext>
                    </c:extLst>
                    <c:strCache>
                      <c:ptCount val="1"/>
                      <c:pt idx="0">
                        <c:v>Scripts filled</c:v>
                      </c:pt>
                    </c:strCache>
                  </c:strRef>
                </c:tx>
                <c:spPr>
                  <a:ln w="28575" cap="rnd">
                    <a:solidFill>
                      <a:schemeClr val="accent1"/>
                    </a:solidFill>
                    <a:round/>
                  </a:ln>
                  <a:effectLst/>
                </c:spPr>
                <c:marker>
                  <c:symbol val="none"/>
                </c:marker>
                <c:cat>
                  <c:numRef>
                    <c:extLst>
                      <c:ext uri="{02D57815-91ED-43cb-92C2-25804820EDAC}">
                        <c15:formulaRef>
                          <c15:sqref>'Drugs by month'!$A$2:$A$13</c15:sqref>
                        </c15:formulaRef>
                      </c:ext>
                    </c:extLst>
                    <c:numCache>
                      <c:formatCode>mmm\-yy</c:formatCode>
                      <c:ptCount val="12"/>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numCache>
                  </c:numRef>
                </c:cat>
                <c:val>
                  <c:numRef>
                    <c:extLst>
                      <c:ext uri="{02D57815-91ED-43cb-92C2-25804820EDAC}">
                        <c15:formulaRef>
                          <c15:sqref>'Drugs by month'!$B$2:$B$13</c15:sqref>
                        </c15:formulaRef>
                      </c:ext>
                    </c:extLst>
                    <c:numCache>
                      <c:formatCode>General</c:formatCode>
                      <c:ptCount val="12"/>
                      <c:pt idx="0">
                        <c:v>1615</c:v>
                      </c:pt>
                      <c:pt idx="1">
                        <c:v>1428</c:v>
                      </c:pt>
                      <c:pt idx="2">
                        <c:v>1470</c:v>
                      </c:pt>
                      <c:pt idx="3">
                        <c:v>1220</c:v>
                      </c:pt>
                      <c:pt idx="4">
                        <c:v>1012</c:v>
                      </c:pt>
                      <c:pt idx="5">
                        <c:v>990</c:v>
                      </c:pt>
                      <c:pt idx="6">
                        <c:v>886</c:v>
                      </c:pt>
                      <c:pt idx="7">
                        <c:v>900</c:v>
                      </c:pt>
                      <c:pt idx="8">
                        <c:v>939</c:v>
                      </c:pt>
                      <c:pt idx="9">
                        <c:v>844</c:v>
                      </c:pt>
                      <c:pt idx="10">
                        <c:v>885</c:v>
                      </c:pt>
                      <c:pt idx="11">
                        <c:v>884</c:v>
                      </c:pt>
                    </c:numCache>
                  </c:numRef>
                </c:val>
                <c:smooth val="0"/>
                <c:extLst>
                  <c:ext xmlns:c16="http://schemas.microsoft.com/office/drawing/2014/chart" uri="{C3380CC4-5D6E-409C-BE32-E72D297353CC}">
                    <c16:uniqueId val="{0000000C-D41A-429D-BAEC-127B690C7D45}"/>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'Drugs by month'!$C$1</c15:sqref>
                        </c15:formulaRef>
                      </c:ext>
                    </c:extLst>
                    <c:strCache>
                      <c:ptCount val="1"/>
                      <c:pt idx="0">
                        <c:v>Clients</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'Drugs by month'!$A$2:$A$13</c15:sqref>
                        </c15:formulaRef>
                      </c:ext>
                    </c:extLst>
                    <c:numCache>
                      <c:formatCode>mmm\-yy</c:formatCode>
                      <c:ptCount val="12"/>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numCache>
                  </c:numRef>
                </c:cat>
                <c:val>
                  <c:numRef>
                    <c:extLst xmlns:c15="http://schemas.microsoft.com/office/drawing/2012/chart">
                      <c:ext xmlns:c15="http://schemas.microsoft.com/office/drawing/2012/chart" uri="{02D57815-91ED-43cb-92C2-25804820EDAC}">
                        <c15:formulaRef>
                          <c15:sqref>'Drugs by month'!$C$2:$C$13</c15:sqref>
                        </c15:formulaRef>
                      </c:ext>
                    </c:extLst>
                    <c:numCache>
                      <c:formatCode>General</c:formatCode>
                      <c:ptCount val="12"/>
                      <c:pt idx="0">
                        <c:v>874</c:v>
                      </c:pt>
                      <c:pt idx="1">
                        <c:v>823</c:v>
                      </c:pt>
                      <c:pt idx="2">
                        <c:v>826</c:v>
                      </c:pt>
                      <c:pt idx="3">
                        <c:v>724</c:v>
                      </c:pt>
                      <c:pt idx="4">
                        <c:v>608</c:v>
                      </c:pt>
                      <c:pt idx="5">
                        <c:v>578</c:v>
                      </c:pt>
                      <c:pt idx="6">
                        <c:v>510</c:v>
                      </c:pt>
                      <c:pt idx="7">
                        <c:v>512</c:v>
                      </c:pt>
                      <c:pt idx="8">
                        <c:v>544</c:v>
                      </c:pt>
                      <c:pt idx="9">
                        <c:v>471</c:v>
                      </c:pt>
                      <c:pt idx="10">
                        <c:v>487</c:v>
                      </c:pt>
                      <c:pt idx="11">
                        <c:v>482</c:v>
                      </c:pt>
                    </c:numCache>
                  </c:numRef>
                </c:val>
                <c:smooth val="0"/>
                <c:extLst xmlns:c15="http://schemas.microsoft.com/office/drawing/2012/chart">
                  <c:ext xmlns:c16="http://schemas.microsoft.com/office/drawing/2014/chart" uri="{C3380CC4-5D6E-409C-BE32-E72D297353CC}">
                    <c16:uniqueId val="{0000000D-D41A-429D-BAEC-127B690C7D45}"/>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'Drugs by month'!$H$1</c15:sqref>
                        </c15:formulaRef>
                      </c:ext>
                    </c:extLst>
                    <c:strCache>
                      <c:ptCount val="1"/>
                      <c:pt idx="0">
                        <c:v>HCV</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'Drugs by month'!$A$2:$A$13</c15:sqref>
                        </c15:formulaRef>
                      </c:ext>
                    </c:extLst>
                    <c:numCache>
                      <c:formatCode>mmm\-yy</c:formatCode>
                      <c:ptCount val="12"/>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numCache>
                  </c:numRef>
                </c:cat>
                <c:val>
                  <c:numRef>
                    <c:extLst xmlns:c15="http://schemas.microsoft.com/office/drawing/2012/chart">
                      <c:ext xmlns:c15="http://schemas.microsoft.com/office/drawing/2012/chart" uri="{02D57815-91ED-43cb-92C2-25804820EDAC}">
                        <c15:formulaRef>
                          <c15:sqref>'Drugs by month'!$H$2:$H$13</c15:sqref>
                        </c15:formulaRef>
                      </c:ext>
                    </c:extLst>
                    <c:numCache>
                      <c:formatCode>General</c:formatCode>
                      <c:ptCount val="12"/>
                      <c:pt idx="0">
                        <c:v>1</c:v>
                      </c:pt>
                      <c:pt idx="1">
                        <c:v>1</c:v>
                      </c:pt>
                      <c:pt idx="2">
                        <c:v>0</c:v>
                      </c:pt>
                      <c:pt idx="3">
                        <c:v>0</c:v>
                      </c:pt>
                      <c:pt idx="4">
                        <c:v>0</c:v>
                      </c:pt>
                      <c:pt idx="5">
                        <c:v>0</c:v>
                      </c:pt>
                      <c:pt idx="6">
                        <c:v>0</c:v>
                      </c:pt>
                      <c:pt idx="7">
                        <c:v>0</c:v>
                      </c:pt>
                      <c:pt idx="8">
                        <c:v>0</c:v>
                      </c:pt>
                      <c:pt idx="9">
                        <c:v>0</c:v>
                      </c:pt>
                      <c:pt idx="10">
                        <c:v>0</c:v>
                      </c:pt>
                      <c:pt idx="11">
                        <c:v>2</c:v>
                      </c:pt>
                    </c:numCache>
                  </c:numRef>
                </c:val>
                <c:smooth val="0"/>
                <c:extLst xmlns:c15="http://schemas.microsoft.com/office/drawing/2012/chart">
                  <c:ext xmlns:c16="http://schemas.microsoft.com/office/drawing/2014/chart" uri="{C3380CC4-5D6E-409C-BE32-E72D297353CC}">
                    <c16:uniqueId val="{0000000E-D41A-429D-BAEC-127B690C7D45}"/>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'Drugs by month'!$I$1</c15:sqref>
                        </c15:formulaRef>
                      </c:ext>
                    </c:extLst>
                    <c:strCache>
                      <c:ptCount val="1"/>
                      <c:pt idx="0">
                        <c:v>H1N1</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'Drugs by month'!$A$2:$A$13</c15:sqref>
                        </c15:formulaRef>
                      </c:ext>
                    </c:extLst>
                    <c:numCache>
                      <c:formatCode>mmm\-yy</c:formatCode>
                      <c:ptCount val="12"/>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numCache>
                  </c:numRef>
                </c:cat>
                <c:val>
                  <c:numRef>
                    <c:extLst xmlns:c15="http://schemas.microsoft.com/office/drawing/2012/chart">
                      <c:ext xmlns:c15="http://schemas.microsoft.com/office/drawing/2012/chart" uri="{02D57815-91ED-43cb-92C2-25804820EDAC}">
                        <c15:formulaRef>
                          <c15:sqref>'Drugs by month'!$I$2:$I$13</c15:sqref>
                        </c15:formulaRef>
                      </c:ext>
                    </c:extLst>
                    <c:numCache>
                      <c:formatCode>General</c:formatCode>
                      <c:ptCount val="12"/>
                      <c:pt idx="0">
                        <c:v>2</c:v>
                      </c:pt>
                      <c:pt idx="1">
                        <c:v>2</c:v>
                      </c:pt>
                      <c:pt idx="2">
                        <c:v>3</c:v>
                      </c:pt>
                      <c:pt idx="3">
                        <c:v>0</c:v>
                      </c:pt>
                      <c:pt idx="4">
                        <c:v>0</c:v>
                      </c:pt>
                      <c:pt idx="5">
                        <c:v>0</c:v>
                      </c:pt>
                      <c:pt idx="6">
                        <c:v>0</c:v>
                      </c:pt>
                      <c:pt idx="7">
                        <c:v>0</c:v>
                      </c:pt>
                      <c:pt idx="8">
                        <c:v>0</c:v>
                      </c:pt>
                      <c:pt idx="9">
                        <c:v>0</c:v>
                      </c:pt>
                      <c:pt idx="10">
                        <c:v>0</c:v>
                      </c:pt>
                      <c:pt idx="11">
                        <c:v>0</c:v>
                      </c:pt>
                    </c:numCache>
                  </c:numRef>
                </c:val>
                <c:smooth val="0"/>
                <c:extLst xmlns:c15="http://schemas.microsoft.com/office/drawing/2012/chart">
                  <c:ext xmlns:c16="http://schemas.microsoft.com/office/drawing/2014/chart" uri="{C3380CC4-5D6E-409C-BE32-E72D297353CC}">
                    <c16:uniqueId val="{0000000F-D41A-429D-BAEC-127B690C7D45}"/>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'Drugs by month'!$J$1</c15:sqref>
                        </c15:formulaRef>
                      </c:ext>
                    </c:extLst>
                    <c:strCache>
                      <c:ptCount val="1"/>
                      <c:pt idx="0">
                        <c:v>Opiod Dependency </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'Drugs by month'!$A$2:$A$13</c15:sqref>
                        </c15:formulaRef>
                      </c:ext>
                    </c:extLst>
                    <c:numCache>
                      <c:formatCode>mmm\-yy</c:formatCode>
                      <c:ptCount val="12"/>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numCache>
                  </c:numRef>
                </c:cat>
                <c:val>
                  <c:numRef>
                    <c:extLst xmlns:c15="http://schemas.microsoft.com/office/drawing/2012/chart">
                      <c:ext xmlns:c15="http://schemas.microsoft.com/office/drawing/2012/chart" uri="{02D57815-91ED-43cb-92C2-25804820EDAC}">
                        <c15:formulaRef>
                          <c15:sqref>'Drugs by month'!$J$2:$J$13</c15:sqref>
                        </c15:formulaRef>
                      </c:ext>
                    </c:extLst>
                    <c:numCache>
                      <c:formatCode>General</c:formatCode>
                      <c:ptCount val="12"/>
                      <c:pt idx="0">
                        <c:v>0</c:v>
                      </c:pt>
                      <c:pt idx="1">
                        <c:v>0</c:v>
                      </c:pt>
                      <c:pt idx="2">
                        <c:v>0</c:v>
                      </c:pt>
                      <c:pt idx="3">
                        <c:v>0</c:v>
                      </c:pt>
                      <c:pt idx="4">
                        <c:v>0</c:v>
                      </c:pt>
                      <c:pt idx="5">
                        <c:v>0</c:v>
                      </c:pt>
                      <c:pt idx="6">
                        <c:v>0</c:v>
                      </c:pt>
                      <c:pt idx="7">
                        <c:v>0</c:v>
                      </c:pt>
                      <c:pt idx="8">
                        <c:v>0</c:v>
                      </c:pt>
                      <c:pt idx="9">
                        <c:v>1</c:v>
                      </c:pt>
                      <c:pt idx="10">
                        <c:v>1</c:v>
                      </c:pt>
                      <c:pt idx="11">
                        <c:v>1</c:v>
                      </c:pt>
                    </c:numCache>
                  </c:numRef>
                </c:val>
                <c:smooth val="0"/>
                <c:extLst xmlns:c15="http://schemas.microsoft.com/office/drawing/2012/chart">
                  <c:ext xmlns:c16="http://schemas.microsoft.com/office/drawing/2014/chart" uri="{C3380CC4-5D6E-409C-BE32-E72D297353CC}">
                    <c16:uniqueId val="{00000010-D41A-429D-BAEC-127B690C7D45}"/>
                  </c:ext>
                </c:extLst>
              </c15:ser>
            </c15:filteredLineSeries>
          </c:ext>
        </c:extLst>
      </c:lineChart>
      <c:dateAx>
        <c:axId val="486668200"/>
        <c:scaling>
          <c:orientation val="minMax"/>
        </c:scaling>
        <c:delete val="0"/>
        <c:axPos val="b"/>
        <c:numFmt formatCode="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Franklin Gothic Medium Cond" panose="020B0606030402020204" pitchFamily="34" charset="0"/>
                <a:ea typeface="+mn-ea"/>
                <a:cs typeface="+mn-cs"/>
              </a:defRPr>
            </a:pPr>
            <a:endParaRPr lang="en-US"/>
          </a:p>
        </c:txPr>
        <c:crossAx val="486670824"/>
        <c:crosses val="autoZero"/>
        <c:auto val="1"/>
        <c:lblOffset val="100"/>
        <c:baseTimeUnit val="months"/>
      </c:dateAx>
      <c:valAx>
        <c:axId val="486670824"/>
        <c:scaling>
          <c:orientation val="minMax"/>
          <c:max val="1000"/>
        </c:scaling>
        <c:delete val="1"/>
        <c:axPos val="l"/>
        <c:numFmt formatCode="General" sourceLinked="1"/>
        <c:majorTickMark val="none"/>
        <c:minorTickMark val="none"/>
        <c:tickLblPos val="nextTo"/>
        <c:crossAx val="486668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77098459805092"/>
          <c:y val="5.0925837462937287E-2"/>
          <c:w val="0.49794631042122012"/>
          <c:h val="0.89814814814814814"/>
        </c:manualLayout>
      </c:layout>
      <c:barChart>
        <c:barDir val="bar"/>
        <c:grouping val="clustered"/>
        <c:varyColors val="0"/>
        <c:ser>
          <c:idx val="0"/>
          <c:order val="0"/>
          <c:spPr>
            <a:solidFill>
              <a:schemeClr val="accent1"/>
            </a:solidFill>
            <a:ln>
              <a:noFill/>
            </a:ln>
            <a:effectLst/>
          </c:spPr>
          <c:invertIfNegative val="0"/>
          <c:dLbls>
            <c:dLbl>
              <c:idx val="0"/>
              <c:layout>
                <c:manualLayout>
                  <c:x val="-0.1128816826996942"/>
                  <c:y val="3.4667381488055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4C-4B19-BD73-C21032A604A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CLAIMS BY TYPE, 2020'!$A$26:$A$31</c:f>
              <c:strCache>
                <c:ptCount val="6"/>
                <c:pt idx="0">
                  <c:v>Outpatient</c:v>
                </c:pt>
                <c:pt idx="1">
                  <c:v>Physician</c:v>
                </c:pt>
                <c:pt idx="2">
                  <c:v>Prescription drug</c:v>
                </c:pt>
                <c:pt idx="3">
                  <c:v>Targeted case management</c:v>
                </c:pt>
                <c:pt idx="4">
                  <c:v>Laboratory and radiology</c:v>
                </c:pt>
                <c:pt idx="5">
                  <c:v>Evaluation and management office visit</c:v>
                </c:pt>
              </c:strCache>
            </c:strRef>
          </c:cat>
          <c:val>
            <c:numRef>
              <c:f>'HIV CLAIMS BY TYPE, 2020'!$B$26:$B$31</c:f>
              <c:numCache>
                <c:formatCode>0%</c:formatCode>
                <c:ptCount val="6"/>
                <c:pt idx="0">
                  <c:v>0.19</c:v>
                </c:pt>
                <c:pt idx="1">
                  <c:v>0.23</c:v>
                </c:pt>
                <c:pt idx="2">
                  <c:v>0.34</c:v>
                </c:pt>
                <c:pt idx="3">
                  <c:v>0.44</c:v>
                </c:pt>
                <c:pt idx="4">
                  <c:v>0.52</c:v>
                </c:pt>
                <c:pt idx="5">
                  <c:v>0.74</c:v>
                </c:pt>
              </c:numCache>
            </c:numRef>
          </c:val>
          <c:extLst>
            <c:ext xmlns:c16="http://schemas.microsoft.com/office/drawing/2014/chart" uri="{C3380CC4-5D6E-409C-BE32-E72D297353CC}">
              <c16:uniqueId val="{00000000-52EA-4C63-B9DA-2A5D9BF68674}"/>
            </c:ext>
          </c:extLst>
        </c:ser>
        <c:dLbls>
          <c:showLegendKey val="0"/>
          <c:showVal val="0"/>
          <c:showCatName val="0"/>
          <c:showSerName val="0"/>
          <c:showPercent val="0"/>
          <c:showBubbleSize val="0"/>
        </c:dLbls>
        <c:gapWidth val="16"/>
        <c:axId val="403272720"/>
        <c:axId val="403273048"/>
      </c:barChart>
      <c:catAx>
        <c:axId val="403272720"/>
        <c:scaling>
          <c:orientation val="minMax"/>
        </c:scaling>
        <c:delete val="0"/>
        <c:axPos val="l"/>
        <c:numFmt formatCode="General" sourceLinked="1"/>
        <c:majorTickMark val="none"/>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Franklin Gothic Medium" panose="020B0603020102020204" pitchFamily="34" charset="0"/>
                <a:ea typeface="+mn-ea"/>
                <a:cs typeface="+mn-cs"/>
              </a:defRPr>
            </a:pPr>
            <a:endParaRPr lang="en-US"/>
          </a:p>
        </c:txPr>
        <c:crossAx val="403273048"/>
        <c:crosses val="autoZero"/>
        <c:auto val="1"/>
        <c:lblAlgn val="ctr"/>
        <c:lblOffset val="100"/>
        <c:noMultiLvlLbl val="0"/>
      </c:catAx>
      <c:valAx>
        <c:axId val="403273048"/>
        <c:scaling>
          <c:orientation val="minMax"/>
        </c:scaling>
        <c:delete val="1"/>
        <c:axPos val="b"/>
        <c:numFmt formatCode="0%" sourceLinked="1"/>
        <c:majorTickMark val="none"/>
        <c:minorTickMark val="none"/>
        <c:tickLblPos val="nextTo"/>
        <c:crossAx val="4032727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Lbls>
            <c:dLbl>
              <c:idx val="0"/>
              <c:layout>
                <c:manualLayout>
                  <c:x val="0"/>
                  <c:y val="-2.5758238553514994E-3"/>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70-48C2-A901-5D1DEA14451F}"/>
                </c:ext>
              </c:extLst>
            </c:dLbl>
            <c:dLbl>
              <c:idx val="4"/>
              <c:layout>
                <c:manualLayout>
                  <c:x val="0"/>
                  <c:y val="7.1533245844268619E-3"/>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70-48C2-A901-5D1DEA14451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 CLAIMS, 2020'!$A$2:$A$6</c:f>
              <c:strCache>
                <c:ptCount val="5"/>
                <c:pt idx="0">
                  <c:v>0–14</c:v>
                </c:pt>
                <c:pt idx="1">
                  <c:v>15–29</c:v>
                </c:pt>
                <c:pt idx="2">
                  <c:v>30–44</c:v>
                </c:pt>
                <c:pt idx="3">
                  <c:v>45–59</c:v>
                </c:pt>
                <c:pt idx="4">
                  <c:v>60+</c:v>
                </c:pt>
              </c:strCache>
            </c:strRef>
          </c:cat>
          <c:val>
            <c:numRef>
              <c:f>'PREP CLAIMS, 2020'!$C$2:$C$6</c:f>
              <c:numCache>
                <c:formatCode>0%</c:formatCode>
                <c:ptCount val="5"/>
                <c:pt idx="0">
                  <c:v>2.181818181818182E-2</c:v>
                </c:pt>
                <c:pt idx="1">
                  <c:v>0.46909090909090911</c:v>
                </c:pt>
                <c:pt idx="2">
                  <c:v>0.33818181818181819</c:v>
                </c:pt>
                <c:pt idx="3">
                  <c:v>0.14000000000000001</c:v>
                </c:pt>
                <c:pt idx="4">
                  <c:v>3.090909090909091E-2</c:v>
                </c:pt>
              </c:numCache>
            </c:numRef>
          </c:val>
          <c:extLst>
            <c:ext xmlns:c16="http://schemas.microsoft.com/office/drawing/2014/chart" uri="{C3380CC4-5D6E-409C-BE32-E72D297353CC}">
              <c16:uniqueId val="{00000002-8970-48C2-A901-5D1DEA14451F}"/>
            </c:ext>
          </c:extLst>
        </c:ser>
        <c:dLbls>
          <c:showLegendKey val="0"/>
          <c:showVal val="0"/>
          <c:showCatName val="0"/>
          <c:showSerName val="0"/>
          <c:showPercent val="0"/>
          <c:showBubbleSize val="0"/>
        </c:dLbls>
        <c:gapWidth val="16"/>
        <c:axId val="141247856"/>
        <c:axId val="141247528"/>
      </c:barChart>
      <c:catAx>
        <c:axId val="141247856"/>
        <c:scaling>
          <c:orientation val="minMax"/>
        </c:scaling>
        <c:delete val="0"/>
        <c:axPos val="b"/>
        <c:numFmt formatCode="General" sourceLinked="1"/>
        <c:majorTickMark val="none"/>
        <c:minorTickMark val="none"/>
        <c:tickLblPos val="nextTo"/>
        <c:spPr>
          <a:noFill/>
          <a:ln w="9525" cap="flat" cmpd="sng" algn="ctr">
            <a:solidFill>
              <a:srgbClr val="4F5A65"/>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Medium" panose="020B0603020102020204" pitchFamily="34" charset="0"/>
                <a:ea typeface="+mn-ea"/>
                <a:cs typeface="+mn-cs"/>
              </a:defRPr>
            </a:pPr>
            <a:endParaRPr lang="en-US"/>
          </a:p>
        </c:txPr>
        <c:crossAx val="141247528"/>
        <c:crosses val="autoZero"/>
        <c:auto val="1"/>
        <c:lblAlgn val="ctr"/>
        <c:lblOffset val="100"/>
        <c:noMultiLvlLbl val="0"/>
      </c:catAx>
      <c:valAx>
        <c:axId val="141247528"/>
        <c:scaling>
          <c:orientation val="minMax"/>
        </c:scaling>
        <c:delete val="1"/>
        <c:axPos val="l"/>
        <c:numFmt formatCode="0%" sourceLinked="1"/>
        <c:majorTickMark val="none"/>
        <c:minorTickMark val="none"/>
        <c:tickLblPos val="nextTo"/>
        <c:crossAx val="14124785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 CLAIMS, 2020'!$E$9:$E$12</c:f>
              <c:strCache>
                <c:ptCount val="4"/>
                <c:pt idx="0">
                  <c:v>White</c:v>
                </c:pt>
                <c:pt idx="1">
                  <c:v>Black</c:v>
                </c:pt>
                <c:pt idx="2">
                  <c:v>Hispanic</c:v>
                </c:pt>
                <c:pt idx="3">
                  <c:v>Additional  Identities</c:v>
                </c:pt>
              </c:strCache>
            </c:strRef>
          </c:cat>
          <c:val>
            <c:numRef>
              <c:f>'PREP CLAIMS, 2020'!$F$9:$F$12</c:f>
              <c:numCache>
                <c:formatCode>0%</c:formatCode>
                <c:ptCount val="4"/>
                <c:pt idx="0">
                  <c:v>0.49</c:v>
                </c:pt>
                <c:pt idx="1">
                  <c:v>0.24</c:v>
                </c:pt>
                <c:pt idx="2">
                  <c:v>0.12</c:v>
                </c:pt>
                <c:pt idx="3">
                  <c:v>0.16</c:v>
                </c:pt>
              </c:numCache>
            </c:numRef>
          </c:val>
          <c:extLst>
            <c:ext xmlns:c16="http://schemas.microsoft.com/office/drawing/2014/chart" uri="{C3380CC4-5D6E-409C-BE32-E72D297353CC}">
              <c16:uniqueId val="{00000000-06E9-4536-8630-CC26D783A7F4}"/>
            </c:ext>
          </c:extLst>
        </c:ser>
        <c:dLbls>
          <c:showLegendKey val="0"/>
          <c:showVal val="0"/>
          <c:showCatName val="0"/>
          <c:showSerName val="0"/>
          <c:showPercent val="0"/>
          <c:showBubbleSize val="0"/>
        </c:dLbls>
        <c:gapWidth val="16"/>
        <c:axId val="623340744"/>
        <c:axId val="623341400"/>
      </c:barChart>
      <c:catAx>
        <c:axId val="623340744"/>
        <c:scaling>
          <c:orientation val="minMax"/>
        </c:scaling>
        <c:delete val="0"/>
        <c:axPos val="b"/>
        <c:numFmt formatCode="General" sourceLinked="1"/>
        <c:majorTickMark val="none"/>
        <c:minorTickMark val="none"/>
        <c:tickLblPos val="nextTo"/>
        <c:spPr>
          <a:noFill/>
          <a:ln w="9525" cap="flat" cmpd="sng" algn="ctr">
            <a:solidFill>
              <a:srgbClr val="4F5A65"/>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Franklin Gothic Medium" panose="020B0603020102020204" pitchFamily="34" charset="0"/>
                <a:ea typeface="+mn-ea"/>
                <a:cs typeface="+mn-cs"/>
              </a:defRPr>
            </a:pPr>
            <a:endParaRPr lang="en-US"/>
          </a:p>
        </c:txPr>
        <c:crossAx val="623341400"/>
        <c:crosses val="autoZero"/>
        <c:auto val="1"/>
        <c:lblAlgn val="ctr"/>
        <c:lblOffset val="100"/>
        <c:noMultiLvlLbl val="0"/>
      </c:catAx>
      <c:valAx>
        <c:axId val="623341400"/>
        <c:scaling>
          <c:orientation val="minMax"/>
        </c:scaling>
        <c:delete val="1"/>
        <c:axPos val="l"/>
        <c:numFmt formatCode="0%" sourceLinked="1"/>
        <c:majorTickMark val="none"/>
        <c:minorTickMark val="none"/>
        <c:tickLblPos val="nextTo"/>
        <c:crossAx val="62334074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ln w="25400"/>
          </c:spPr>
          <c:dPt>
            <c:idx val="0"/>
            <c:bubble3D val="0"/>
            <c:spPr>
              <a:solidFill>
                <a:schemeClr val="accent1"/>
              </a:solidFill>
              <a:ln w="25400">
                <a:solidFill>
                  <a:schemeClr val="lt1"/>
                </a:solidFill>
              </a:ln>
              <a:effectLst/>
            </c:spPr>
            <c:extLst>
              <c:ext xmlns:c16="http://schemas.microsoft.com/office/drawing/2014/chart" uri="{C3380CC4-5D6E-409C-BE32-E72D297353CC}">
                <c16:uniqueId val="{00000001-5698-43E1-A562-3E36617E8658}"/>
              </c:ext>
            </c:extLst>
          </c:dPt>
          <c:dPt>
            <c:idx val="1"/>
            <c:bubble3D val="0"/>
            <c:spPr>
              <a:solidFill>
                <a:schemeClr val="accent2"/>
              </a:solidFill>
              <a:ln w="25400">
                <a:solidFill>
                  <a:schemeClr val="lt1"/>
                </a:solidFill>
              </a:ln>
              <a:effectLst/>
            </c:spPr>
            <c:extLst>
              <c:ext xmlns:c16="http://schemas.microsoft.com/office/drawing/2014/chart" uri="{C3380CC4-5D6E-409C-BE32-E72D297353CC}">
                <c16:uniqueId val="{00000003-5698-43E1-A562-3E36617E8658}"/>
              </c:ext>
            </c:extLst>
          </c:dPt>
          <c:dLbls>
            <c:dLbl>
              <c:idx val="0"/>
              <c:layout>
                <c:manualLayout>
                  <c:x val="-0.20502902999974659"/>
                  <c:y val="0.1457022763720729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0361964440850542"/>
                      <c:h val="0.34259287310738029"/>
                    </c:manualLayout>
                  </c15:layout>
                </c:ext>
                <c:ext xmlns:c16="http://schemas.microsoft.com/office/drawing/2014/chart" uri="{C3380CC4-5D6E-409C-BE32-E72D297353CC}">
                  <c16:uniqueId val="{00000001-5698-43E1-A562-3E36617E8658}"/>
                </c:ext>
              </c:extLst>
            </c:dLbl>
            <c:dLbl>
              <c:idx val="1"/>
              <c:delete val="1"/>
              <c:extLst>
                <c:ext xmlns:c15="http://schemas.microsoft.com/office/drawing/2012/chart" uri="{CE6537A1-D6FC-4f65-9D91-7224C49458BB}">
                  <c15:layout>
                    <c:manualLayout>
                      <c:w val="0.30947479892207902"/>
                      <c:h val="0.35069416721605412"/>
                    </c:manualLayout>
                  </c15:layout>
                </c:ext>
                <c:ext xmlns:c16="http://schemas.microsoft.com/office/drawing/2014/chart" uri="{C3380CC4-5D6E-409C-BE32-E72D297353CC}">
                  <c16:uniqueId val="{00000003-5698-43E1-A562-3E36617E865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'PREP CLAIMS, 2020'!$E$26:$E$27</c:f>
              <c:strCache>
                <c:ptCount val="2"/>
                <c:pt idx="0">
                  <c:v>Milwaukee County</c:v>
                </c:pt>
                <c:pt idx="1">
                  <c:v>Non-Milwaukee County</c:v>
                </c:pt>
              </c:strCache>
            </c:strRef>
          </c:cat>
          <c:val>
            <c:numRef>
              <c:f>'PREP CLAIMS, 2020'!$F$26:$F$27</c:f>
              <c:numCache>
                <c:formatCode>0%</c:formatCode>
                <c:ptCount val="2"/>
                <c:pt idx="0">
                  <c:v>0.42</c:v>
                </c:pt>
                <c:pt idx="1">
                  <c:v>0.58000000000000007</c:v>
                </c:pt>
              </c:numCache>
            </c:numRef>
          </c:val>
          <c:extLst>
            <c:ext xmlns:c16="http://schemas.microsoft.com/office/drawing/2014/chart" uri="{C3380CC4-5D6E-409C-BE32-E72D297353CC}">
              <c16:uniqueId val="{00000004-5698-43E1-A562-3E36617E865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ln w="25400"/>
          </c:spPr>
          <c:dPt>
            <c:idx val="0"/>
            <c:bubble3D val="0"/>
            <c:spPr>
              <a:solidFill>
                <a:schemeClr val="accent1"/>
              </a:solidFill>
              <a:ln w="25400">
                <a:solidFill>
                  <a:schemeClr val="lt1"/>
                </a:solidFill>
              </a:ln>
              <a:effectLst/>
            </c:spPr>
            <c:extLst>
              <c:ext xmlns:c16="http://schemas.microsoft.com/office/drawing/2014/chart" uri="{C3380CC4-5D6E-409C-BE32-E72D297353CC}">
                <c16:uniqueId val="{00000001-D7C4-4B18-93C7-1C4A013A1FD4}"/>
              </c:ext>
            </c:extLst>
          </c:dPt>
          <c:dPt>
            <c:idx val="1"/>
            <c:bubble3D val="0"/>
            <c:spPr>
              <a:solidFill>
                <a:schemeClr val="accent2"/>
              </a:solidFill>
              <a:ln w="25400">
                <a:solidFill>
                  <a:schemeClr val="lt1"/>
                </a:solidFill>
              </a:ln>
              <a:effectLst/>
            </c:spPr>
            <c:extLst>
              <c:ext xmlns:c16="http://schemas.microsoft.com/office/drawing/2014/chart" uri="{C3380CC4-5D6E-409C-BE32-E72D297353CC}">
                <c16:uniqueId val="{00000003-D7C4-4B18-93C7-1C4A013A1FD4}"/>
              </c:ext>
            </c:extLst>
          </c:dPt>
          <c:dLbls>
            <c:dLbl>
              <c:idx val="0"/>
              <c:layout>
                <c:manualLayout>
                  <c:x val="-0.23545115212960671"/>
                  <c:y val="-0.15998187742421527"/>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Franklin Gothic Book" panose="020B0503020102020204" pitchFamily="34" charset="0"/>
                        <a:ea typeface="+mn-ea"/>
                        <a:cs typeface="+mn-cs"/>
                      </a:defRPr>
                    </a:pPr>
                    <a:fld id="{8C356DE3-3097-4E7C-B0BC-697FE7AF7EC5}" type="CATEGORYNAME">
                      <a:rPr lang="en-US" sz="1400">
                        <a:solidFill>
                          <a:schemeClr val="bg1"/>
                        </a:solidFill>
                      </a:rPr>
                      <a:pPr>
                        <a:defRPr sz="1400">
                          <a:solidFill>
                            <a:schemeClr val="bg1"/>
                          </a:solidFill>
                          <a:latin typeface="Franklin Gothic Book" panose="020B0503020102020204" pitchFamily="34" charset="0"/>
                        </a:defRPr>
                      </a:pPr>
                      <a:t>[CATEGORY NAME]</a:t>
                    </a:fld>
                    <a:r>
                      <a:rPr lang="en-US" sz="1400" baseline="0" dirty="0">
                        <a:solidFill>
                          <a:schemeClr val="bg1"/>
                        </a:solidFill>
                      </a:rPr>
                      <a:t>, </a:t>
                    </a:r>
                  </a:p>
                  <a:p>
                    <a:pPr>
                      <a:defRPr sz="1400">
                        <a:solidFill>
                          <a:schemeClr val="bg1"/>
                        </a:solidFill>
                        <a:latin typeface="Franklin Gothic Book" panose="020B0503020102020204" pitchFamily="34" charset="0"/>
                      </a:defRPr>
                    </a:pPr>
                    <a:fld id="{7F392619-978D-46BA-85C4-168DE0D8A6B2}" type="VALUE">
                      <a:rPr lang="en-US" sz="1400" baseline="0" smtClean="0">
                        <a:solidFill>
                          <a:schemeClr val="bg1"/>
                        </a:solidFill>
                      </a:rPr>
                      <a:pPr>
                        <a:defRPr sz="1400">
                          <a:solidFill>
                            <a:schemeClr val="bg1"/>
                          </a:solidFill>
                          <a:latin typeface="Franklin Gothic Book" panose="020B0503020102020204" pitchFamily="34"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4301043296516759"/>
                      <c:h val="0.2355998992412775"/>
                    </c:manualLayout>
                  </c15:layout>
                  <c15:dlblFieldTable/>
                  <c15:showDataLabelsRange val="0"/>
                </c:ext>
                <c:ext xmlns:c16="http://schemas.microsoft.com/office/drawing/2014/chart" uri="{C3380CC4-5D6E-409C-BE32-E72D297353CC}">
                  <c16:uniqueId val="{00000001-D7C4-4B18-93C7-1C4A013A1FD4}"/>
                </c:ext>
              </c:extLst>
            </c:dLbl>
            <c:dLbl>
              <c:idx val="1"/>
              <c:layout>
                <c:manualLayout>
                  <c:x val="0.15887185923567332"/>
                  <c:y val="0.17787090063704838"/>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Franklin Gothic Book" panose="020B0503020102020204" pitchFamily="34" charset="0"/>
                        <a:ea typeface="+mn-ea"/>
                        <a:cs typeface="+mn-cs"/>
                      </a:defRPr>
                    </a:pPr>
                    <a:fld id="{CA71827F-2BF2-4448-B65C-54F318ECF171}" type="CATEGORYNAME">
                      <a:rPr lang="en-US" sz="1400">
                        <a:solidFill>
                          <a:schemeClr val="bg1"/>
                        </a:solidFill>
                      </a:rPr>
                      <a:pPr>
                        <a:defRPr sz="1400">
                          <a:solidFill>
                            <a:schemeClr val="bg1"/>
                          </a:solidFill>
                          <a:latin typeface="Franklin Gothic Book" panose="020B0503020102020204" pitchFamily="34" charset="0"/>
                        </a:defRPr>
                      </a:pPr>
                      <a:t>[CATEGORY NAME]</a:t>
                    </a:fld>
                    <a:r>
                      <a:rPr lang="en-US" sz="1400" baseline="0" dirty="0">
                        <a:solidFill>
                          <a:schemeClr val="bg1"/>
                        </a:solidFill>
                      </a:rPr>
                      <a:t>, </a:t>
                    </a:r>
                  </a:p>
                  <a:p>
                    <a:pPr>
                      <a:defRPr sz="1400">
                        <a:solidFill>
                          <a:schemeClr val="bg1"/>
                        </a:solidFill>
                        <a:latin typeface="Franklin Gothic Book" panose="020B0503020102020204" pitchFamily="34" charset="0"/>
                      </a:defRPr>
                    </a:pPr>
                    <a:fld id="{16F63B31-367B-4F49-9DBD-FCFCC31C48C6}" type="VALUE">
                      <a:rPr lang="en-US" sz="1400" baseline="0" smtClean="0">
                        <a:solidFill>
                          <a:schemeClr val="bg1"/>
                        </a:solidFill>
                      </a:rPr>
                      <a:pPr>
                        <a:defRPr sz="1400">
                          <a:solidFill>
                            <a:schemeClr val="bg1"/>
                          </a:solidFill>
                          <a:latin typeface="Franklin Gothic Book" panose="020B0503020102020204" pitchFamily="34"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43451538963400904"/>
                      <c:h val="0.30033679535950109"/>
                    </c:manualLayout>
                  </c15:layout>
                  <c15:dlblFieldTable/>
                  <c15:showDataLabelsRange val="0"/>
                </c:ext>
                <c:ext xmlns:c16="http://schemas.microsoft.com/office/drawing/2014/chart" uri="{C3380CC4-5D6E-409C-BE32-E72D297353CC}">
                  <c16:uniqueId val="{00000003-D7C4-4B18-93C7-1C4A013A1FD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'PREP CLAIMS, 2020'!$A$17:$A$18</c:f>
              <c:strCache>
                <c:ptCount val="2"/>
                <c:pt idx="0">
                  <c:v>Male</c:v>
                </c:pt>
                <c:pt idx="1">
                  <c:v>Female</c:v>
                </c:pt>
              </c:strCache>
            </c:strRef>
          </c:cat>
          <c:val>
            <c:numRef>
              <c:f>'PREP CLAIMS, 2020'!$C$17:$C$18</c:f>
              <c:numCache>
                <c:formatCode>0%</c:formatCode>
                <c:ptCount val="2"/>
                <c:pt idx="0">
                  <c:v>0.67636363636363639</c:v>
                </c:pt>
                <c:pt idx="1">
                  <c:v>0.32363636363636361</c:v>
                </c:pt>
              </c:numCache>
            </c:numRef>
          </c:val>
          <c:extLst>
            <c:ext xmlns:c16="http://schemas.microsoft.com/office/drawing/2014/chart" uri="{C3380CC4-5D6E-409C-BE32-E72D297353CC}">
              <c16:uniqueId val="{00000004-D7C4-4B18-93C7-1C4A013A1FD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830487033523088E-2"/>
          <c:y val="4.126026951821319E-2"/>
          <c:w val="0.94433902593295382"/>
          <c:h val="0.79448840641733209"/>
        </c:manualLayout>
      </c:layout>
      <c:barChart>
        <c:barDir val="col"/>
        <c:grouping val="clustered"/>
        <c:varyColors val="0"/>
        <c:ser>
          <c:idx val="0"/>
          <c:order val="0"/>
          <c:tx>
            <c:strRef>
              <c:f>education!$I$33</c:f>
              <c:strCache>
                <c:ptCount val="1"/>
                <c:pt idx="0">
                  <c:v>Black</c:v>
                </c:pt>
              </c:strCache>
            </c:strRef>
          </c:tx>
          <c:spPr>
            <a:solidFill>
              <a:schemeClr val="accent1"/>
            </a:solidFill>
            <a:ln>
              <a:noFill/>
            </a:ln>
            <a:effectLst/>
          </c:spPr>
          <c:invertIfNegative val="0"/>
          <c:cat>
            <c:strRef>
              <c:f>education!$H$34:$H$37</c:f>
              <c:strCache>
                <c:ptCount val="4"/>
                <c:pt idx="0">
                  <c:v>No high school/GED</c:v>
                </c:pt>
                <c:pt idx="1">
                  <c:v>High school diploma/GED</c:v>
                </c:pt>
                <c:pt idx="2">
                  <c:v>Some college or associate's degree</c:v>
                </c:pt>
                <c:pt idx="3">
                  <c:v>Bachelor/graduate degree</c:v>
                </c:pt>
              </c:strCache>
            </c:strRef>
          </c:cat>
          <c:val>
            <c:numRef>
              <c:f>education!$I$34:$I$37</c:f>
              <c:numCache>
                <c:formatCode>0%</c:formatCode>
                <c:ptCount val="4"/>
                <c:pt idx="0">
                  <c:v>0.15444051737103323</c:v>
                </c:pt>
                <c:pt idx="1">
                  <c:v>0.34844995488043312</c:v>
                </c:pt>
                <c:pt idx="2">
                  <c:v>0.347862460520379</c:v>
                </c:pt>
                <c:pt idx="3">
                  <c:v>0.14924706722815462</c:v>
                </c:pt>
              </c:numCache>
            </c:numRef>
          </c:val>
          <c:extLst>
            <c:ext xmlns:c16="http://schemas.microsoft.com/office/drawing/2014/chart" uri="{C3380CC4-5D6E-409C-BE32-E72D297353CC}">
              <c16:uniqueId val="{00000000-F021-4B72-816D-6EF8CB08AED7}"/>
            </c:ext>
          </c:extLst>
        </c:ser>
        <c:ser>
          <c:idx val="1"/>
          <c:order val="1"/>
          <c:tx>
            <c:strRef>
              <c:f>education!$J$33</c:f>
              <c:strCache>
                <c:ptCount val="1"/>
                <c:pt idx="0">
                  <c:v>Native American</c:v>
                </c:pt>
              </c:strCache>
            </c:strRef>
          </c:tx>
          <c:spPr>
            <a:solidFill>
              <a:schemeClr val="accent2"/>
            </a:solidFill>
            <a:ln>
              <a:noFill/>
            </a:ln>
            <a:effectLst/>
          </c:spPr>
          <c:invertIfNegative val="0"/>
          <c:cat>
            <c:strRef>
              <c:f>education!$H$34:$H$37</c:f>
              <c:strCache>
                <c:ptCount val="4"/>
                <c:pt idx="0">
                  <c:v>No high school/GED</c:v>
                </c:pt>
                <c:pt idx="1">
                  <c:v>High school diploma/GED</c:v>
                </c:pt>
                <c:pt idx="2">
                  <c:v>Some college or associate's degree</c:v>
                </c:pt>
                <c:pt idx="3">
                  <c:v>Bachelor/graduate degree</c:v>
                </c:pt>
              </c:strCache>
            </c:strRef>
          </c:cat>
          <c:val>
            <c:numRef>
              <c:f>education!$J$34:$J$37</c:f>
              <c:numCache>
                <c:formatCode>0%</c:formatCode>
                <c:ptCount val="4"/>
                <c:pt idx="0">
                  <c:v>0.12332692871332269</c:v>
                </c:pt>
                <c:pt idx="1">
                  <c:v>0.36004819747940209</c:v>
                </c:pt>
                <c:pt idx="2">
                  <c:v>0.36444458918161982</c:v>
                </c:pt>
                <c:pt idx="3">
                  <c:v>0.15218028462565539</c:v>
                </c:pt>
              </c:numCache>
            </c:numRef>
          </c:val>
          <c:extLst>
            <c:ext xmlns:c16="http://schemas.microsoft.com/office/drawing/2014/chart" uri="{C3380CC4-5D6E-409C-BE32-E72D297353CC}">
              <c16:uniqueId val="{00000001-F021-4B72-816D-6EF8CB08AED7}"/>
            </c:ext>
          </c:extLst>
        </c:ser>
        <c:ser>
          <c:idx val="2"/>
          <c:order val="2"/>
          <c:tx>
            <c:strRef>
              <c:f>education!$K$33</c:f>
              <c:strCache>
                <c:ptCount val="1"/>
                <c:pt idx="0">
                  <c:v>Asian</c:v>
                </c:pt>
              </c:strCache>
            </c:strRef>
          </c:tx>
          <c:spPr>
            <a:solidFill>
              <a:schemeClr val="accent3"/>
            </a:solidFill>
            <a:ln>
              <a:noFill/>
            </a:ln>
            <a:effectLst/>
          </c:spPr>
          <c:invertIfNegative val="0"/>
          <c:cat>
            <c:strRef>
              <c:f>education!$H$34:$H$37</c:f>
              <c:strCache>
                <c:ptCount val="4"/>
                <c:pt idx="0">
                  <c:v>No high school/GED</c:v>
                </c:pt>
                <c:pt idx="1">
                  <c:v>High school diploma/GED</c:v>
                </c:pt>
                <c:pt idx="2">
                  <c:v>Some college or associate's degree</c:v>
                </c:pt>
                <c:pt idx="3">
                  <c:v>Bachelor/graduate degree</c:v>
                </c:pt>
              </c:strCache>
            </c:strRef>
          </c:cat>
          <c:val>
            <c:numRef>
              <c:f>education!$K$34:$K$37</c:f>
              <c:numCache>
                <c:formatCode>0%</c:formatCode>
                <c:ptCount val="4"/>
                <c:pt idx="0">
                  <c:v>0.14979707166709477</c:v>
                </c:pt>
                <c:pt idx="1">
                  <c:v>0.18170048805548419</c:v>
                </c:pt>
                <c:pt idx="2">
                  <c:v>0.18039558181351142</c:v>
                </c:pt>
                <c:pt idx="3">
                  <c:v>0.48810685846390955</c:v>
                </c:pt>
              </c:numCache>
            </c:numRef>
          </c:val>
          <c:extLst>
            <c:ext xmlns:c16="http://schemas.microsoft.com/office/drawing/2014/chart" uri="{C3380CC4-5D6E-409C-BE32-E72D297353CC}">
              <c16:uniqueId val="{00000002-F021-4B72-816D-6EF8CB08AED7}"/>
            </c:ext>
          </c:extLst>
        </c:ser>
        <c:ser>
          <c:idx val="3"/>
          <c:order val="3"/>
          <c:tx>
            <c:strRef>
              <c:f>education!$L$33</c:f>
              <c:strCache>
                <c:ptCount val="1"/>
                <c:pt idx="0">
                  <c:v>White</c:v>
                </c:pt>
              </c:strCache>
            </c:strRef>
          </c:tx>
          <c:spPr>
            <a:solidFill>
              <a:schemeClr val="accent4"/>
            </a:solidFill>
            <a:ln>
              <a:noFill/>
            </a:ln>
            <a:effectLst/>
          </c:spPr>
          <c:invertIfNegative val="0"/>
          <c:cat>
            <c:strRef>
              <c:f>education!$H$34:$H$37</c:f>
              <c:strCache>
                <c:ptCount val="4"/>
                <c:pt idx="0">
                  <c:v>No high school/GED</c:v>
                </c:pt>
                <c:pt idx="1">
                  <c:v>High school diploma/GED</c:v>
                </c:pt>
                <c:pt idx="2">
                  <c:v>Some college or associate's degree</c:v>
                </c:pt>
                <c:pt idx="3">
                  <c:v>Bachelor/graduate degree</c:v>
                </c:pt>
              </c:strCache>
            </c:strRef>
          </c:cat>
          <c:val>
            <c:numRef>
              <c:f>education!$L$34:$L$37</c:f>
              <c:numCache>
                <c:formatCode>0%</c:formatCode>
                <c:ptCount val="4"/>
                <c:pt idx="0">
                  <c:v>5.3614822018418086E-2</c:v>
                </c:pt>
                <c:pt idx="1">
                  <c:v>0.30503983408576812</c:v>
                </c:pt>
                <c:pt idx="2">
                  <c:v>0.31908528303851141</c:v>
                </c:pt>
                <c:pt idx="3">
                  <c:v>0.32226006085730241</c:v>
                </c:pt>
              </c:numCache>
            </c:numRef>
          </c:val>
          <c:extLst>
            <c:ext xmlns:c16="http://schemas.microsoft.com/office/drawing/2014/chart" uri="{C3380CC4-5D6E-409C-BE32-E72D297353CC}">
              <c16:uniqueId val="{00000003-F021-4B72-816D-6EF8CB08AED7}"/>
            </c:ext>
          </c:extLst>
        </c:ser>
        <c:ser>
          <c:idx val="4"/>
          <c:order val="4"/>
          <c:tx>
            <c:strRef>
              <c:f>education!$M$33</c:f>
              <c:strCache>
                <c:ptCount val="1"/>
                <c:pt idx="0">
                  <c:v>Hispanic</c:v>
                </c:pt>
              </c:strCache>
            </c:strRef>
          </c:tx>
          <c:spPr>
            <a:solidFill>
              <a:schemeClr val="accent5"/>
            </a:solidFill>
            <a:ln>
              <a:noFill/>
            </a:ln>
            <a:effectLst/>
          </c:spPr>
          <c:invertIfNegative val="0"/>
          <c:cat>
            <c:strRef>
              <c:f>education!$H$34:$H$37</c:f>
              <c:strCache>
                <c:ptCount val="4"/>
                <c:pt idx="0">
                  <c:v>No high school/GED</c:v>
                </c:pt>
                <c:pt idx="1">
                  <c:v>High school diploma/GED</c:v>
                </c:pt>
                <c:pt idx="2">
                  <c:v>Some college or associate's degree</c:v>
                </c:pt>
                <c:pt idx="3">
                  <c:v>Bachelor/graduate degree</c:v>
                </c:pt>
              </c:strCache>
            </c:strRef>
          </c:cat>
          <c:val>
            <c:numRef>
              <c:f>education!$M$34:$M$37</c:f>
              <c:numCache>
                <c:formatCode>0%</c:formatCode>
                <c:ptCount val="4"/>
                <c:pt idx="0">
                  <c:v>0.29507822879692241</c:v>
                </c:pt>
                <c:pt idx="1">
                  <c:v>0.28698764599734278</c:v>
                </c:pt>
                <c:pt idx="2">
                  <c:v>0.25723789882805531</c:v>
                </c:pt>
                <c:pt idx="3">
                  <c:v>0.1606962263776795</c:v>
                </c:pt>
              </c:numCache>
            </c:numRef>
          </c:val>
          <c:extLst>
            <c:ext xmlns:c16="http://schemas.microsoft.com/office/drawing/2014/chart" uri="{C3380CC4-5D6E-409C-BE32-E72D297353CC}">
              <c16:uniqueId val="{00000004-F021-4B72-816D-6EF8CB08AED7}"/>
            </c:ext>
          </c:extLst>
        </c:ser>
        <c:dLbls>
          <c:showLegendKey val="0"/>
          <c:showVal val="0"/>
          <c:showCatName val="0"/>
          <c:showSerName val="0"/>
          <c:showPercent val="0"/>
          <c:showBubbleSize val="0"/>
        </c:dLbls>
        <c:gapWidth val="219"/>
        <c:overlap val="-27"/>
        <c:axId val="436567104"/>
        <c:axId val="436565464"/>
      </c:barChart>
      <c:catAx>
        <c:axId val="436567104"/>
        <c:scaling>
          <c:orientation val="minMax"/>
        </c:scaling>
        <c:delete val="0"/>
        <c:axPos val="b"/>
        <c:numFmt formatCode="General" sourceLinked="1"/>
        <c:majorTickMark val="none"/>
        <c:minorTickMark val="none"/>
        <c:tickLblPos val="nextTo"/>
        <c:spPr>
          <a:noFill/>
          <a:ln w="9525" cap="flat" cmpd="sng" algn="ctr">
            <a:solidFill>
              <a:srgbClr val="4F5A65"/>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Franklin Gothic Medium" panose="020B0603020102020204" pitchFamily="34" charset="0"/>
                <a:ea typeface="+mn-ea"/>
                <a:cs typeface="+mn-cs"/>
              </a:defRPr>
            </a:pPr>
            <a:endParaRPr lang="en-US"/>
          </a:p>
        </c:txPr>
        <c:crossAx val="436565464"/>
        <c:crosses val="autoZero"/>
        <c:auto val="1"/>
        <c:lblAlgn val="ctr"/>
        <c:lblOffset val="100"/>
        <c:noMultiLvlLbl val="0"/>
      </c:catAx>
      <c:valAx>
        <c:axId val="436565464"/>
        <c:scaling>
          <c:orientation val="minMax"/>
          <c:max val="0.5"/>
        </c:scaling>
        <c:delete val="1"/>
        <c:axPos val="l"/>
        <c:numFmt formatCode="0%" sourceLinked="1"/>
        <c:majorTickMark val="none"/>
        <c:minorTickMark val="none"/>
        <c:tickLblPos val="nextTo"/>
        <c:crossAx val="436567104"/>
        <c:crosses val="autoZero"/>
        <c:crossBetween val="between"/>
      </c:valAx>
      <c:spPr>
        <a:noFill/>
        <a:ln>
          <a:noFill/>
        </a:ln>
        <a:effectLst/>
      </c:spPr>
    </c:plotArea>
    <c:legend>
      <c:legendPos val="b"/>
      <c:layout>
        <c:manualLayout>
          <c:xMode val="edge"/>
          <c:yMode val="edge"/>
          <c:x val="0.24028806489068552"/>
          <c:y val="0.92525351584101501"/>
          <c:w val="0.53382805990970916"/>
          <c:h val="6.6428584059803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Franklin Gothic Medium" panose="020B06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071037648881985E-2"/>
          <c:y val="0.16145377199182606"/>
          <c:w val="1"/>
          <c:h val="0.58130003688966614"/>
        </c:manualLayout>
      </c:layout>
      <c:barChart>
        <c:barDir val="col"/>
        <c:grouping val="stacked"/>
        <c:varyColors val="0"/>
        <c:ser>
          <c:idx val="0"/>
          <c:order val="0"/>
          <c:tx>
            <c:v>Based on surveillance data</c:v>
          </c:tx>
          <c:spPr>
            <a:solidFill>
              <a:srgbClr val="2A5934"/>
            </a:solidFill>
            <a:ln w="38100">
              <a:solidFill>
                <a:schemeClr val="bg1"/>
              </a:solidFill>
            </a:ln>
          </c:spPr>
          <c:invertIfNegative val="0"/>
          <c:dPt>
            <c:idx val="5"/>
            <c:invertIfNegative val="0"/>
            <c:bubble3D val="0"/>
            <c:extLst>
              <c:ext xmlns:c16="http://schemas.microsoft.com/office/drawing/2014/chart" uri="{C3380CC4-5D6E-409C-BE32-E72D297353CC}">
                <c16:uniqueId val="{00000000-6182-44AE-B21A-807FFDBD33A5}"/>
              </c:ext>
            </c:extLst>
          </c:dPt>
          <c:dPt>
            <c:idx val="6"/>
            <c:invertIfNegative val="0"/>
            <c:bubble3D val="0"/>
            <c:spPr>
              <a:solidFill>
                <a:srgbClr val="17311D"/>
              </a:solidFill>
              <a:ln w="38100">
                <a:solidFill>
                  <a:schemeClr val="bg1"/>
                </a:solidFill>
              </a:ln>
            </c:spPr>
            <c:extLst>
              <c:ext xmlns:c16="http://schemas.microsoft.com/office/drawing/2014/chart" uri="{C3380CC4-5D6E-409C-BE32-E72D297353CC}">
                <c16:uniqueId val="{00000002-6182-44AE-B21A-807FFDBD33A5}"/>
              </c:ext>
            </c:extLst>
          </c:dPt>
          <c:dLbls>
            <c:dLbl>
              <c:idx val="0"/>
              <c:delete val="1"/>
              <c:extLst>
                <c:ext xmlns:c15="http://schemas.microsoft.com/office/drawing/2012/chart" uri="{CE6537A1-D6FC-4f65-9D91-7224C49458BB}"/>
                <c:ext xmlns:c16="http://schemas.microsoft.com/office/drawing/2014/chart" uri="{C3380CC4-5D6E-409C-BE32-E72D297353CC}">
                  <c16:uniqueId val="{00000003-6182-44AE-B21A-807FFDBD33A5}"/>
                </c:ext>
              </c:extLst>
            </c:dLbl>
            <c:spPr>
              <a:noFill/>
              <a:ln>
                <a:noFill/>
              </a:ln>
              <a:effectLst/>
            </c:spPr>
            <c:txPr>
              <a:bodyPr/>
              <a:lstStyle/>
              <a:p>
                <a:pPr>
                  <a:defRPr sz="1800" b="0">
                    <a:solidFill>
                      <a:schemeClr val="bg1"/>
                    </a:solidFill>
                    <a:latin typeface="Franklin Gothic Book" panose="020B05030201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'Fig19&amp;26&amp;A1.Continuum'!$A$23:$A$29</c:f>
              <c:strCache>
                <c:ptCount val="7"/>
                <c:pt idx="0">
                  <c:v>Living with HIV</c:v>
                </c:pt>
                <c:pt idx="1">
                  <c:v>Diagnosed and living with HIV</c:v>
                </c:pt>
                <c:pt idx="2">
                  <c:v>Linked within 3 months of diagnosis</c:v>
                </c:pt>
                <c:pt idx="3">
                  <c:v>In care</c:v>
                </c:pt>
                <c:pt idx="4">
                  <c:v>Retained in care</c:v>
                </c:pt>
                <c:pt idx="5">
                  <c:v>Virally suppressed</c:v>
                </c:pt>
                <c:pt idx="6">
                  <c:v>Virally suppressed among those tested</c:v>
                </c:pt>
              </c:strCache>
              <c:extLst/>
            </c:strRef>
          </c:cat>
          <c:val>
            <c:numRef>
              <c:f>'Fig19&amp;26&amp;A1.Continuum'!$B$23:$B$29</c:f>
              <c:numCache>
                <c:formatCode>0%</c:formatCode>
                <c:ptCount val="7"/>
                <c:pt idx="0">
                  <c:v>1</c:v>
                </c:pt>
                <c:pt idx="1">
                  <c:v>1</c:v>
                </c:pt>
                <c:pt idx="2">
                  <c:v>0.85576923076923073</c:v>
                </c:pt>
                <c:pt idx="3">
                  <c:v>0.77295800646054458</c:v>
                </c:pt>
                <c:pt idx="4">
                  <c:v>0.48023381018304878</c:v>
                </c:pt>
                <c:pt idx="5">
                  <c:v>0.70912167358867861</c:v>
                </c:pt>
                <c:pt idx="6">
                  <c:v>0.92644694533762062</c:v>
                </c:pt>
              </c:numCache>
              <c:extLst/>
            </c:numRef>
          </c:val>
          <c:extLst>
            <c:ext xmlns:c16="http://schemas.microsoft.com/office/drawing/2014/chart" uri="{C3380CC4-5D6E-409C-BE32-E72D297353CC}">
              <c16:uniqueId val="{00000004-6182-44AE-B21A-807FFDBD33A5}"/>
            </c:ext>
          </c:extLst>
        </c:ser>
        <c:ser>
          <c:idx val="1"/>
          <c:order val="1"/>
          <c:tx>
            <c:v>Estimated</c:v>
          </c:tx>
          <c:spPr>
            <a:solidFill>
              <a:schemeClr val="accent6">
                <a:lumMod val="40000"/>
                <a:lumOff val="60000"/>
              </a:schemeClr>
            </a:solidFill>
            <a:ln w="38100">
              <a:solidFill>
                <a:schemeClr val="bg1"/>
              </a:solidFill>
            </a:ln>
          </c:spPr>
          <c:invertIfNegative val="0"/>
          <c:cat>
            <c:strRef>
              <c:f>'Fig19&amp;26&amp;A1.Continuum'!$A$23:$A$29</c:f>
              <c:strCache>
                <c:ptCount val="7"/>
                <c:pt idx="0">
                  <c:v>Living with HIV</c:v>
                </c:pt>
                <c:pt idx="1">
                  <c:v>Diagnosed and living with HIV</c:v>
                </c:pt>
                <c:pt idx="2">
                  <c:v>Linked within 3 months of diagnosis</c:v>
                </c:pt>
                <c:pt idx="3">
                  <c:v>In care</c:v>
                </c:pt>
                <c:pt idx="4">
                  <c:v>Retained in care</c:v>
                </c:pt>
                <c:pt idx="5">
                  <c:v>Virally suppressed</c:v>
                </c:pt>
                <c:pt idx="6">
                  <c:v>Virally suppressed among those tested</c:v>
                </c:pt>
              </c:strCache>
              <c:extLst/>
            </c:strRef>
          </c:cat>
          <c:val>
            <c:numRef>
              <c:f>'Fig19&amp;26&amp;A1.Continuum'!$C$23:$C$29</c:f>
              <c:numCache>
                <c:formatCode>General</c:formatCode>
                <c:ptCount val="7"/>
                <c:pt idx="0" formatCode="0%">
                  <c:v>0.14000000000000001</c:v>
                </c:pt>
              </c:numCache>
              <c:extLst/>
            </c:numRef>
          </c:val>
          <c:extLst>
            <c:ext xmlns:c16="http://schemas.microsoft.com/office/drawing/2014/chart" uri="{C3380CC4-5D6E-409C-BE32-E72D297353CC}">
              <c16:uniqueId val="{00000005-6182-44AE-B21A-807FFDBD33A5}"/>
            </c:ext>
          </c:extLst>
        </c:ser>
        <c:dLbls>
          <c:showLegendKey val="0"/>
          <c:showVal val="0"/>
          <c:showCatName val="0"/>
          <c:showSerName val="0"/>
          <c:showPercent val="0"/>
          <c:showBubbleSize val="0"/>
        </c:dLbls>
        <c:gapWidth val="12"/>
        <c:overlap val="100"/>
        <c:axId val="131056384"/>
        <c:axId val="131058304"/>
      </c:barChart>
      <c:catAx>
        <c:axId val="131056384"/>
        <c:scaling>
          <c:orientation val="minMax"/>
        </c:scaling>
        <c:delete val="0"/>
        <c:axPos val="b"/>
        <c:title>
          <c:tx>
            <c:rich>
              <a:bodyPr/>
              <a:lstStyle/>
              <a:p>
                <a:pPr>
                  <a:defRPr sz="1200" b="0">
                    <a:latin typeface="Franklin Gothic Book" panose="020B0503020102020204" pitchFamily="34" charset="0"/>
                    <a:cs typeface="Arial" panose="020B0604020202020204" pitchFamily="34" charset="0"/>
                  </a:defRPr>
                </a:pPr>
                <a:r>
                  <a:rPr lang="en-US" sz="1200" b="0" dirty="0">
                    <a:latin typeface="Franklin Gothic Book" panose="020B0503020102020204" pitchFamily="34" charset="0"/>
                    <a:cs typeface="Arial" panose="020B0604020202020204" pitchFamily="34" charset="0"/>
                  </a:rPr>
                  <a:t>*Reflects laboratory data received through April 30, 2021</a:t>
                </a:r>
              </a:p>
            </c:rich>
          </c:tx>
          <c:layout>
            <c:manualLayout>
              <c:xMode val="edge"/>
              <c:yMode val="edge"/>
              <c:x val="2.1819997121129996E-2"/>
              <c:y val="0.9438405797101449"/>
            </c:manualLayout>
          </c:layout>
          <c:overlay val="0"/>
        </c:title>
        <c:numFmt formatCode="General" sourceLinked="0"/>
        <c:majorTickMark val="out"/>
        <c:minorTickMark val="none"/>
        <c:tickLblPos val="nextTo"/>
        <c:spPr>
          <a:ln>
            <a:noFill/>
          </a:ln>
        </c:spPr>
        <c:txPr>
          <a:bodyPr/>
          <a:lstStyle/>
          <a:p>
            <a:pPr>
              <a:defRPr sz="1800">
                <a:latin typeface="Franklin Gothic Medium Cond" panose="020B0606030402020204" pitchFamily="34" charset="0"/>
                <a:cs typeface="Arial" panose="020B0604020202020204" pitchFamily="34" charset="0"/>
              </a:defRPr>
            </a:pPr>
            <a:endParaRPr lang="en-US"/>
          </a:p>
        </c:txPr>
        <c:crossAx val="131058304"/>
        <c:crosses val="autoZero"/>
        <c:auto val="1"/>
        <c:lblAlgn val="ctr"/>
        <c:lblOffset val="100"/>
        <c:noMultiLvlLbl val="0"/>
      </c:catAx>
      <c:valAx>
        <c:axId val="131058304"/>
        <c:scaling>
          <c:orientation val="minMax"/>
        </c:scaling>
        <c:delete val="1"/>
        <c:axPos val="l"/>
        <c:numFmt formatCode="0%" sourceLinked="1"/>
        <c:majorTickMark val="out"/>
        <c:minorTickMark val="none"/>
        <c:tickLblPos val="nextTo"/>
        <c:crossAx val="131056384"/>
        <c:crosses val="autoZero"/>
        <c:crossBetween val="between"/>
      </c:valAx>
    </c:plotArea>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00099265435775"/>
          <c:y val="5.4024421490259558E-2"/>
          <c:w val="0.84316061147508437"/>
          <c:h val="0.904126049438715"/>
        </c:manualLayout>
      </c:layout>
      <c:scatterChart>
        <c:scatterStyle val="lineMarker"/>
        <c:varyColors val="0"/>
        <c:ser>
          <c:idx val="0"/>
          <c:order val="0"/>
          <c:tx>
            <c:strRef>
              <c:f>Sheet1!$A$3</c:f>
              <c:strCache>
                <c:ptCount val="1"/>
                <c:pt idx="0">
                  <c:v>Male</c:v>
                </c:pt>
              </c:strCache>
            </c:strRef>
          </c:tx>
          <c:spPr>
            <a:ln w="22225" cap="rnd">
              <a:solidFill>
                <a:schemeClr val="accent6"/>
              </a:solidFill>
              <a:round/>
            </a:ln>
            <a:effectLst/>
          </c:spPr>
          <c:marker>
            <c:symbol val="circle"/>
            <c:size val="32"/>
            <c:spPr>
              <a:solidFill>
                <a:schemeClr val="accent1"/>
              </a:solidFill>
              <a:ln w="9525">
                <a:solidFill>
                  <a:schemeClr val="accent1"/>
                </a:solidFill>
              </a:ln>
              <a:effectLst/>
            </c:spPr>
          </c:marker>
          <c:dPt>
            <c:idx val="1"/>
            <c:marker>
              <c:symbol val="circle"/>
              <c:size val="32"/>
              <c:spPr>
                <a:solidFill>
                  <a:schemeClr val="accent6">
                    <a:lumMod val="40000"/>
                    <a:lumOff val="60000"/>
                  </a:schemeClr>
                </a:solidFill>
                <a:ln w="9525">
                  <a:solidFill>
                    <a:schemeClr val="accent6">
                      <a:lumMod val="40000"/>
                      <a:lumOff val="60000"/>
                    </a:schemeClr>
                  </a:solidFill>
                </a:ln>
                <a:effectLst/>
              </c:spPr>
            </c:marker>
            <c:bubble3D val="0"/>
            <c:extLst>
              <c:ext xmlns:c16="http://schemas.microsoft.com/office/drawing/2014/chart" uri="{C3380CC4-5D6E-409C-BE32-E72D297353CC}">
                <c16:uniqueId val="{00000000-B98C-4748-8D9C-6D2917DA9C6E}"/>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ctr"/>
              <c:showLegendKey val="0"/>
              <c:showVal val="0"/>
              <c:showCatName val="1"/>
              <c:showSerName val="0"/>
              <c:showPercent val="0"/>
              <c:showBubbleSize val="0"/>
              <c:extLst>
                <c:ext xmlns:c16="http://schemas.microsoft.com/office/drawing/2014/chart" uri="{C3380CC4-5D6E-409C-BE32-E72D297353CC}">
                  <c16:uniqueId val="{00000001-B98C-4748-8D9C-6D2917DA9C6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ct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Sheet1!$B$3:$C$3</c:f>
              <c:numCache>
                <c:formatCode>0%</c:formatCode>
                <c:ptCount val="2"/>
                <c:pt idx="0">
                  <c:v>0.72</c:v>
                </c:pt>
                <c:pt idx="1">
                  <c:v>0.94</c:v>
                </c:pt>
              </c:numCache>
            </c:numRef>
          </c:xVal>
          <c:yVal>
            <c:numRef>
              <c:f>Sheet1!$D$3:$E$3</c:f>
              <c:numCache>
                <c:formatCode>General</c:formatCode>
                <c:ptCount val="2"/>
                <c:pt idx="0">
                  <c:v>3.6</c:v>
                </c:pt>
                <c:pt idx="1">
                  <c:v>3.6</c:v>
                </c:pt>
              </c:numCache>
            </c:numRef>
          </c:yVal>
          <c:smooth val="0"/>
          <c:extLst>
            <c:ext xmlns:c16="http://schemas.microsoft.com/office/drawing/2014/chart" uri="{C3380CC4-5D6E-409C-BE32-E72D297353CC}">
              <c16:uniqueId val="{00000002-B98C-4748-8D9C-6D2917DA9C6E}"/>
            </c:ext>
          </c:extLst>
        </c:ser>
        <c:ser>
          <c:idx val="1"/>
          <c:order val="1"/>
          <c:tx>
            <c:strRef>
              <c:f>Sheet1!$A$4</c:f>
              <c:strCache>
                <c:ptCount val="1"/>
                <c:pt idx="0">
                  <c:v>Female</c:v>
                </c:pt>
              </c:strCache>
            </c:strRef>
          </c:tx>
          <c:spPr>
            <a:ln w="19050" cap="rnd">
              <a:solidFill>
                <a:schemeClr val="accent6"/>
              </a:solidFill>
              <a:round/>
            </a:ln>
            <a:effectLst/>
          </c:spPr>
          <c:marker>
            <c:symbol val="circle"/>
            <c:size val="32"/>
            <c:spPr>
              <a:solidFill>
                <a:schemeClr val="accent2"/>
              </a:solidFill>
              <a:ln w="9525">
                <a:solidFill>
                  <a:schemeClr val="accent2"/>
                </a:solidFill>
              </a:ln>
              <a:effectLst/>
            </c:spPr>
          </c:marker>
          <c:dPt>
            <c:idx val="0"/>
            <c:marker>
              <c:symbol val="circle"/>
              <c:size val="32"/>
              <c:spPr>
                <a:solidFill>
                  <a:schemeClr val="accent1"/>
                </a:solidFill>
                <a:ln w="9525">
                  <a:solidFill>
                    <a:schemeClr val="accent1"/>
                  </a:solidFill>
                </a:ln>
                <a:effectLst/>
              </c:spPr>
            </c:marker>
            <c:bubble3D val="0"/>
            <c:extLst>
              <c:ext xmlns:c16="http://schemas.microsoft.com/office/drawing/2014/chart" uri="{C3380CC4-5D6E-409C-BE32-E72D297353CC}">
                <c16:uniqueId val="{00000003-B98C-4748-8D9C-6D2917DA9C6E}"/>
              </c:ext>
            </c:extLst>
          </c:dPt>
          <c:dPt>
            <c:idx val="1"/>
            <c:marker>
              <c:symbol val="circle"/>
              <c:size val="32"/>
              <c:spPr>
                <a:solidFill>
                  <a:schemeClr val="accent6">
                    <a:lumMod val="40000"/>
                    <a:lumOff val="60000"/>
                  </a:schemeClr>
                </a:solidFill>
                <a:ln w="9525">
                  <a:solidFill>
                    <a:schemeClr val="accent6">
                      <a:lumMod val="40000"/>
                      <a:lumOff val="60000"/>
                    </a:schemeClr>
                  </a:solidFill>
                </a:ln>
                <a:effectLst/>
              </c:spPr>
            </c:marker>
            <c:bubble3D val="0"/>
            <c:extLst>
              <c:ext xmlns:c16="http://schemas.microsoft.com/office/drawing/2014/chart" uri="{C3380CC4-5D6E-409C-BE32-E72D297353CC}">
                <c16:uniqueId val="{00000004-B98C-4748-8D9C-6D2917DA9C6E}"/>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ctr"/>
              <c:showLegendKey val="0"/>
              <c:showVal val="0"/>
              <c:showCatName val="1"/>
              <c:showSerName val="0"/>
              <c:showPercent val="0"/>
              <c:showBubbleSize val="0"/>
              <c:extLst>
                <c:ext xmlns:c16="http://schemas.microsoft.com/office/drawing/2014/chart" uri="{C3380CC4-5D6E-409C-BE32-E72D297353CC}">
                  <c16:uniqueId val="{00000003-B98C-4748-8D9C-6D2917DA9C6E}"/>
                </c:ext>
              </c:extLst>
            </c:dLbl>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ctr"/>
              <c:showLegendKey val="0"/>
              <c:showVal val="0"/>
              <c:showCatName val="1"/>
              <c:showSerName val="0"/>
              <c:showPercent val="0"/>
              <c:showBubbleSize val="0"/>
              <c:extLst>
                <c:ext xmlns:c16="http://schemas.microsoft.com/office/drawing/2014/chart" uri="{C3380CC4-5D6E-409C-BE32-E72D297353CC}">
                  <c16:uniqueId val="{00000004-B98C-4748-8D9C-6D2917DA9C6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ct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Sheet1!$B$4:$C$4</c:f>
              <c:numCache>
                <c:formatCode>0%</c:formatCode>
                <c:ptCount val="2"/>
                <c:pt idx="0">
                  <c:v>0.26</c:v>
                </c:pt>
                <c:pt idx="1">
                  <c:v>0.06</c:v>
                </c:pt>
              </c:numCache>
            </c:numRef>
          </c:xVal>
          <c:yVal>
            <c:numRef>
              <c:f>Sheet1!$D$4:$E$4</c:f>
              <c:numCache>
                <c:formatCode>General</c:formatCode>
                <c:ptCount val="2"/>
                <c:pt idx="0">
                  <c:v>3.2</c:v>
                </c:pt>
                <c:pt idx="1">
                  <c:v>3.2</c:v>
                </c:pt>
              </c:numCache>
            </c:numRef>
          </c:yVal>
          <c:smooth val="0"/>
          <c:extLst>
            <c:ext xmlns:c16="http://schemas.microsoft.com/office/drawing/2014/chart" uri="{C3380CC4-5D6E-409C-BE32-E72D297353CC}">
              <c16:uniqueId val="{00000005-B98C-4748-8D9C-6D2917DA9C6E}"/>
            </c:ext>
          </c:extLst>
        </c:ser>
        <c:ser>
          <c:idx val="2"/>
          <c:order val="2"/>
          <c:tx>
            <c:strRef>
              <c:f>Sheet1!$A$5</c:f>
              <c:strCache>
                <c:ptCount val="1"/>
                <c:pt idx="0">
                  <c:v>Transgender</c:v>
                </c:pt>
              </c:strCache>
            </c:strRef>
          </c:tx>
          <c:spPr>
            <a:ln w="19050" cap="rnd">
              <a:solidFill>
                <a:schemeClr val="accent6"/>
              </a:solidFill>
              <a:round/>
            </a:ln>
            <a:effectLst/>
          </c:spPr>
          <c:marker>
            <c:symbol val="circle"/>
            <c:size val="32"/>
            <c:spPr>
              <a:solidFill>
                <a:schemeClr val="accent3"/>
              </a:solidFill>
              <a:ln w="9525">
                <a:solidFill>
                  <a:schemeClr val="accent3"/>
                </a:solidFill>
              </a:ln>
              <a:effectLst/>
            </c:spPr>
          </c:marker>
          <c:dPt>
            <c:idx val="0"/>
            <c:marker>
              <c:symbol val="circle"/>
              <c:size val="32"/>
              <c:spPr>
                <a:solidFill>
                  <a:schemeClr val="accent1"/>
                </a:solidFill>
                <a:ln w="9525">
                  <a:solidFill>
                    <a:schemeClr val="accent1"/>
                  </a:solidFill>
                </a:ln>
                <a:effectLst/>
              </c:spPr>
            </c:marker>
            <c:bubble3D val="0"/>
            <c:extLst>
              <c:ext xmlns:c16="http://schemas.microsoft.com/office/drawing/2014/chart" uri="{C3380CC4-5D6E-409C-BE32-E72D297353CC}">
                <c16:uniqueId val="{00000006-B98C-4748-8D9C-6D2917DA9C6E}"/>
              </c:ext>
            </c:extLst>
          </c:dPt>
          <c:dPt>
            <c:idx val="1"/>
            <c:marker>
              <c:symbol val="circle"/>
              <c:size val="32"/>
              <c:spPr>
                <a:solidFill>
                  <a:schemeClr val="accent6">
                    <a:lumMod val="40000"/>
                    <a:lumOff val="60000"/>
                  </a:schemeClr>
                </a:solidFill>
                <a:ln w="9525">
                  <a:solidFill>
                    <a:schemeClr val="accent6">
                      <a:lumMod val="40000"/>
                      <a:lumOff val="60000"/>
                    </a:schemeClr>
                  </a:solidFill>
                </a:ln>
                <a:effectLst/>
              </c:spPr>
            </c:marker>
            <c:bubble3D val="0"/>
            <c:extLst>
              <c:ext xmlns:c16="http://schemas.microsoft.com/office/drawing/2014/chart" uri="{C3380CC4-5D6E-409C-BE32-E72D297353CC}">
                <c16:uniqueId val="{00000007-B98C-4748-8D9C-6D2917DA9C6E}"/>
              </c:ext>
            </c:extLst>
          </c:dPt>
          <c:dLbls>
            <c:dLbl>
              <c:idx val="0"/>
              <c:layout>
                <c:manualLayout>
                  <c:x val="-2.8887023428206078E-3"/>
                  <c:y val="0"/>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1"/>
                      </a:solidFill>
                      <a:latin typeface="Franklin Gothic Book" panose="020B0503020102020204" pitchFamily="34" charset="0"/>
                      <a:ea typeface="+mn-ea"/>
                      <a:cs typeface="+mn-cs"/>
                    </a:defRPr>
                  </a:pPr>
                  <a:endParaRPr lang="en-US"/>
                </a:p>
              </c:txPr>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98C-4748-8D9C-6D2917DA9C6E}"/>
                </c:ext>
              </c:extLst>
            </c:dLbl>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ctr"/>
              <c:showLegendKey val="0"/>
              <c:showVal val="0"/>
              <c:showCatName val="1"/>
              <c:showSerName val="0"/>
              <c:showPercent val="0"/>
              <c:showBubbleSize val="0"/>
              <c:extLst>
                <c:ext xmlns:c16="http://schemas.microsoft.com/office/drawing/2014/chart" uri="{C3380CC4-5D6E-409C-BE32-E72D297353CC}">
                  <c16:uniqueId val="{00000007-B98C-4748-8D9C-6D2917DA9C6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ct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Sheet1!$B$5:$C$5</c:f>
              <c:numCache>
                <c:formatCode>0%</c:formatCode>
                <c:ptCount val="2"/>
                <c:pt idx="0">
                  <c:v>4.8000000000000001E-2</c:v>
                </c:pt>
                <c:pt idx="1">
                  <c:v>0</c:v>
                </c:pt>
              </c:numCache>
            </c:numRef>
          </c:xVal>
          <c:yVal>
            <c:numRef>
              <c:f>Sheet1!$D$5:$E$5</c:f>
              <c:numCache>
                <c:formatCode>General</c:formatCode>
                <c:ptCount val="2"/>
                <c:pt idx="0">
                  <c:v>2.8</c:v>
                </c:pt>
                <c:pt idx="1">
                  <c:v>2.8</c:v>
                </c:pt>
              </c:numCache>
            </c:numRef>
          </c:yVal>
          <c:smooth val="0"/>
          <c:extLst>
            <c:ext xmlns:c16="http://schemas.microsoft.com/office/drawing/2014/chart" uri="{C3380CC4-5D6E-409C-BE32-E72D297353CC}">
              <c16:uniqueId val="{00000008-B98C-4748-8D9C-6D2917DA9C6E}"/>
            </c:ext>
          </c:extLst>
        </c:ser>
        <c:ser>
          <c:idx val="3"/>
          <c:order val="3"/>
          <c:tx>
            <c:strRef>
              <c:f>Sheet1!$A$6</c:f>
              <c:strCache>
                <c:ptCount val="1"/>
                <c:pt idx="0">
                  <c:v>Gender not collected</c:v>
                </c:pt>
              </c:strCache>
            </c:strRef>
          </c:tx>
          <c:spPr>
            <a:ln w="25400" cap="rnd">
              <a:noFill/>
              <a:round/>
            </a:ln>
            <a:effectLst/>
          </c:spPr>
          <c:marker>
            <c:symbol val="circle"/>
            <c:size val="32"/>
            <c:spPr>
              <a:solidFill>
                <a:schemeClr val="accent4"/>
              </a:solidFill>
              <a:ln w="9525">
                <a:solidFill>
                  <a:schemeClr val="accent4"/>
                </a:solidFill>
              </a:ln>
              <a:effectLst/>
            </c:spPr>
          </c:marker>
          <c:dPt>
            <c:idx val="0"/>
            <c:marker>
              <c:symbol val="circle"/>
              <c:size val="32"/>
              <c:spPr>
                <a:solidFill>
                  <a:schemeClr val="accent1"/>
                </a:solidFill>
                <a:ln w="9525">
                  <a:solidFill>
                    <a:schemeClr val="accent1"/>
                  </a:solidFill>
                </a:ln>
                <a:effectLst/>
              </c:spPr>
            </c:marker>
            <c:bubble3D val="0"/>
            <c:extLst>
              <c:ext xmlns:c16="http://schemas.microsoft.com/office/drawing/2014/chart" uri="{C3380CC4-5D6E-409C-BE32-E72D297353CC}">
                <c16:uniqueId val="{00000009-B98C-4748-8D9C-6D2917DA9C6E}"/>
              </c:ext>
            </c:extLst>
          </c:dPt>
          <c:dPt>
            <c:idx val="1"/>
            <c:marker>
              <c:symbol val="circle"/>
              <c:size val="32"/>
              <c:spPr>
                <a:solidFill>
                  <a:schemeClr val="accent6">
                    <a:lumMod val="40000"/>
                    <a:lumOff val="60000"/>
                  </a:schemeClr>
                </a:solidFill>
                <a:ln w="9525">
                  <a:solidFill>
                    <a:schemeClr val="accent6">
                      <a:lumMod val="40000"/>
                      <a:lumOff val="60000"/>
                    </a:schemeClr>
                  </a:solidFill>
                </a:ln>
                <a:effectLst/>
              </c:spPr>
            </c:marker>
            <c:bubble3D val="0"/>
            <c:extLst>
              <c:ext xmlns:c16="http://schemas.microsoft.com/office/drawing/2014/chart" uri="{C3380CC4-5D6E-409C-BE32-E72D297353CC}">
                <c16:uniqueId val="{0000000A-B98C-4748-8D9C-6D2917DA9C6E}"/>
              </c:ext>
            </c:extLst>
          </c:dPt>
          <c:dLbls>
            <c:dLbl>
              <c:idx val="0"/>
              <c:layout>
                <c:manualLayout>
                  <c:x val="1.9853087155052612E-3"/>
                  <c:y val="2.2996435552489363E-3"/>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1"/>
                      </a:solidFill>
                      <a:latin typeface="Franklin Gothic Book" panose="020B0503020102020204" pitchFamily="34" charset="0"/>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98C-4748-8D9C-6D2917DA9C6E}"/>
                </c:ext>
              </c:extLst>
            </c:dLbl>
            <c:dLbl>
              <c:idx val="1"/>
              <c:layout>
                <c:manualLayout>
                  <c:x val="-8.3605947015442328E-2"/>
                  <c:y val="-2.6916280195509686E-3"/>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98C-4748-8D9C-6D2917DA9C6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Sheet1!$B$6:$C$6</c:f>
              <c:numCache>
                <c:formatCode>0%</c:formatCode>
                <c:ptCount val="2"/>
                <c:pt idx="0" formatCode="0.0%">
                  <c:v>2E-3</c:v>
                </c:pt>
                <c:pt idx="1">
                  <c:v>0</c:v>
                </c:pt>
              </c:numCache>
            </c:numRef>
          </c:xVal>
          <c:yVal>
            <c:numRef>
              <c:f>Sheet1!$D$6:$E$6</c:f>
              <c:numCache>
                <c:formatCode>General</c:formatCode>
                <c:ptCount val="2"/>
                <c:pt idx="0">
                  <c:v>2.4</c:v>
                </c:pt>
                <c:pt idx="1">
                  <c:v>2.4</c:v>
                </c:pt>
              </c:numCache>
            </c:numRef>
          </c:yVal>
          <c:smooth val="0"/>
          <c:extLst>
            <c:ext xmlns:c16="http://schemas.microsoft.com/office/drawing/2014/chart" uri="{C3380CC4-5D6E-409C-BE32-E72D297353CC}">
              <c16:uniqueId val="{0000000B-B98C-4748-8D9C-6D2917DA9C6E}"/>
            </c:ext>
          </c:extLst>
        </c:ser>
        <c:ser>
          <c:idx val="4"/>
          <c:order val="4"/>
          <c:tx>
            <c:v>space1</c:v>
          </c:tx>
          <c:spPr>
            <a:ln w="25400" cap="rnd">
              <a:noFill/>
              <a:round/>
            </a:ln>
            <a:effectLst/>
          </c:spPr>
          <c:marker>
            <c:symbol val="circle"/>
            <c:size val="5"/>
            <c:spPr>
              <a:noFill/>
              <a:ln w="9525">
                <a:noFill/>
              </a:ln>
              <a:effectLst/>
            </c:spPr>
          </c:marker>
          <c:xVal>
            <c:numRef>
              <c:f>Sheet1!$B$7:$C$7</c:f>
              <c:numCache>
                <c:formatCode>0%</c:formatCode>
                <c:ptCount val="2"/>
                <c:pt idx="0" formatCode="0.0%">
                  <c:v>0</c:v>
                </c:pt>
                <c:pt idx="1">
                  <c:v>0</c:v>
                </c:pt>
              </c:numCache>
            </c:numRef>
          </c:xVal>
          <c:yVal>
            <c:numRef>
              <c:f>Sheet1!$D$7:$E$7</c:f>
              <c:numCache>
                <c:formatCode>General</c:formatCode>
                <c:ptCount val="2"/>
                <c:pt idx="0">
                  <c:v>2</c:v>
                </c:pt>
                <c:pt idx="1">
                  <c:v>2</c:v>
                </c:pt>
              </c:numCache>
            </c:numRef>
          </c:yVal>
          <c:smooth val="0"/>
          <c:extLst>
            <c:ext xmlns:c16="http://schemas.microsoft.com/office/drawing/2014/chart" uri="{C3380CC4-5D6E-409C-BE32-E72D297353CC}">
              <c16:uniqueId val="{0000000C-B98C-4748-8D9C-6D2917DA9C6E}"/>
            </c:ext>
          </c:extLst>
        </c:ser>
        <c:ser>
          <c:idx val="6"/>
          <c:order val="6"/>
          <c:tx>
            <c:strRef>
              <c:f>Sheet1!$A$9</c:f>
              <c:strCache>
                <c:ptCount val="1"/>
                <c:pt idx="0">
                  <c:v>MFSC</c:v>
                </c:pt>
              </c:strCache>
            </c:strRef>
          </c:tx>
          <c:spPr>
            <a:ln w="19050" cap="rnd">
              <a:solidFill>
                <a:schemeClr val="accent6"/>
              </a:solidFill>
              <a:round/>
            </a:ln>
            <a:effectLst/>
          </c:spPr>
          <c:marker>
            <c:symbol val="circle"/>
            <c:size val="32"/>
            <c:spPr>
              <a:solidFill>
                <a:schemeClr val="accent1">
                  <a:lumMod val="60000"/>
                </a:schemeClr>
              </a:solidFill>
              <a:ln w="9525">
                <a:solidFill>
                  <a:schemeClr val="accent1">
                    <a:lumMod val="60000"/>
                  </a:schemeClr>
                </a:solidFill>
              </a:ln>
              <a:effectLst/>
            </c:spPr>
          </c:marker>
          <c:dPt>
            <c:idx val="0"/>
            <c:marker>
              <c:symbol val="circle"/>
              <c:size val="32"/>
              <c:spPr>
                <a:solidFill>
                  <a:schemeClr val="accent1"/>
                </a:solidFill>
                <a:ln w="9525">
                  <a:solidFill>
                    <a:schemeClr val="accent1"/>
                  </a:solidFill>
                </a:ln>
                <a:effectLst/>
              </c:spPr>
            </c:marker>
            <c:bubble3D val="0"/>
            <c:extLst>
              <c:ext xmlns:c16="http://schemas.microsoft.com/office/drawing/2014/chart" uri="{C3380CC4-5D6E-409C-BE32-E72D297353CC}">
                <c16:uniqueId val="{0000000D-B98C-4748-8D9C-6D2917DA9C6E}"/>
              </c:ext>
            </c:extLst>
          </c:dPt>
          <c:dPt>
            <c:idx val="1"/>
            <c:marker>
              <c:symbol val="circle"/>
              <c:size val="32"/>
              <c:spPr>
                <a:solidFill>
                  <a:schemeClr val="accent6">
                    <a:lumMod val="40000"/>
                    <a:lumOff val="60000"/>
                  </a:schemeClr>
                </a:solidFill>
                <a:ln w="9525">
                  <a:solidFill>
                    <a:schemeClr val="accent6">
                      <a:lumMod val="40000"/>
                      <a:lumOff val="60000"/>
                    </a:schemeClr>
                  </a:solidFill>
                </a:ln>
                <a:effectLst/>
              </c:spPr>
            </c:marker>
            <c:bubble3D val="0"/>
            <c:extLst>
              <c:ext xmlns:c16="http://schemas.microsoft.com/office/drawing/2014/chart" uri="{C3380CC4-5D6E-409C-BE32-E72D297353CC}">
                <c16:uniqueId val="{0000000E-B98C-4748-8D9C-6D2917DA9C6E}"/>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ctr"/>
              <c:showLegendKey val="0"/>
              <c:showVal val="0"/>
              <c:showCatName val="1"/>
              <c:showSerName val="0"/>
              <c:showPercent val="0"/>
              <c:showBubbleSize val="0"/>
              <c:extLst>
                <c:ext xmlns:c16="http://schemas.microsoft.com/office/drawing/2014/chart" uri="{C3380CC4-5D6E-409C-BE32-E72D297353CC}">
                  <c16:uniqueId val="{0000000D-B98C-4748-8D9C-6D2917DA9C6E}"/>
                </c:ext>
              </c:extLst>
            </c:dLbl>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ctr"/>
              <c:showLegendKey val="0"/>
              <c:showVal val="0"/>
              <c:showCatName val="1"/>
              <c:showSerName val="0"/>
              <c:showPercent val="0"/>
              <c:showBubbleSize val="0"/>
              <c:extLst>
                <c:ext xmlns:c16="http://schemas.microsoft.com/office/drawing/2014/chart" uri="{C3380CC4-5D6E-409C-BE32-E72D297353CC}">
                  <c16:uniqueId val="{0000000E-B98C-4748-8D9C-6D2917DA9C6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ct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Sheet1!$B$9:$C$9</c:f>
              <c:numCache>
                <c:formatCode>0%</c:formatCode>
                <c:ptCount val="2"/>
                <c:pt idx="0">
                  <c:v>0.47</c:v>
                </c:pt>
                <c:pt idx="1">
                  <c:v>0.22</c:v>
                </c:pt>
              </c:numCache>
            </c:numRef>
          </c:xVal>
          <c:yVal>
            <c:numRef>
              <c:f>Sheet1!$D$9:$E$9</c:f>
              <c:numCache>
                <c:formatCode>General</c:formatCode>
                <c:ptCount val="2"/>
                <c:pt idx="0">
                  <c:v>1.6</c:v>
                </c:pt>
                <c:pt idx="1">
                  <c:v>1.6</c:v>
                </c:pt>
              </c:numCache>
            </c:numRef>
          </c:yVal>
          <c:smooth val="0"/>
          <c:extLst>
            <c:ext xmlns:c16="http://schemas.microsoft.com/office/drawing/2014/chart" uri="{C3380CC4-5D6E-409C-BE32-E72D297353CC}">
              <c16:uniqueId val="{0000000F-B98C-4748-8D9C-6D2917DA9C6E}"/>
            </c:ext>
          </c:extLst>
        </c:ser>
        <c:ser>
          <c:idx val="7"/>
          <c:order val="7"/>
          <c:tx>
            <c:strRef>
              <c:f>Sheet1!$A$10</c:f>
              <c:strCache>
                <c:ptCount val="1"/>
                <c:pt idx="0">
                  <c:v>MSM</c:v>
                </c:pt>
              </c:strCache>
            </c:strRef>
          </c:tx>
          <c:spPr>
            <a:ln w="19050" cap="rnd">
              <a:solidFill>
                <a:schemeClr val="accent6"/>
              </a:solidFill>
              <a:round/>
            </a:ln>
            <a:effectLst/>
          </c:spPr>
          <c:marker>
            <c:symbol val="circle"/>
            <c:size val="32"/>
            <c:spPr>
              <a:solidFill>
                <a:schemeClr val="accent2">
                  <a:lumMod val="60000"/>
                </a:schemeClr>
              </a:solidFill>
              <a:ln w="9525">
                <a:solidFill>
                  <a:schemeClr val="accent2">
                    <a:lumMod val="60000"/>
                  </a:schemeClr>
                </a:solidFill>
              </a:ln>
              <a:effectLst/>
            </c:spPr>
          </c:marker>
          <c:dPt>
            <c:idx val="0"/>
            <c:marker>
              <c:symbol val="circle"/>
              <c:size val="32"/>
              <c:spPr>
                <a:solidFill>
                  <a:schemeClr val="accent1"/>
                </a:solidFill>
                <a:ln w="9525">
                  <a:solidFill>
                    <a:schemeClr val="accent1"/>
                  </a:solidFill>
                </a:ln>
                <a:effectLst/>
              </c:spPr>
            </c:marker>
            <c:bubble3D val="0"/>
            <c:extLst>
              <c:ext xmlns:c16="http://schemas.microsoft.com/office/drawing/2014/chart" uri="{C3380CC4-5D6E-409C-BE32-E72D297353CC}">
                <c16:uniqueId val="{00000010-B98C-4748-8D9C-6D2917DA9C6E}"/>
              </c:ext>
            </c:extLst>
          </c:dPt>
          <c:dPt>
            <c:idx val="1"/>
            <c:marker>
              <c:symbol val="circle"/>
              <c:size val="32"/>
              <c:spPr>
                <a:solidFill>
                  <a:schemeClr val="accent6">
                    <a:lumMod val="40000"/>
                    <a:lumOff val="60000"/>
                  </a:schemeClr>
                </a:solidFill>
                <a:ln w="9525">
                  <a:solidFill>
                    <a:schemeClr val="accent6">
                      <a:lumMod val="40000"/>
                      <a:lumOff val="60000"/>
                    </a:schemeClr>
                  </a:solidFill>
                </a:ln>
                <a:effectLst/>
              </c:spPr>
            </c:marker>
            <c:bubble3D val="0"/>
            <c:extLst>
              <c:ext xmlns:c16="http://schemas.microsoft.com/office/drawing/2014/chart" uri="{C3380CC4-5D6E-409C-BE32-E72D297353CC}">
                <c16:uniqueId val="{00000011-B98C-4748-8D9C-6D2917DA9C6E}"/>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ctr"/>
              <c:showLegendKey val="0"/>
              <c:showVal val="0"/>
              <c:showCatName val="1"/>
              <c:showSerName val="0"/>
              <c:showPercent val="0"/>
              <c:showBubbleSize val="0"/>
              <c:extLst>
                <c:ext xmlns:c16="http://schemas.microsoft.com/office/drawing/2014/chart" uri="{C3380CC4-5D6E-409C-BE32-E72D297353CC}">
                  <c16:uniqueId val="{00000010-B98C-4748-8D9C-6D2917DA9C6E}"/>
                </c:ext>
              </c:extLst>
            </c:dLbl>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ctr"/>
              <c:showLegendKey val="0"/>
              <c:showVal val="0"/>
              <c:showCatName val="1"/>
              <c:showSerName val="0"/>
              <c:showPercent val="0"/>
              <c:showBubbleSize val="0"/>
              <c:extLst>
                <c:ext xmlns:c16="http://schemas.microsoft.com/office/drawing/2014/chart" uri="{C3380CC4-5D6E-409C-BE32-E72D297353CC}">
                  <c16:uniqueId val="{00000011-B98C-4748-8D9C-6D2917DA9C6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ct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Sheet1!$B$10:$C$10</c:f>
              <c:numCache>
                <c:formatCode>0%</c:formatCode>
                <c:ptCount val="2"/>
                <c:pt idx="0">
                  <c:v>0.31</c:v>
                </c:pt>
                <c:pt idx="1">
                  <c:v>0.84</c:v>
                </c:pt>
              </c:numCache>
            </c:numRef>
          </c:xVal>
          <c:yVal>
            <c:numRef>
              <c:f>Sheet1!$D$10:$E$10</c:f>
              <c:numCache>
                <c:formatCode>General</c:formatCode>
                <c:ptCount val="2"/>
                <c:pt idx="0">
                  <c:v>1.2</c:v>
                </c:pt>
                <c:pt idx="1">
                  <c:v>1.2</c:v>
                </c:pt>
              </c:numCache>
            </c:numRef>
          </c:yVal>
          <c:smooth val="0"/>
          <c:extLst>
            <c:ext xmlns:c16="http://schemas.microsoft.com/office/drawing/2014/chart" uri="{C3380CC4-5D6E-409C-BE32-E72D297353CC}">
              <c16:uniqueId val="{00000012-B98C-4748-8D9C-6D2917DA9C6E}"/>
            </c:ext>
          </c:extLst>
        </c:ser>
        <c:ser>
          <c:idx val="8"/>
          <c:order val="8"/>
          <c:tx>
            <c:strRef>
              <c:f>Sheet1!$A$11</c:f>
              <c:strCache>
                <c:ptCount val="1"/>
                <c:pt idx="0">
                  <c:v>MSM/IDU</c:v>
                </c:pt>
              </c:strCache>
            </c:strRef>
          </c:tx>
          <c:spPr>
            <a:ln w="19050" cap="rnd">
              <a:solidFill>
                <a:schemeClr val="accent6"/>
              </a:solidFill>
              <a:round/>
            </a:ln>
            <a:effectLst/>
          </c:spPr>
          <c:marker>
            <c:symbol val="circle"/>
            <c:size val="32"/>
            <c:spPr>
              <a:solidFill>
                <a:schemeClr val="accent3">
                  <a:lumMod val="60000"/>
                </a:schemeClr>
              </a:solidFill>
              <a:ln w="9525">
                <a:solidFill>
                  <a:schemeClr val="accent3">
                    <a:lumMod val="60000"/>
                  </a:schemeClr>
                </a:solidFill>
              </a:ln>
              <a:effectLst/>
            </c:spPr>
          </c:marker>
          <c:dPt>
            <c:idx val="0"/>
            <c:marker>
              <c:symbol val="circle"/>
              <c:size val="32"/>
              <c:spPr>
                <a:solidFill>
                  <a:schemeClr val="accent1"/>
                </a:solidFill>
                <a:ln w="9525">
                  <a:solidFill>
                    <a:schemeClr val="accent1"/>
                  </a:solidFill>
                </a:ln>
                <a:effectLst/>
              </c:spPr>
            </c:marker>
            <c:bubble3D val="0"/>
            <c:extLst>
              <c:ext xmlns:c16="http://schemas.microsoft.com/office/drawing/2014/chart" uri="{C3380CC4-5D6E-409C-BE32-E72D297353CC}">
                <c16:uniqueId val="{00000013-B98C-4748-8D9C-6D2917DA9C6E}"/>
              </c:ext>
            </c:extLst>
          </c:dPt>
          <c:dPt>
            <c:idx val="1"/>
            <c:marker>
              <c:symbol val="circle"/>
              <c:size val="32"/>
              <c:spPr>
                <a:solidFill>
                  <a:schemeClr val="accent6">
                    <a:lumMod val="40000"/>
                    <a:lumOff val="60000"/>
                  </a:schemeClr>
                </a:solidFill>
                <a:ln w="9525">
                  <a:solidFill>
                    <a:schemeClr val="accent6">
                      <a:lumMod val="40000"/>
                      <a:lumOff val="60000"/>
                    </a:schemeClr>
                  </a:solidFill>
                </a:ln>
                <a:effectLst/>
              </c:spPr>
            </c:marker>
            <c:bubble3D val="0"/>
            <c:extLst>
              <c:ext xmlns:c16="http://schemas.microsoft.com/office/drawing/2014/chart" uri="{C3380CC4-5D6E-409C-BE32-E72D297353CC}">
                <c16:uniqueId val="{00000014-B98C-4748-8D9C-6D2917DA9C6E}"/>
              </c:ext>
            </c:extLst>
          </c:dPt>
          <c:dLbls>
            <c:dLbl>
              <c:idx val="0"/>
              <c:layout>
                <c:manualLayout>
                  <c:x val="-0.1480392177677789"/>
                  <c:y val="-2.2995404733959063E-3"/>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1"/>
                      </a:solidFill>
                      <a:latin typeface="Franklin Gothic Book" panose="020B0503020102020204" pitchFamily="34" charset="0"/>
                      <a:ea typeface="+mn-ea"/>
                      <a:cs typeface="+mn-cs"/>
                    </a:defRPr>
                  </a:pPr>
                  <a:endParaRPr lang="en-US"/>
                </a:p>
              </c:txPr>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98C-4748-8D9C-6D2917DA9C6E}"/>
                </c:ext>
              </c:extLst>
            </c:dLbl>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ctr"/>
              <c:showLegendKey val="0"/>
              <c:showVal val="0"/>
              <c:showCatName val="1"/>
              <c:showSerName val="0"/>
              <c:showPercent val="0"/>
              <c:showBubbleSize val="0"/>
              <c:extLst>
                <c:ext xmlns:c16="http://schemas.microsoft.com/office/drawing/2014/chart" uri="{C3380CC4-5D6E-409C-BE32-E72D297353CC}">
                  <c16:uniqueId val="{00000014-B98C-4748-8D9C-6D2917DA9C6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ct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Sheet1!$B$11:$C$11</c:f>
              <c:numCache>
                <c:formatCode>0%</c:formatCode>
                <c:ptCount val="2"/>
                <c:pt idx="0">
                  <c:v>0.01</c:v>
                </c:pt>
                <c:pt idx="1">
                  <c:v>0.05</c:v>
                </c:pt>
              </c:numCache>
            </c:numRef>
          </c:xVal>
          <c:yVal>
            <c:numRef>
              <c:f>Sheet1!$D$11:$E$11</c:f>
              <c:numCache>
                <c:formatCode>General</c:formatCode>
                <c:ptCount val="2"/>
                <c:pt idx="0">
                  <c:v>0.8</c:v>
                </c:pt>
                <c:pt idx="1">
                  <c:v>0.8</c:v>
                </c:pt>
              </c:numCache>
            </c:numRef>
          </c:yVal>
          <c:smooth val="0"/>
          <c:extLst>
            <c:ext xmlns:c16="http://schemas.microsoft.com/office/drawing/2014/chart" uri="{C3380CC4-5D6E-409C-BE32-E72D297353CC}">
              <c16:uniqueId val="{00000015-B98C-4748-8D9C-6D2917DA9C6E}"/>
            </c:ext>
          </c:extLst>
        </c:ser>
        <c:ser>
          <c:idx val="9"/>
          <c:order val="9"/>
          <c:tx>
            <c:strRef>
              <c:f>Sheet1!$A$12</c:f>
              <c:strCache>
                <c:ptCount val="1"/>
                <c:pt idx="0">
                  <c:v>Other</c:v>
                </c:pt>
              </c:strCache>
            </c:strRef>
          </c:tx>
          <c:spPr>
            <a:ln w="19050" cap="rnd">
              <a:solidFill>
                <a:schemeClr val="accent6"/>
              </a:solidFill>
              <a:round/>
            </a:ln>
            <a:effectLst/>
          </c:spPr>
          <c:marker>
            <c:symbol val="circle"/>
            <c:size val="32"/>
            <c:spPr>
              <a:solidFill>
                <a:schemeClr val="accent4">
                  <a:lumMod val="60000"/>
                </a:schemeClr>
              </a:solidFill>
              <a:ln w="9525">
                <a:solidFill>
                  <a:schemeClr val="accent4">
                    <a:lumMod val="60000"/>
                  </a:schemeClr>
                </a:solidFill>
              </a:ln>
              <a:effectLst/>
            </c:spPr>
          </c:marker>
          <c:dPt>
            <c:idx val="0"/>
            <c:marker>
              <c:symbol val="circle"/>
              <c:size val="32"/>
              <c:spPr>
                <a:solidFill>
                  <a:schemeClr val="accent1"/>
                </a:solidFill>
                <a:ln w="9525">
                  <a:solidFill>
                    <a:schemeClr val="accent1"/>
                  </a:solidFill>
                </a:ln>
                <a:effectLst/>
              </c:spPr>
            </c:marker>
            <c:bubble3D val="0"/>
            <c:extLst>
              <c:ext xmlns:c16="http://schemas.microsoft.com/office/drawing/2014/chart" uri="{C3380CC4-5D6E-409C-BE32-E72D297353CC}">
                <c16:uniqueId val="{00000016-B98C-4748-8D9C-6D2917DA9C6E}"/>
              </c:ext>
            </c:extLst>
          </c:dPt>
          <c:dPt>
            <c:idx val="1"/>
            <c:marker>
              <c:symbol val="circle"/>
              <c:size val="32"/>
              <c:spPr>
                <a:solidFill>
                  <a:schemeClr val="accent6">
                    <a:lumMod val="40000"/>
                    <a:lumOff val="60000"/>
                  </a:schemeClr>
                </a:solidFill>
                <a:ln w="9525">
                  <a:solidFill>
                    <a:schemeClr val="accent6">
                      <a:lumMod val="40000"/>
                      <a:lumOff val="60000"/>
                    </a:schemeClr>
                  </a:solidFill>
                </a:ln>
                <a:effectLst/>
              </c:spPr>
            </c:marker>
            <c:bubble3D val="0"/>
            <c:extLst>
              <c:ext xmlns:c16="http://schemas.microsoft.com/office/drawing/2014/chart" uri="{C3380CC4-5D6E-409C-BE32-E72D297353CC}">
                <c16:uniqueId val="{00000017-B98C-4748-8D9C-6D2917DA9C6E}"/>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ctr"/>
              <c:showLegendKey val="0"/>
              <c:showVal val="0"/>
              <c:showCatName val="1"/>
              <c:showSerName val="0"/>
              <c:showPercent val="0"/>
              <c:showBubbleSize val="0"/>
              <c:extLst>
                <c:ext xmlns:c16="http://schemas.microsoft.com/office/drawing/2014/chart" uri="{C3380CC4-5D6E-409C-BE32-E72D297353CC}">
                  <c16:uniqueId val="{00000016-B98C-4748-8D9C-6D2917DA9C6E}"/>
                </c:ext>
              </c:extLst>
            </c:dLbl>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ctr"/>
              <c:showLegendKey val="0"/>
              <c:showVal val="0"/>
              <c:showCatName val="1"/>
              <c:showSerName val="0"/>
              <c:showPercent val="0"/>
              <c:showBubbleSize val="0"/>
              <c:extLst>
                <c:ext xmlns:c16="http://schemas.microsoft.com/office/drawing/2014/chart" uri="{C3380CC4-5D6E-409C-BE32-E72D297353CC}">
                  <c16:uniqueId val="{00000017-B98C-4748-8D9C-6D2917DA9C6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ct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Sheet1!$B$12:$C$12</c:f>
              <c:numCache>
                <c:formatCode>0%</c:formatCode>
                <c:ptCount val="2"/>
                <c:pt idx="0">
                  <c:v>0.2</c:v>
                </c:pt>
                <c:pt idx="1">
                  <c:v>0.01</c:v>
                </c:pt>
              </c:numCache>
            </c:numRef>
          </c:xVal>
          <c:yVal>
            <c:numRef>
              <c:f>Sheet1!$D$12:$E$12</c:f>
              <c:numCache>
                <c:formatCode>General</c:formatCode>
                <c:ptCount val="2"/>
                <c:pt idx="0">
                  <c:v>0.4</c:v>
                </c:pt>
                <c:pt idx="1">
                  <c:v>0.4</c:v>
                </c:pt>
              </c:numCache>
            </c:numRef>
          </c:yVal>
          <c:smooth val="0"/>
          <c:extLst>
            <c:ext xmlns:c16="http://schemas.microsoft.com/office/drawing/2014/chart" uri="{C3380CC4-5D6E-409C-BE32-E72D297353CC}">
              <c16:uniqueId val="{00000018-B98C-4748-8D9C-6D2917DA9C6E}"/>
            </c:ext>
          </c:extLst>
        </c:ser>
        <c:dLbls>
          <c:showLegendKey val="0"/>
          <c:showVal val="0"/>
          <c:showCatName val="0"/>
          <c:showSerName val="0"/>
          <c:showPercent val="0"/>
          <c:showBubbleSize val="0"/>
        </c:dLbls>
        <c:axId val="676230216"/>
        <c:axId val="676237104"/>
        <c:extLst>
          <c:ext xmlns:c15="http://schemas.microsoft.com/office/drawing/2012/chart" uri="{02D57815-91ED-43cb-92C2-25804820EDAC}">
            <c15:filteredScatterSeries>
              <c15:ser>
                <c:idx val="5"/>
                <c:order val="5"/>
                <c:tx>
                  <c:v>space2</c:v>
                </c:tx>
                <c:spPr>
                  <a:ln w="25400" cap="rnd">
                    <a:noFill/>
                    <a:round/>
                  </a:ln>
                  <a:effectLst/>
                </c:spPr>
                <c:marker>
                  <c:symbol val="circle"/>
                  <c:size val="5"/>
                  <c:spPr>
                    <a:noFill/>
                    <a:ln w="9525">
                      <a:noFill/>
                    </a:ln>
                    <a:effectLst/>
                  </c:spPr>
                </c:marker>
                <c:xVal>
                  <c:numRef>
                    <c:extLst>
                      <c:ext uri="{02D57815-91ED-43cb-92C2-25804820EDAC}">
                        <c15:formulaRef>
                          <c15:sqref>Sheet1!$B$8:$C$8</c15:sqref>
                        </c15:formulaRef>
                      </c:ext>
                    </c:extLst>
                    <c:numCache>
                      <c:formatCode>0%</c:formatCode>
                      <c:ptCount val="2"/>
                      <c:pt idx="0">
                        <c:v>0</c:v>
                      </c:pt>
                      <c:pt idx="1">
                        <c:v>0</c:v>
                      </c:pt>
                    </c:numCache>
                  </c:numRef>
                </c:xVal>
                <c:yVal>
                  <c:numRef>
                    <c:extLst>
                      <c:ext uri="{02D57815-91ED-43cb-92C2-25804820EDAC}">
                        <c15:formulaRef>
                          <c15:sqref>Sheet1!$D$8:$E$8</c15:sqref>
                        </c15:formulaRef>
                      </c:ext>
                    </c:extLst>
                    <c:numCache>
                      <c:formatCode>General</c:formatCode>
                      <c:ptCount val="2"/>
                      <c:pt idx="0">
                        <c:v>2</c:v>
                      </c:pt>
                      <c:pt idx="1">
                        <c:v>2</c:v>
                      </c:pt>
                    </c:numCache>
                  </c:numRef>
                </c:yVal>
                <c:smooth val="0"/>
                <c:extLst>
                  <c:ext xmlns:c16="http://schemas.microsoft.com/office/drawing/2014/chart" uri="{C3380CC4-5D6E-409C-BE32-E72D297353CC}">
                    <c16:uniqueId val="{00000019-B98C-4748-8D9C-6D2917DA9C6E}"/>
                  </c:ext>
                </c:extLst>
              </c15:ser>
            </c15:filteredScatterSeries>
          </c:ext>
        </c:extLst>
      </c:scatterChart>
      <c:valAx>
        <c:axId val="676230216"/>
        <c:scaling>
          <c:orientation val="minMax"/>
        </c:scaling>
        <c:delete val="1"/>
        <c:axPos val="b"/>
        <c:numFmt formatCode="0%" sourceLinked="1"/>
        <c:majorTickMark val="out"/>
        <c:minorTickMark val="none"/>
        <c:tickLblPos val="nextTo"/>
        <c:crossAx val="676237104"/>
        <c:crosses val="autoZero"/>
        <c:crossBetween val="midCat"/>
      </c:valAx>
      <c:valAx>
        <c:axId val="676237104"/>
        <c:scaling>
          <c:orientation val="minMax"/>
          <c:max val="3.6"/>
        </c:scaling>
        <c:delete val="1"/>
        <c:axPos val="l"/>
        <c:numFmt formatCode="General" sourceLinked="1"/>
        <c:majorTickMark val="out"/>
        <c:minorTickMark val="none"/>
        <c:tickLblPos val="nextTo"/>
        <c:crossAx val="676230216"/>
        <c:crosses val="autoZero"/>
        <c:crossBetween val="midCat"/>
        <c:majorUnit val="0.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638306030188789"/>
          <c:y val="0.11026813176818923"/>
          <c:w val="0.69044946783906969"/>
          <c:h val="0.87408632208401815"/>
        </c:manualLayout>
      </c:layout>
      <c:scatterChart>
        <c:scatterStyle val="lineMarker"/>
        <c:varyColors val="0"/>
        <c:ser>
          <c:idx val="0"/>
          <c:order val="0"/>
          <c:tx>
            <c:strRef>
              <c:f>'Jen Testing-Race (5 cat)'!$A$4</c:f>
              <c:strCache>
                <c:ptCount val="1"/>
                <c:pt idx="0">
                  <c:v>White</c:v>
                </c:pt>
              </c:strCache>
            </c:strRef>
          </c:tx>
          <c:marker>
            <c:symbol val="circle"/>
            <c:size val="32"/>
          </c:marker>
          <c:dPt>
            <c:idx val="0"/>
            <c:bubble3D val="0"/>
            <c:spPr>
              <a:ln>
                <a:solidFill>
                  <a:srgbClr val="4F5A65"/>
                </a:solidFill>
              </a:ln>
            </c:spPr>
            <c:extLst>
              <c:ext xmlns:c16="http://schemas.microsoft.com/office/drawing/2014/chart" uri="{C3380CC4-5D6E-409C-BE32-E72D297353CC}">
                <c16:uniqueId val="{00000012-267A-4F43-A3B9-6BC5A3026502}"/>
              </c:ext>
            </c:extLst>
          </c:dPt>
          <c:dPt>
            <c:idx val="1"/>
            <c:marker>
              <c:spPr>
                <a:solidFill>
                  <a:srgbClr val="4F5A65">
                    <a:lumMod val="40000"/>
                    <a:lumOff val="60000"/>
                  </a:srgbClr>
                </a:solidFill>
                <a:ln>
                  <a:solidFill>
                    <a:srgbClr val="4F5A65">
                      <a:lumMod val="40000"/>
                      <a:lumOff val="60000"/>
                    </a:srgbClr>
                  </a:solidFill>
                </a:ln>
              </c:spPr>
            </c:marker>
            <c:bubble3D val="0"/>
            <c:spPr>
              <a:ln>
                <a:solidFill>
                  <a:srgbClr val="4F5A65"/>
                </a:solidFill>
              </a:ln>
            </c:spPr>
            <c:extLst>
              <c:ext xmlns:c16="http://schemas.microsoft.com/office/drawing/2014/chart" uri="{C3380CC4-5D6E-409C-BE32-E72D297353CC}">
                <c16:uniqueId val="{00000001-267A-4F43-A3B9-6BC5A3026502}"/>
              </c:ext>
            </c:extLst>
          </c:dPt>
          <c:dLbls>
            <c:dLbl>
              <c:idx val="0"/>
              <c:spPr>
                <a:noFill/>
                <a:ln>
                  <a:noFill/>
                </a:ln>
                <a:effectLst/>
              </c:spPr>
              <c:txPr>
                <a:bodyPr wrap="square" lIns="38100" tIns="19050" rIns="38100" bIns="19050" anchor="ctr">
                  <a:spAutoFit/>
                </a:bodyPr>
                <a:lstStyle/>
                <a:p>
                  <a:pPr>
                    <a:defRPr sz="1600">
                      <a:solidFill>
                        <a:schemeClr val="bg1"/>
                      </a:solidFill>
                      <a:latin typeface="Franklin Gothic Book" panose="020B0503020102020204" pitchFamily="34" charset="0"/>
                    </a:defRPr>
                  </a:pPr>
                  <a:endParaRPr lang="en-US"/>
                </a:p>
              </c:txPr>
              <c:dLblPos val="ctr"/>
              <c:showLegendKey val="0"/>
              <c:showVal val="0"/>
              <c:showCatName val="1"/>
              <c:showSerName val="0"/>
              <c:showPercent val="0"/>
              <c:showBubbleSize val="0"/>
              <c:extLst>
                <c:ext xmlns:c16="http://schemas.microsoft.com/office/drawing/2014/chart" uri="{C3380CC4-5D6E-409C-BE32-E72D297353CC}">
                  <c16:uniqueId val="{00000012-267A-4F43-A3B9-6BC5A3026502}"/>
                </c:ext>
              </c:extLst>
            </c:dLbl>
            <c:dLbl>
              <c:idx val="1"/>
              <c:layout>
                <c:manualLayout>
                  <c:x val="-7.7146613610235365E-2"/>
                  <c:y val="-6.4168718255116419E-3"/>
                </c:manualLayout>
              </c:layout>
              <c:spPr>
                <a:noFill/>
                <a:ln>
                  <a:noFill/>
                </a:ln>
                <a:effectLst/>
              </c:spPr>
              <c:txPr>
                <a:bodyPr wrap="square" lIns="38100" tIns="19050" rIns="38100" bIns="19050" anchor="ctr">
                  <a:spAutoFit/>
                </a:bodyPr>
                <a:lstStyle/>
                <a:p>
                  <a:pPr>
                    <a:defRPr sz="1600">
                      <a:latin typeface="Franklin Gothic Book" panose="020B0503020102020204" pitchFamily="34" charset="0"/>
                    </a:defRPr>
                  </a:pPr>
                  <a:endParaRPr lang="en-US"/>
                </a:p>
              </c:txPr>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7A-4F43-A3B9-6BC5A3026502}"/>
                </c:ext>
              </c:extLst>
            </c:dLbl>
            <c:spPr>
              <a:noFill/>
              <a:ln>
                <a:noFill/>
              </a:ln>
              <a:effectLst/>
            </c:spPr>
            <c:txPr>
              <a:bodyPr wrap="square" lIns="38100" tIns="19050" rIns="38100" bIns="19050" anchor="ctr">
                <a:spAutoFit/>
              </a:bodyPr>
              <a:lstStyle/>
              <a:p>
                <a:pPr>
                  <a:defRPr>
                    <a:latin typeface="Franklin Gothic Book" panose="020B0503020102020204" pitchFamily="34" charset="0"/>
                  </a:defRPr>
                </a:pPr>
                <a:endParaRPr lang="en-US"/>
              </a:p>
            </c:txPr>
            <c:dLblPos val="ct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'Jen Testing-Race (5 cat)'!$B$4:$C$4</c:f>
              <c:numCache>
                <c:formatCode>0%</c:formatCode>
                <c:ptCount val="2"/>
                <c:pt idx="0">
                  <c:v>0.4</c:v>
                </c:pt>
                <c:pt idx="1">
                  <c:v>0.27</c:v>
                </c:pt>
              </c:numCache>
            </c:numRef>
          </c:xVal>
          <c:yVal>
            <c:numRef>
              <c:f>'Jen Testing-Race (5 cat)'!$D$4:$E$4</c:f>
              <c:numCache>
                <c:formatCode>General</c:formatCode>
                <c:ptCount val="2"/>
                <c:pt idx="0">
                  <c:v>2</c:v>
                </c:pt>
                <c:pt idx="1">
                  <c:v>2</c:v>
                </c:pt>
              </c:numCache>
            </c:numRef>
          </c:yVal>
          <c:smooth val="0"/>
          <c:extLst>
            <c:ext xmlns:c16="http://schemas.microsoft.com/office/drawing/2014/chart" uri="{C3380CC4-5D6E-409C-BE32-E72D297353CC}">
              <c16:uniqueId val="{00000002-267A-4F43-A3B9-6BC5A3026502}"/>
            </c:ext>
          </c:extLst>
        </c:ser>
        <c:ser>
          <c:idx val="1"/>
          <c:order val="1"/>
          <c:tx>
            <c:strRef>
              <c:f>'Jen Testing-Race (5 cat)'!$A$5</c:f>
              <c:strCache>
                <c:ptCount val="1"/>
                <c:pt idx="0">
                  <c:v>Black</c:v>
                </c:pt>
              </c:strCache>
            </c:strRef>
          </c:tx>
          <c:spPr>
            <a:ln>
              <a:solidFill>
                <a:srgbClr val="4F5A65"/>
              </a:solidFill>
            </a:ln>
          </c:spPr>
          <c:marker>
            <c:symbol val="circle"/>
            <c:size val="32"/>
          </c:marker>
          <c:dPt>
            <c:idx val="0"/>
            <c:marker>
              <c:spPr>
                <a:solidFill>
                  <a:srgbClr val="800080"/>
                </a:solidFill>
                <a:ln>
                  <a:solidFill>
                    <a:srgbClr val="AE5CAE">
                      <a:alpha val="97647"/>
                    </a:srgbClr>
                  </a:solidFill>
                </a:ln>
              </c:spPr>
            </c:marker>
            <c:bubble3D val="0"/>
            <c:extLst>
              <c:ext xmlns:c16="http://schemas.microsoft.com/office/drawing/2014/chart" uri="{C3380CC4-5D6E-409C-BE32-E72D297353CC}">
                <c16:uniqueId val="{00000003-267A-4F43-A3B9-6BC5A3026502}"/>
              </c:ext>
            </c:extLst>
          </c:dPt>
          <c:dPt>
            <c:idx val="1"/>
            <c:marker>
              <c:spPr>
                <a:solidFill>
                  <a:srgbClr val="4F5A65">
                    <a:lumMod val="40000"/>
                    <a:lumOff val="60000"/>
                  </a:srgbClr>
                </a:solidFill>
                <a:ln>
                  <a:solidFill>
                    <a:srgbClr val="4F5A65">
                      <a:lumMod val="40000"/>
                      <a:lumOff val="60000"/>
                    </a:srgbClr>
                  </a:solidFill>
                </a:ln>
              </c:spPr>
            </c:marker>
            <c:bubble3D val="0"/>
            <c:extLst>
              <c:ext xmlns:c16="http://schemas.microsoft.com/office/drawing/2014/chart" uri="{C3380CC4-5D6E-409C-BE32-E72D297353CC}">
                <c16:uniqueId val="{00000005-267A-4F43-A3B9-6BC5A3026502}"/>
              </c:ext>
            </c:extLst>
          </c:dPt>
          <c:dLbls>
            <c:dLbl>
              <c:idx val="0"/>
              <c:layout>
                <c:manualLayout>
                  <c:x val="-0.15607679068881553"/>
                  <c:y val="-6.4168718255116133E-3"/>
                </c:manualLayout>
              </c:layout>
              <c:spPr>
                <a:noFill/>
                <a:ln>
                  <a:noFill/>
                </a:ln>
                <a:effectLst/>
              </c:spPr>
              <c:txPr>
                <a:bodyPr wrap="square" lIns="38100" tIns="19050" rIns="38100" bIns="19050" anchor="ctr">
                  <a:spAutoFit/>
                </a:bodyPr>
                <a:lstStyle/>
                <a:p>
                  <a:pPr>
                    <a:defRPr sz="1600">
                      <a:solidFill>
                        <a:schemeClr val="accent1"/>
                      </a:solidFill>
                      <a:latin typeface="Franklin Gothic Book" panose="020B0503020102020204" pitchFamily="34" charset="0"/>
                    </a:defRPr>
                  </a:pPr>
                  <a:endParaRPr lang="en-US"/>
                </a:p>
              </c:txPr>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67A-4F43-A3B9-6BC5A3026502}"/>
                </c:ext>
              </c:extLst>
            </c:dLbl>
            <c:spPr>
              <a:noFill/>
              <a:ln>
                <a:noFill/>
              </a:ln>
              <a:effectLst/>
            </c:spPr>
            <c:txPr>
              <a:bodyPr wrap="square" lIns="38100" tIns="19050" rIns="38100" bIns="19050" anchor="ctr">
                <a:spAutoFit/>
              </a:bodyPr>
              <a:lstStyle/>
              <a:p>
                <a:pPr>
                  <a:defRPr sz="1600">
                    <a:latin typeface="Franklin Gothic Book" panose="020B0503020102020204" pitchFamily="34" charset="0"/>
                  </a:defRPr>
                </a:pPr>
                <a:endParaRPr lang="en-US"/>
              </a:p>
            </c:txPr>
            <c:dLblPos val="ct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'Jen Testing-Race (5 cat)'!$B$5:$C$5</c:f>
              <c:numCache>
                <c:formatCode>0%</c:formatCode>
                <c:ptCount val="2"/>
                <c:pt idx="0">
                  <c:v>0.37</c:v>
                </c:pt>
                <c:pt idx="1">
                  <c:v>0.45</c:v>
                </c:pt>
              </c:numCache>
            </c:numRef>
          </c:xVal>
          <c:yVal>
            <c:numRef>
              <c:f>'Jen Testing-Race (5 cat)'!$D$5:$E$5</c:f>
              <c:numCache>
                <c:formatCode>General</c:formatCode>
                <c:ptCount val="2"/>
                <c:pt idx="0">
                  <c:v>1.6</c:v>
                </c:pt>
                <c:pt idx="1">
                  <c:v>1.6</c:v>
                </c:pt>
              </c:numCache>
            </c:numRef>
          </c:yVal>
          <c:smooth val="0"/>
          <c:extLst>
            <c:ext xmlns:c16="http://schemas.microsoft.com/office/drawing/2014/chart" uri="{C3380CC4-5D6E-409C-BE32-E72D297353CC}">
              <c16:uniqueId val="{00000006-267A-4F43-A3B9-6BC5A3026502}"/>
            </c:ext>
          </c:extLst>
        </c:ser>
        <c:ser>
          <c:idx val="2"/>
          <c:order val="2"/>
          <c:tx>
            <c:strRef>
              <c:f>'Jen Testing-Race (5 cat)'!$A$6</c:f>
              <c:strCache>
                <c:ptCount val="1"/>
                <c:pt idx="0">
                  <c:v>Hispanic</c:v>
                </c:pt>
              </c:strCache>
            </c:strRef>
          </c:tx>
          <c:spPr>
            <a:ln>
              <a:solidFill>
                <a:srgbClr val="4F5A65"/>
              </a:solidFill>
            </a:ln>
          </c:spPr>
          <c:marker>
            <c:symbol val="circle"/>
            <c:size val="32"/>
            <c:spPr>
              <a:solidFill>
                <a:sysClr val="window" lastClr="FFFFFF">
                  <a:lumMod val="75000"/>
                </a:sysClr>
              </a:solidFill>
            </c:spPr>
          </c:marker>
          <c:dPt>
            <c:idx val="0"/>
            <c:marker>
              <c:spPr>
                <a:solidFill>
                  <a:srgbClr val="800080"/>
                </a:solidFill>
                <a:ln>
                  <a:solidFill>
                    <a:srgbClr val="800080"/>
                  </a:solidFill>
                </a:ln>
              </c:spPr>
            </c:marker>
            <c:bubble3D val="0"/>
            <c:extLst>
              <c:ext xmlns:c16="http://schemas.microsoft.com/office/drawing/2014/chart" uri="{C3380CC4-5D6E-409C-BE32-E72D297353CC}">
                <c16:uniqueId val="{00000007-267A-4F43-A3B9-6BC5A3026502}"/>
              </c:ext>
            </c:extLst>
          </c:dPt>
          <c:dPt>
            <c:idx val="1"/>
            <c:marker>
              <c:spPr>
                <a:solidFill>
                  <a:srgbClr val="4F5A65">
                    <a:lumMod val="40000"/>
                    <a:lumOff val="60000"/>
                  </a:srgbClr>
                </a:solidFill>
                <a:ln>
                  <a:solidFill>
                    <a:srgbClr val="4F5A65">
                      <a:lumMod val="40000"/>
                      <a:lumOff val="60000"/>
                    </a:srgbClr>
                  </a:solidFill>
                </a:ln>
              </c:spPr>
            </c:marker>
            <c:bubble3D val="0"/>
            <c:extLst>
              <c:ext xmlns:c16="http://schemas.microsoft.com/office/drawing/2014/chart" uri="{C3380CC4-5D6E-409C-BE32-E72D297353CC}">
                <c16:uniqueId val="{00000009-267A-4F43-A3B9-6BC5A3026502}"/>
              </c:ext>
            </c:extLst>
          </c:dPt>
          <c:dLbls>
            <c:dLbl>
              <c:idx val="0"/>
              <c:layout>
                <c:manualLayout>
                  <c:x val="-0.15911688172882846"/>
                  <c:y val="-1.2833743651023227E-2"/>
                </c:manualLayout>
              </c:layout>
              <c:spPr>
                <a:noFill/>
                <a:ln>
                  <a:noFill/>
                </a:ln>
                <a:effectLst/>
              </c:spPr>
              <c:txPr>
                <a:bodyPr wrap="square" lIns="38100" tIns="19050" rIns="38100" bIns="19050" anchor="ctr">
                  <a:spAutoFit/>
                </a:bodyPr>
                <a:lstStyle/>
                <a:p>
                  <a:pPr>
                    <a:defRPr sz="1600">
                      <a:solidFill>
                        <a:schemeClr val="accent1"/>
                      </a:solidFill>
                      <a:latin typeface="Franklin Gothic Book" panose="020B0503020102020204" pitchFamily="34" charset="0"/>
                    </a:defRPr>
                  </a:pPr>
                  <a:endParaRPr lang="en-US"/>
                </a:p>
              </c:txPr>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67A-4F43-A3B9-6BC5A3026502}"/>
                </c:ext>
              </c:extLst>
            </c:dLbl>
            <c:spPr>
              <a:noFill/>
              <a:ln>
                <a:noFill/>
              </a:ln>
              <a:effectLst/>
            </c:spPr>
            <c:txPr>
              <a:bodyPr wrap="square" lIns="38100" tIns="19050" rIns="38100" bIns="19050" anchor="ctr">
                <a:spAutoFit/>
              </a:bodyPr>
              <a:lstStyle/>
              <a:p>
                <a:pPr>
                  <a:defRPr sz="1600">
                    <a:latin typeface="Franklin Gothic Book" panose="020B0503020102020204" pitchFamily="34" charset="0"/>
                  </a:defRPr>
                </a:pPr>
                <a:endParaRPr lang="en-US"/>
              </a:p>
            </c:txPr>
            <c:dLblPos val="ct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'Jen Testing-Race (5 cat)'!$B$6:$C$6</c:f>
              <c:numCache>
                <c:formatCode>0%</c:formatCode>
                <c:ptCount val="2"/>
                <c:pt idx="0">
                  <c:v>0.12</c:v>
                </c:pt>
                <c:pt idx="1">
                  <c:v>0.2</c:v>
                </c:pt>
              </c:numCache>
            </c:numRef>
          </c:xVal>
          <c:yVal>
            <c:numRef>
              <c:f>'Jen Testing-Race (5 cat)'!$D$6:$E$6</c:f>
              <c:numCache>
                <c:formatCode>General</c:formatCode>
                <c:ptCount val="2"/>
                <c:pt idx="0">
                  <c:v>1.2</c:v>
                </c:pt>
                <c:pt idx="1">
                  <c:v>1.2</c:v>
                </c:pt>
              </c:numCache>
            </c:numRef>
          </c:yVal>
          <c:smooth val="0"/>
          <c:extLst>
            <c:ext xmlns:c16="http://schemas.microsoft.com/office/drawing/2014/chart" uri="{C3380CC4-5D6E-409C-BE32-E72D297353CC}">
              <c16:uniqueId val="{0000000A-267A-4F43-A3B9-6BC5A3026502}"/>
            </c:ext>
          </c:extLst>
        </c:ser>
        <c:ser>
          <c:idx val="4"/>
          <c:order val="3"/>
          <c:tx>
            <c:strRef>
              <c:f>'Jen Testing-Race (5 cat)'!$A$7</c:f>
              <c:strCache>
                <c:ptCount val="1"/>
                <c:pt idx="0">
                  <c:v>Other</c:v>
                </c:pt>
              </c:strCache>
            </c:strRef>
          </c:tx>
          <c:spPr>
            <a:ln>
              <a:solidFill>
                <a:srgbClr val="4F5A65"/>
              </a:solidFill>
            </a:ln>
          </c:spPr>
          <c:marker>
            <c:symbol val="circle"/>
            <c:size val="32"/>
            <c:spPr>
              <a:solidFill>
                <a:sysClr val="window" lastClr="FFFFFF">
                  <a:lumMod val="75000"/>
                </a:sysClr>
              </a:solidFill>
              <a:ln>
                <a:solidFill>
                  <a:srgbClr val="800080"/>
                </a:solidFill>
              </a:ln>
            </c:spPr>
          </c:marker>
          <c:dPt>
            <c:idx val="0"/>
            <c:marker>
              <c:spPr>
                <a:solidFill>
                  <a:srgbClr val="800080"/>
                </a:solidFill>
                <a:ln>
                  <a:solidFill>
                    <a:srgbClr val="800080"/>
                  </a:solidFill>
                </a:ln>
              </c:spPr>
            </c:marker>
            <c:bubble3D val="0"/>
            <c:extLst>
              <c:ext xmlns:c16="http://schemas.microsoft.com/office/drawing/2014/chart" uri="{C3380CC4-5D6E-409C-BE32-E72D297353CC}">
                <c16:uniqueId val="{0000000B-267A-4F43-A3B9-6BC5A3026502}"/>
              </c:ext>
            </c:extLst>
          </c:dPt>
          <c:dPt>
            <c:idx val="1"/>
            <c:marker>
              <c:spPr>
                <a:solidFill>
                  <a:srgbClr val="4F5A65">
                    <a:lumMod val="40000"/>
                    <a:lumOff val="60000"/>
                  </a:srgbClr>
                </a:solidFill>
                <a:ln>
                  <a:solidFill>
                    <a:srgbClr val="4F5A65">
                      <a:lumMod val="40000"/>
                      <a:lumOff val="60000"/>
                    </a:srgbClr>
                  </a:solidFill>
                </a:ln>
              </c:spPr>
            </c:marker>
            <c:bubble3D val="0"/>
            <c:extLst>
              <c:ext xmlns:c16="http://schemas.microsoft.com/office/drawing/2014/chart" uri="{C3380CC4-5D6E-409C-BE32-E72D297353CC}">
                <c16:uniqueId val="{0000000C-267A-4F43-A3B9-6BC5A3026502}"/>
              </c:ext>
            </c:extLst>
          </c:dPt>
          <c:dLbls>
            <c:dLbl>
              <c:idx val="0"/>
              <c:layout>
                <c:manualLayout>
                  <c:x val="-0.13953930519643348"/>
                  <c:y val="-3.2084359127558066E-3"/>
                </c:manualLayout>
              </c:layout>
              <c:numFmt formatCode="0%" sourceLinked="0"/>
              <c:spPr>
                <a:noFill/>
                <a:ln>
                  <a:noFill/>
                </a:ln>
                <a:effectLst/>
              </c:spPr>
              <c:txPr>
                <a:bodyPr wrap="square" lIns="38100" tIns="19050" rIns="38100" bIns="19050" anchor="ctr">
                  <a:spAutoFit/>
                </a:bodyPr>
                <a:lstStyle/>
                <a:p>
                  <a:pPr>
                    <a:defRPr sz="1600">
                      <a:solidFill>
                        <a:schemeClr val="accent1"/>
                      </a:solidFill>
                      <a:latin typeface="Franklin Gothic Book" panose="020B0503020102020204" pitchFamily="34" charset="0"/>
                    </a:defRPr>
                  </a:pPr>
                  <a:endParaRPr lang="en-US"/>
                </a:p>
              </c:txPr>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67A-4F43-A3B9-6BC5A3026502}"/>
                </c:ext>
              </c:extLst>
            </c:dLbl>
            <c:spPr>
              <a:noFill/>
              <a:ln>
                <a:noFill/>
              </a:ln>
              <a:effectLst/>
            </c:spPr>
            <c:txPr>
              <a:bodyPr wrap="square" lIns="38100" tIns="19050" rIns="38100" bIns="19050" anchor="ctr">
                <a:spAutoFit/>
              </a:bodyPr>
              <a:lstStyle/>
              <a:p>
                <a:pPr>
                  <a:defRPr sz="1600">
                    <a:latin typeface="Franklin Gothic Book" panose="020B0503020102020204" pitchFamily="34" charset="0"/>
                  </a:defRPr>
                </a:pPr>
                <a:endParaRPr lang="en-US"/>
              </a:p>
            </c:txPr>
            <c:dLblPos val="ct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'Jen Testing-Race (5 cat)'!$B$7:$C$7</c:f>
              <c:numCache>
                <c:formatCode>0%</c:formatCode>
                <c:ptCount val="2"/>
                <c:pt idx="0" formatCode="0.0%">
                  <c:v>0.05</c:v>
                </c:pt>
                <c:pt idx="1">
                  <c:v>0.08</c:v>
                </c:pt>
              </c:numCache>
            </c:numRef>
          </c:xVal>
          <c:yVal>
            <c:numRef>
              <c:f>'Jen Testing-Race (5 cat)'!$D$7:$E$7</c:f>
              <c:numCache>
                <c:formatCode>General</c:formatCode>
                <c:ptCount val="2"/>
                <c:pt idx="0">
                  <c:v>0.8</c:v>
                </c:pt>
                <c:pt idx="1">
                  <c:v>0.8</c:v>
                </c:pt>
              </c:numCache>
            </c:numRef>
          </c:yVal>
          <c:smooth val="0"/>
          <c:extLst>
            <c:ext xmlns:c16="http://schemas.microsoft.com/office/drawing/2014/chart" uri="{C3380CC4-5D6E-409C-BE32-E72D297353CC}">
              <c16:uniqueId val="{0000000D-267A-4F43-A3B9-6BC5A3026502}"/>
            </c:ext>
          </c:extLst>
        </c:ser>
        <c:ser>
          <c:idx val="3"/>
          <c:order val="4"/>
          <c:tx>
            <c:strRef>
              <c:f>'Jen Testing-Race (5 cat)'!$A$8</c:f>
              <c:strCache>
                <c:ptCount val="1"/>
                <c:pt idx="0">
                  <c:v>Unknown</c:v>
                </c:pt>
              </c:strCache>
            </c:strRef>
          </c:tx>
          <c:spPr>
            <a:ln>
              <a:solidFill>
                <a:srgbClr val="4F5A65"/>
              </a:solidFill>
            </a:ln>
          </c:spPr>
          <c:marker>
            <c:symbol val="circle"/>
            <c:size val="32"/>
          </c:marker>
          <c:dPt>
            <c:idx val="0"/>
            <c:marker>
              <c:spPr>
                <a:solidFill>
                  <a:srgbClr val="800080"/>
                </a:solidFill>
                <a:ln>
                  <a:solidFill>
                    <a:srgbClr val="800080"/>
                  </a:solidFill>
                </a:ln>
              </c:spPr>
            </c:marker>
            <c:bubble3D val="0"/>
            <c:extLst>
              <c:ext xmlns:c16="http://schemas.microsoft.com/office/drawing/2014/chart" uri="{C3380CC4-5D6E-409C-BE32-E72D297353CC}">
                <c16:uniqueId val="{0000000E-267A-4F43-A3B9-6BC5A3026502}"/>
              </c:ext>
            </c:extLst>
          </c:dPt>
          <c:dPt>
            <c:idx val="1"/>
            <c:marker>
              <c:spPr>
                <a:solidFill>
                  <a:srgbClr val="4F5A65">
                    <a:lumMod val="40000"/>
                    <a:lumOff val="60000"/>
                  </a:srgbClr>
                </a:solidFill>
                <a:ln>
                  <a:solidFill>
                    <a:srgbClr val="4F5A65">
                      <a:lumMod val="40000"/>
                      <a:lumOff val="60000"/>
                    </a:srgbClr>
                  </a:solidFill>
                </a:ln>
              </c:spPr>
            </c:marker>
            <c:bubble3D val="0"/>
            <c:extLst>
              <c:ext xmlns:c16="http://schemas.microsoft.com/office/drawing/2014/chart" uri="{C3380CC4-5D6E-409C-BE32-E72D297353CC}">
                <c16:uniqueId val="{00000010-267A-4F43-A3B9-6BC5A3026502}"/>
              </c:ext>
            </c:extLst>
          </c:dPt>
          <c:dLbls>
            <c:dLbl>
              <c:idx val="0"/>
              <c:layout>
                <c:manualLayout>
                  <c:x val="-6.84684203242307E-3"/>
                  <c:y val="0"/>
                </c:manualLayout>
              </c:layout>
              <c:numFmt formatCode="0%" sourceLinked="0"/>
              <c:spPr>
                <a:noFill/>
                <a:ln>
                  <a:noFill/>
                </a:ln>
                <a:effectLst/>
              </c:spPr>
              <c:txPr>
                <a:bodyPr wrap="square" lIns="38100" tIns="19050" rIns="38100" bIns="19050" anchor="ctr">
                  <a:spAutoFit/>
                </a:bodyPr>
                <a:lstStyle/>
                <a:p>
                  <a:pPr>
                    <a:defRPr sz="1600">
                      <a:solidFill>
                        <a:schemeClr val="accent1"/>
                      </a:solidFill>
                      <a:latin typeface="Franklin Gothic Book" panose="020B0503020102020204" pitchFamily="34" charset="0"/>
                    </a:defRPr>
                  </a:pPr>
                  <a:endParaRPr lang="en-US"/>
                </a:p>
              </c:txPr>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67A-4F43-A3B9-6BC5A3026502}"/>
                </c:ext>
              </c:extLst>
            </c:dLbl>
            <c:spPr>
              <a:noFill/>
              <a:ln>
                <a:noFill/>
              </a:ln>
              <a:effectLst/>
            </c:spPr>
            <c:txPr>
              <a:bodyPr wrap="square" lIns="38100" tIns="19050" rIns="38100" bIns="19050" anchor="ctr">
                <a:spAutoFit/>
              </a:bodyPr>
              <a:lstStyle/>
              <a:p>
                <a:pPr>
                  <a:defRPr sz="1600">
                    <a:latin typeface="Franklin Gothic Book" panose="020B0503020102020204" pitchFamily="34" charset="0"/>
                  </a:defRPr>
                </a:pPr>
                <a:endParaRPr lang="en-US"/>
              </a:p>
            </c:txPr>
            <c:dLblPos val="ct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'Jen Testing-Race (5 cat)'!$B$8:$C$8</c:f>
              <c:numCache>
                <c:formatCode>0%</c:formatCode>
                <c:ptCount val="2"/>
                <c:pt idx="0" formatCode="0.0%">
                  <c:v>0.06</c:v>
                </c:pt>
                <c:pt idx="1">
                  <c:v>0</c:v>
                </c:pt>
              </c:numCache>
            </c:numRef>
          </c:xVal>
          <c:yVal>
            <c:numRef>
              <c:f>'Jen Testing-Race (5 cat)'!$D$8:$E$8</c:f>
              <c:numCache>
                <c:formatCode>General</c:formatCode>
                <c:ptCount val="2"/>
                <c:pt idx="0">
                  <c:v>0.4</c:v>
                </c:pt>
                <c:pt idx="1">
                  <c:v>0.4</c:v>
                </c:pt>
              </c:numCache>
            </c:numRef>
          </c:yVal>
          <c:smooth val="0"/>
          <c:extLst>
            <c:ext xmlns:c16="http://schemas.microsoft.com/office/drawing/2014/chart" uri="{C3380CC4-5D6E-409C-BE32-E72D297353CC}">
              <c16:uniqueId val="{00000011-267A-4F43-A3B9-6BC5A3026502}"/>
            </c:ext>
          </c:extLst>
        </c:ser>
        <c:dLbls>
          <c:showLegendKey val="0"/>
          <c:showVal val="0"/>
          <c:showCatName val="0"/>
          <c:showSerName val="0"/>
          <c:showPercent val="0"/>
          <c:showBubbleSize val="0"/>
        </c:dLbls>
        <c:axId val="97583488"/>
        <c:axId val="97585024"/>
      </c:scatterChart>
      <c:valAx>
        <c:axId val="97583488"/>
        <c:scaling>
          <c:orientation val="minMax"/>
        </c:scaling>
        <c:delete val="1"/>
        <c:axPos val="b"/>
        <c:numFmt formatCode="0%" sourceLinked="1"/>
        <c:majorTickMark val="out"/>
        <c:minorTickMark val="none"/>
        <c:tickLblPos val="nextTo"/>
        <c:crossAx val="97585024"/>
        <c:crosses val="autoZero"/>
        <c:crossBetween val="midCat"/>
        <c:majorUnit val="1"/>
      </c:valAx>
      <c:valAx>
        <c:axId val="97585024"/>
        <c:scaling>
          <c:orientation val="minMax"/>
          <c:max val="2.2000000000000002"/>
          <c:min val="0"/>
        </c:scaling>
        <c:delete val="1"/>
        <c:axPos val="l"/>
        <c:numFmt formatCode="General" sourceLinked="1"/>
        <c:majorTickMark val="out"/>
        <c:minorTickMark val="none"/>
        <c:tickLblPos val="nextTo"/>
        <c:crossAx val="97583488"/>
        <c:crosses val="autoZero"/>
        <c:crossBetween val="midCat"/>
      </c:valAx>
    </c:plotArea>
    <c:plotVisOnly val="1"/>
    <c:dispBlanksAs val="gap"/>
    <c:showDLblsOverMax val="0"/>
  </c:chart>
  <c:spPr>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6">
                <a:lumMod val="40000"/>
                <a:lumOff val="60000"/>
              </a:schemeClr>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C0F2-43FF-8853-92C012F81ABC}"/>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C0F2-43FF-8853-92C012F81ABC}"/>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C0F2-43FF-8853-92C012F81ABC}"/>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C0F2-43FF-8853-92C012F81ABC}"/>
                </c:ext>
              </c:extLst>
            </c:dLbl>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C0F2-43FF-8853-92C012F81ABC}"/>
                </c:ext>
              </c:extLst>
            </c:dLbl>
            <c:dLbl>
              <c:idx val="2"/>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C0F2-43FF-8853-92C012F81ABC}"/>
                </c:ext>
              </c:extLst>
            </c:dLbl>
            <c:dLbl>
              <c:idx val="5"/>
              <c:layout>
                <c:manualLayout>
                  <c:x val="-0.21799615649365769"/>
                  <c:y val="3.6901008984288656E-7"/>
                </c:manualLayout>
              </c:layout>
              <c:tx>
                <c:rich>
                  <a:bodyPr rot="0" spcFirstLastPara="1" vertOverflow="ellipsis" vert="horz" wrap="square" lIns="38100" tIns="19050" rIns="38100" bIns="19050" anchor="ctr" anchorCtr="1">
                    <a:no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fld id="{908EF72C-67AB-4011-8466-5D9D044FA51C}" type="VALUE">
                      <a:rPr lang="en-US"/>
                      <a:pPr>
                        <a:defRPr sz="1600">
                          <a:solidFill>
                            <a:sysClr val="windowText" lastClr="000000"/>
                          </a:solidFill>
                          <a:latin typeface="Franklin Gothic Book" panose="020B0503020102020204" pitchFamily="34" charset="0"/>
                        </a:defRPr>
                      </a:pPr>
                      <a:t>[VALUE]</a:t>
                    </a:fld>
                    <a:r>
                      <a:rPr lang="en-US" dirty="0"/>
                      <a:t> years</a:t>
                    </a:r>
                    <a:r>
                      <a:rPr lang="en-US" baseline="30000" dirty="0"/>
                      <a:t>‡</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2664990570358941"/>
                      <c:h val="0.12784575968660711"/>
                    </c:manualLayout>
                  </c15:layout>
                  <c15:dlblFieldTable/>
                  <c15:showDataLabelsRange val="0"/>
                </c:ext>
                <c:ext xmlns:c16="http://schemas.microsoft.com/office/drawing/2014/chart" uri="{C3380CC4-5D6E-409C-BE32-E72D297353CC}">
                  <c16:uniqueId val="{00000006-C0F2-43FF-8853-92C012F81ABC}"/>
                </c:ext>
              </c:extLst>
            </c:dLbl>
            <c:dLbl>
              <c:idx val="6"/>
              <c:layout>
                <c:manualLayout>
                  <c:x val="-0.24683696622925971"/>
                  <c:y val="-4.6783625730994153E-3"/>
                </c:manualLayout>
              </c:layout>
              <c:tx>
                <c:rich>
                  <a:bodyPr/>
                  <a:lstStyle/>
                  <a:p>
                    <a:fld id="{8A592CE5-DC9C-4FB0-A628-4F564DB09F49}" type="VALUE">
                      <a:rPr lang="en-US"/>
                      <a:pPr/>
                      <a:t>[VALUE]</a:t>
                    </a:fld>
                    <a:r>
                      <a:rPr lang="en-US" dirty="0"/>
                      <a:t> years</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23709313424102021"/>
                      <c:h val="0.18376608187134502"/>
                    </c:manualLayout>
                  </c15:layout>
                  <c15:dlblFieldTable/>
                  <c15:showDataLabelsRange val="0"/>
                </c:ext>
                <c:ext xmlns:c16="http://schemas.microsoft.com/office/drawing/2014/chart" uri="{C3380CC4-5D6E-409C-BE32-E72D297353CC}">
                  <c16:uniqueId val="{00000007-C0F2-43FF-8853-92C012F81AB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MSM!$J$39:$J$44</c:f>
              <c:strCache>
                <c:ptCount val="6"/>
                <c:pt idx="0">
                  <c:v>Black</c:v>
                </c:pt>
                <c:pt idx="1">
                  <c:v>Multiracial</c:v>
                </c:pt>
                <c:pt idx="2">
                  <c:v>Hispanic</c:v>
                </c:pt>
                <c:pt idx="3">
                  <c:v>Asian</c:v>
                </c:pt>
                <c:pt idx="4">
                  <c:v>White</c:v>
                </c:pt>
                <c:pt idx="5">
                  <c:v>All MSM</c:v>
                </c:pt>
              </c:strCache>
            </c:strRef>
          </c:cat>
          <c:val>
            <c:numRef>
              <c:f>MSM!$K$39:$K$44</c:f>
              <c:numCache>
                <c:formatCode>General</c:formatCode>
                <c:ptCount val="6"/>
                <c:pt idx="0">
                  <c:v>25</c:v>
                </c:pt>
                <c:pt idx="1">
                  <c:v>26.5</c:v>
                </c:pt>
                <c:pt idx="2">
                  <c:v>28.5</c:v>
                </c:pt>
                <c:pt idx="3">
                  <c:v>32</c:v>
                </c:pt>
                <c:pt idx="4">
                  <c:v>35</c:v>
                </c:pt>
                <c:pt idx="5">
                  <c:v>29</c:v>
                </c:pt>
              </c:numCache>
            </c:numRef>
          </c:val>
          <c:extLst>
            <c:ext xmlns:c16="http://schemas.microsoft.com/office/drawing/2014/chart" uri="{C3380CC4-5D6E-409C-BE32-E72D297353CC}">
              <c16:uniqueId val="{00000008-C0F2-43FF-8853-92C012F81ABC}"/>
            </c:ext>
          </c:extLst>
        </c:ser>
        <c:dLbls>
          <c:showLegendKey val="0"/>
          <c:showVal val="0"/>
          <c:showCatName val="0"/>
          <c:showSerName val="0"/>
          <c:showPercent val="0"/>
          <c:showBubbleSize val="0"/>
        </c:dLbls>
        <c:gapWidth val="12"/>
        <c:axId val="597185552"/>
        <c:axId val="597185224"/>
      </c:barChart>
      <c:catAx>
        <c:axId val="597185552"/>
        <c:scaling>
          <c:orientation val="minMax"/>
        </c:scaling>
        <c:delete val="0"/>
        <c:axPos val="l"/>
        <c:numFmt formatCode="General" sourceLinked="1"/>
        <c:majorTickMark val="none"/>
        <c:minorTickMark val="none"/>
        <c:tickLblPos val="nextTo"/>
        <c:spPr>
          <a:noFill/>
          <a:ln w="9525" cap="flat" cmpd="sng" algn="ctr">
            <a:solidFill>
              <a:srgbClr val="4F5A65"/>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Medium" panose="020B0603020102020204" pitchFamily="34" charset="0"/>
                <a:ea typeface="+mn-ea"/>
                <a:cs typeface="+mn-cs"/>
              </a:defRPr>
            </a:pPr>
            <a:endParaRPr lang="en-US"/>
          </a:p>
        </c:txPr>
        <c:crossAx val="597185224"/>
        <c:crosses val="autoZero"/>
        <c:auto val="1"/>
        <c:lblAlgn val="ctr"/>
        <c:lblOffset val="100"/>
        <c:noMultiLvlLbl val="0"/>
      </c:catAx>
      <c:valAx>
        <c:axId val="597185224"/>
        <c:scaling>
          <c:orientation val="minMax"/>
        </c:scaling>
        <c:delete val="1"/>
        <c:axPos val="b"/>
        <c:numFmt formatCode="General" sourceLinked="1"/>
        <c:majorTickMark val="none"/>
        <c:minorTickMark val="none"/>
        <c:tickLblPos val="nextTo"/>
        <c:crossAx val="5971855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6">
                <a:lumMod val="40000"/>
                <a:lumOff val="60000"/>
              </a:schemeClr>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9636-4807-B039-E417F750428A}"/>
              </c:ext>
            </c:extLst>
          </c:dPt>
          <c:dLbls>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9636-4807-B039-E417F750428A}"/>
                </c:ext>
              </c:extLst>
            </c:dLbl>
            <c:dLbl>
              <c:idx val="2"/>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9636-4807-B039-E417F750428A}"/>
                </c:ext>
              </c:extLst>
            </c:dLbl>
            <c:dLbl>
              <c:idx val="3"/>
              <c:layout>
                <c:manualLayout>
                  <c:x val="0"/>
                  <c:y val="5.0244240303295423E-3"/>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636-4807-B039-E417F750428A}"/>
                </c:ext>
              </c:extLst>
            </c:dLbl>
            <c:dLbl>
              <c:idx val="4"/>
              <c:layout>
                <c:manualLayout>
                  <c:x val="0"/>
                  <c:y val="7.5353601633130042E-3"/>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636-4807-B039-E417F750428A}"/>
                </c:ext>
              </c:extLst>
            </c:dLbl>
            <c:dLbl>
              <c:idx val="5"/>
              <c:layout>
                <c:manualLayout>
                  <c:x val="0"/>
                  <c:y val="-1.6506270049576287E-3"/>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636-4807-B039-E417F750428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MSM!$A$55:$A$60</c:f>
              <c:strCache>
                <c:ptCount val="6"/>
                <c:pt idx="0">
                  <c:v>Black</c:v>
                </c:pt>
                <c:pt idx="1">
                  <c:v>White</c:v>
                </c:pt>
                <c:pt idx="2">
                  <c:v>Hispanic</c:v>
                </c:pt>
                <c:pt idx="3">
                  <c:v>Multiracial</c:v>
                </c:pt>
                <c:pt idx="4">
                  <c:v>Asian</c:v>
                </c:pt>
                <c:pt idx="5">
                  <c:v>Native American</c:v>
                </c:pt>
              </c:strCache>
            </c:strRef>
          </c:cat>
          <c:val>
            <c:numRef>
              <c:f>MSM!$D$55:$D$60</c:f>
              <c:numCache>
                <c:formatCode>0%</c:formatCode>
                <c:ptCount val="6"/>
                <c:pt idx="0">
                  <c:v>0.41196361940298509</c:v>
                </c:pt>
                <c:pt idx="1">
                  <c:v>0.37243470149253727</c:v>
                </c:pt>
                <c:pt idx="2">
                  <c:v>0.15683302238805968</c:v>
                </c:pt>
                <c:pt idx="3">
                  <c:v>3.5914179104477612E-2</c:v>
                </c:pt>
                <c:pt idx="4">
                  <c:v>1.8190298507462687E-2</c:v>
                </c:pt>
                <c:pt idx="5">
                  <c:v>0.01</c:v>
                </c:pt>
              </c:numCache>
            </c:numRef>
          </c:val>
          <c:extLst>
            <c:ext xmlns:c16="http://schemas.microsoft.com/office/drawing/2014/chart" uri="{C3380CC4-5D6E-409C-BE32-E72D297353CC}">
              <c16:uniqueId val="{00000007-9636-4807-B039-E417F750428A}"/>
            </c:ext>
          </c:extLst>
        </c:ser>
        <c:dLbls>
          <c:showLegendKey val="0"/>
          <c:showVal val="0"/>
          <c:showCatName val="0"/>
          <c:showSerName val="0"/>
          <c:showPercent val="0"/>
          <c:showBubbleSize val="0"/>
        </c:dLbls>
        <c:gapWidth val="12"/>
        <c:axId val="436836784"/>
        <c:axId val="436833832"/>
      </c:barChart>
      <c:catAx>
        <c:axId val="436836784"/>
        <c:scaling>
          <c:orientation val="minMax"/>
        </c:scaling>
        <c:delete val="0"/>
        <c:axPos val="l"/>
        <c:numFmt formatCode="General" sourceLinked="1"/>
        <c:majorTickMark val="none"/>
        <c:minorTickMark val="none"/>
        <c:tickLblPos val="nextTo"/>
        <c:spPr>
          <a:noFill/>
          <a:ln w="9525" cap="flat" cmpd="sng" algn="ctr">
            <a:solidFill>
              <a:srgbClr val="4F5A65"/>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Medium" panose="020B0603020102020204" pitchFamily="34" charset="0"/>
                <a:ea typeface="+mn-ea"/>
                <a:cs typeface="+mn-cs"/>
              </a:defRPr>
            </a:pPr>
            <a:endParaRPr lang="en-US"/>
          </a:p>
        </c:txPr>
        <c:crossAx val="436833832"/>
        <c:crosses val="autoZero"/>
        <c:auto val="1"/>
        <c:lblAlgn val="ctr"/>
        <c:lblOffset val="100"/>
        <c:noMultiLvlLbl val="0"/>
      </c:catAx>
      <c:valAx>
        <c:axId val="436833832"/>
        <c:scaling>
          <c:orientation val="minMax"/>
        </c:scaling>
        <c:delete val="1"/>
        <c:axPos val="b"/>
        <c:numFmt formatCode="0%" sourceLinked="1"/>
        <c:majorTickMark val="none"/>
        <c:minorTickMark val="none"/>
        <c:tickLblPos val="nextTo"/>
        <c:crossAx val="43683678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MSM!$F$73</c:f>
              <c:strCache>
                <c:ptCount val="1"/>
                <c:pt idx="0">
                  <c:v>Milwaukee </c:v>
                </c:pt>
              </c:strCache>
            </c:strRef>
          </c:tx>
          <c:spPr>
            <a:solidFill>
              <a:schemeClr val="accent1"/>
            </a:solidFill>
            <a:ln w="25400">
              <a:solidFill>
                <a:schemeClr val="bg1"/>
              </a:solidFill>
            </a:ln>
            <a:effectLst/>
          </c:spPr>
          <c:invertIfNegative val="0"/>
          <c:dPt>
            <c:idx val="0"/>
            <c:invertIfNegative val="0"/>
            <c:bubble3D val="0"/>
            <c:spPr>
              <a:solidFill>
                <a:schemeClr val="accent3"/>
              </a:solidFill>
              <a:ln w="25400">
                <a:solidFill>
                  <a:schemeClr val="bg1"/>
                </a:solidFill>
              </a:ln>
              <a:effectLst/>
            </c:spPr>
            <c:extLst>
              <c:ext xmlns:c16="http://schemas.microsoft.com/office/drawing/2014/chart" uri="{C3380CC4-5D6E-409C-BE32-E72D297353CC}">
                <c16:uniqueId val="{00000001-32DC-43E9-9AAB-D717F355855C}"/>
              </c:ext>
            </c:extLst>
          </c:dPt>
          <c:val>
            <c:numRef>
              <c:f>MSM!$G$73</c:f>
              <c:numCache>
                <c:formatCode>0%</c:formatCode>
                <c:ptCount val="1"/>
                <c:pt idx="0">
                  <c:v>0.52</c:v>
                </c:pt>
              </c:numCache>
            </c:numRef>
          </c:val>
          <c:extLst>
            <c:ext xmlns:c16="http://schemas.microsoft.com/office/drawing/2014/chart" uri="{C3380CC4-5D6E-409C-BE32-E72D297353CC}">
              <c16:uniqueId val="{00000002-32DC-43E9-9AAB-D717F355855C}"/>
            </c:ext>
          </c:extLst>
        </c:ser>
        <c:ser>
          <c:idx val="1"/>
          <c:order val="1"/>
          <c:tx>
            <c:strRef>
              <c:f>MSM!$F$74</c:f>
              <c:strCache>
                <c:ptCount val="1"/>
                <c:pt idx="0">
                  <c:v>Dane </c:v>
                </c:pt>
              </c:strCache>
            </c:strRef>
          </c:tx>
          <c:spPr>
            <a:solidFill>
              <a:schemeClr val="accent2"/>
            </a:solidFill>
            <a:ln w="25400">
              <a:solidFill>
                <a:schemeClr val="bg1"/>
              </a:solidFill>
            </a:ln>
            <a:effectLst/>
          </c:spPr>
          <c:invertIfNegative val="0"/>
          <c:val>
            <c:numRef>
              <c:f>MSM!$G$74</c:f>
              <c:numCache>
                <c:formatCode>0%</c:formatCode>
                <c:ptCount val="1"/>
                <c:pt idx="0">
                  <c:v>0.11</c:v>
                </c:pt>
              </c:numCache>
            </c:numRef>
          </c:val>
          <c:extLst>
            <c:ext xmlns:c16="http://schemas.microsoft.com/office/drawing/2014/chart" uri="{C3380CC4-5D6E-409C-BE32-E72D297353CC}">
              <c16:uniqueId val="{00000003-32DC-43E9-9AAB-D717F355855C}"/>
            </c:ext>
          </c:extLst>
        </c:ser>
        <c:ser>
          <c:idx val="2"/>
          <c:order val="2"/>
          <c:tx>
            <c:strRef>
              <c:f>MSM!$F$75</c:f>
              <c:strCache>
                <c:ptCount val="1"/>
                <c:pt idx="0">
                  <c:v>All other counties</c:v>
                </c:pt>
              </c:strCache>
            </c:strRef>
          </c:tx>
          <c:spPr>
            <a:solidFill>
              <a:schemeClr val="accent6">
                <a:lumMod val="40000"/>
                <a:lumOff val="60000"/>
              </a:schemeClr>
            </a:solidFill>
            <a:ln w="25400">
              <a:solidFill>
                <a:schemeClr val="bg1"/>
              </a:solidFill>
            </a:ln>
            <a:effectLst/>
          </c:spPr>
          <c:invertIfNegative val="0"/>
          <c:val>
            <c:numRef>
              <c:f>MSM!$G$75</c:f>
              <c:numCache>
                <c:formatCode>0%</c:formatCode>
                <c:ptCount val="1"/>
                <c:pt idx="0">
                  <c:v>0.37</c:v>
                </c:pt>
              </c:numCache>
            </c:numRef>
          </c:val>
          <c:extLst>
            <c:ext xmlns:c16="http://schemas.microsoft.com/office/drawing/2014/chart" uri="{C3380CC4-5D6E-409C-BE32-E72D297353CC}">
              <c16:uniqueId val="{00000004-32DC-43E9-9AAB-D717F355855C}"/>
            </c:ext>
          </c:extLst>
        </c:ser>
        <c:dLbls>
          <c:showLegendKey val="0"/>
          <c:showVal val="0"/>
          <c:showCatName val="0"/>
          <c:showSerName val="0"/>
          <c:showPercent val="0"/>
          <c:showBubbleSize val="0"/>
        </c:dLbls>
        <c:gapWidth val="12"/>
        <c:overlap val="100"/>
        <c:axId val="615542304"/>
        <c:axId val="604504024"/>
      </c:barChart>
      <c:catAx>
        <c:axId val="615542304"/>
        <c:scaling>
          <c:orientation val="minMax"/>
        </c:scaling>
        <c:delete val="1"/>
        <c:axPos val="l"/>
        <c:numFmt formatCode="General" sourceLinked="1"/>
        <c:majorTickMark val="none"/>
        <c:minorTickMark val="none"/>
        <c:tickLblPos val="nextTo"/>
        <c:crossAx val="604504024"/>
        <c:crosses val="autoZero"/>
        <c:auto val="1"/>
        <c:lblAlgn val="ctr"/>
        <c:lblOffset val="100"/>
        <c:noMultiLvlLbl val="0"/>
      </c:catAx>
      <c:valAx>
        <c:axId val="604504024"/>
        <c:scaling>
          <c:orientation val="minMax"/>
        </c:scaling>
        <c:delete val="1"/>
        <c:axPos val="b"/>
        <c:numFmt formatCode="0%" sourceLinked="1"/>
        <c:majorTickMark val="none"/>
        <c:minorTickMark val="none"/>
        <c:tickLblPos val="nextTo"/>
        <c:crossAx val="61554230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3.xml.rels><?xml version="1.0" encoding="UTF-8" standalone="yes"?>
<Relationships xmlns="http://schemas.openxmlformats.org/package/2006/relationships"><Relationship Id="rId1" Type="http://schemas.openxmlformats.org/officeDocument/2006/relationships/image" Target="../media/image18.png"/></Relationships>
</file>

<file path=ppt/drawings/drawing1.xml><?xml version="1.0" encoding="utf-8"?>
<c:userShapes xmlns:c="http://schemas.openxmlformats.org/drawingml/2006/chart">
  <cdr:relSizeAnchor xmlns:cdr="http://schemas.openxmlformats.org/drawingml/2006/chartDrawing">
    <cdr:from>
      <cdr:x>0.80397</cdr:x>
      <cdr:y>0.2452</cdr:y>
    </cdr:from>
    <cdr:to>
      <cdr:x>0.98532</cdr:x>
      <cdr:y>0.78846</cdr:y>
    </cdr:to>
    <cdr:sp macro="" textlink="">
      <cdr:nvSpPr>
        <cdr:cNvPr id="2" name="TextBox 1">
          <a:extLst xmlns:a="http://schemas.openxmlformats.org/drawingml/2006/main">
            <a:ext uri="{FF2B5EF4-FFF2-40B4-BE49-F238E27FC236}">
              <a16:creationId xmlns:a16="http://schemas.microsoft.com/office/drawing/2014/main" id="{08391F9C-18D9-4CEE-8C92-190319C555CE}"/>
            </a:ext>
          </a:extLst>
        </cdr:cNvPr>
        <cdr:cNvSpPr txBox="1"/>
      </cdr:nvSpPr>
      <cdr:spPr>
        <a:xfrm xmlns:a="http://schemas.openxmlformats.org/drawingml/2006/main">
          <a:off x="9334500" y="1216442"/>
          <a:ext cx="2105526" cy="26950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0.81224</cdr:x>
      <cdr:y>0.32722</cdr:y>
    </cdr:from>
    <cdr:to>
      <cdr:x>0.98753</cdr:x>
      <cdr:y>0.96445</cdr:y>
    </cdr:to>
    <cdr:sp macro="" textlink="">
      <cdr:nvSpPr>
        <cdr:cNvPr id="4" name="TextBox 3">
          <a:extLst xmlns:a="http://schemas.openxmlformats.org/drawingml/2006/main">
            <a:ext uri="{FF2B5EF4-FFF2-40B4-BE49-F238E27FC236}">
              <a16:creationId xmlns:a16="http://schemas.microsoft.com/office/drawing/2014/main" id="{4BF2069E-61FC-4503-B79B-2EB011CCE8B5}"/>
            </a:ext>
          </a:extLst>
        </cdr:cNvPr>
        <cdr:cNvSpPr txBox="1"/>
      </cdr:nvSpPr>
      <cdr:spPr>
        <a:xfrm xmlns:a="http://schemas.openxmlformats.org/drawingml/2006/main">
          <a:off x="9666629" y="1685891"/>
          <a:ext cx="2086219" cy="32831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solidFill>
                <a:schemeClr val="accent1"/>
              </a:solidFill>
              <a:latin typeface="Franklin Gothic Book" panose="020B0503020102020204" pitchFamily="34" charset="0"/>
            </a:rPr>
            <a:t>Deaths (in thousands)</a:t>
          </a:r>
        </a:p>
        <a:p xmlns:a="http://schemas.openxmlformats.org/drawingml/2006/main">
          <a:endParaRPr lang="en-US" sz="2000" dirty="0">
            <a:latin typeface="Franklin Gothic Book" panose="020B0503020102020204" pitchFamily="34" charset="0"/>
          </a:endParaRPr>
        </a:p>
        <a:p xmlns:a="http://schemas.openxmlformats.org/drawingml/2006/main">
          <a:endParaRPr lang="en-US" sz="2000" dirty="0">
            <a:latin typeface="Franklin Gothic Book" panose="020B0503020102020204" pitchFamily="34" charset="0"/>
          </a:endParaRPr>
        </a:p>
        <a:p xmlns:a="http://schemas.openxmlformats.org/drawingml/2006/main">
          <a:endParaRPr lang="en-US" sz="2000" dirty="0">
            <a:latin typeface="Franklin Gothic Book" panose="020B0503020102020204" pitchFamily="34" charset="0"/>
          </a:endParaRPr>
        </a:p>
        <a:p xmlns:a="http://schemas.openxmlformats.org/drawingml/2006/main">
          <a:r>
            <a:rPr lang="en-US" sz="2000" dirty="0">
              <a:solidFill>
                <a:schemeClr val="accent2"/>
              </a:solidFill>
              <a:latin typeface="Franklin Gothic Book" panose="020B0503020102020204" pitchFamily="34" charset="0"/>
            </a:rPr>
            <a:t>Births (in thousands)</a:t>
          </a:r>
        </a:p>
        <a:p xmlns:a="http://schemas.openxmlformats.org/drawingml/2006/main">
          <a:endParaRPr lang="en-US" sz="2000" dirty="0">
            <a:latin typeface="Franklin Gothic Book" panose="020B0503020102020204" pitchFamily="34" charset="0"/>
          </a:endParaRPr>
        </a:p>
        <a:p xmlns:a="http://schemas.openxmlformats.org/drawingml/2006/main">
          <a:r>
            <a:rPr lang="en-US" sz="2000" dirty="0">
              <a:solidFill>
                <a:srgbClr val="207276"/>
              </a:solidFill>
              <a:latin typeface="Franklin Gothic Book" panose="020B0503020102020204" pitchFamily="34" charset="0"/>
            </a:rPr>
            <a:t>Net migration (in thousands)</a:t>
          </a:r>
        </a:p>
        <a:p xmlns:a="http://schemas.openxmlformats.org/drawingml/2006/main">
          <a:endParaRPr lang="en-US" sz="2000" dirty="0">
            <a:latin typeface="Franklin Gothic Book" panose="020B0503020102020204"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0.24216</cdr:x>
      <cdr:y>0</cdr:y>
    </cdr:from>
    <cdr:to>
      <cdr:x>0.98187</cdr:x>
      <cdr:y>1</cdr:y>
    </cdr:to>
    <cdr:sp macro="" textlink="">
      <cdr:nvSpPr>
        <cdr:cNvPr id="4" name="TextBox 1"/>
        <cdr:cNvSpPr txBox="1"/>
      </cdr:nvSpPr>
      <cdr:spPr>
        <a:xfrm xmlns:a="http://schemas.openxmlformats.org/drawingml/2006/main">
          <a:off x="1138482" y="0"/>
          <a:ext cx="3477632" cy="25190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600" b="0" dirty="0">
              <a:solidFill>
                <a:schemeClr val="accent1"/>
              </a:solidFill>
              <a:latin typeface="Franklin Gothic Medium Cond" panose="020B0606030402020204" pitchFamily="34" charset="0"/>
            </a:rPr>
            <a:t>     </a:t>
          </a:r>
          <a:r>
            <a:rPr lang="en-US" sz="1600" b="0" dirty="0">
              <a:solidFill>
                <a:schemeClr val="accent3"/>
              </a:solidFill>
              <a:latin typeface="Franklin Gothic Medium Cond" panose="020B0606030402020204" pitchFamily="34" charset="0"/>
            </a:rPr>
            <a:t>MFSC</a:t>
          </a:r>
          <a:r>
            <a:rPr lang="en-US" sz="1600" b="0" dirty="0">
              <a:solidFill>
                <a:schemeClr val="accent2"/>
              </a:solidFill>
              <a:latin typeface="Franklin Gothic Medium Cond" panose="020B0606030402020204" pitchFamily="34" charset="0"/>
            </a:rPr>
            <a:t>       </a:t>
          </a:r>
          <a:r>
            <a:rPr lang="en-US" sz="1600" b="0" baseline="0" dirty="0">
              <a:solidFill>
                <a:schemeClr val="accent2"/>
              </a:solidFill>
              <a:latin typeface="Franklin Gothic Medium Cond" panose="020B0606030402020204" pitchFamily="34" charset="0"/>
            </a:rPr>
            <a:t>              </a:t>
          </a:r>
          <a:r>
            <a:rPr lang="en-US" sz="1600" b="0" dirty="0">
              <a:solidFill>
                <a:schemeClr val="accent2"/>
              </a:solidFill>
              <a:latin typeface="Franklin Gothic Medium Cond" panose="020B0606030402020204" pitchFamily="34" charset="0"/>
            </a:rPr>
            <a:t>    </a:t>
          </a:r>
          <a:r>
            <a:rPr lang="en-US" sz="1600" b="0" baseline="0" dirty="0">
              <a:solidFill>
                <a:schemeClr val="accent2"/>
              </a:solidFill>
              <a:latin typeface="Franklin Gothic Medium Cond" panose="020B0606030402020204" pitchFamily="34" charset="0"/>
            </a:rPr>
            <a:t>    </a:t>
          </a:r>
          <a:r>
            <a:rPr lang="en-US" sz="1600" b="0" dirty="0">
              <a:solidFill>
                <a:schemeClr val="accent2"/>
              </a:solidFill>
              <a:latin typeface="Franklin Gothic Medium Cond" panose="020B0606030402020204" pitchFamily="34" charset="0"/>
            </a:rPr>
            <a:t> IDU</a:t>
          </a:r>
          <a:r>
            <a:rPr lang="en-US" sz="1600" b="0" dirty="0">
              <a:solidFill>
                <a:schemeClr val="accent1"/>
              </a:solidFill>
              <a:latin typeface="Franklin Gothic Medium Cond" panose="020B0606030402020204" pitchFamily="34" charset="0"/>
            </a:rPr>
            <a:t>    </a:t>
          </a:r>
          <a:r>
            <a:rPr lang="en-US" sz="1600" b="0" baseline="0" dirty="0">
              <a:solidFill>
                <a:schemeClr val="accent1"/>
              </a:solidFill>
              <a:latin typeface="Franklin Gothic Medium Cond" panose="020B0606030402020204" pitchFamily="34" charset="0"/>
            </a:rPr>
            <a:t>  </a:t>
          </a:r>
          <a:r>
            <a:rPr lang="en-US" sz="1600" b="0" dirty="0">
              <a:solidFill>
                <a:schemeClr val="accent1"/>
              </a:solidFill>
              <a:latin typeface="Franklin Gothic Medium Cond" panose="020B0606030402020204" pitchFamily="34" charset="0"/>
            </a:rPr>
            <a:t>            Perinatal</a:t>
          </a:r>
          <a:r>
            <a:rPr lang="en-US" sz="1600" b="0" baseline="0" dirty="0">
              <a:solidFill>
                <a:schemeClr val="accent1"/>
              </a:solidFill>
              <a:latin typeface="Franklin Gothic Medium Cond" panose="020B0606030402020204" pitchFamily="34" charset="0"/>
            </a:rPr>
            <a:t> </a:t>
          </a:r>
          <a:endParaRPr lang="en-US" sz="1600" b="0" dirty="0">
            <a:solidFill>
              <a:schemeClr val="accent1"/>
            </a:solidFill>
            <a:latin typeface="Franklin Gothic Medium Cond" panose="020B0606030402020204" pitchFamily="34" charset="0"/>
          </a:endParaRPr>
        </a:p>
      </cdr:txBody>
    </cdr:sp>
  </cdr:relSizeAnchor>
  <cdr:relSizeAnchor xmlns:cdr="http://schemas.openxmlformats.org/drawingml/2006/chartDrawing">
    <cdr:from>
      <cdr:x>0.6363</cdr:x>
      <cdr:y>0.11076</cdr:y>
    </cdr:from>
    <cdr:to>
      <cdr:x>0.6363</cdr:x>
      <cdr:y>0.93727</cdr:y>
    </cdr:to>
    <cdr:cxnSp macro="">
      <cdr:nvCxnSpPr>
        <cdr:cNvPr id="9" name="Straight Connector 8">
          <a:extLst xmlns:a="http://schemas.openxmlformats.org/drawingml/2006/main">
            <a:ext uri="{FF2B5EF4-FFF2-40B4-BE49-F238E27FC236}">
              <a16:creationId xmlns:a16="http://schemas.microsoft.com/office/drawing/2014/main" id="{C9EC891B-019D-477B-811B-A0F50E3C2D10}"/>
            </a:ext>
          </a:extLst>
        </cdr:cNvPr>
        <cdr:cNvCxnSpPr/>
      </cdr:nvCxnSpPr>
      <cdr:spPr>
        <a:xfrm xmlns:a="http://schemas.openxmlformats.org/drawingml/2006/main" flipV="1">
          <a:off x="3096439" y="279017"/>
          <a:ext cx="0" cy="2082042"/>
        </a:xfrm>
        <a:prstGeom xmlns:a="http://schemas.openxmlformats.org/drawingml/2006/main" prst="line">
          <a:avLst/>
        </a:prstGeom>
        <a:ln xmlns:a="http://schemas.openxmlformats.org/drawingml/2006/main">
          <a:solidFill>
            <a:schemeClr val="accent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0.84971</cdr:x>
      <cdr:y>0.10831</cdr:y>
    </cdr:from>
    <cdr:to>
      <cdr:x>0.84971</cdr:x>
      <cdr:y>0.93482</cdr:y>
    </cdr:to>
    <cdr:cxnSp macro="">
      <cdr:nvCxnSpPr>
        <cdr:cNvPr id="10" name="Straight Connector 9">
          <a:extLst xmlns:a="http://schemas.openxmlformats.org/drawingml/2006/main">
            <a:ext uri="{FF2B5EF4-FFF2-40B4-BE49-F238E27FC236}">
              <a16:creationId xmlns:a16="http://schemas.microsoft.com/office/drawing/2014/main" id="{C96247C6-A98C-4583-931D-203CB0373507}"/>
            </a:ext>
          </a:extLst>
        </cdr:cNvPr>
        <cdr:cNvCxnSpPr/>
      </cdr:nvCxnSpPr>
      <cdr:spPr>
        <a:xfrm xmlns:a="http://schemas.openxmlformats.org/drawingml/2006/main" flipV="1">
          <a:off x="4134953" y="272849"/>
          <a:ext cx="0" cy="2082042"/>
        </a:xfrm>
        <a:prstGeom xmlns:a="http://schemas.openxmlformats.org/drawingml/2006/main" prst="line">
          <a:avLst/>
        </a:prstGeom>
        <a:ln xmlns:a="http://schemas.openxmlformats.org/drawingml/2006/main">
          <a:solidFill>
            <a:schemeClr val="accent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1.xml><?xml version="1.0" encoding="utf-8"?>
<c:userShapes xmlns:c="http://schemas.openxmlformats.org/drawingml/2006/chart">
  <cdr:relSizeAnchor xmlns:cdr="http://schemas.openxmlformats.org/drawingml/2006/chartDrawing">
    <cdr:from>
      <cdr:x>0</cdr:x>
      <cdr:y>0.1015</cdr:y>
    </cdr:from>
    <cdr:to>
      <cdr:x>0.9427</cdr:x>
      <cdr:y>0.18378</cdr:y>
    </cdr:to>
    <cdr:sp macro="" textlink="">
      <cdr:nvSpPr>
        <cdr:cNvPr id="2" name="TextBox 4">
          <a:extLst xmlns:a="http://schemas.openxmlformats.org/drawingml/2006/main">
            <a:ext uri="{FF2B5EF4-FFF2-40B4-BE49-F238E27FC236}">
              <a16:creationId xmlns:a16="http://schemas.microsoft.com/office/drawing/2014/main" id="{E9F6B1F4-BBE7-4759-9F7C-D7090C95A73E}"/>
            </a:ext>
          </a:extLst>
        </cdr:cNvPr>
        <cdr:cNvSpPr txBox="1"/>
      </cdr:nvSpPr>
      <cdr:spPr>
        <a:xfrm xmlns:a="http://schemas.openxmlformats.org/drawingml/2006/main">
          <a:off x="0" y="417652"/>
          <a:ext cx="5625048" cy="33855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600" b="0" dirty="0">
              <a:solidFill>
                <a:schemeClr val="accent3"/>
              </a:solidFill>
              <a:latin typeface="Franklin Gothic Medium Cond" panose="020B0606030402020204" pitchFamily="34" charset="0"/>
            </a:rPr>
            <a:t>                                  </a:t>
          </a:r>
          <a:r>
            <a:rPr lang="en-US" sz="1600" b="0" dirty="0">
              <a:solidFill>
                <a:srgbClr val="17311D"/>
              </a:solidFill>
              <a:latin typeface="Franklin Gothic Medium Cond" panose="020B0606030402020204" pitchFamily="34" charset="0"/>
            </a:rPr>
            <a:t>Prevalent</a:t>
          </a:r>
          <a:r>
            <a:rPr lang="en-US" sz="1600" b="0" baseline="0" dirty="0">
              <a:solidFill>
                <a:srgbClr val="17311D"/>
              </a:solidFill>
              <a:latin typeface="Franklin Gothic Medium Cond" panose="020B0606030402020204" pitchFamily="34" charset="0"/>
            </a:rPr>
            <a:t> cases             </a:t>
          </a:r>
          <a:r>
            <a:rPr lang="en-US" sz="1600" dirty="0">
              <a:solidFill>
                <a:srgbClr val="17311D"/>
              </a:solidFill>
              <a:latin typeface="Franklin Gothic Medium Cond" panose="020B0606030402020204" pitchFamily="34" charset="0"/>
            </a:rPr>
            <a:t>     </a:t>
          </a:r>
          <a:r>
            <a:rPr lang="en-US" sz="1600" b="0" baseline="0" dirty="0">
              <a:solidFill>
                <a:schemeClr val="accent3"/>
              </a:solidFill>
              <a:latin typeface="Franklin Gothic Medium Cond" panose="020B0606030402020204" pitchFamily="34" charset="0"/>
            </a:rPr>
            <a:t>New HIV diagnoses</a:t>
          </a:r>
          <a:endParaRPr lang="en-US" sz="1600" b="0" dirty="0">
            <a:solidFill>
              <a:schemeClr val="accent3"/>
            </a:solidFill>
            <a:latin typeface="Franklin Gothic Medium Cond" panose="020B0606030402020204" pitchFamily="34" charset="0"/>
          </a:endParaRPr>
        </a:p>
      </cdr:txBody>
    </cdr:sp>
  </cdr:relSizeAnchor>
  <cdr:relSizeAnchor xmlns:cdr="http://schemas.openxmlformats.org/drawingml/2006/chartDrawing">
    <cdr:from>
      <cdr:x>0.33273</cdr:x>
      <cdr:y>0</cdr:y>
    </cdr:from>
    <cdr:to>
      <cdr:x>0.67898</cdr:x>
      <cdr:y>0.1368</cdr:y>
    </cdr:to>
    <cdr:sp macro="" textlink="">
      <cdr:nvSpPr>
        <cdr:cNvPr id="3" name="TextBox 1">
          <a:extLst xmlns:a="http://schemas.openxmlformats.org/drawingml/2006/main">
            <a:ext uri="{FF2B5EF4-FFF2-40B4-BE49-F238E27FC236}">
              <a16:creationId xmlns:a16="http://schemas.microsoft.com/office/drawing/2014/main" id="{4AEC22A7-F3B5-41EF-91FE-903F32BF33C2}"/>
            </a:ext>
          </a:extLst>
        </cdr:cNvPr>
        <cdr:cNvSpPr txBox="1"/>
      </cdr:nvSpPr>
      <cdr:spPr>
        <a:xfrm xmlns:a="http://schemas.openxmlformats.org/drawingml/2006/main">
          <a:off x="1915818" y="0"/>
          <a:ext cx="1993660" cy="4313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0" dirty="0">
              <a:latin typeface="Franklin Gothic Book" panose="020B0503020102020204" pitchFamily="34" charset="0"/>
            </a:rPr>
            <a:t>Age</a:t>
          </a:r>
          <a:r>
            <a:rPr lang="en-US" sz="1600" b="0" baseline="0" dirty="0">
              <a:latin typeface="Franklin Gothic Book" panose="020B0503020102020204" pitchFamily="34" charset="0"/>
            </a:rPr>
            <a:t> (years)</a:t>
          </a:r>
          <a:endParaRPr lang="en-US" sz="1600" dirty="0">
            <a:latin typeface="Franklin Gothic Book" panose="020B0503020102020204" pitchFamily="34" charset="0"/>
          </a:endParaRPr>
        </a:p>
      </cdr:txBody>
    </cdr:sp>
  </cdr:relSizeAnchor>
  <cdr:relSizeAnchor xmlns:cdr="http://schemas.openxmlformats.org/drawingml/2006/chartDrawing">
    <cdr:from>
      <cdr:x>0.76731</cdr:x>
      <cdr:y>0.45366</cdr:y>
    </cdr:from>
    <cdr:to>
      <cdr:x>0.95585</cdr:x>
      <cdr:y>0.58142</cdr:y>
    </cdr:to>
    <cdr:sp macro="" textlink="">
      <cdr:nvSpPr>
        <cdr:cNvPr id="4" name="TextBox 1">
          <a:extLst xmlns:a="http://schemas.openxmlformats.org/drawingml/2006/main">
            <a:ext uri="{FF2B5EF4-FFF2-40B4-BE49-F238E27FC236}">
              <a16:creationId xmlns:a16="http://schemas.microsoft.com/office/drawing/2014/main" id="{061DC12A-294E-4C08-94CE-49875181B700}"/>
            </a:ext>
          </a:extLst>
        </cdr:cNvPr>
        <cdr:cNvSpPr txBox="1"/>
      </cdr:nvSpPr>
      <cdr:spPr>
        <a:xfrm xmlns:a="http://schemas.openxmlformats.org/drawingml/2006/main">
          <a:off x="4469226" y="1866730"/>
          <a:ext cx="1098159" cy="5257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0" dirty="0">
              <a:solidFill>
                <a:schemeClr val="accent3"/>
              </a:solidFill>
              <a:latin typeface="Franklin Gothic Medium Cond" panose="020B0606030402020204" pitchFamily="34" charset="0"/>
            </a:rPr>
            <a:t>Median age</a:t>
          </a:r>
        </a:p>
        <a:p xmlns:a="http://schemas.openxmlformats.org/drawingml/2006/main">
          <a:pPr algn="ctr"/>
          <a:r>
            <a:rPr lang="en-US" sz="1600" b="0" dirty="0">
              <a:solidFill>
                <a:schemeClr val="accent3"/>
              </a:solidFill>
              <a:latin typeface="Franklin Gothic Medium Cond" panose="020B0606030402020204" pitchFamily="34" charset="0"/>
            </a:rPr>
            <a:t>(39 years)</a:t>
          </a:r>
          <a:endParaRPr lang="en-US" sz="1600" dirty="0">
            <a:solidFill>
              <a:schemeClr val="accent3"/>
            </a:solidFill>
            <a:latin typeface="Franklin Gothic Medium Cond" panose="020B0606030402020204" pitchFamily="34" charset="0"/>
          </a:endParaRPr>
        </a:p>
      </cdr:txBody>
    </cdr:sp>
  </cdr:relSizeAnchor>
  <cdr:relSizeAnchor xmlns:cdr="http://schemas.openxmlformats.org/drawingml/2006/chartDrawing">
    <cdr:from>
      <cdr:x>0</cdr:x>
      <cdr:y>0.58203</cdr:y>
    </cdr:from>
    <cdr:to>
      <cdr:x>0.18693</cdr:x>
      <cdr:y>0.72666</cdr:y>
    </cdr:to>
    <cdr:sp macro="" textlink="">
      <cdr:nvSpPr>
        <cdr:cNvPr id="6" name="TextBox 1">
          <a:extLst xmlns:a="http://schemas.openxmlformats.org/drawingml/2006/main">
            <a:ext uri="{FF2B5EF4-FFF2-40B4-BE49-F238E27FC236}">
              <a16:creationId xmlns:a16="http://schemas.microsoft.com/office/drawing/2014/main" id="{994EE821-9958-49E9-B4CC-E4A379EF45FD}"/>
            </a:ext>
          </a:extLst>
        </cdr:cNvPr>
        <cdr:cNvSpPr txBox="1"/>
      </cdr:nvSpPr>
      <cdr:spPr>
        <a:xfrm xmlns:a="http://schemas.openxmlformats.org/drawingml/2006/main">
          <a:off x="0" y="2394934"/>
          <a:ext cx="1088781" cy="5951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0" dirty="0">
              <a:solidFill>
                <a:srgbClr val="17311D"/>
              </a:solidFill>
              <a:latin typeface="Franklin Gothic Medium Cond" panose="020B0606030402020204" pitchFamily="34" charset="0"/>
            </a:rPr>
            <a:t>Median age</a:t>
          </a:r>
        </a:p>
        <a:p xmlns:a="http://schemas.openxmlformats.org/drawingml/2006/main">
          <a:pPr algn="ctr"/>
          <a:r>
            <a:rPr lang="en-US" sz="1600" b="0" dirty="0">
              <a:solidFill>
                <a:srgbClr val="17311D"/>
              </a:solidFill>
              <a:latin typeface="Franklin Gothic Medium Cond" panose="020B0606030402020204" pitchFamily="34" charset="0"/>
            </a:rPr>
            <a:t>(50 years)</a:t>
          </a:r>
          <a:endParaRPr lang="en-US" sz="1600" dirty="0">
            <a:solidFill>
              <a:srgbClr val="17311D"/>
            </a:solidFill>
            <a:latin typeface="Franklin Gothic Medium Cond" panose="020B0606030402020204" pitchFamily="34" charset="0"/>
          </a:endParaRPr>
        </a:p>
      </cdr:txBody>
    </cdr:sp>
  </cdr:relSizeAnchor>
  <cdr:relSizeAnchor xmlns:cdr="http://schemas.openxmlformats.org/drawingml/2006/chartDrawing">
    <cdr:from>
      <cdr:x>0.77972</cdr:x>
      <cdr:y>0.44014</cdr:y>
    </cdr:from>
    <cdr:to>
      <cdr:x>0.77972</cdr:x>
      <cdr:y>0.59956</cdr:y>
    </cdr:to>
    <cdr:cxnSp macro="">
      <cdr:nvCxnSpPr>
        <cdr:cNvPr id="7" name="Straight Connector 6">
          <a:extLst xmlns:a="http://schemas.openxmlformats.org/drawingml/2006/main">
            <a:ext uri="{FF2B5EF4-FFF2-40B4-BE49-F238E27FC236}">
              <a16:creationId xmlns:a16="http://schemas.microsoft.com/office/drawing/2014/main" id="{F3943F7B-41C4-4D9B-8B72-6F9C61B65A2A}"/>
            </a:ext>
          </a:extLst>
        </cdr:cNvPr>
        <cdr:cNvCxnSpPr/>
      </cdr:nvCxnSpPr>
      <cdr:spPr>
        <a:xfrm xmlns:a="http://schemas.openxmlformats.org/drawingml/2006/main">
          <a:off x="4652524" y="1811095"/>
          <a:ext cx="0" cy="655982"/>
        </a:xfrm>
        <a:prstGeom xmlns:a="http://schemas.openxmlformats.org/drawingml/2006/main" prst="line">
          <a:avLst/>
        </a:prstGeom>
        <a:ln xmlns:a="http://schemas.openxmlformats.org/drawingml/2006/main" w="19050">
          <a:solidFill>
            <a:schemeClr val="accent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0.66484</cdr:x>
      <cdr:y>0.52206</cdr:y>
    </cdr:from>
    <cdr:to>
      <cdr:x>0.77898</cdr:x>
      <cdr:y>0.52206</cdr:y>
    </cdr:to>
    <cdr:cxnSp macro="">
      <cdr:nvCxnSpPr>
        <cdr:cNvPr id="9" name="Straight Connector 8">
          <a:extLst xmlns:a="http://schemas.openxmlformats.org/drawingml/2006/main">
            <a:ext uri="{FF2B5EF4-FFF2-40B4-BE49-F238E27FC236}">
              <a16:creationId xmlns:a16="http://schemas.microsoft.com/office/drawing/2014/main" id="{1C4B6996-0436-4873-9DFF-D39A80F13327}"/>
            </a:ext>
          </a:extLst>
        </cdr:cNvPr>
        <cdr:cNvCxnSpPr/>
      </cdr:nvCxnSpPr>
      <cdr:spPr>
        <a:xfrm xmlns:a="http://schemas.openxmlformats.org/drawingml/2006/main" flipH="1">
          <a:off x="3872395" y="1645928"/>
          <a:ext cx="664813" cy="0"/>
        </a:xfrm>
        <a:prstGeom xmlns:a="http://schemas.openxmlformats.org/drawingml/2006/main" prst="line">
          <a:avLst/>
        </a:prstGeom>
        <a:ln xmlns:a="http://schemas.openxmlformats.org/drawingml/2006/main" w="19050">
          <a:solidFill>
            <a:schemeClr val="accent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0.19245</cdr:x>
      <cdr:y>0.5526</cdr:y>
    </cdr:from>
    <cdr:to>
      <cdr:x>0.19245</cdr:x>
      <cdr:y>0.74294</cdr:y>
    </cdr:to>
    <cdr:cxnSp macro="">
      <cdr:nvCxnSpPr>
        <cdr:cNvPr id="10" name="Straight Connector 9">
          <a:extLst xmlns:a="http://schemas.openxmlformats.org/drawingml/2006/main">
            <a:ext uri="{FF2B5EF4-FFF2-40B4-BE49-F238E27FC236}">
              <a16:creationId xmlns:a16="http://schemas.microsoft.com/office/drawing/2014/main" id="{EABD5578-F14A-4FC8-92F7-1913C99E7C7A}"/>
            </a:ext>
          </a:extLst>
        </cdr:cNvPr>
        <cdr:cNvCxnSpPr/>
      </cdr:nvCxnSpPr>
      <cdr:spPr>
        <a:xfrm xmlns:a="http://schemas.openxmlformats.org/drawingml/2006/main">
          <a:off x="1108100" y="1742223"/>
          <a:ext cx="0" cy="600099"/>
        </a:xfrm>
        <a:prstGeom xmlns:a="http://schemas.openxmlformats.org/drawingml/2006/main" prst="line">
          <a:avLst/>
        </a:prstGeom>
        <a:ln xmlns:a="http://schemas.openxmlformats.org/drawingml/2006/main" w="19050">
          <a:solidFill>
            <a:srgbClr val="17311D"/>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0.19376</cdr:x>
      <cdr:y>0.64565</cdr:y>
    </cdr:from>
    <cdr:to>
      <cdr:x>0.30791</cdr:x>
      <cdr:y>0.64565</cdr:y>
    </cdr:to>
    <cdr:cxnSp macro="">
      <cdr:nvCxnSpPr>
        <cdr:cNvPr id="11" name="Straight Connector 10">
          <a:extLst xmlns:a="http://schemas.openxmlformats.org/drawingml/2006/main">
            <a:ext uri="{FF2B5EF4-FFF2-40B4-BE49-F238E27FC236}">
              <a16:creationId xmlns:a16="http://schemas.microsoft.com/office/drawing/2014/main" id="{9A29654A-F72E-43F5-AA4A-630334C8654C}"/>
            </a:ext>
          </a:extLst>
        </cdr:cNvPr>
        <cdr:cNvCxnSpPr/>
      </cdr:nvCxnSpPr>
      <cdr:spPr>
        <a:xfrm xmlns:a="http://schemas.openxmlformats.org/drawingml/2006/main" flipH="1">
          <a:off x="1115667" y="2035578"/>
          <a:ext cx="657260" cy="0"/>
        </a:xfrm>
        <a:prstGeom xmlns:a="http://schemas.openxmlformats.org/drawingml/2006/main" prst="line">
          <a:avLst/>
        </a:prstGeom>
        <a:ln xmlns:a="http://schemas.openxmlformats.org/drawingml/2006/main" w="19050">
          <a:solidFill>
            <a:srgbClr val="17311D"/>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0.28441</cdr:x>
      <cdr:y>0.10597</cdr:y>
    </cdr:from>
    <cdr:to>
      <cdr:x>0.97504</cdr:x>
      <cdr:y>0.21989</cdr:y>
    </cdr:to>
    <cdr:sp macro="" textlink="">
      <cdr:nvSpPr>
        <cdr:cNvPr id="2" name="TextBox 1">
          <a:extLst xmlns:a="http://schemas.openxmlformats.org/drawingml/2006/main">
            <a:ext uri="{FF2B5EF4-FFF2-40B4-BE49-F238E27FC236}">
              <a16:creationId xmlns:a16="http://schemas.microsoft.com/office/drawing/2014/main" id="{2A629B2F-4A8E-4073-9FCC-908305B6E447}"/>
            </a:ext>
          </a:extLst>
        </cdr:cNvPr>
        <cdr:cNvSpPr txBox="1"/>
      </cdr:nvSpPr>
      <cdr:spPr>
        <a:xfrm xmlns:a="http://schemas.openxmlformats.org/drawingml/2006/main">
          <a:off x="1322164" y="283339"/>
          <a:ext cx="3210599" cy="3045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600" b="0" dirty="0">
              <a:solidFill>
                <a:schemeClr val="accent1"/>
              </a:solidFill>
              <a:latin typeface="Franklin Gothic Medium Cond" panose="020B0606030402020204" pitchFamily="34" charset="0"/>
            </a:rPr>
            <a:t>             All               </a:t>
          </a:r>
          <a:r>
            <a:rPr lang="en-US" sz="1600" b="0" dirty="0">
              <a:solidFill>
                <a:schemeClr val="accent2"/>
              </a:solidFill>
              <a:latin typeface="Franklin Gothic Medium Cond" panose="020B0606030402020204" pitchFamily="34" charset="0"/>
            </a:rPr>
            <a:t>Male</a:t>
          </a:r>
          <a:r>
            <a:rPr lang="en-US" sz="1600" b="0" dirty="0">
              <a:solidFill>
                <a:schemeClr val="accent1"/>
              </a:solidFill>
              <a:latin typeface="Franklin Gothic Medium Cond" panose="020B0606030402020204" pitchFamily="34" charset="0"/>
            </a:rPr>
            <a:t>  </a:t>
          </a:r>
          <a:r>
            <a:rPr lang="en-US" sz="1600" b="0" baseline="0" dirty="0">
              <a:solidFill>
                <a:schemeClr val="accent1"/>
              </a:solidFill>
              <a:latin typeface="Franklin Gothic Medium Cond" panose="020B0606030402020204" pitchFamily="34" charset="0"/>
            </a:rPr>
            <a:t> </a:t>
          </a:r>
          <a:r>
            <a:rPr lang="en-US" sz="1600" b="0" dirty="0">
              <a:solidFill>
                <a:schemeClr val="accent1"/>
              </a:solidFill>
              <a:latin typeface="Franklin Gothic Medium Cond" panose="020B0606030402020204" pitchFamily="34" charset="0"/>
            </a:rPr>
            <a:t>        </a:t>
          </a:r>
          <a:r>
            <a:rPr lang="en-US" sz="1600" b="0" dirty="0">
              <a:solidFill>
                <a:schemeClr val="accent3"/>
              </a:solidFill>
              <a:latin typeface="Franklin Gothic Medium Cond" panose="020B0606030402020204" pitchFamily="34" charset="0"/>
            </a:rPr>
            <a:t>Female</a:t>
          </a:r>
          <a:r>
            <a:rPr lang="en-US" sz="1600" b="0" baseline="0" dirty="0">
              <a:solidFill>
                <a:schemeClr val="accent1"/>
              </a:solidFill>
              <a:latin typeface="Franklin Gothic Medium Cond" panose="020B0606030402020204" pitchFamily="34" charset="0"/>
            </a:rPr>
            <a:t>  </a:t>
          </a:r>
          <a:endParaRPr lang="en-US" sz="1600" b="0" dirty="0">
            <a:solidFill>
              <a:schemeClr val="accent1"/>
            </a:solidFill>
            <a:latin typeface="Franklin Gothic Medium Cond" panose="020B0606030402020204"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0.16512</cdr:x>
      <cdr:y>0.01546</cdr:y>
    </cdr:from>
    <cdr:to>
      <cdr:x>0.99488</cdr:x>
      <cdr:y>0.13603</cdr:y>
    </cdr:to>
    <cdr:sp macro="" textlink="">
      <cdr:nvSpPr>
        <cdr:cNvPr id="2" name="TextBox 1">
          <a:extLst xmlns:a="http://schemas.openxmlformats.org/drawingml/2006/main">
            <a:ext uri="{FF2B5EF4-FFF2-40B4-BE49-F238E27FC236}">
              <a16:creationId xmlns:a16="http://schemas.microsoft.com/office/drawing/2014/main" id="{0AF688BF-0886-4ACB-9A12-D9033299807D}"/>
            </a:ext>
          </a:extLst>
        </cdr:cNvPr>
        <cdr:cNvSpPr txBox="1"/>
      </cdr:nvSpPr>
      <cdr:spPr>
        <a:xfrm xmlns:a="http://schemas.openxmlformats.org/drawingml/2006/main">
          <a:off x="847725" y="42410"/>
          <a:ext cx="4259965" cy="3307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600" b="0" dirty="0">
              <a:solidFill>
                <a:schemeClr val="accent1"/>
              </a:solidFill>
              <a:latin typeface="Franklin Gothic Medium Cond" panose="020B0606030402020204" pitchFamily="34" charset="0"/>
            </a:rPr>
            <a:t>All</a:t>
          </a:r>
          <a:r>
            <a:rPr lang="en-US" sz="1600" b="0" baseline="0" dirty="0">
              <a:solidFill>
                <a:schemeClr val="accent1"/>
              </a:solidFill>
              <a:latin typeface="Franklin Gothic Medium Cond" panose="020B0606030402020204" pitchFamily="34" charset="0"/>
            </a:rPr>
            <a:t> Black people</a:t>
          </a:r>
          <a:r>
            <a:rPr lang="en-US" sz="1600" b="0" dirty="0">
              <a:solidFill>
                <a:schemeClr val="accent1"/>
              </a:solidFill>
              <a:latin typeface="Franklin Gothic Medium Cond" panose="020B0606030402020204" pitchFamily="34" charset="0"/>
            </a:rPr>
            <a:t>   </a:t>
          </a:r>
          <a:r>
            <a:rPr lang="en-US" sz="1600" b="0" dirty="0">
              <a:solidFill>
                <a:schemeClr val="accent2"/>
              </a:solidFill>
              <a:latin typeface="Franklin Gothic Medium Cond" panose="020B0606030402020204" pitchFamily="34" charset="0"/>
            </a:rPr>
            <a:t>Black </a:t>
          </a:r>
          <a:r>
            <a:rPr lang="en-US" sz="1600" dirty="0">
              <a:solidFill>
                <a:schemeClr val="accent2"/>
              </a:solidFill>
              <a:latin typeface="Franklin Gothic Medium Cond" panose="020B0606030402020204" pitchFamily="34" charset="0"/>
            </a:rPr>
            <a:t>m</a:t>
          </a:r>
          <a:r>
            <a:rPr lang="en-US" sz="1600" b="0" dirty="0">
              <a:solidFill>
                <a:schemeClr val="accent2"/>
              </a:solidFill>
              <a:latin typeface="Franklin Gothic Medium Cond" panose="020B0606030402020204" pitchFamily="34" charset="0"/>
            </a:rPr>
            <a:t>ales</a:t>
          </a:r>
          <a:r>
            <a:rPr lang="en-US" sz="1600" b="0" dirty="0">
              <a:solidFill>
                <a:schemeClr val="accent1"/>
              </a:solidFill>
              <a:latin typeface="Franklin Gothic Medium Cond" panose="020B0606030402020204" pitchFamily="34" charset="0"/>
            </a:rPr>
            <a:t>    </a:t>
          </a:r>
          <a:r>
            <a:rPr lang="en-US" sz="1600" b="0" dirty="0">
              <a:solidFill>
                <a:schemeClr val="accent3"/>
              </a:solidFill>
              <a:latin typeface="Franklin Gothic Medium Cond" panose="020B0606030402020204" pitchFamily="34" charset="0"/>
            </a:rPr>
            <a:t>Black females</a:t>
          </a:r>
          <a:r>
            <a:rPr lang="en-US" sz="1600" b="0" baseline="0" dirty="0">
              <a:solidFill>
                <a:schemeClr val="accent1"/>
              </a:solidFill>
              <a:latin typeface="Franklin Gothic Medium Cond" panose="020B0606030402020204" pitchFamily="34" charset="0"/>
            </a:rPr>
            <a:t> </a:t>
          </a:r>
          <a:endParaRPr lang="en-US" sz="1600" b="0" dirty="0">
            <a:solidFill>
              <a:schemeClr val="accent1"/>
            </a:solidFill>
            <a:latin typeface="Franklin Gothic Medium Cond" panose="020B0606030402020204" pitchFamily="34"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0.80417</cdr:x>
      <cdr:y>0.27431</cdr:y>
    </cdr:from>
    <cdr:to>
      <cdr:x>0.98333</cdr:x>
      <cdr:y>0.9275</cdr:y>
    </cdr:to>
    <cdr:sp macro="" textlink="">
      <cdr:nvSpPr>
        <cdr:cNvPr id="2" name="TextBox 1">
          <a:extLst xmlns:a="http://schemas.openxmlformats.org/drawingml/2006/main">
            <a:ext uri="{FF2B5EF4-FFF2-40B4-BE49-F238E27FC236}">
              <a16:creationId xmlns:a16="http://schemas.microsoft.com/office/drawing/2014/main" id="{8F13DC23-893F-4DA6-B198-913C1EF55B4C}"/>
            </a:ext>
          </a:extLst>
        </cdr:cNvPr>
        <cdr:cNvSpPr txBox="1"/>
      </cdr:nvSpPr>
      <cdr:spPr>
        <a:xfrm xmlns:a="http://schemas.openxmlformats.org/drawingml/2006/main">
          <a:off x="3247721" y="623089"/>
          <a:ext cx="723556" cy="1483704"/>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accent1"/>
              </a:solidFill>
              <a:latin typeface="Franklin Gothic Book" panose="020B0503020102020204" pitchFamily="34" charset="0"/>
            </a:rPr>
            <a:t>MMSC</a:t>
          </a:r>
        </a:p>
        <a:p xmlns:a="http://schemas.openxmlformats.org/drawingml/2006/main">
          <a:endParaRPr lang="en-US" sz="1400" dirty="0">
            <a:latin typeface="Franklin Gothic Book" panose="020B0503020102020204" pitchFamily="34" charset="0"/>
          </a:endParaRPr>
        </a:p>
        <a:p xmlns:a="http://schemas.openxmlformats.org/drawingml/2006/main">
          <a:endParaRPr lang="en-US" sz="1400" dirty="0">
            <a:latin typeface="Franklin Gothic Book" panose="020B0503020102020204" pitchFamily="34" charset="0"/>
          </a:endParaRPr>
        </a:p>
        <a:p xmlns:a="http://schemas.openxmlformats.org/drawingml/2006/main">
          <a:r>
            <a:rPr lang="en-US" sz="1400" dirty="0">
              <a:solidFill>
                <a:schemeClr val="accent2"/>
              </a:solidFill>
              <a:latin typeface="Franklin Gothic Book" panose="020B0503020102020204" pitchFamily="34" charset="0"/>
            </a:rPr>
            <a:t>MFSC</a:t>
          </a:r>
          <a:endParaRPr lang="en-US" sz="1400" dirty="0">
            <a:latin typeface="Franklin Gothic Book" panose="020B0503020102020204" pitchFamily="34" charset="0"/>
          </a:endParaRPr>
        </a:p>
        <a:p xmlns:a="http://schemas.openxmlformats.org/drawingml/2006/main">
          <a:endParaRPr lang="en-US" sz="1400" dirty="0">
            <a:solidFill>
              <a:schemeClr val="accent3"/>
            </a:solidFill>
            <a:latin typeface="Franklin Gothic Book" panose="020B0503020102020204" pitchFamily="34" charset="0"/>
          </a:endParaRPr>
        </a:p>
        <a:p xmlns:a="http://schemas.openxmlformats.org/drawingml/2006/main">
          <a:r>
            <a:rPr lang="en-US" sz="1400" dirty="0">
              <a:solidFill>
                <a:schemeClr val="accent3"/>
              </a:solidFill>
              <a:latin typeface="Franklin Gothic Book" panose="020B0503020102020204" pitchFamily="34" charset="0"/>
            </a:rPr>
            <a:t>IDU</a:t>
          </a:r>
        </a:p>
      </cdr:txBody>
    </cdr:sp>
  </cdr:relSizeAnchor>
</c:userShapes>
</file>

<file path=ppt/drawings/drawing15.xml><?xml version="1.0" encoding="utf-8"?>
<c:userShapes xmlns:c="http://schemas.openxmlformats.org/drawingml/2006/chart">
  <cdr:relSizeAnchor xmlns:cdr="http://schemas.openxmlformats.org/drawingml/2006/chartDrawing">
    <cdr:from>
      <cdr:x>0.28441</cdr:x>
      <cdr:y>0.10597</cdr:y>
    </cdr:from>
    <cdr:to>
      <cdr:x>1</cdr:x>
      <cdr:y>0.21574</cdr:y>
    </cdr:to>
    <cdr:sp macro="" textlink="">
      <cdr:nvSpPr>
        <cdr:cNvPr id="2" name="TextBox 1">
          <a:extLst xmlns:a="http://schemas.openxmlformats.org/drawingml/2006/main">
            <a:ext uri="{FF2B5EF4-FFF2-40B4-BE49-F238E27FC236}">
              <a16:creationId xmlns:a16="http://schemas.microsoft.com/office/drawing/2014/main" id="{2A629B2F-4A8E-4073-9FCC-908305B6E447}"/>
            </a:ext>
          </a:extLst>
        </cdr:cNvPr>
        <cdr:cNvSpPr txBox="1"/>
      </cdr:nvSpPr>
      <cdr:spPr>
        <a:xfrm xmlns:a="http://schemas.openxmlformats.org/drawingml/2006/main">
          <a:off x="1214033" y="277305"/>
          <a:ext cx="3054568" cy="2872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600" b="0" dirty="0">
              <a:solidFill>
                <a:schemeClr val="accent1"/>
              </a:solidFill>
              <a:latin typeface="Franklin Gothic Medium Cond" panose="020B0606030402020204" pitchFamily="34" charset="0"/>
            </a:rPr>
            <a:t>             All               </a:t>
          </a:r>
          <a:r>
            <a:rPr lang="en-US" sz="1600" b="0" dirty="0">
              <a:solidFill>
                <a:schemeClr val="accent2"/>
              </a:solidFill>
              <a:latin typeface="Franklin Gothic Medium Cond" panose="020B0606030402020204" pitchFamily="34" charset="0"/>
            </a:rPr>
            <a:t>Male</a:t>
          </a:r>
          <a:r>
            <a:rPr lang="en-US" sz="1600" b="0" dirty="0">
              <a:solidFill>
                <a:schemeClr val="accent1"/>
              </a:solidFill>
              <a:latin typeface="Franklin Gothic Medium Cond" panose="020B0606030402020204" pitchFamily="34" charset="0"/>
            </a:rPr>
            <a:t>  </a:t>
          </a:r>
          <a:r>
            <a:rPr lang="en-US" sz="1600" b="0" baseline="0" dirty="0">
              <a:solidFill>
                <a:schemeClr val="accent1"/>
              </a:solidFill>
              <a:latin typeface="Franklin Gothic Medium Cond" panose="020B0606030402020204" pitchFamily="34" charset="0"/>
            </a:rPr>
            <a:t> </a:t>
          </a:r>
          <a:r>
            <a:rPr lang="en-US" sz="1600" b="0" dirty="0">
              <a:solidFill>
                <a:schemeClr val="accent1"/>
              </a:solidFill>
              <a:latin typeface="Franklin Gothic Medium Cond" panose="020B0606030402020204" pitchFamily="34" charset="0"/>
            </a:rPr>
            <a:t>   </a:t>
          </a:r>
          <a:r>
            <a:rPr lang="en-US" sz="1600" b="0" baseline="0" dirty="0">
              <a:solidFill>
                <a:schemeClr val="accent1"/>
              </a:solidFill>
              <a:latin typeface="Franklin Gothic Medium Cond" panose="020B0606030402020204" pitchFamily="34" charset="0"/>
            </a:rPr>
            <a:t>  </a:t>
          </a:r>
          <a:r>
            <a:rPr lang="en-US" sz="1600" b="0" dirty="0">
              <a:solidFill>
                <a:schemeClr val="accent1"/>
              </a:solidFill>
              <a:latin typeface="Franklin Gothic Medium Cond" panose="020B0606030402020204" pitchFamily="34" charset="0"/>
            </a:rPr>
            <a:t> </a:t>
          </a:r>
          <a:r>
            <a:rPr lang="en-US" sz="1600" b="0" dirty="0">
              <a:solidFill>
                <a:schemeClr val="accent3"/>
              </a:solidFill>
              <a:latin typeface="Franklin Gothic Medium Cond" panose="020B0606030402020204" pitchFamily="34" charset="0"/>
            </a:rPr>
            <a:t>Female</a:t>
          </a:r>
          <a:r>
            <a:rPr lang="en-US" sz="1600" b="0" baseline="0" dirty="0">
              <a:solidFill>
                <a:schemeClr val="accent1"/>
              </a:solidFill>
              <a:latin typeface="Franklin Gothic Medium Cond" panose="020B0606030402020204" pitchFamily="34" charset="0"/>
            </a:rPr>
            <a:t>   </a:t>
          </a:r>
          <a:endParaRPr lang="en-US" sz="1600" b="0" dirty="0">
            <a:solidFill>
              <a:schemeClr val="accent1"/>
            </a:solidFill>
            <a:latin typeface="Franklin Gothic Medium Cond" panose="020B0606030402020204" pitchFamily="34" charset="0"/>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0.1114</cdr:x>
      <cdr:y>0.01546</cdr:y>
    </cdr:from>
    <cdr:to>
      <cdr:x>1</cdr:x>
      <cdr:y>0.13603</cdr:y>
    </cdr:to>
    <cdr:sp macro="" textlink="">
      <cdr:nvSpPr>
        <cdr:cNvPr id="2" name="TextBox 1">
          <a:extLst xmlns:a="http://schemas.openxmlformats.org/drawingml/2006/main">
            <a:ext uri="{FF2B5EF4-FFF2-40B4-BE49-F238E27FC236}">
              <a16:creationId xmlns:a16="http://schemas.microsoft.com/office/drawing/2014/main" id="{0AF688BF-0886-4ACB-9A12-D9033299807D}"/>
            </a:ext>
          </a:extLst>
        </cdr:cNvPr>
        <cdr:cNvSpPr txBox="1"/>
      </cdr:nvSpPr>
      <cdr:spPr>
        <a:xfrm xmlns:a="http://schemas.openxmlformats.org/drawingml/2006/main">
          <a:off x="592616" y="42410"/>
          <a:ext cx="4727098" cy="3307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600" b="0" dirty="0">
              <a:solidFill>
                <a:schemeClr val="accent1"/>
              </a:solidFill>
              <a:latin typeface="Franklin Gothic Medium Cond" panose="020B0606030402020204" pitchFamily="34" charset="0"/>
            </a:rPr>
            <a:t>    All</a:t>
          </a:r>
          <a:r>
            <a:rPr lang="en-US" sz="1600" b="0" baseline="0" dirty="0">
              <a:solidFill>
                <a:schemeClr val="accent1"/>
              </a:solidFill>
              <a:latin typeface="Franklin Gothic Medium Cond" panose="020B0606030402020204" pitchFamily="34" charset="0"/>
            </a:rPr>
            <a:t> Hispanics</a:t>
          </a:r>
          <a:r>
            <a:rPr lang="en-US" sz="1600" b="0" dirty="0">
              <a:solidFill>
                <a:schemeClr val="accent1"/>
              </a:solidFill>
              <a:latin typeface="Franklin Gothic Medium Cond" panose="020B0606030402020204" pitchFamily="34" charset="0"/>
            </a:rPr>
            <a:t>     </a:t>
          </a:r>
          <a:r>
            <a:rPr lang="en-US" sz="1600" b="0" dirty="0">
              <a:solidFill>
                <a:schemeClr val="accent2"/>
              </a:solidFill>
              <a:latin typeface="Franklin Gothic Medium Cond" panose="020B0606030402020204" pitchFamily="34" charset="0"/>
            </a:rPr>
            <a:t>Hispanic males</a:t>
          </a:r>
          <a:r>
            <a:rPr lang="en-US" sz="1600" b="0" dirty="0">
              <a:solidFill>
                <a:schemeClr val="accent1"/>
              </a:solidFill>
              <a:latin typeface="Franklin Gothic Medium Cond" panose="020B0606030402020204" pitchFamily="34" charset="0"/>
            </a:rPr>
            <a:t>  </a:t>
          </a:r>
          <a:r>
            <a:rPr lang="en-US" sz="1600" b="0" dirty="0">
              <a:solidFill>
                <a:schemeClr val="accent3"/>
              </a:solidFill>
              <a:latin typeface="Franklin Gothic Medium Cond" panose="020B0606030402020204" pitchFamily="34" charset="0"/>
            </a:rPr>
            <a:t>Hispanic</a:t>
          </a:r>
          <a:r>
            <a:rPr lang="en-US" sz="1600" dirty="0">
              <a:solidFill>
                <a:schemeClr val="accent1"/>
              </a:solidFill>
              <a:latin typeface="Franklin Gothic Medium Cond" panose="020B0606030402020204" pitchFamily="34" charset="0"/>
            </a:rPr>
            <a:t> </a:t>
          </a:r>
          <a:r>
            <a:rPr lang="en-US" sz="1600" dirty="0">
              <a:solidFill>
                <a:schemeClr val="accent3"/>
              </a:solidFill>
              <a:latin typeface="Franklin Gothic Medium Cond" panose="020B0606030402020204" pitchFamily="34" charset="0"/>
            </a:rPr>
            <a:t>f</a:t>
          </a:r>
          <a:r>
            <a:rPr lang="en-US" sz="1600" b="0" dirty="0">
              <a:solidFill>
                <a:schemeClr val="accent3"/>
              </a:solidFill>
              <a:latin typeface="Franklin Gothic Medium Cond" panose="020B0606030402020204" pitchFamily="34" charset="0"/>
            </a:rPr>
            <a:t>emales</a:t>
          </a:r>
          <a:r>
            <a:rPr lang="en-US" sz="1600" b="0" baseline="0" dirty="0">
              <a:solidFill>
                <a:schemeClr val="accent1"/>
              </a:solidFill>
              <a:latin typeface="Franklin Gothic Medium Cond" panose="020B0606030402020204" pitchFamily="34" charset="0"/>
            </a:rPr>
            <a:t> </a:t>
          </a:r>
          <a:endParaRPr lang="en-US" sz="1600" b="0" dirty="0">
            <a:solidFill>
              <a:schemeClr val="accent1"/>
            </a:solidFill>
            <a:latin typeface="Franklin Gothic Medium Cond" panose="020B0606030402020204" pitchFamily="34" charset="0"/>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0.78535</cdr:x>
      <cdr:y>0.07472</cdr:y>
    </cdr:from>
    <cdr:to>
      <cdr:x>0.98333</cdr:x>
      <cdr:y>0.90363</cdr:y>
    </cdr:to>
    <cdr:sp macro="" textlink="">
      <cdr:nvSpPr>
        <cdr:cNvPr id="2" name="TextBox 1">
          <a:extLst xmlns:a="http://schemas.openxmlformats.org/drawingml/2006/main">
            <a:ext uri="{FF2B5EF4-FFF2-40B4-BE49-F238E27FC236}">
              <a16:creationId xmlns:a16="http://schemas.microsoft.com/office/drawing/2014/main" id="{8F13DC23-893F-4DA6-B198-913C1EF55B4C}"/>
            </a:ext>
          </a:extLst>
        </cdr:cNvPr>
        <cdr:cNvSpPr txBox="1"/>
      </cdr:nvSpPr>
      <cdr:spPr>
        <a:xfrm xmlns:a="http://schemas.openxmlformats.org/drawingml/2006/main">
          <a:off x="3106622" y="179404"/>
          <a:ext cx="783142" cy="1990293"/>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US" sz="1600" dirty="0">
              <a:solidFill>
                <a:schemeClr val="accent3"/>
              </a:solidFill>
              <a:latin typeface="Franklin Gothic Book" panose="020B0503020102020204" pitchFamily="34" charset="0"/>
            </a:rPr>
            <a:t>MMSC</a:t>
          </a:r>
        </a:p>
        <a:p xmlns:a="http://schemas.openxmlformats.org/drawingml/2006/main">
          <a:endParaRPr lang="en-US" sz="1600" dirty="0">
            <a:latin typeface="Franklin Gothic Book" panose="020B0503020102020204" pitchFamily="34" charset="0"/>
          </a:endParaRPr>
        </a:p>
        <a:p xmlns:a="http://schemas.openxmlformats.org/drawingml/2006/main">
          <a:endParaRPr lang="en-US" sz="1600" dirty="0">
            <a:solidFill>
              <a:sysClr val="windowText" lastClr="000000"/>
            </a:solidFill>
            <a:latin typeface="Franklin Gothic Book" panose="020B0503020102020204" pitchFamily="34" charset="0"/>
          </a:endParaRPr>
        </a:p>
        <a:p xmlns:a="http://schemas.openxmlformats.org/drawingml/2006/main">
          <a:endParaRPr lang="en-US" sz="1600" dirty="0">
            <a:solidFill>
              <a:sysClr val="windowText" lastClr="000000"/>
            </a:solidFill>
            <a:latin typeface="Franklin Gothic Book" panose="020B0503020102020204" pitchFamily="34" charset="0"/>
          </a:endParaRPr>
        </a:p>
        <a:p xmlns:a="http://schemas.openxmlformats.org/drawingml/2006/main">
          <a:endParaRPr lang="en-US" sz="1400" dirty="0">
            <a:solidFill>
              <a:sysClr val="windowText" lastClr="000000"/>
            </a:solidFill>
            <a:latin typeface="Franklin Gothic Book" panose="020B0503020102020204" pitchFamily="34" charset="0"/>
          </a:endParaRPr>
        </a:p>
        <a:p xmlns:a="http://schemas.openxmlformats.org/drawingml/2006/main">
          <a:r>
            <a:rPr lang="en-US" sz="1600" dirty="0">
              <a:solidFill>
                <a:schemeClr val="accent2"/>
              </a:solidFill>
              <a:latin typeface="Franklin Gothic Book" panose="020B0503020102020204" pitchFamily="34" charset="0"/>
            </a:rPr>
            <a:t>MFSC</a:t>
          </a:r>
          <a:endParaRPr lang="en-US" sz="1600" dirty="0">
            <a:latin typeface="Franklin Gothic Book" panose="020B0503020102020204" pitchFamily="34" charset="0"/>
          </a:endParaRPr>
        </a:p>
        <a:p xmlns:a="http://schemas.openxmlformats.org/drawingml/2006/main">
          <a:r>
            <a:rPr lang="en-US" sz="1600" dirty="0">
              <a:solidFill>
                <a:schemeClr val="accent1"/>
              </a:solidFill>
              <a:latin typeface="Franklin Gothic Book" panose="020B0503020102020204" pitchFamily="34" charset="0"/>
            </a:rPr>
            <a:t>IDU</a:t>
          </a:r>
        </a:p>
      </cdr:txBody>
    </cdr:sp>
  </cdr:relSizeAnchor>
</c:userShapes>
</file>

<file path=ppt/drawings/drawing18.xml><?xml version="1.0" encoding="utf-8"?>
<c:userShapes xmlns:c="http://schemas.openxmlformats.org/drawingml/2006/chart">
  <cdr:relSizeAnchor xmlns:cdr="http://schemas.openxmlformats.org/drawingml/2006/chartDrawing">
    <cdr:from>
      <cdr:x>0.28441</cdr:x>
      <cdr:y>0.10597</cdr:y>
    </cdr:from>
    <cdr:to>
      <cdr:x>0.97504</cdr:x>
      <cdr:y>0.21903</cdr:y>
    </cdr:to>
    <cdr:sp macro="" textlink="">
      <cdr:nvSpPr>
        <cdr:cNvPr id="2" name="TextBox 1">
          <a:extLst xmlns:a="http://schemas.openxmlformats.org/drawingml/2006/main">
            <a:ext uri="{FF2B5EF4-FFF2-40B4-BE49-F238E27FC236}">
              <a16:creationId xmlns:a16="http://schemas.microsoft.com/office/drawing/2014/main" id="{2A629B2F-4A8E-4073-9FCC-908305B6E447}"/>
            </a:ext>
          </a:extLst>
        </cdr:cNvPr>
        <cdr:cNvSpPr txBox="1"/>
      </cdr:nvSpPr>
      <cdr:spPr>
        <a:xfrm xmlns:a="http://schemas.openxmlformats.org/drawingml/2006/main">
          <a:off x="1234196" y="263866"/>
          <a:ext cx="2996987" cy="2815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600" b="0" dirty="0">
              <a:solidFill>
                <a:schemeClr val="accent1"/>
              </a:solidFill>
              <a:latin typeface="Franklin Gothic Medium Cond" panose="020B0606030402020204" pitchFamily="34" charset="0"/>
            </a:rPr>
            <a:t>            All                </a:t>
          </a:r>
          <a:r>
            <a:rPr lang="en-US" sz="1600" b="0" dirty="0">
              <a:solidFill>
                <a:schemeClr val="accent2"/>
              </a:solidFill>
              <a:latin typeface="Franklin Gothic Medium Cond" panose="020B0606030402020204" pitchFamily="34" charset="0"/>
            </a:rPr>
            <a:t>Male</a:t>
          </a:r>
          <a:r>
            <a:rPr lang="en-US" sz="1600" b="0" dirty="0">
              <a:solidFill>
                <a:schemeClr val="accent1"/>
              </a:solidFill>
              <a:latin typeface="Franklin Gothic Medium Cond" panose="020B0606030402020204" pitchFamily="34" charset="0"/>
            </a:rPr>
            <a:t>  </a:t>
          </a:r>
          <a:r>
            <a:rPr lang="en-US" sz="1600" b="0" baseline="0" dirty="0">
              <a:solidFill>
                <a:schemeClr val="accent1"/>
              </a:solidFill>
              <a:latin typeface="Franklin Gothic Medium Cond" panose="020B0606030402020204" pitchFamily="34" charset="0"/>
            </a:rPr>
            <a:t> </a:t>
          </a:r>
          <a:r>
            <a:rPr lang="en-US" sz="1600" b="0" dirty="0">
              <a:solidFill>
                <a:schemeClr val="accent1"/>
              </a:solidFill>
              <a:latin typeface="Franklin Gothic Medium Cond" panose="020B0606030402020204" pitchFamily="34" charset="0"/>
            </a:rPr>
            <a:t>        </a:t>
          </a:r>
          <a:r>
            <a:rPr lang="en-US" sz="1600" b="0" dirty="0">
              <a:solidFill>
                <a:schemeClr val="accent3"/>
              </a:solidFill>
              <a:latin typeface="Franklin Gothic Medium Cond" panose="020B0606030402020204" pitchFamily="34" charset="0"/>
            </a:rPr>
            <a:t>Female</a:t>
          </a:r>
          <a:r>
            <a:rPr lang="en-US" sz="1600" b="0" baseline="0" dirty="0">
              <a:solidFill>
                <a:schemeClr val="accent1"/>
              </a:solidFill>
              <a:latin typeface="Franklin Gothic Medium Cond" panose="020B0606030402020204" pitchFamily="34" charset="0"/>
            </a:rPr>
            <a:t>  </a:t>
          </a:r>
          <a:endParaRPr lang="en-US" sz="1600" b="0" dirty="0">
            <a:solidFill>
              <a:schemeClr val="accent1"/>
            </a:solidFill>
            <a:latin typeface="Franklin Gothic Medium Cond" panose="020B0606030402020204" pitchFamily="34" charset="0"/>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cdr:x>
      <cdr:y>0.01546</cdr:y>
    </cdr:from>
    <cdr:to>
      <cdr:x>1</cdr:x>
      <cdr:y>0.13603</cdr:y>
    </cdr:to>
    <cdr:sp macro="" textlink="">
      <cdr:nvSpPr>
        <cdr:cNvPr id="2" name="TextBox 1">
          <a:extLst xmlns:a="http://schemas.openxmlformats.org/drawingml/2006/main">
            <a:ext uri="{FF2B5EF4-FFF2-40B4-BE49-F238E27FC236}">
              <a16:creationId xmlns:a16="http://schemas.microsoft.com/office/drawing/2014/main" id="{0AF688BF-0886-4ACB-9A12-D9033299807D}"/>
            </a:ext>
          </a:extLst>
        </cdr:cNvPr>
        <cdr:cNvSpPr txBox="1"/>
      </cdr:nvSpPr>
      <cdr:spPr>
        <a:xfrm xmlns:a="http://schemas.openxmlformats.org/drawingml/2006/main">
          <a:off x="-10886" y="32239"/>
          <a:ext cx="5053481" cy="2514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600" b="0" dirty="0">
              <a:solidFill>
                <a:schemeClr val="accent1"/>
              </a:solidFill>
              <a:latin typeface="Franklin Gothic Medium Cond" panose="020B0606030402020204" pitchFamily="34" charset="0"/>
            </a:rPr>
            <a:t>                  All Native Americans        </a:t>
          </a:r>
          <a:r>
            <a:rPr lang="en-US" sz="1600" b="0" dirty="0">
              <a:solidFill>
                <a:schemeClr val="accent2"/>
              </a:solidFill>
              <a:latin typeface="Franklin Gothic Medium Cond" panose="020B0606030402020204" pitchFamily="34" charset="0"/>
            </a:rPr>
            <a:t>Native males</a:t>
          </a:r>
          <a:r>
            <a:rPr lang="en-US" sz="1600" b="0" baseline="0" dirty="0">
              <a:solidFill>
                <a:schemeClr val="accent1"/>
              </a:solidFill>
              <a:latin typeface="Franklin Gothic Medium Cond" panose="020B0606030402020204" pitchFamily="34" charset="0"/>
            </a:rPr>
            <a:t>     </a:t>
          </a:r>
          <a:r>
            <a:rPr lang="en-US" sz="1600" b="0" dirty="0">
              <a:solidFill>
                <a:schemeClr val="accent3"/>
              </a:solidFill>
              <a:latin typeface="Franklin Gothic Medium Cond" panose="020B0606030402020204" pitchFamily="34" charset="0"/>
            </a:rPr>
            <a:t>Native females</a:t>
          </a:r>
          <a:r>
            <a:rPr lang="en-US" sz="1600" b="0" baseline="0" dirty="0">
              <a:solidFill>
                <a:schemeClr val="accent1"/>
              </a:solidFill>
              <a:latin typeface="Franklin Gothic Medium Cond" panose="020B0606030402020204" pitchFamily="34" charset="0"/>
            </a:rPr>
            <a:t>  </a:t>
          </a:r>
          <a:endParaRPr lang="en-US" sz="1600" b="0" dirty="0">
            <a:solidFill>
              <a:schemeClr val="accent1"/>
            </a:solidFill>
            <a:latin typeface="Franklin Gothic Medium Cond" panose="020B06060304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0.28589</cdr:x>
      <cdr:y>0.01819</cdr:y>
    </cdr:from>
    <cdr:to>
      <cdr:x>0.71411</cdr:x>
      <cdr:y>0.0815</cdr:y>
    </cdr:to>
    <cdr:sp macro="" textlink="">
      <cdr:nvSpPr>
        <cdr:cNvPr id="2" name="TextBox 1">
          <a:extLst xmlns:a="http://schemas.openxmlformats.org/drawingml/2006/main">
            <a:ext uri="{FF2B5EF4-FFF2-40B4-BE49-F238E27FC236}">
              <a16:creationId xmlns:a16="http://schemas.microsoft.com/office/drawing/2014/main" id="{A752EB3D-8CA1-4B01-B7B1-6FEEF1C803D1}"/>
            </a:ext>
          </a:extLst>
        </cdr:cNvPr>
        <cdr:cNvSpPr txBox="1"/>
      </cdr:nvSpPr>
      <cdr:spPr>
        <a:xfrm xmlns:a="http://schemas.openxmlformats.org/drawingml/2006/main">
          <a:off x="1796069" y="85358"/>
          <a:ext cx="2690130" cy="2971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0" dirty="0">
              <a:latin typeface="Franklin Gothic Medium Cond" panose="020B0606030402020204" pitchFamily="34" charset="0"/>
            </a:rPr>
            <a:t>Age</a:t>
          </a:r>
          <a:r>
            <a:rPr lang="en-US" sz="1600" b="0" baseline="0" dirty="0">
              <a:latin typeface="Franklin Gothic Medium Cond" panose="020B0606030402020204" pitchFamily="34" charset="0"/>
            </a:rPr>
            <a:t> (years)</a:t>
          </a:r>
          <a:endParaRPr lang="en-US" sz="1600" dirty="0">
            <a:latin typeface="Franklin Gothic Medium Cond" panose="020B0606030402020204" pitchFamily="34" charset="0"/>
          </a:endParaRPr>
        </a:p>
      </cdr:txBody>
    </cdr:sp>
  </cdr:relSizeAnchor>
  <cdr:relSizeAnchor xmlns:cdr="http://schemas.openxmlformats.org/drawingml/2006/chartDrawing">
    <cdr:from>
      <cdr:x>0.11645</cdr:x>
      <cdr:y>0.09575</cdr:y>
    </cdr:from>
    <cdr:to>
      <cdr:x>0.88355</cdr:x>
      <cdr:y>0.17011</cdr:y>
    </cdr:to>
    <cdr:sp macro="" textlink="">
      <cdr:nvSpPr>
        <cdr:cNvPr id="3" name="TextBox 1">
          <a:extLst xmlns:a="http://schemas.openxmlformats.org/drawingml/2006/main">
            <a:ext uri="{FF2B5EF4-FFF2-40B4-BE49-F238E27FC236}">
              <a16:creationId xmlns:a16="http://schemas.microsoft.com/office/drawing/2014/main" id="{CE6A75AA-629C-46B8-B089-FA9645F9C0C0}"/>
            </a:ext>
          </a:extLst>
        </cdr:cNvPr>
        <cdr:cNvSpPr txBox="1"/>
      </cdr:nvSpPr>
      <cdr:spPr>
        <a:xfrm xmlns:a="http://schemas.openxmlformats.org/drawingml/2006/main">
          <a:off x="638907" y="437784"/>
          <a:ext cx="4208585" cy="3399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w="3175">
                <a:noFill/>
              </a:ln>
              <a:solidFill>
                <a:srgbClr val="2A5934"/>
              </a:solidFill>
              <a:effectLst/>
              <a:uLnTx/>
              <a:uFillTx/>
              <a:latin typeface="Franklin Gothic Medium Cond" panose="020B0606030402020204" pitchFamily="34" charset="0"/>
              <a:ea typeface="+mn-ea"/>
              <a:cs typeface="+mn-cs"/>
            </a:rPr>
            <a:t>        Female (in thousands)                </a:t>
          </a:r>
          <a:r>
            <a:rPr kumimoji="0" lang="en-US" sz="1600" b="0" i="0" u="none" strike="noStrike" kern="0" cap="none" spc="0" normalizeH="0" noProof="0" dirty="0">
              <a:ln w="3175">
                <a:noFill/>
              </a:ln>
              <a:solidFill>
                <a:srgbClr val="2A5934"/>
              </a:solidFill>
              <a:effectLst/>
              <a:uLnTx/>
              <a:uFillTx/>
              <a:latin typeface="Franklin Gothic Medium Cond" panose="020B0606030402020204" pitchFamily="34" charset="0"/>
              <a:ea typeface="+mn-ea"/>
              <a:cs typeface="+mn-cs"/>
            </a:rPr>
            <a:t>    </a:t>
          </a:r>
          <a:r>
            <a:rPr kumimoji="0" lang="en-US" sz="1600" b="0" i="0" u="none" strike="noStrike" kern="0" cap="none" spc="0" normalizeH="0" baseline="0" noProof="0" dirty="0">
              <a:ln>
                <a:noFill/>
              </a:ln>
              <a:solidFill>
                <a:schemeClr val="accent2"/>
              </a:solidFill>
              <a:effectLst/>
              <a:uLnTx/>
              <a:uFillTx/>
              <a:latin typeface="Franklin Gothic Medium Cond" panose="020B0606030402020204" pitchFamily="34" charset="0"/>
              <a:ea typeface="+mn-ea"/>
              <a:cs typeface="+mn-cs"/>
            </a:rPr>
            <a:t>Male (in thousands)</a:t>
          </a:r>
          <a:r>
            <a:rPr kumimoji="0" lang="en-US" sz="1600" b="0" i="0" u="none" strike="noStrike" kern="0" cap="none" spc="0" normalizeH="0" baseline="0" noProof="0" dirty="0">
              <a:ln>
                <a:noFill/>
              </a:ln>
              <a:solidFill>
                <a:srgbClr val="003D78">
                  <a:lumMod val="75000"/>
                </a:srgbClr>
              </a:solidFill>
              <a:effectLst/>
              <a:uLnTx/>
              <a:uFillTx/>
              <a:latin typeface="Franklin Gothic Medium Cond" panose="020B0606030402020204" pitchFamily="34" charset="0"/>
              <a:ea typeface="+mn-ea"/>
              <a:cs typeface="+mn-cs"/>
            </a:rPr>
            <a:t>                    </a:t>
          </a:r>
          <a:endParaRPr kumimoji="0" lang="en-US" sz="1600" b="0" i="0" u="none" strike="noStrike" kern="0" cap="none" spc="0" normalizeH="0" baseline="0" noProof="0" dirty="0">
            <a:ln w="3175">
              <a:noFill/>
            </a:ln>
            <a:solidFill>
              <a:srgbClr val="5C7DC3"/>
            </a:solidFill>
            <a:effectLst/>
            <a:uLnTx/>
            <a:uFillTx/>
            <a:latin typeface="Franklin Gothic Medium Cond" panose="020B0606030402020204" pitchFamily="34" charset="0"/>
            <a:ea typeface="+mn-ea"/>
            <a:cs typeface="+mn-cs"/>
          </a:endParaRPr>
        </a:p>
        <a:p xmlns:a="http://schemas.openxmlformats.org/drawingml/2006/main">
          <a:pPr algn="l"/>
          <a:endParaRPr lang="en-US" sz="1600" dirty="0">
            <a:ln w="3175">
              <a:noFill/>
            </a:ln>
            <a:solidFill>
              <a:srgbClr val="00A400"/>
            </a:solidFill>
            <a:latin typeface="Franklin Gothic Medium Cond" panose="020B0606030402020204" pitchFamily="34" charset="0"/>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0.28396</cdr:x>
      <cdr:y>0.08848</cdr:y>
    </cdr:from>
    <cdr:to>
      <cdr:x>0.97459</cdr:x>
      <cdr:y>0.2211</cdr:y>
    </cdr:to>
    <cdr:sp macro="" textlink="">
      <cdr:nvSpPr>
        <cdr:cNvPr id="2" name="TextBox 1">
          <a:extLst xmlns:a="http://schemas.openxmlformats.org/drawingml/2006/main">
            <a:ext uri="{FF2B5EF4-FFF2-40B4-BE49-F238E27FC236}">
              <a16:creationId xmlns:a16="http://schemas.microsoft.com/office/drawing/2014/main" id="{2A629B2F-4A8E-4073-9FCC-908305B6E447}"/>
            </a:ext>
          </a:extLst>
        </cdr:cNvPr>
        <cdr:cNvSpPr txBox="1"/>
      </cdr:nvSpPr>
      <cdr:spPr>
        <a:xfrm xmlns:a="http://schemas.openxmlformats.org/drawingml/2006/main">
          <a:off x="1262017" y="216672"/>
          <a:ext cx="3069427" cy="3247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600" b="0" dirty="0">
              <a:solidFill>
                <a:schemeClr val="accent1"/>
              </a:solidFill>
              <a:latin typeface="Franklin Gothic Medium Cond" panose="020B0606030402020204" pitchFamily="34" charset="0"/>
            </a:rPr>
            <a:t>           All                </a:t>
          </a:r>
          <a:r>
            <a:rPr lang="en-US" sz="1600" b="0" dirty="0">
              <a:solidFill>
                <a:schemeClr val="accent2"/>
              </a:solidFill>
              <a:latin typeface="Franklin Gothic Medium Cond" panose="020B0606030402020204" pitchFamily="34" charset="0"/>
            </a:rPr>
            <a:t>Male</a:t>
          </a:r>
          <a:r>
            <a:rPr lang="en-US" sz="1600" b="0" dirty="0">
              <a:solidFill>
                <a:schemeClr val="accent1"/>
              </a:solidFill>
              <a:latin typeface="Franklin Gothic Medium Cond" panose="020B0606030402020204" pitchFamily="34" charset="0"/>
            </a:rPr>
            <a:t>  </a:t>
          </a:r>
          <a:r>
            <a:rPr lang="en-US" sz="1600" dirty="0">
              <a:solidFill>
                <a:schemeClr val="accent1"/>
              </a:solidFill>
              <a:latin typeface="Franklin Gothic Medium Cond" panose="020B0606030402020204" pitchFamily="34" charset="0"/>
            </a:rPr>
            <a:t> </a:t>
          </a:r>
          <a:r>
            <a:rPr lang="en-US" sz="1600" b="0" dirty="0">
              <a:solidFill>
                <a:schemeClr val="accent1"/>
              </a:solidFill>
              <a:latin typeface="Franklin Gothic Medium Cond" panose="020B0606030402020204" pitchFamily="34" charset="0"/>
            </a:rPr>
            <a:t>        </a:t>
          </a:r>
          <a:r>
            <a:rPr lang="en-US" sz="1600" b="0" dirty="0">
              <a:solidFill>
                <a:schemeClr val="accent3"/>
              </a:solidFill>
              <a:latin typeface="Franklin Gothic Medium Cond" panose="020B0606030402020204" pitchFamily="34" charset="0"/>
            </a:rPr>
            <a:t>Female</a:t>
          </a:r>
          <a:r>
            <a:rPr lang="en-US" sz="1600" b="0" baseline="0" dirty="0">
              <a:solidFill>
                <a:schemeClr val="accent1"/>
              </a:solidFill>
              <a:latin typeface="Franklin Gothic Medium Cond" panose="020B0606030402020204" pitchFamily="34" charset="0"/>
            </a:rPr>
            <a:t>  </a:t>
          </a:r>
          <a:endParaRPr lang="en-US" sz="1600" b="0" dirty="0">
            <a:solidFill>
              <a:schemeClr val="accent1"/>
            </a:solidFill>
            <a:latin typeface="Franklin Gothic Medium Cond" panose="020B0606030402020204" pitchFamily="34" charset="0"/>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cdr:x>
      <cdr:y>0.01546</cdr:y>
    </cdr:from>
    <cdr:to>
      <cdr:x>1</cdr:x>
      <cdr:y>0.13603</cdr:y>
    </cdr:to>
    <cdr:sp macro="" textlink="">
      <cdr:nvSpPr>
        <cdr:cNvPr id="2" name="TextBox 1">
          <a:extLst xmlns:a="http://schemas.openxmlformats.org/drawingml/2006/main">
            <a:ext uri="{FF2B5EF4-FFF2-40B4-BE49-F238E27FC236}">
              <a16:creationId xmlns:a16="http://schemas.microsoft.com/office/drawing/2014/main" id="{0AF688BF-0886-4ACB-9A12-D9033299807D}"/>
            </a:ext>
          </a:extLst>
        </cdr:cNvPr>
        <cdr:cNvSpPr txBox="1"/>
      </cdr:nvSpPr>
      <cdr:spPr>
        <a:xfrm xmlns:a="http://schemas.openxmlformats.org/drawingml/2006/main">
          <a:off x="0" y="42410"/>
          <a:ext cx="5514974" cy="3307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600" b="0" dirty="0">
              <a:solidFill>
                <a:schemeClr val="accent1"/>
              </a:solidFill>
              <a:latin typeface="Franklin Gothic Medium Cond" panose="020B0606030402020204" pitchFamily="34" charset="0"/>
            </a:rPr>
            <a:t>                                        All Asians     </a:t>
          </a:r>
          <a:r>
            <a:rPr lang="en-US" sz="1600" b="0" dirty="0">
              <a:solidFill>
                <a:schemeClr val="accent2"/>
              </a:solidFill>
              <a:latin typeface="Franklin Gothic Medium Cond" panose="020B0606030402020204" pitchFamily="34" charset="0"/>
            </a:rPr>
            <a:t>Asian</a:t>
          </a:r>
          <a:r>
            <a:rPr lang="en-US" sz="1600" b="0" baseline="0" dirty="0">
              <a:solidFill>
                <a:schemeClr val="accent2"/>
              </a:solidFill>
              <a:latin typeface="Franklin Gothic Medium Cond" panose="020B0606030402020204" pitchFamily="34" charset="0"/>
            </a:rPr>
            <a:t> </a:t>
          </a:r>
          <a:r>
            <a:rPr lang="en-US" sz="1600" dirty="0">
              <a:solidFill>
                <a:schemeClr val="accent2"/>
              </a:solidFill>
              <a:latin typeface="Franklin Gothic Medium Cond" panose="020B0606030402020204" pitchFamily="34" charset="0"/>
            </a:rPr>
            <a:t>m</a:t>
          </a:r>
          <a:r>
            <a:rPr lang="en-US" sz="1600" b="0" dirty="0">
              <a:solidFill>
                <a:schemeClr val="accent2"/>
              </a:solidFill>
              <a:latin typeface="Franklin Gothic Medium Cond" panose="020B0606030402020204" pitchFamily="34" charset="0"/>
            </a:rPr>
            <a:t>ales</a:t>
          </a:r>
          <a:r>
            <a:rPr lang="en-US" sz="1600" b="0" dirty="0">
              <a:solidFill>
                <a:schemeClr val="accent1"/>
              </a:solidFill>
              <a:latin typeface="Franklin Gothic Medium Cond" panose="020B0606030402020204" pitchFamily="34" charset="0"/>
            </a:rPr>
            <a:t>   </a:t>
          </a:r>
          <a:r>
            <a:rPr lang="en-US" sz="1600" b="0" dirty="0">
              <a:solidFill>
                <a:schemeClr val="accent3"/>
              </a:solidFill>
              <a:latin typeface="Franklin Gothic Medium Cond" panose="020B0606030402020204" pitchFamily="34" charset="0"/>
            </a:rPr>
            <a:t>Asian </a:t>
          </a:r>
          <a:r>
            <a:rPr lang="en-US" sz="1600" dirty="0">
              <a:solidFill>
                <a:schemeClr val="accent3"/>
              </a:solidFill>
              <a:latin typeface="Franklin Gothic Medium Cond" panose="020B0606030402020204" pitchFamily="34" charset="0"/>
            </a:rPr>
            <a:t>f</a:t>
          </a:r>
          <a:r>
            <a:rPr lang="en-US" sz="1600" b="0" dirty="0">
              <a:solidFill>
                <a:schemeClr val="accent3"/>
              </a:solidFill>
              <a:latin typeface="Franklin Gothic Medium Cond" panose="020B0606030402020204" pitchFamily="34" charset="0"/>
            </a:rPr>
            <a:t>emales</a:t>
          </a:r>
          <a:r>
            <a:rPr lang="en-US" sz="1600" b="0" baseline="0" dirty="0">
              <a:solidFill>
                <a:schemeClr val="accent1"/>
              </a:solidFill>
              <a:latin typeface="Franklin Gothic Medium Cond" panose="020B0606030402020204" pitchFamily="34" charset="0"/>
            </a:rPr>
            <a:t> </a:t>
          </a:r>
          <a:endParaRPr lang="en-US" sz="1600" b="0" dirty="0">
            <a:solidFill>
              <a:schemeClr val="accent1"/>
            </a:solidFill>
            <a:latin typeface="Franklin Gothic Medium Cond" panose="020B0606030402020204" pitchFamily="34" charset="0"/>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cdr:x>
      <cdr:y>0.01546</cdr:y>
    </cdr:from>
    <cdr:to>
      <cdr:x>0.99488</cdr:x>
      <cdr:y>0.13603</cdr:y>
    </cdr:to>
    <cdr:sp macro="" textlink="">
      <cdr:nvSpPr>
        <cdr:cNvPr id="2" name="TextBox 1">
          <a:extLst xmlns:a="http://schemas.openxmlformats.org/drawingml/2006/main">
            <a:ext uri="{FF2B5EF4-FFF2-40B4-BE49-F238E27FC236}">
              <a16:creationId xmlns:a16="http://schemas.microsoft.com/office/drawing/2014/main" id="{0AF688BF-0886-4ACB-9A12-D9033299807D}"/>
            </a:ext>
          </a:extLst>
        </cdr:cNvPr>
        <cdr:cNvSpPr txBox="1"/>
      </cdr:nvSpPr>
      <cdr:spPr>
        <a:xfrm xmlns:a="http://schemas.openxmlformats.org/drawingml/2006/main">
          <a:off x="0" y="42410"/>
          <a:ext cx="5107691" cy="3307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600" b="0" dirty="0">
              <a:solidFill>
                <a:schemeClr val="accent1"/>
              </a:solidFill>
              <a:latin typeface="Franklin Gothic Medium Cond" panose="020B0606030402020204" pitchFamily="34" charset="0"/>
            </a:rPr>
            <a:t>    All</a:t>
          </a:r>
          <a:r>
            <a:rPr lang="en-US" sz="1600" b="0" baseline="0" dirty="0">
              <a:solidFill>
                <a:schemeClr val="accent1"/>
              </a:solidFill>
              <a:latin typeface="Franklin Gothic Medium Cond" panose="020B0606030402020204" pitchFamily="34" charset="0"/>
            </a:rPr>
            <a:t> </a:t>
          </a:r>
          <a:r>
            <a:rPr lang="en-US" sz="1600" dirty="0">
              <a:solidFill>
                <a:schemeClr val="accent1"/>
              </a:solidFill>
              <a:latin typeface="Franklin Gothic Medium Cond" panose="020B0606030402020204" pitchFamily="34" charset="0"/>
            </a:rPr>
            <a:t>i</a:t>
          </a:r>
          <a:r>
            <a:rPr lang="en-US" sz="1600" b="0" baseline="0" dirty="0">
              <a:solidFill>
                <a:schemeClr val="accent1"/>
              </a:solidFill>
              <a:latin typeface="Franklin Gothic Medium Cond" panose="020B0606030402020204" pitchFamily="34" charset="0"/>
            </a:rPr>
            <a:t>ncarcerated people</a:t>
          </a:r>
          <a:r>
            <a:rPr lang="en-US" sz="1600" b="0" dirty="0">
              <a:solidFill>
                <a:schemeClr val="accent1"/>
              </a:solidFill>
              <a:latin typeface="Franklin Gothic Medium Cond" panose="020B0606030402020204" pitchFamily="34" charset="0"/>
            </a:rPr>
            <a:t> </a:t>
          </a:r>
          <a:r>
            <a:rPr lang="en-US" sz="1600" b="0" baseline="0" dirty="0">
              <a:solidFill>
                <a:schemeClr val="accent2"/>
              </a:solidFill>
              <a:latin typeface="Franklin Gothic Medium Cond" panose="020B0606030402020204" pitchFamily="34" charset="0"/>
            </a:rPr>
            <a:t>Incar</a:t>
          </a:r>
          <a:r>
            <a:rPr lang="en-US" sz="1600" dirty="0">
              <a:solidFill>
                <a:schemeClr val="accent2"/>
              </a:solidFill>
              <a:latin typeface="Franklin Gothic Medium Cond" panose="020B0606030402020204" pitchFamily="34" charset="0"/>
            </a:rPr>
            <a:t>cerated</a:t>
          </a:r>
          <a:r>
            <a:rPr lang="en-US" sz="1600" b="0" baseline="0" dirty="0">
              <a:solidFill>
                <a:schemeClr val="accent2"/>
              </a:solidFill>
              <a:latin typeface="Franklin Gothic Medium Cond" panose="020B0606030402020204" pitchFamily="34" charset="0"/>
            </a:rPr>
            <a:t> </a:t>
          </a:r>
          <a:r>
            <a:rPr lang="en-US" sz="1600" b="0" dirty="0">
              <a:solidFill>
                <a:schemeClr val="accent2"/>
              </a:solidFill>
              <a:latin typeface="Franklin Gothic Medium Cond" panose="020B0606030402020204" pitchFamily="34" charset="0"/>
            </a:rPr>
            <a:t>Males</a:t>
          </a:r>
          <a:r>
            <a:rPr lang="en-US" sz="1600" b="0" dirty="0">
              <a:solidFill>
                <a:schemeClr val="accent1"/>
              </a:solidFill>
              <a:latin typeface="Franklin Gothic Medium Cond" panose="020B0606030402020204" pitchFamily="34" charset="0"/>
            </a:rPr>
            <a:t> </a:t>
          </a:r>
          <a:r>
            <a:rPr lang="en-US" sz="1600" dirty="0">
              <a:solidFill>
                <a:schemeClr val="accent3"/>
              </a:solidFill>
              <a:latin typeface="Franklin Gothic Medium Cond" panose="020B0606030402020204" pitchFamily="34" charset="0"/>
            </a:rPr>
            <a:t>Incarcerated </a:t>
          </a:r>
          <a:r>
            <a:rPr lang="en-US" sz="1600" b="0" dirty="0">
              <a:solidFill>
                <a:schemeClr val="accent3"/>
              </a:solidFill>
              <a:latin typeface="Franklin Gothic Medium Cond" panose="020B0606030402020204" pitchFamily="34" charset="0"/>
            </a:rPr>
            <a:t>Females</a:t>
          </a:r>
          <a:r>
            <a:rPr lang="en-US" sz="1600" b="0" baseline="0" dirty="0">
              <a:solidFill>
                <a:schemeClr val="accent1"/>
              </a:solidFill>
              <a:latin typeface="Franklin Gothic Medium Cond" panose="020B0606030402020204" pitchFamily="34" charset="0"/>
            </a:rPr>
            <a:t> </a:t>
          </a:r>
          <a:endParaRPr lang="en-US" sz="1600" b="0" dirty="0">
            <a:solidFill>
              <a:schemeClr val="accent1"/>
            </a:solidFill>
            <a:latin typeface="Franklin Gothic Medium Cond" panose="020B0606030402020204" pitchFamily="34" charset="0"/>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0.02937</cdr:x>
      <cdr:y>0</cdr:y>
    </cdr:from>
    <cdr:to>
      <cdr:x>1</cdr:x>
      <cdr:y>0.13603</cdr:y>
    </cdr:to>
    <cdr:sp macro="" textlink="">
      <cdr:nvSpPr>
        <cdr:cNvPr id="2" name="TextBox 1">
          <a:extLst xmlns:a="http://schemas.openxmlformats.org/drawingml/2006/main">
            <a:ext uri="{FF2B5EF4-FFF2-40B4-BE49-F238E27FC236}">
              <a16:creationId xmlns:a16="http://schemas.microsoft.com/office/drawing/2014/main" id="{0AF688BF-0886-4ACB-9A12-D9033299807D}"/>
            </a:ext>
          </a:extLst>
        </cdr:cNvPr>
        <cdr:cNvSpPr txBox="1"/>
      </cdr:nvSpPr>
      <cdr:spPr>
        <a:xfrm xmlns:a="http://schemas.openxmlformats.org/drawingml/2006/main">
          <a:off x="136575" y="-9427"/>
          <a:ext cx="4513494" cy="2626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600" b="0" dirty="0">
              <a:solidFill>
                <a:schemeClr val="accent1"/>
              </a:solidFill>
              <a:latin typeface="Franklin Gothic Medium Cond" panose="020B0606030402020204" pitchFamily="34" charset="0"/>
            </a:rPr>
            <a:t>                            MMSC         </a:t>
          </a:r>
          <a:r>
            <a:rPr lang="en-US" sz="1600" b="0" dirty="0">
              <a:solidFill>
                <a:schemeClr val="accent2"/>
              </a:solidFill>
              <a:latin typeface="Franklin Gothic Medium Cond" panose="020B0606030402020204" pitchFamily="34" charset="0"/>
            </a:rPr>
            <a:t>                MFSC  </a:t>
          </a:r>
          <a:r>
            <a:rPr lang="en-US" sz="1600" b="0" dirty="0">
              <a:solidFill>
                <a:schemeClr val="accent3"/>
              </a:solidFill>
              <a:latin typeface="Franklin Gothic Medium Cond" panose="020B0606030402020204" pitchFamily="34" charset="0"/>
            </a:rPr>
            <a:t>IDU  </a:t>
          </a:r>
          <a:r>
            <a:rPr lang="en-US" sz="1600" b="0" dirty="0">
              <a:solidFill>
                <a:schemeClr val="accent4"/>
              </a:solidFill>
              <a:latin typeface="Franklin Gothic Medium Cond" panose="020B0606030402020204" pitchFamily="34" charset="0"/>
            </a:rPr>
            <a:t>MMSC&amp;IDU</a:t>
          </a:r>
          <a:r>
            <a:rPr lang="en-US" sz="1600" b="0" baseline="0" dirty="0">
              <a:solidFill>
                <a:schemeClr val="accent4"/>
              </a:solidFill>
              <a:latin typeface="Franklin Gothic Medium Cond" panose="020B0606030402020204" pitchFamily="34" charset="0"/>
            </a:rPr>
            <a:t>         </a:t>
          </a:r>
          <a:endParaRPr lang="en-US" sz="1600" b="0" dirty="0">
            <a:solidFill>
              <a:schemeClr val="accent4"/>
            </a:solidFill>
            <a:latin typeface="Franklin Gothic Medium Cond" panose="020B0606030402020204" pitchFamily="34" charset="0"/>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0.0358</cdr:x>
      <cdr:y>0.01214</cdr:y>
    </cdr:from>
    <cdr:to>
      <cdr:x>0.97981</cdr:x>
      <cdr:y>0.12316</cdr:y>
    </cdr:to>
    <cdr:sp macro="" textlink="">
      <cdr:nvSpPr>
        <cdr:cNvPr id="2" name="TextBox 6">
          <a:extLst xmlns:a="http://schemas.openxmlformats.org/drawingml/2006/main">
            <a:ext uri="{FF2B5EF4-FFF2-40B4-BE49-F238E27FC236}">
              <a16:creationId xmlns:a16="http://schemas.microsoft.com/office/drawing/2014/main" id="{F895C0DC-8621-4DE7-B282-258B3158B0F3}"/>
            </a:ext>
          </a:extLst>
        </cdr:cNvPr>
        <cdr:cNvSpPr txBox="1"/>
      </cdr:nvSpPr>
      <cdr:spPr>
        <a:xfrm xmlns:a="http://schemas.openxmlformats.org/drawingml/2006/main">
          <a:off x="162417" y="30845"/>
          <a:ext cx="4282583" cy="281940"/>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dirty="0">
              <a:solidFill>
                <a:schemeClr val="accent1"/>
              </a:solidFill>
              <a:latin typeface="Franklin Gothic Book" panose="020B0503020102020204" pitchFamily="34" charset="0"/>
            </a:rPr>
            <a:t>     People co-diagnosed   </a:t>
          </a:r>
          <a:r>
            <a:rPr lang="en-US" sz="1600" dirty="0">
              <a:solidFill>
                <a:schemeClr val="accent3"/>
              </a:solidFill>
              <a:latin typeface="Franklin Gothic Book" panose="020B0503020102020204" pitchFamily="34" charset="0"/>
            </a:rPr>
            <a:t>People living with</a:t>
          </a:r>
          <a:r>
            <a:rPr lang="en-US" sz="1600" baseline="0" dirty="0">
              <a:solidFill>
                <a:schemeClr val="accent3"/>
              </a:solidFill>
              <a:latin typeface="Franklin Gothic Book" panose="020B0503020102020204" pitchFamily="34" charset="0"/>
            </a:rPr>
            <a:t> HCV</a:t>
          </a:r>
          <a:endParaRPr lang="en-US" sz="1600" dirty="0">
            <a:solidFill>
              <a:schemeClr val="accent3"/>
            </a:solidFill>
            <a:latin typeface="Franklin Gothic Book" panose="020B0503020102020204" pitchFamily="34" charset="0"/>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0.28539</cdr:x>
      <cdr:y>0</cdr:y>
    </cdr:from>
    <cdr:to>
      <cdr:x>0.7236</cdr:x>
      <cdr:y>0.15592</cdr:y>
    </cdr:to>
    <cdr:sp macro="" textlink="">
      <cdr:nvSpPr>
        <cdr:cNvPr id="2" name="TextBox 1">
          <a:extLst xmlns:a="http://schemas.openxmlformats.org/drawingml/2006/main">
            <a:ext uri="{FF2B5EF4-FFF2-40B4-BE49-F238E27FC236}">
              <a16:creationId xmlns:a16="http://schemas.microsoft.com/office/drawing/2014/main" id="{CEE698D7-DFF4-F08D-9C67-A0E06F89A051}"/>
            </a:ext>
          </a:extLst>
        </cdr:cNvPr>
        <cdr:cNvSpPr txBox="1"/>
      </cdr:nvSpPr>
      <cdr:spPr>
        <a:xfrm xmlns:a="http://schemas.openxmlformats.org/drawingml/2006/main">
          <a:off x="1449225" y="0"/>
          <a:ext cx="2225251" cy="5702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0" dirty="0">
              <a:latin typeface="Franklin Gothic Book" panose="020B0503020102020204" pitchFamily="34" charset="0"/>
            </a:rPr>
            <a:t>Age</a:t>
          </a:r>
          <a:r>
            <a:rPr lang="en-US" sz="1600" b="0" baseline="0" dirty="0">
              <a:latin typeface="Franklin Gothic Book" panose="020B0503020102020204" pitchFamily="34" charset="0"/>
            </a:rPr>
            <a:t> (years)</a:t>
          </a:r>
          <a:endParaRPr lang="en-US" sz="1600" dirty="0">
            <a:latin typeface="Franklin Gothic Book" panose="020B0503020102020204" pitchFamily="34" charset="0"/>
          </a:endParaRPr>
        </a:p>
      </cdr:txBody>
    </cdr:sp>
  </cdr:relSizeAnchor>
  <cdr:relSizeAnchor xmlns:cdr="http://schemas.openxmlformats.org/drawingml/2006/chartDrawing">
    <cdr:from>
      <cdr:x>0</cdr:x>
      <cdr:y>0.11296</cdr:y>
    </cdr:from>
    <cdr:to>
      <cdr:x>1</cdr:x>
      <cdr:y>0.20553</cdr:y>
    </cdr:to>
    <cdr:sp macro="" textlink="">
      <cdr:nvSpPr>
        <cdr:cNvPr id="3" name="TextBox 4">
          <a:extLst xmlns:a="http://schemas.openxmlformats.org/drawingml/2006/main">
            <a:ext uri="{FF2B5EF4-FFF2-40B4-BE49-F238E27FC236}">
              <a16:creationId xmlns:a16="http://schemas.microsoft.com/office/drawing/2014/main" id="{795FEC2D-86D4-5B42-B8C6-4747269631CF}"/>
            </a:ext>
          </a:extLst>
        </cdr:cNvPr>
        <cdr:cNvSpPr txBox="1"/>
      </cdr:nvSpPr>
      <cdr:spPr>
        <a:xfrm xmlns:a="http://schemas.openxmlformats.org/drawingml/2006/main">
          <a:off x="0" y="413137"/>
          <a:ext cx="5078048" cy="33855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600" b="0" dirty="0">
              <a:solidFill>
                <a:schemeClr val="accent3"/>
              </a:solidFill>
              <a:latin typeface="Franklin Gothic Medium Cond" panose="020B0606030402020204" pitchFamily="34" charset="0"/>
            </a:rPr>
            <a:t>                         </a:t>
          </a:r>
          <a:r>
            <a:rPr lang="en-US" sz="1600" b="0" baseline="0" dirty="0">
              <a:solidFill>
                <a:schemeClr val="accent3">
                  <a:lumMod val="50000"/>
                </a:schemeClr>
              </a:solidFill>
              <a:latin typeface="Franklin Gothic Medium Cond" panose="020B0606030402020204" pitchFamily="34" charset="0"/>
            </a:rPr>
            <a:t>                      </a:t>
          </a:r>
          <a:r>
            <a:rPr lang="en-US" sz="1600" b="0" baseline="0" dirty="0">
              <a:solidFill>
                <a:schemeClr val="accent6"/>
              </a:solidFill>
              <a:latin typeface="Franklin Gothic Medium Cond" panose="020B0606030402020204" pitchFamily="34" charset="0"/>
            </a:rPr>
            <a:t>TB</a:t>
          </a:r>
          <a:r>
            <a:rPr lang="en-US" sz="1600" b="0" baseline="0" dirty="0">
              <a:solidFill>
                <a:schemeClr val="accent3">
                  <a:lumMod val="50000"/>
                </a:schemeClr>
              </a:solidFill>
              <a:latin typeface="Franklin Gothic Medium Cond" panose="020B0606030402020204" pitchFamily="34" charset="0"/>
            </a:rPr>
            <a:t>       </a:t>
          </a:r>
          <a:r>
            <a:rPr lang="en-US" sz="1600" dirty="0">
              <a:solidFill>
                <a:schemeClr val="accent3">
                  <a:lumMod val="50000"/>
                </a:schemeClr>
              </a:solidFill>
              <a:latin typeface="Franklin Gothic Medium Cond" panose="020B0606030402020204" pitchFamily="34" charset="0"/>
            </a:rPr>
            <a:t>           </a:t>
          </a:r>
          <a:r>
            <a:rPr lang="en-US" sz="1600" baseline="0" dirty="0">
              <a:solidFill>
                <a:schemeClr val="accent3">
                  <a:lumMod val="50000"/>
                </a:schemeClr>
              </a:solidFill>
              <a:latin typeface="Franklin Gothic Medium Cond" panose="020B0606030402020204" pitchFamily="34" charset="0"/>
            </a:rPr>
            <a:t>        </a:t>
          </a:r>
          <a:r>
            <a:rPr lang="en-US" sz="1600" baseline="0" dirty="0">
              <a:solidFill>
                <a:schemeClr val="accent2"/>
              </a:solidFill>
              <a:latin typeface="Franklin Gothic Medium Cond" panose="020B0606030402020204" pitchFamily="34" charset="0"/>
            </a:rPr>
            <a:t>TB-HIV</a:t>
          </a:r>
          <a:endParaRPr lang="en-US" sz="1600" b="0" dirty="0">
            <a:solidFill>
              <a:schemeClr val="accent2"/>
            </a:solidFill>
            <a:latin typeface="Franklin Gothic Medium Cond" panose="020B0606030402020204" pitchFamily="34" charset="0"/>
          </a:endParaRPr>
        </a:p>
      </cdr:txBody>
    </cdr:sp>
  </cdr:relSizeAnchor>
</c:userShapes>
</file>

<file path=ppt/drawings/drawing26.xml><?xml version="1.0" encoding="utf-8"?>
<c:userShapes xmlns:c="http://schemas.openxmlformats.org/drawingml/2006/chart">
  <cdr:relSizeAnchor xmlns:cdr="http://schemas.openxmlformats.org/drawingml/2006/chartDrawing">
    <cdr:from>
      <cdr:x>0.26204</cdr:x>
      <cdr:y>0.07407</cdr:y>
    </cdr:from>
    <cdr:to>
      <cdr:x>0.97795</cdr:x>
      <cdr:y>0.16875</cdr:y>
    </cdr:to>
    <cdr:sp macro="" textlink="">
      <cdr:nvSpPr>
        <cdr:cNvPr id="3" name="TextBox 1">
          <a:extLst xmlns:a="http://schemas.openxmlformats.org/drawingml/2006/main">
            <a:ext uri="{FF2B5EF4-FFF2-40B4-BE49-F238E27FC236}">
              <a16:creationId xmlns:a16="http://schemas.microsoft.com/office/drawing/2014/main" id="{BD01D293-34F0-90D1-CAF0-EEF600D70A63}"/>
            </a:ext>
          </a:extLst>
        </cdr:cNvPr>
        <cdr:cNvSpPr txBox="1"/>
      </cdr:nvSpPr>
      <cdr:spPr>
        <a:xfrm xmlns:a="http://schemas.openxmlformats.org/drawingml/2006/main">
          <a:off x="1358264" y="203200"/>
          <a:ext cx="3710941" cy="2597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600" b="0" dirty="0">
              <a:solidFill>
                <a:schemeClr val="accent6"/>
              </a:solidFill>
              <a:latin typeface="Franklin Gothic Medium Cond" panose="020B0606030402020204" pitchFamily="34" charset="0"/>
            </a:rPr>
            <a:t>TB    </a:t>
          </a:r>
          <a:r>
            <a:rPr lang="en-US" sz="1600" b="0" dirty="0">
              <a:solidFill>
                <a:schemeClr val="accent1"/>
              </a:solidFill>
              <a:latin typeface="Franklin Gothic Medium Cond" panose="020B0606030402020204" pitchFamily="34" charset="0"/>
            </a:rPr>
            <a:t>                                                  </a:t>
          </a:r>
          <a:r>
            <a:rPr lang="en-US" sz="1600" b="0" baseline="0" dirty="0">
              <a:solidFill>
                <a:schemeClr val="accent2"/>
              </a:solidFill>
              <a:latin typeface="Franklin Gothic Medium Cond" panose="020B0606030402020204" pitchFamily="34" charset="0"/>
            </a:rPr>
            <a:t>TB-HIV</a:t>
          </a:r>
          <a:r>
            <a:rPr lang="en-US" sz="1600" b="0" baseline="0" dirty="0">
              <a:solidFill>
                <a:schemeClr val="accent1"/>
              </a:solidFill>
              <a:latin typeface="Franklin Gothic Medium Cond" panose="020B0606030402020204" pitchFamily="34" charset="0"/>
            </a:rPr>
            <a:t> </a:t>
          </a:r>
          <a:endParaRPr lang="en-US" sz="1600" b="0" dirty="0">
            <a:solidFill>
              <a:schemeClr val="accent1"/>
            </a:solidFill>
            <a:latin typeface="Franklin Gothic Medium Cond" panose="020B0606030402020204" pitchFamily="34" charset="0"/>
          </a:endParaRPr>
        </a:p>
      </cdr:txBody>
    </cdr:sp>
  </cdr:relSizeAnchor>
  <cdr:relSizeAnchor xmlns:cdr="http://schemas.openxmlformats.org/drawingml/2006/chartDrawing">
    <cdr:from>
      <cdr:x>0.71737</cdr:x>
      <cdr:y>0.18507</cdr:y>
    </cdr:from>
    <cdr:to>
      <cdr:x>0.71737</cdr:x>
      <cdr:y>0.94851</cdr:y>
    </cdr:to>
    <cdr:cxnSp macro="">
      <cdr:nvCxnSpPr>
        <cdr:cNvPr id="5" name="Straight Connector 4">
          <a:extLst xmlns:a="http://schemas.openxmlformats.org/drawingml/2006/main">
            <a:ext uri="{FF2B5EF4-FFF2-40B4-BE49-F238E27FC236}">
              <a16:creationId xmlns:a16="http://schemas.microsoft.com/office/drawing/2014/main" id="{292BCE02-6984-1763-EBBF-A873F542F01E}"/>
            </a:ext>
          </a:extLst>
        </cdr:cNvPr>
        <cdr:cNvCxnSpPr/>
      </cdr:nvCxnSpPr>
      <cdr:spPr>
        <a:xfrm xmlns:a="http://schemas.openxmlformats.org/drawingml/2006/main">
          <a:off x="3718485" y="647272"/>
          <a:ext cx="0" cy="2670048"/>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7.xml><?xml version="1.0" encoding="utf-8"?>
<c:userShapes xmlns:c="http://schemas.openxmlformats.org/drawingml/2006/chart">
  <cdr:relSizeAnchor xmlns:cdr="http://schemas.openxmlformats.org/drawingml/2006/chartDrawing">
    <cdr:from>
      <cdr:x>0.81227</cdr:x>
      <cdr:y>0.10865</cdr:y>
    </cdr:from>
    <cdr:to>
      <cdr:x>0.98937</cdr:x>
      <cdr:y>1</cdr:y>
    </cdr:to>
    <cdr:sp macro="" textlink="">
      <cdr:nvSpPr>
        <cdr:cNvPr id="2" name="TextBox 1"/>
        <cdr:cNvSpPr txBox="1"/>
      </cdr:nvSpPr>
      <cdr:spPr>
        <a:xfrm xmlns:a="http://schemas.openxmlformats.org/drawingml/2006/main">
          <a:off x="9463742" y="546412"/>
          <a:ext cx="2063388" cy="44826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solidFill>
                <a:schemeClr val="accent1"/>
              </a:solidFill>
              <a:latin typeface="Franklin Gothic Book" panose="020B0503020102020204" pitchFamily="34" charset="0"/>
            </a:rPr>
            <a:t>Medical</a:t>
          </a:r>
          <a:r>
            <a:rPr lang="en-US" sz="2000" baseline="0" dirty="0">
              <a:solidFill>
                <a:schemeClr val="accent1"/>
              </a:solidFill>
              <a:latin typeface="Franklin Gothic Book" panose="020B0503020102020204" pitchFamily="34" charset="0"/>
            </a:rPr>
            <a:t> case management</a:t>
          </a:r>
          <a:endParaRPr lang="en-US" sz="2000" dirty="0">
            <a:solidFill>
              <a:schemeClr val="accent1"/>
            </a:solidFill>
            <a:latin typeface="Franklin Gothic Book" panose="020B0503020102020204" pitchFamily="34" charset="0"/>
          </a:endParaRPr>
        </a:p>
        <a:p xmlns:a="http://schemas.openxmlformats.org/drawingml/2006/main">
          <a:r>
            <a:rPr lang="en-US" sz="2000" dirty="0">
              <a:solidFill>
                <a:schemeClr val="accent2"/>
              </a:solidFill>
              <a:latin typeface="Franklin Gothic Book" panose="020B0503020102020204" pitchFamily="34" charset="0"/>
            </a:rPr>
            <a:t>Medical care</a:t>
          </a:r>
        </a:p>
        <a:p xmlns:a="http://schemas.openxmlformats.org/drawingml/2006/main">
          <a:endParaRPr lang="en-US" sz="2000" dirty="0">
            <a:latin typeface="Franklin Gothic Book" panose="020B0503020102020204" pitchFamily="34" charset="0"/>
          </a:endParaRPr>
        </a:p>
        <a:p xmlns:a="http://schemas.openxmlformats.org/drawingml/2006/main">
          <a:endParaRPr lang="en-US" sz="2000" dirty="0">
            <a:latin typeface="Franklin Gothic Book" panose="020B0503020102020204" pitchFamily="34" charset="0"/>
          </a:endParaRPr>
        </a:p>
        <a:p xmlns:a="http://schemas.openxmlformats.org/drawingml/2006/main">
          <a:endParaRPr lang="en-US" sz="2000" dirty="0">
            <a:latin typeface="Franklin Gothic Book" panose="020B0503020102020204" pitchFamily="34" charset="0"/>
          </a:endParaRPr>
        </a:p>
        <a:p xmlns:a="http://schemas.openxmlformats.org/drawingml/2006/main">
          <a:endParaRPr lang="en-US" sz="2000" dirty="0">
            <a:solidFill>
              <a:schemeClr val="accent5"/>
            </a:solidFill>
            <a:latin typeface="Franklin Gothic Book" panose="020B0503020102020204" pitchFamily="34" charset="0"/>
          </a:endParaRPr>
        </a:p>
        <a:p xmlns:a="http://schemas.openxmlformats.org/drawingml/2006/main">
          <a:endParaRPr lang="en-US" sz="2800" dirty="0">
            <a:solidFill>
              <a:schemeClr val="accent5"/>
            </a:solidFill>
            <a:latin typeface="Franklin Gothic Book" panose="020B0503020102020204" pitchFamily="34" charset="0"/>
          </a:endParaRPr>
        </a:p>
        <a:p xmlns:a="http://schemas.openxmlformats.org/drawingml/2006/main">
          <a:r>
            <a:rPr lang="en-US" sz="2000" dirty="0">
              <a:solidFill>
                <a:schemeClr val="accent3"/>
              </a:solidFill>
              <a:latin typeface="Franklin Gothic Book" panose="020B0503020102020204" pitchFamily="34" charset="0"/>
            </a:rPr>
            <a:t>Dental</a:t>
          </a:r>
        </a:p>
        <a:p xmlns:a="http://schemas.openxmlformats.org/drawingml/2006/main">
          <a:r>
            <a:rPr lang="en-US" sz="2000" dirty="0">
              <a:solidFill>
                <a:schemeClr val="accent4"/>
              </a:solidFill>
              <a:latin typeface="Franklin Gothic Book" panose="020B0503020102020204" pitchFamily="34" charset="0"/>
            </a:rPr>
            <a:t>Mental Health</a:t>
          </a:r>
          <a:endParaRPr lang="en-US" sz="2000" dirty="0">
            <a:latin typeface="Franklin Gothic Book" panose="020B0503020102020204" pitchFamily="34" charset="0"/>
          </a:endParaRPr>
        </a:p>
        <a:p xmlns:a="http://schemas.openxmlformats.org/drawingml/2006/main">
          <a:r>
            <a:rPr lang="en-US" sz="2000" dirty="0">
              <a:solidFill>
                <a:schemeClr val="accent5"/>
              </a:solidFill>
              <a:latin typeface="Franklin Gothic Book" panose="020B0503020102020204" pitchFamily="34" charset="0"/>
            </a:rPr>
            <a:t>Health</a:t>
          </a:r>
          <a:r>
            <a:rPr lang="en-US" sz="2000" baseline="0" dirty="0">
              <a:solidFill>
                <a:schemeClr val="accent5"/>
              </a:solidFill>
              <a:latin typeface="Franklin Gothic Book" panose="020B0503020102020204" pitchFamily="34" charset="0"/>
            </a:rPr>
            <a:t> Insurance </a:t>
          </a:r>
          <a:r>
            <a:rPr lang="en-US" sz="2000" dirty="0">
              <a:solidFill>
                <a:schemeClr val="accent6"/>
              </a:solidFill>
              <a:latin typeface="Franklin Gothic Book" panose="020B0503020102020204" pitchFamily="34" charset="0"/>
            </a:rPr>
            <a:t>Substance Use </a:t>
          </a:r>
          <a:r>
            <a:rPr lang="en-US" sz="2000" dirty="0">
              <a:solidFill>
                <a:schemeClr val="tx1"/>
              </a:solidFill>
              <a:latin typeface="Franklin Gothic Book" panose="020B0503020102020204" pitchFamily="34" charset="0"/>
            </a:rPr>
            <a:t>EIS</a:t>
          </a:r>
        </a:p>
      </cdr:txBody>
    </cdr:sp>
  </cdr:relSizeAnchor>
</c:userShapes>
</file>

<file path=ppt/drawings/drawing28.xml><?xml version="1.0" encoding="utf-8"?>
<c:userShapes xmlns:c="http://schemas.openxmlformats.org/drawingml/2006/chart">
  <cdr:relSizeAnchor xmlns:cdr="http://schemas.openxmlformats.org/drawingml/2006/chartDrawing">
    <cdr:from>
      <cdr:x>0.84861</cdr:x>
      <cdr:y>0.35361</cdr:y>
    </cdr:from>
    <cdr:to>
      <cdr:x>1</cdr:x>
      <cdr:y>0.85146</cdr:y>
    </cdr:to>
    <cdr:sp macro="" textlink="">
      <cdr:nvSpPr>
        <cdr:cNvPr id="2" name="TextBox 2"/>
        <cdr:cNvSpPr txBox="1"/>
      </cdr:nvSpPr>
      <cdr:spPr>
        <a:xfrm xmlns:a="http://schemas.openxmlformats.org/drawingml/2006/main">
          <a:off x="9311641" y="1616710"/>
          <a:ext cx="1661159" cy="2276157"/>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800" dirty="0">
              <a:solidFill>
                <a:schemeClr val="accent1"/>
              </a:solidFill>
              <a:latin typeface="Franklin Gothic Book" panose="020B0503020102020204" pitchFamily="34" charset="0"/>
            </a:rPr>
            <a:t>Antiretrovirals (ARVs)</a:t>
          </a:r>
        </a:p>
        <a:p xmlns:a="http://schemas.openxmlformats.org/drawingml/2006/main">
          <a:endParaRPr lang="en-US" sz="1800" dirty="0">
            <a:latin typeface="Franklin Gothic Book" panose="020B0503020102020204" pitchFamily="34" charset="0"/>
          </a:endParaRPr>
        </a:p>
        <a:p xmlns:a="http://schemas.openxmlformats.org/drawingml/2006/main">
          <a:endParaRPr lang="en-US" sz="1800" dirty="0">
            <a:latin typeface="Franklin Gothic Book" panose="020B0503020102020204" pitchFamily="34" charset="0"/>
          </a:endParaRPr>
        </a:p>
        <a:p xmlns:a="http://schemas.openxmlformats.org/drawingml/2006/main">
          <a:endParaRPr lang="en-US" sz="1800" dirty="0">
            <a:latin typeface="Franklin Gothic Book" panose="020B0503020102020204" pitchFamily="34" charset="0"/>
          </a:endParaRPr>
        </a:p>
        <a:p xmlns:a="http://schemas.openxmlformats.org/drawingml/2006/main">
          <a:r>
            <a:rPr lang="en-US" sz="1800" dirty="0">
              <a:solidFill>
                <a:schemeClr val="accent2"/>
              </a:solidFill>
              <a:latin typeface="Franklin Gothic Book" panose="020B0503020102020204" pitchFamily="34" charset="0"/>
            </a:rPr>
            <a:t>ARV side-effect</a:t>
          </a:r>
          <a:endParaRPr lang="en-US" sz="1800" baseline="0" dirty="0">
            <a:solidFill>
              <a:schemeClr val="accent2"/>
            </a:solidFill>
            <a:latin typeface="Franklin Gothic Book" panose="020B0503020102020204" pitchFamily="34" charset="0"/>
          </a:endParaRPr>
        </a:p>
        <a:p xmlns:a="http://schemas.openxmlformats.org/drawingml/2006/main">
          <a:r>
            <a:rPr lang="en-US" sz="1800" baseline="0" dirty="0">
              <a:solidFill>
                <a:schemeClr val="accent3"/>
              </a:solidFill>
              <a:latin typeface="Franklin Gothic Book" panose="020B0503020102020204" pitchFamily="34" charset="0"/>
            </a:rPr>
            <a:t>Mental health</a:t>
          </a:r>
        </a:p>
        <a:p xmlns:a="http://schemas.openxmlformats.org/drawingml/2006/main">
          <a:r>
            <a:rPr lang="en-US" sz="1800" baseline="0" dirty="0">
              <a:solidFill>
                <a:schemeClr val="accent4"/>
              </a:solidFill>
              <a:latin typeface="Franklin Gothic Book" panose="020B0503020102020204" pitchFamily="34" charset="0"/>
            </a:rPr>
            <a:t>Prophylaxis</a:t>
          </a:r>
        </a:p>
        <a:p xmlns:a="http://schemas.openxmlformats.org/drawingml/2006/main">
          <a:endParaRPr lang="en-US" sz="1800" dirty="0">
            <a:latin typeface="Franklin Gothic Book" panose="020B0503020102020204" pitchFamily="34" charset="0"/>
          </a:endParaRPr>
        </a:p>
      </cdr:txBody>
    </cdr:sp>
  </cdr:relSizeAnchor>
</c:userShapes>
</file>

<file path=ppt/drawings/drawing29.xml><?xml version="1.0" encoding="utf-8"?>
<c:userShapes xmlns:c="http://schemas.openxmlformats.org/drawingml/2006/chart">
  <cdr:relSizeAnchor xmlns:cdr="http://schemas.openxmlformats.org/drawingml/2006/chartDrawing">
    <cdr:from>
      <cdr:x>0.19245</cdr:x>
      <cdr:y>0.30126</cdr:y>
    </cdr:from>
    <cdr:to>
      <cdr:x>0.48306</cdr:x>
      <cdr:y>0.84769</cdr:y>
    </cdr:to>
    <cdr:sp macro="" textlink="">
      <cdr:nvSpPr>
        <cdr:cNvPr id="2" name="TextBox 1">
          <a:extLst xmlns:a="http://schemas.openxmlformats.org/drawingml/2006/main">
            <a:ext uri="{FF2B5EF4-FFF2-40B4-BE49-F238E27FC236}">
              <a16:creationId xmlns:a16="http://schemas.microsoft.com/office/drawing/2014/main" id="{8AA80045-B306-43D4-B32A-B13BC9B35E6A}"/>
            </a:ext>
          </a:extLst>
        </cdr:cNvPr>
        <cdr:cNvSpPr txBox="1"/>
      </cdr:nvSpPr>
      <cdr:spPr>
        <a:xfrm xmlns:a="http://schemas.openxmlformats.org/drawingml/2006/main">
          <a:off x="508824" y="616531"/>
          <a:ext cx="768370" cy="111827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solidFill>
                <a:schemeClr val="bg1"/>
              </a:solidFill>
              <a:latin typeface="Franklin Gothic Book" panose="020B0503020102020204" pitchFamily="34" charset="0"/>
            </a:rPr>
            <a:t>     Non-</a:t>
          </a:r>
        </a:p>
        <a:p xmlns:a="http://schemas.openxmlformats.org/drawingml/2006/main">
          <a:r>
            <a:rPr lang="en-US" sz="1200" dirty="0">
              <a:solidFill>
                <a:schemeClr val="bg1"/>
              </a:solidFill>
              <a:latin typeface="Franklin Gothic Book" panose="020B0503020102020204" pitchFamily="34" charset="0"/>
            </a:rPr>
            <a:t>Milwaukee </a:t>
          </a:r>
        </a:p>
        <a:p xmlns:a="http://schemas.openxmlformats.org/drawingml/2006/main">
          <a:r>
            <a:rPr lang="en-US" sz="1200" dirty="0">
              <a:solidFill>
                <a:schemeClr val="bg1"/>
              </a:solidFill>
              <a:latin typeface="Franklin Gothic Book" panose="020B0503020102020204" pitchFamily="34" charset="0"/>
            </a:rPr>
            <a:t>   County,</a:t>
          </a:r>
        </a:p>
        <a:p xmlns:a="http://schemas.openxmlformats.org/drawingml/2006/main">
          <a:r>
            <a:rPr lang="en-US" sz="1200" dirty="0">
              <a:solidFill>
                <a:schemeClr val="bg1"/>
              </a:solidFill>
              <a:latin typeface="Franklin Gothic Book" panose="020B0503020102020204" pitchFamily="34" charset="0"/>
            </a:rPr>
            <a:t>     58%</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0.99998</cdr:x>
      <cdr:y>1</cdr:y>
    </cdr:to>
    <cdr:pic>
      <cdr:nvPicPr>
        <cdr:cNvPr id="5" name="Picture 4" descr="Diagram, schematic">
          <a:extLst xmlns:a="http://schemas.openxmlformats.org/drawingml/2006/main">
            <a:ext uri="{FF2B5EF4-FFF2-40B4-BE49-F238E27FC236}">
              <a16:creationId xmlns:a16="http://schemas.microsoft.com/office/drawing/2014/main" id="{ACB957DE-9C65-32FA-136F-703BFA856E3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0" y="0"/>
          <a:ext cx="4256158" cy="3480296"/>
        </a:xfrm>
        <a:prstGeom xmlns:a="http://schemas.openxmlformats.org/drawingml/2006/main" prst="rect">
          <a:avLst/>
        </a:prstGeom>
      </cdr:spPr>
    </cdr:pic>
  </cdr:relSizeAnchor>
</c:userShapes>
</file>

<file path=ppt/drawings/drawing30.xml><?xml version="1.0" encoding="utf-8"?>
<c:userShapes xmlns:c="http://schemas.openxmlformats.org/drawingml/2006/chart">
  <cdr:relSizeAnchor xmlns:cdr="http://schemas.openxmlformats.org/drawingml/2006/chartDrawing">
    <cdr:from>
      <cdr:x>0</cdr:x>
      <cdr:y>0.06558</cdr:y>
    </cdr:from>
    <cdr:to>
      <cdr:x>0.1444</cdr:x>
      <cdr:y>0.19149</cdr:y>
    </cdr:to>
    <cdr:sp macro="" textlink="">
      <cdr:nvSpPr>
        <cdr:cNvPr id="3" name="TextBox 1"/>
        <cdr:cNvSpPr txBox="1"/>
      </cdr:nvSpPr>
      <cdr:spPr>
        <a:xfrm xmlns:a="http://schemas.openxmlformats.org/drawingml/2006/main">
          <a:off x="-813818" y="349339"/>
          <a:ext cx="1525494" cy="670647"/>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marL="0" marR="0" algn="ctr">
            <a:spcBef>
              <a:spcPts val="0"/>
            </a:spcBef>
            <a:spcAft>
              <a:spcPts val="0"/>
            </a:spcAft>
          </a:pPr>
          <a:r>
            <a:rPr lang="en-US" sz="1800" dirty="0">
              <a:solidFill>
                <a:schemeClr val="tx1">
                  <a:lumMod val="65000"/>
                  <a:lumOff val="35000"/>
                </a:schemeClr>
              </a:solidFill>
              <a:effectLst/>
              <a:latin typeface="Franklin Gothic Medium Cond" panose="020B0606030402020204" pitchFamily="34" charset="0"/>
              <a:ea typeface="Times New Roman"/>
            </a:rPr>
            <a:t>Estimated </a:t>
          </a:r>
        </a:p>
        <a:p xmlns:a="http://schemas.openxmlformats.org/drawingml/2006/main">
          <a:pPr marL="0" marR="0" algn="ctr">
            <a:spcBef>
              <a:spcPts val="0"/>
            </a:spcBef>
            <a:spcAft>
              <a:spcPts val="0"/>
            </a:spcAft>
          </a:pPr>
          <a:r>
            <a:rPr lang="en-US" sz="1800" dirty="0">
              <a:solidFill>
                <a:schemeClr val="tx1">
                  <a:lumMod val="65000"/>
                  <a:lumOff val="35000"/>
                </a:schemeClr>
              </a:solidFill>
              <a:effectLst/>
              <a:latin typeface="Franklin Gothic Medium Cond" panose="020B0606030402020204" pitchFamily="34" charset="0"/>
              <a:ea typeface="Times New Roman"/>
            </a:rPr>
            <a:t>value</a:t>
          </a:r>
        </a:p>
      </cdr:txBody>
    </cdr:sp>
  </cdr:relSizeAnchor>
  <cdr:relSizeAnchor xmlns:cdr="http://schemas.openxmlformats.org/drawingml/2006/chartDrawing">
    <cdr:from>
      <cdr:x>0.16998</cdr:x>
      <cdr:y>0.13427</cdr:y>
    </cdr:from>
    <cdr:to>
      <cdr:x>0.54597</cdr:x>
      <cdr:y>0.2105</cdr:y>
    </cdr:to>
    <cdr:sp macro="" textlink="">
      <cdr:nvSpPr>
        <cdr:cNvPr id="5" name="TextBox 1"/>
        <cdr:cNvSpPr txBox="1"/>
      </cdr:nvSpPr>
      <cdr:spPr>
        <a:xfrm xmlns:a="http://schemas.openxmlformats.org/drawingml/2006/main">
          <a:off x="1795754" y="715230"/>
          <a:ext cx="3972094" cy="40605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spcBef>
              <a:spcPts val="0"/>
            </a:spcBef>
            <a:spcAft>
              <a:spcPts val="0"/>
            </a:spcAft>
          </a:pPr>
          <a:r>
            <a:rPr lang="en-US" sz="1800" dirty="0">
              <a:solidFill>
                <a:srgbClr val="2A5934"/>
              </a:solidFill>
              <a:effectLst/>
              <a:latin typeface="Franklin Gothic Medium Cond" panose="020B0606030402020204" pitchFamily="34" charset="0"/>
              <a:ea typeface="Times New Roman"/>
            </a:rPr>
            <a:t>Values</a:t>
          </a:r>
          <a:r>
            <a:rPr lang="en-US" sz="1800" baseline="0" dirty="0">
              <a:solidFill>
                <a:srgbClr val="2A5934"/>
              </a:solidFill>
              <a:effectLst/>
              <a:latin typeface="Franklin Gothic Medium Cond" panose="020B0606030402020204" pitchFamily="34" charset="0"/>
              <a:ea typeface="Times New Roman"/>
            </a:rPr>
            <a:t> b</a:t>
          </a:r>
          <a:r>
            <a:rPr lang="en-US" sz="1800" dirty="0">
              <a:solidFill>
                <a:srgbClr val="2A5934"/>
              </a:solidFill>
              <a:effectLst/>
              <a:latin typeface="Franklin Gothic Medium Cond" panose="020B0606030402020204" pitchFamily="34" charset="0"/>
              <a:ea typeface="Times New Roman"/>
            </a:rPr>
            <a:t>ased</a:t>
          </a:r>
          <a:r>
            <a:rPr lang="en-US" sz="1800" baseline="0" dirty="0">
              <a:solidFill>
                <a:srgbClr val="2A5934"/>
              </a:solidFill>
              <a:effectLst/>
              <a:latin typeface="Franklin Gothic Medium Cond" panose="020B0606030402020204" pitchFamily="34" charset="0"/>
              <a:ea typeface="Times New Roman"/>
            </a:rPr>
            <a:t> on surveillance data</a:t>
          </a:r>
          <a:endParaRPr lang="en-US" sz="1800" dirty="0">
            <a:solidFill>
              <a:srgbClr val="2A5934"/>
            </a:solidFill>
            <a:effectLst/>
            <a:latin typeface="Franklin Gothic Medium Cond" panose="020B0606030402020204" pitchFamily="34" charset="0"/>
            <a:ea typeface="Times New Roman"/>
          </a:endParaRPr>
        </a:p>
      </cdr:txBody>
    </cdr:sp>
  </cdr:relSizeAnchor>
  <cdr:relSizeAnchor xmlns:cdr="http://schemas.openxmlformats.org/drawingml/2006/chartDrawing">
    <cdr:from>
      <cdr:x>0.15975</cdr:x>
      <cdr:y>0.21145</cdr:y>
    </cdr:from>
    <cdr:to>
      <cdr:x>0.96543</cdr:x>
      <cdr:y>0.21839</cdr:y>
    </cdr:to>
    <cdr:cxnSp macro="">
      <cdr:nvCxnSpPr>
        <cdr:cNvPr id="7" name="Straight Connector 6">
          <a:extLst xmlns:a="http://schemas.openxmlformats.org/drawingml/2006/main">
            <a:ext uri="{FF2B5EF4-FFF2-40B4-BE49-F238E27FC236}">
              <a16:creationId xmlns:a16="http://schemas.microsoft.com/office/drawing/2014/main" id="{E9172F24-DA5D-4967-BF51-CFA4277EE19B}"/>
            </a:ext>
          </a:extLst>
        </cdr:cNvPr>
        <cdr:cNvCxnSpPr/>
      </cdr:nvCxnSpPr>
      <cdr:spPr>
        <a:xfrm xmlns:a="http://schemas.openxmlformats.org/drawingml/2006/main" flipV="1">
          <a:off x="1687632" y="1126313"/>
          <a:ext cx="8511495" cy="36967"/>
        </a:xfrm>
        <a:prstGeom xmlns:a="http://schemas.openxmlformats.org/drawingml/2006/main" prst="line">
          <a:avLst/>
        </a:prstGeom>
        <a:ln xmlns:a="http://schemas.openxmlformats.org/drawingml/2006/main">
          <a:solidFill>
            <a:srgbClr val="2A5934"/>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0.02865</cdr:x>
      <cdr:y>0.11476</cdr:y>
    </cdr:from>
    <cdr:to>
      <cdr:x>0.97135</cdr:x>
      <cdr:y>0.20176</cdr:y>
    </cdr:to>
    <cdr:sp macro="" textlink="">
      <cdr:nvSpPr>
        <cdr:cNvPr id="2" name="TextBox 4">
          <a:extLst xmlns:a="http://schemas.openxmlformats.org/drawingml/2006/main">
            <a:ext uri="{FF2B5EF4-FFF2-40B4-BE49-F238E27FC236}">
              <a16:creationId xmlns:a16="http://schemas.microsoft.com/office/drawing/2014/main" id="{E9F6B1F4-BBE7-4759-9F7C-D7090C95A73E}"/>
            </a:ext>
          </a:extLst>
        </cdr:cNvPr>
        <cdr:cNvSpPr txBox="1"/>
      </cdr:nvSpPr>
      <cdr:spPr>
        <a:xfrm xmlns:a="http://schemas.openxmlformats.org/drawingml/2006/main">
          <a:off x="209567" y="487164"/>
          <a:ext cx="6895606" cy="369332"/>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800" b="0" dirty="0">
              <a:solidFill>
                <a:srgbClr val="2A5934"/>
              </a:solidFill>
              <a:latin typeface="Franklin Gothic Medium Cond" panose="020B0606030402020204" pitchFamily="34" charset="0"/>
            </a:rPr>
            <a:t>                         Prevalent</a:t>
          </a:r>
          <a:r>
            <a:rPr lang="en-US" sz="1800" b="0" baseline="0" dirty="0">
              <a:solidFill>
                <a:srgbClr val="2A5934"/>
              </a:solidFill>
              <a:latin typeface="Franklin Gothic Medium Cond" panose="020B0606030402020204" pitchFamily="34" charset="0"/>
            </a:rPr>
            <a:t> cases             </a:t>
          </a:r>
          <a:r>
            <a:rPr lang="en-US" sz="1800" dirty="0">
              <a:solidFill>
                <a:srgbClr val="2A5934"/>
              </a:solidFill>
              <a:latin typeface="Franklin Gothic Medium Cond" panose="020B0606030402020204" pitchFamily="34" charset="0"/>
            </a:rPr>
            <a:t>            </a:t>
          </a:r>
          <a:r>
            <a:rPr lang="en-US" sz="1800" b="0" baseline="0" dirty="0">
              <a:solidFill>
                <a:srgbClr val="2A5934"/>
              </a:solidFill>
              <a:latin typeface="Franklin Gothic Medium Cond" panose="020B0606030402020204" pitchFamily="34" charset="0"/>
            </a:rPr>
            <a:t>New HIV diagnoses</a:t>
          </a:r>
          <a:endParaRPr lang="en-US" sz="1800" b="0" dirty="0">
            <a:solidFill>
              <a:srgbClr val="2A5934"/>
            </a:solidFill>
            <a:latin typeface="Franklin Gothic Medium Cond" panose="020B0606030402020204" pitchFamily="34" charset="0"/>
          </a:endParaRPr>
        </a:p>
      </cdr:txBody>
    </cdr:sp>
  </cdr:relSizeAnchor>
  <cdr:relSizeAnchor xmlns:cdr="http://schemas.openxmlformats.org/drawingml/2006/chartDrawing">
    <cdr:from>
      <cdr:x>0.28972</cdr:x>
      <cdr:y>0</cdr:y>
    </cdr:from>
    <cdr:to>
      <cdr:x>0.63597</cdr:x>
      <cdr:y>0.1368</cdr:y>
    </cdr:to>
    <cdr:sp macro="" textlink="">
      <cdr:nvSpPr>
        <cdr:cNvPr id="3" name="TextBox 1">
          <a:extLst xmlns:a="http://schemas.openxmlformats.org/drawingml/2006/main">
            <a:ext uri="{FF2B5EF4-FFF2-40B4-BE49-F238E27FC236}">
              <a16:creationId xmlns:a16="http://schemas.microsoft.com/office/drawing/2014/main" id="{4AEC22A7-F3B5-41EF-91FE-903F32BF33C2}"/>
            </a:ext>
          </a:extLst>
        </cdr:cNvPr>
        <cdr:cNvSpPr txBox="1"/>
      </cdr:nvSpPr>
      <cdr:spPr>
        <a:xfrm xmlns:a="http://schemas.openxmlformats.org/drawingml/2006/main">
          <a:off x="1668145" y="0"/>
          <a:ext cx="1993661" cy="4312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b="0" dirty="0">
              <a:latin typeface="Franklin Gothic Book" panose="020B0503020102020204" pitchFamily="34" charset="0"/>
            </a:rPr>
            <a:t>Age</a:t>
          </a:r>
          <a:r>
            <a:rPr lang="en-US" sz="1800" b="0" baseline="0" dirty="0">
              <a:latin typeface="Franklin Gothic Book" panose="020B0503020102020204" pitchFamily="34" charset="0"/>
            </a:rPr>
            <a:t> (years)</a:t>
          </a:r>
          <a:endParaRPr lang="en-US" sz="1800" dirty="0">
            <a:latin typeface="Franklin Gothic Book" panose="020B0503020102020204" pitchFamily="34" charset="0"/>
          </a:endParaRPr>
        </a:p>
      </cdr:txBody>
    </cdr:sp>
  </cdr:relSizeAnchor>
  <cdr:relSizeAnchor xmlns:cdr="http://schemas.openxmlformats.org/drawingml/2006/chartDrawing">
    <cdr:from>
      <cdr:x>0.77467</cdr:x>
      <cdr:y>0.32092</cdr:y>
    </cdr:from>
    <cdr:to>
      <cdr:x>0.96321</cdr:x>
      <cdr:y>0.47143</cdr:y>
    </cdr:to>
    <cdr:sp macro="" textlink="">
      <cdr:nvSpPr>
        <cdr:cNvPr id="4" name="TextBox 1">
          <a:extLst xmlns:a="http://schemas.openxmlformats.org/drawingml/2006/main">
            <a:ext uri="{FF2B5EF4-FFF2-40B4-BE49-F238E27FC236}">
              <a16:creationId xmlns:a16="http://schemas.microsoft.com/office/drawing/2014/main" id="{061DC12A-294E-4C08-94CE-49875181B700}"/>
            </a:ext>
          </a:extLst>
        </cdr:cNvPr>
        <cdr:cNvSpPr txBox="1"/>
      </cdr:nvSpPr>
      <cdr:spPr>
        <a:xfrm xmlns:a="http://schemas.openxmlformats.org/drawingml/2006/main">
          <a:off x="5666510" y="1362371"/>
          <a:ext cx="1379121" cy="6389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b="0" dirty="0">
              <a:solidFill>
                <a:schemeClr val="accent3"/>
              </a:solidFill>
              <a:latin typeface="Franklin Gothic Medium Cond" panose="020B0606030402020204" pitchFamily="34" charset="0"/>
            </a:rPr>
            <a:t>Median age</a:t>
          </a:r>
        </a:p>
        <a:p xmlns:a="http://schemas.openxmlformats.org/drawingml/2006/main">
          <a:pPr algn="ctr"/>
          <a:r>
            <a:rPr lang="en-US" sz="1800" b="0" dirty="0">
              <a:solidFill>
                <a:schemeClr val="accent3"/>
              </a:solidFill>
              <a:latin typeface="Franklin Gothic Medium Cond" panose="020B0606030402020204" pitchFamily="34" charset="0"/>
            </a:rPr>
            <a:t>(29 years)</a:t>
          </a:r>
          <a:endParaRPr lang="en-US" sz="1800" dirty="0">
            <a:solidFill>
              <a:schemeClr val="accent3"/>
            </a:solidFill>
            <a:latin typeface="Franklin Gothic Medium Cond" panose="020B0606030402020204" pitchFamily="34" charset="0"/>
          </a:endParaRPr>
        </a:p>
      </cdr:txBody>
    </cdr:sp>
  </cdr:relSizeAnchor>
  <cdr:relSizeAnchor xmlns:cdr="http://schemas.openxmlformats.org/drawingml/2006/chartDrawing">
    <cdr:from>
      <cdr:x>0</cdr:x>
      <cdr:y>0.57602</cdr:y>
    </cdr:from>
    <cdr:to>
      <cdr:x>0.17224</cdr:x>
      <cdr:y>0.72454</cdr:y>
    </cdr:to>
    <cdr:sp macro="" textlink="">
      <cdr:nvSpPr>
        <cdr:cNvPr id="6" name="TextBox 1">
          <a:extLst xmlns:a="http://schemas.openxmlformats.org/drawingml/2006/main">
            <a:ext uri="{FF2B5EF4-FFF2-40B4-BE49-F238E27FC236}">
              <a16:creationId xmlns:a16="http://schemas.microsoft.com/office/drawing/2014/main" id="{994EE821-9958-49E9-B4CC-E4A379EF45FD}"/>
            </a:ext>
          </a:extLst>
        </cdr:cNvPr>
        <cdr:cNvSpPr txBox="1"/>
      </cdr:nvSpPr>
      <cdr:spPr>
        <a:xfrm xmlns:a="http://schemas.openxmlformats.org/drawingml/2006/main">
          <a:off x="-468085" y="2445301"/>
          <a:ext cx="1186783" cy="6304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b="0" dirty="0">
              <a:solidFill>
                <a:srgbClr val="17311D"/>
              </a:solidFill>
              <a:latin typeface="Franklin Gothic Medium Cond" panose="020B0606030402020204" pitchFamily="34" charset="0"/>
            </a:rPr>
            <a:t>Median age</a:t>
          </a:r>
        </a:p>
        <a:p xmlns:a="http://schemas.openxmlformats.org/drawingml/2006/main">
          <a:pPr algn="ctr"/>
          <a:r>
            <a:rPr lang="en-US" sz="1800" b="0" dirty="0">
              <a:solidFill>
                <a:srgbClr val="17311D"/>
              </a:solidFill>
              <a:latin typeface="Franklin Gothic Medium Cond" panose="020B0606030402020204" pitchFamily="34" charset="0"/>
            </a:rPr>
            <a:t>(49 years)</a:t>
          </a:r>
          <a:endParaRPr lang="en-US" sz="1800" dirty="0">
            <a:solidFill>
              <a:srgbClr val="17311D"/>
            </a:solidFill>
            <a:latin typeface="Franklin Gothic Medium Cond" panose="020B06060304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0.00647</cdr:x>
      <cdr:y>0.01479</cdr:y>
    </cdr:from>
    <cdr:to>
      <cdr:x>1</cdr:x>
      <cdr:y>0.22524</cdr:y>
    </cdr:to>
    <cdr:sp macro="" textlink="">
      <cdr:nvSpPr>
        <cdr:cNvPr id="3" name="TextBox 1">
          <a:extLst xmlns:a="http://schemas.openxmlformats.org/drawingml/2006/main">
            <a:ext uri="{FF2B5EF4-FFF2-40B4-BE49-F238E27FC236}">
              <a16:creationId xmlns:a16="http://schemas.microsoft.com/office/drawing/2014/main" id="{90A4F4FF-CEB1-924B-8836-DABD6A680AFC}"/>
            </a:ext>
          </a:extLst>
        </cdr:cNvPr>
        <cdr:cNvSpPr txBox="1"/>
      </cdr:nvSpPr>
      <cdr:spPr>
        <a:xfrm xmlns:a="http://schemas.openxmlformats.org/drawingml/2006/main">
          <a:off x="36521" y="65539"/>
          <a:ext cx="5608194" cy="9324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chemeClr val="accent1"/>
              </a:solidFill>
              <a:effectLst/>
              <a:uLnTx/>
              <a:uFillTx/>
              <a:latin typeface="Franklin Gothic Book" panose="020B0503020102020204" pitchFamily="34" charset="0"/>
              <a:cs typeface="Leelawadee" panose="020B0502040204020203" pitchFamily="34" charset="-34"/>
            </a:rPr>
            <a:t>Over half </a:t>
          </a:r>
          <a:r>
            <a:rPr kumimoji="0" lang="en-US" sz="2400" i="0" u="none" strike="noStrike" kern="0" cap="none" spc="0" normalizeH="0" baseline="0" noProof="0" dirty="0">
              <a:ln>
                <a:noFill/>
              </a:ln>
              <a:solidFill>
                <a:schemeClr val="tx1"/>
              </a:solidFill>
              <a:effectLst/>
              <a:uLnTx/>
              <a:uFillTx/>
              <a:latin typeface="Franklin Gothic Book" panose="020B0503020102020204" pitchFamily="34" charset="0"/>
              <a:cs typeface="Leelawadee" panose="020B0502040204020203" pitchFamily="34" charset="-34"/>
            </a:rPr>
            <a:t>of new HIV diagnoses attributed to MFSC were </a:t>
          </a:r>
          <a:r>
            <a:rPr kumimoji="0" lang="en-US" sz="2400" i="0" u="none" strike="noStrike" kern="0" cap="none" spc="0" normalizeH="0" baseline="0" noProof="0" dirty="0">
              <a:ln>
                <a:noFill/>
              </a:ln>
              <a:solidFill>
                <a:schemeClr val="accent1"/>
              </a:solidFill>
              <a:effectLst/>
              <a:uLnTx/>
              <a:uFillTx/>
              <a:latin typeface="Franklin Gothic Book" panose="020B0503020102020204" pitchFamily="34" charset="0"/>
              <a:cs typeface="Leelawadee" panose="020B0502040204020203" pitchFamily="34" charset="-34"/>
            </a:rPr>
            <a:t>among Black people. </a:t>
          </a:r>
        </a:p>
      </cdr:txBody>
    </cdr:sp>
  </cdr:relSizeAnchor>
  <cdr:relSizeAnchor xmlns:cdr="http://schemas.openxmlformats.org/drawingml/2006/chartDrawing">
    <cdr:from>
      <cdr:x>0.23296</cdr:x>
      <cdr:y>0.23603</cdr:y>
    </cdr:from>
    <cdr:to>
      <cdr:x>0.92926</cdr:x>
      <cdr:y>0.32723</cdr:y>
    </cdr:to>
    <cdr:sp macro="" textlink="">
      <cdr:nvSpPr>
        <cdr:cNvPr id="4" name="TextBox 1"/>
        <cdr:cNvSpPr txBox="1"/>
      </cdr:nvSpPr>
      <cdr:spPr>
        <a:xfrm xmlns:a="http://schemas.openxmlformats.org/drawingml/2006/main">
          <a:off x="1314968" y="1045740"/>
          <a:ext cx="3930415" cy="4040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600" b="0" dirty="0">
              <a:solidFill>
                <a:schemeClr val="accent1"/>
              </a:solidFill>
              <a:latin typeface="Franklin Gothic Medium Cond" panose="020B0606030402020204" pitchFamily="34" charset="0"/>
            </a:rPr>
            <a:t>All                           </a:t>
          </a:r>
          <a:r>
            <a:rPr lang="en-US" sz="1600" b="0" dirty="0">
              <a:solidFill>
                <a:schemeClr val="accent3"/>
              </a:solidFill>
              <a:latin typeface="Franklin Gothic Medium Cond" panose="020B0606030402020204" pitchFamily="34" charset="0"/>
            </a:rPr>
            <a:t>Female</a:t>
          </a:r>
          <a:r>
            <a:rPr lang="en-US" sz="1600" b="0" dirty="0">
              <a:solidFill>
                <a:schemeClr val="accent1"/>
              </a:solidFill>
              <a:latin typeface="Franklin Gothic Medium Cond" panose="020B0606030402020204" pitchFamily="34" charset="0"/>
            </a:rPr>
            <a:t>                 </a:t>
          </a:r>
          <a:r>
            <a:rPr lang="en-US" sz="1600" b="0" dirty="0">
              <a:solidFill>
                <a:schemeClr val="accent2"/>
              </a:solidFill>
              <a:latin typeface="Franklin Gothic Medium Cond" panose="020B0606030402020204" pitchFamily="34" charset="0"/>
            </a:rPr>
            <a:t>Male</a:t>
          </a:r>
          <a:r>
            <a:rPr lang="en-US" sz="1600" b="0" baseline="0" dirty="0">
              <a:solidFill>
                <a:schemeClr val="accent1"/>
              </a:solidFill>
              <a:latin typeface="Franklin Gothic Medium Cond" panose="020B0606030402020204" pitchFamily="34" charset="0"/>
            </a:rPr>
            <a:t> </a:t>
          </a:r>
          <a:endParaRPr lang="en-US" sz="1600" b="0" dirty="0">
            <a:solidFill>
              <a:schemeClr val="accent1"/>
            </a:solidFill>
            <a:latin typeface="Franklin Gothic Medium Cond" panose="020B0606030402020204" pitchFamily="34" charset="0"/>
          </a:endParaRPr>
        </a:p>
      </cdr:txBody>
    </cdr:sp>
  </cdr:relSizeAnchor>
  <cdr:relSizeAnchor xmlns:cdr="http://schemas.openxmlformats.org/drawingml/2006/chartDrawing">
    <cdr:from>
      <cdr:x>0.46622</cdr:x>
      <cdr:y>0.33537</cdr:y>
    </cdr:from>
    <cdr:to>
      <cdr:x>0.46622</cdr:x>
      <cdr:y>0.93671</cdr:y>
    </cdr:to>
    <cdr:cxnSp macro="">
      <cdr:nvCxnSpPr>
        <cdr:cNvPr id="9" name="Straight Connector 8">
          <a:extLst xmlns:a="http://schemas.openxmlformats.org/drawingml/2006/main">
            <a:ext uri="{FF2B5EF4-FFF2-40B4-BE49-F238E27FC236}">
              <a16:creationId xmlns:a16="http://schemas.microsoft.com/office/drawing/2014/main" id="{C9EC891B-019D-477B-811B-A0F50E3C2D10}"/>
            </a:ext>
          </a:extLst>
        </cdr:cNvPr>
        <cdr:cNvCxnSpPr/>
      </cdr:nvCxnSpPr>
      <cdr:spPr>
        <a:xfrm xmlns:a="http://schemas.openxmlformats.org/drawingml/2006/main" flipV="1">
          <a:off x="2631679" y="1485900"/>
          <a:ext cx="0" cy="2664280"/>
        </a:xfrm>
        <a:prstGeom xmlns:a="http://schemas.openxmlformats.org/drawingml/2006/main" prst="line">
          <a:avLst/>
        </a:prstGeom>
        <a:ln xmlns:a="http://schemas.openxmlformats.org/drawingml/2006/main">
          <a:solidFill>
            <a:srgbClr val="4F5A65"/>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0.67421</cdr:x>
      <cdr:y>0.33752</cdr:y>
    </cdr:from>
    <cdr:to>
      <cdr:x>0.67421</cdr:x>
      <cdr:y>0.93656</cdr:y>
    </cdr:to>
    <cdr:cxnSp macro="">
      <cdr:nvCxnSpPr>
        <cdr:cNvPr id="10" name="Straight Connector 9">
          <a:extLst xmlns:a="http://schemas.openxmlformats.org/drawingml/2006/main">
            <a:ext uri="{FF2B5EF4-FFF2-40B4-BE49-F238E27FC236}">
              <a16:creationId xmlns:a16="http://schemas.microsoft.com/office/drawing/2014/main" id="{C96247C6-A98C-4583-931D-203CB0373507}"/>
            </a:ext>
          </a:extLst>
        </cdr:cNvPr>
        <cdr:cNvCxnSpPr/>
      </cdr:nvCxnSpPr>
      <cdr:spPr>
        <a:xfrm xmlns:a="http://schemas.openxmlformats.org/drawingml/2006/main" flipV="1">
          <a:off x="3805723" y="1495425"/>
          <a:ext cx="0" cy="2654090"/>
        </a:xfrm>
        <a:prstGeom xmlns:a="http://schemas.openxmlformats.org/drawingml/2006/main" prst="line">
          <a:avLst/>
        </a:prstGeom>
        <a:ln xmlns:a="http://schemas.openxmlformats.org/drawingml/2006/main">
          <a:solidFill>
            <a:srgbClr val="4F5A65"/>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0.02865</cdr:x>
      <cdr:y>0.11916</cdr:y>
    </cdr:from>
    <cdr:to>
      <cdr:x>0.97135</cdr:x>
      <cdr:y>0.20884</cdr:y>
    </cdr:to>
    <cdr:sp macro="" textlink="">
      <cdr:nvSpPr>
        <cdr:cNvPr id="2" name="TextBox 4">
          <a:extLst xmlns:a="http://schemas.openxmlformats.org/drawingml/2006/main">
            <a:ext uri="{FF2B5EF4-FFF2-40B4-BE49-F238E27FC236}">
              <a16:creationId xmlns:a16="http://schemas.microsoft.com/office/drawing/2014/main" id="{E9F6B1F4-BBE7-4759-9F7C-D7090C95A73E}"/>
            </a:ext>
          </a:extLst>
        </cdr:cNvPr>
        <cdr:cNvSpPr txBox="1"/>
      </cdr:nvSpPr>
      <cdr:spPr>
        <a:xfrm xmlns:a="http://schemas.openxmlformats.org/drawingml/2006/main">
          <a:off x="175540" y="449873"/>
          <a:ext cx="5775991" cy="33855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600" b="0" dirty="0">
              <a:solidFill>
                <a:schemeClr val="accent3"/>
              </a:solidFill>
              <a:latin typeface="Franklin Gothic Medium Cond" panose="020B0606030402020204" pitchFamily="34" charset="0"/>
            </a:rPr>
            <a:t>                                 </a:t>
          </a:r>
          <a:r>
            <a:rPr lang="en-US" sz="1600" b="0" dirty="0">
              <a:solidFill>
                <a:srgbClr val="460046"/>
              </a:solidFill>
              <a:latin typeface="Franklin Gothic Medium Cond" panose="020B0606030402020204" pitchFamily="34" charset="0"/>
            </a:rPr>
            <a:t>Prevalent</a:t>
          </a:r>
          <a:r>
            <a:rPr lang="en-US" sz="1600" b="0" baseline="0" dirty="0">
              <a:solidFill>
                <a:srgbClr val="460046"/>
              </a:solidFill>
              <a:latin typeface="Franklin Gothic Medium Cond" panose="020B0606030402020204" pitchFamily="34" charset="0"/>
            </a:rPr>
            <a:t> cases             </a:t>
          </a:r>
          <a:r>
            <a:rPr lang="en-US" sz="1600" dirty="0">
              <a:solidFill>
                <a:srgbClr val="460046"/>
              </a:solidFill>
              <a:latin typeface="Franklin Gothic Medium Cond" panose="020B0606030402020204" pitchFamily="34" charset="0"/>
            </a:rPr>
            <a:t>            </a:t>
          </a:r>
          <a:r>
            <a:rPr lang="en-US" sz="1600" b="0" baseline="0" dirty="0">
              <a:solidFill>
                <a:schemeClr val="accent1"/>
              </a:solidFill>
              <a:latin typeface="Franklin Gothic Medium Cond" panose="020B0606030402020204" pitchFamily="34" charset="0"/>
            </a:rPr>
            <a:t>New HIV diagnoses</a:t>
          </a:r>
          <a:endParaRPr lang="en-US" sz="1600" b="0" dirty="0">
            <a:solidFill>
              <a:schemeClr val="accent1"/>
            </a:solidFill>
            <a:latin typeface="Franklin Gothic Medium Cond" panose="020B0606030402020204" pitchFamily="34" charset="0"/>
          </a:endParaRPr>
        </a:p>
      </cdr:txBody>
    </cdr:sp>
  </cdr:relSizeAnchor>
  <cdr:relSizeAnchor xmlns:cdr="http://schemas.openxmlformats.org/drawingml/2006/chartDrawing">
    <cdr:from>
      <cdr:x>0.33273</cdr:x>
      <cdr:y>0</cdr:y>
    </cdr:from>
    <cdr:to>
      <cdr:x>0.67898</cdr:x>
      <cdr:y>0.1368</cdr:y>
    </cdr:to>
    <cdr:sp macro="" textlink="">
      <cdr:nvSpPr>
        <cdr:cNvPr id="3" name="TextBox 1">
          <a:extLst xmlns:a="http://schemas.openxmlformats.org/drawingml/2006/main">
            <a:ext uri="{FF2B5EF4-FFF2-40B4-BE49-F238E27FC236}">
              <a16:creationId xmlns:a16="http://schemas.microsoft.com/office/drawing/2014/main" id="{4AEC22A7-F3B5-41EF-91FE-903F32BF33C2}"/>
            </a:ext>
          </a:extLst>
        </cdr:cNvPr>
        <cdr:cNvSpPr txBox="1"/>
      </cdr:nvSpPr>
      <cdr:spPr>
        <a:xfrm xmlns:a="http://schemas.openxmlformats.org/drawingml/2006/main">
          <a:off x="1915818" y="0"/>
          <a:ext cx="1993660" cy="4313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0" dirty="0">
              <a:latin typeface="Franklin Gothic Book" panose="020B0503020102020204" pitchFamily="34" charset="0"/>
            </a:rPr>
            <a:t>Age</a:t>
          </a:r>
          <a:r>
            <a:rPr lang="en-US" sz="1600" b="0" baseline="0" dirty="0">
              <a:latin typeface="Franklin Gothic Book" panose="020B0503020102020204" pitchFamily="34" charset="0"/>
            </a:rPr>
            <a:t> (years)</a:t>
          </a:r>
          <a:endParaRPr lang="en-US" sz="1600" dirty="0">
            <a:latin typeface="Franklin Gothic Book" panose="020B0503020102020204" pitchFamily="34" charset="0"/>
          </a:endParaRPr>
        </a:p>
      </cdr:txBody>
    </cdr:sp>
  </cdr:relSizeAnchor>
  <cdr:relSizeAnchor xmlns:cdr="http://schemas.openxmlformats.org/drawingml/2006/chartDrawing">
    <cdr:from>
      <cdr:x>0.7894</cdr:x>
      <cdr:y>0.43177</cdr:y>
    </cdr:from>
    <cdr:to>
      <cdr:x>0.97794</cdr:x>
      <cdr:y>0.61598</cdr:y>
    </cdr:to>
    <cdr:sp macro="" textlink="">
      <cdr:nvSpPr>
        <cdr:cNvPr id="4" name="TextBox 1">
          <a:extLst xmlns:a="http://schemas.openxmlformats.org/drawingml/2006/main">
            <a:ext uri="{FF2B5EF4-FFF2-40B4-BE49-F238E27FC236}">
              <a16:creationId xmlns:a16="http://schemas.microsoft.com/office/drawing/2014/main" id="{061DC12A-294E-4C08-94CE-49875181B700}"/>
            </a:ext>
          </a:extLst>
        </cdr:cNvPr>
        <cdr:cNvSpPr txBox="1"/>
      </cdr:nvSpPr>
      <cdr:spPr>
        <a:xfrm xmlns:a="http://schemas.openxmlformats.org/drawingml/2006/main">
          <a:off x="4605937" y="1630099"/>
          <a:ext cx="1100074" cy="6954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0" dirty="0">
              <a:solidFill>
                <a:schemeClr val="accent1"/>
              </a:solidFill>
              <a:latin typeface="Franklin Gothic Medium Cond" panose="020B0606030402020204" pitchFamily="34" charset="0"/>
            </a:rPr>
            <a:t>Median age</a:t>
          </a:r>
        </a:p>
        <a:p xmlns:a="http://schemas.openxmlformats.org/drawingml/2006/main">
          <a:pPr algn="ctr"/>
          <a:r>
            <a:rPr lang="en-US" sz="1600" b="0" dirty="0">
              <a:solidFill>
                <a:schemeClr val="accent1"/>
              </a:solidFill>
              <a:latin typeface="Franklin Gothic Medium Cond" panose="020B0606030402020204" pitchFamily="34" charset="0"/>
            </a:rPr>
            <a:t>(39 years)</a:t>
          </a:r>
          <a:endParaRPr lang="en-US" sz="1600" dirty="0">
            <a:solidFill>
              <a:schemeClr val="accent1"/>
            </a:solidFill>
            <a:latin typeface="Franklin Gothic Medium Cond" panose="020B0606030402020204" pitchFamily="34" charset="0"/>
          </a:endParaRPr>
        </a:p>
      </cdr:txBody>
    </cdr:sp>
  </cdr:relSizeAnchor>
  <cdr:relSizeAnchor xmlns:cdr="http://schemas.openxmlformats.org/drawingml/2006/chartDrawing">
    <cdr:from>
      <cdr:x>0</cdr:x>
      <cdr:y>0.5569</cdr:y>
    </cdr:from>
    <cdr:to>
      <cdr:x>0.18693</cdr:x>
      <cdr:y>0.74112</cdr:y>
    </cdr:to>
    <cdr:sp macro="" textlink="">
      <cdr:nvSpPr>
        <cdr:cNvPr id="6" name="TextBox 1">
          <a:extLst xmlns:a="http://schemas.openxmlformats.org/drawingml/2006/main">
            <a:ext uri="{FF2B5EF4-FFF2-40B4-BE49-F238E27FC236}">
              <a16:creationId xmlns:a16="http://schemas.microsoft.com/office/drawing/2014/main" id="{994EE821-9958-49E9-B4CC-E4A379EF45FD}"/>
            </a:ext>
          </a:extLst>
        </cdr:cNvPr>
        <cdr:cNvSpPr txBox="1"/>
      </cdr:nvSpPr>
      <cdr:spPr>
        <a:xfrm xmlns:a="http://schemas.openxmlformats.org/drawingml/2006/main">
          <a:off x="0" y="1755767"/>
          <a:ext cx="1076325" cy="5808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0" dirty="0">
              <a:solidFill>
                <a:srgbClr val="460046"/>
              </a:solidFill>
              <a:latin typeface="Franklin Gothic Medium Cond" panose="020B0606030402020204" pitchFamily="34" charset="0"/>
            </a:rPr>
            <a:t>Median age</a:t>
          </a:r>
        </a:p>
        <a:p xmlns:a="http://schemas.openxmlformats.org/drawingml/2006/main">
          <a:pPr algn="ctr"/>
          <a:r>
            <a:rPr lang="en-US" sz="1600" b="0" dirty="0">
              <a:solidFill>
                <a:srgbClr val="460046"/>
              </a:solidFill>
              <a:latin typeface="Franklin Gothic Medium Cond" panose="020B0606030402020204" pitchFamily="34" charset="0"/>
            </a:rPr>
            <a:t>(51 years)</a:t>
          </a:r>
          <a:endParaRPr lang="en-US" sz="1600" dirty="0">
            <a:solidFill>
              <a:srgbClr val="460046"/>
            </a:solidFill>
            <a:latin typeface="Franklin Gothic Medium Cond" panose="020B0606030402020204" pitchFamily="34" charset="0"/>
          </a:endParaRPr>
        </a:p>
      </cdr:txBody>
    </cdr:sp>
  </cdr:relSizeAnchor>
  <cdr:relSizeAnchor xmlns:cdr="http://schemas.openxmlformats.org/drawingml/2006/chartDrawing">
    <cdr:from>
      <cdr:x>0.7957</cdr:x>
      <cdr:y>0.42296</cdr:y>
    </cdr:from>
    <cdr:to>
      <cdr:x>0.7957</cdr:x>
      <cdr:y>0.61329</cdr:y>
    </cdr:to>
    <cdr:cxnSp macro="">
      <cdr:nvCxnSpPr>
        <cdr:cNvPr id="7" name="Straight Connector 6">
          <a:extLst xmlns:a="http://schemas.openxmlformats.org/drawingml/2006/main">
            <a:ext uri="{FF2B5EF4-FFF2-40B4-BE49-F238E27FC236}">
              <a16:creationId xmlns:a16="http://schemas.microsoft.com/office/drawing/2014/main" id="{F3943F7B-41C4-4D9B-8B72-6F9C61B65A2A}"/>
            </a:ext>
          </a:extLst>
        </cdr:cNvPr>
        <cdr:cNvCxnSpPr/>
      </cdr:nvCxnSpPr>
      <cdr:spPr>
        <a:xfrm xmlns:a="http://schemas.openxmlformats.org/drawingml/2006/main">
          <a:off x="4581525" y="1333500"/>
          <a:ext cx="0" cy="600075"/>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0.6799</cdr:x>
      <cdr:y>0.51964</cdr:y>
    </cdr:from>
    <cdr:to>
      <cdr:x>0.79404</cdr:x>
      <cdr:y>0.51964</cdr:y>
    </cdr:to>
    <cdr:cxnSp macro="">
      <cdr:nvCxnSpPr>
        <cdr:cNvPr id="9" name="Straight Connector 8">
          <a:extLst xmlns:a="http://schemas.openxmlformats.org/drawingml/2006/main">
            <a:ext uri="{FF2B5EF4-FFF2-40B4-BE49-F238E27FC236}">
              <a16:creationId xmlns:a16="http://schemas.microsoft.com/office/drawing/2014/main" id="{1C4B6996-0436-4873-9DFF-D39A80F13327}"/>
            </a:ext>
          </a:extLst>
        </cdr:cNvPr>
        <cdr:cNvCxnSpPr/>
      </cdr:nvCxnSpPr>
      <cdr:spPr>
        <a:xfrm xmlns:a="http://schemas.openxmlformats.org/drawingml/2006/main" flipH="1">
          <a:off x="3914775" y="1638300"/>
          <a:ext cx="657225"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0.17957</cdr:x>
      <cdr:y>0.54878</cdr:y>
    </cdr:from>
    <cdr:to>
      <cdr:x>0.17957</cdr:x>
      <cdr:y>0.73912</cdr:y>
    </cdr:to>
    <cdr:cxnSp macro="">
      <cdr:nvCxnSpPr>
        <cdr:cNvPr id="10" name="Straight Connector 9">
          <a:extLst xmlns:a="http://schemas.openxmlformats.org/drawingml/2006/main">
            <a:ext uri="{FF2B5EF4-FFF2-40B4-BE49-F238E27FC236}">
              <a16:creationId xmlns:a16="http://schemas.microsoft.com/office/drawing/2014/main" id="{EABD5578-F14A-4FC8-92F7-1913C99E7C7A}"/>
            </a:ext>
          </a:extLst>
        </cdr:cNvPr>
        <cdr:cNvCxnSpPr/>
      </cdr:nvCxnSpPr>
      <cdr:spPr>
        <a:xfrm xmlns:a="http://schemas.openxmlformats.org/drawingml/2006/main">
          <a:off x="1100233" y="2071830"/>
          <a:ext cx="0" cy="718600"/>
        </a:xfrm>
        <a:prstGeom xmlns:a="http://schemas.openxmlformats.org/drawingml/2006/main" prst="line">
          <a:avLst/>
        </a:prstGeom>
        <a:ln xmlns:a="http://schemas.openxmlformats.org/drawingml/2006/main" w="19050">
          <a:solidFill>
            <a:srgbClr val="46004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0.17921</cdr:x>
      <cdr:y>0.64451</cdr:y>
    </cdr:from>
    <cdr:to>
      <cdr:x>0.29336</cdr:x>
      <cdr:y>0.64451</cdr:y>
    </cdr:to>
    <cdr:cxnSp macro="">
      <cdr:nvCxnSpPr>
        <cdr:cNvPr id="11" name="Straight Connector 10">
          <a:extLst xmlns:a="http://schemas.openxmlformats.org/drawingml/2006/main">
            <a:ext uri="{FF2B5EF4-FFF2-40B4-BE49-F238E27FC236}">
              <a16:creationId xmlns:a16="http://schemas.microsoft.com/office/drawing/2014/main" id="{9A29654A-F72E-43F5-AA4A-630334C8654C}"/>
            </a:ext>
          </a:extLst>
        </cdr:cNvPr>
        <cdr:cNvCxnSpPr/>
      </cdr:nvCxnSpPr>
      <cdr:spPr>
        <a:xfrm xmlns:a="http://schemas.openxmlformats.org/drawingml/2006/main" flipH="1">
          <a:off x="1031875" y="2032000"/>
          <a:ext cx="657225" cy="0"/>
        </a:xfrm>
        <a:prstGeom xmlns:a="http://schemas.openxmlformats.org/drawingml/2006/main" prst="line">
          <a:avLst/>
        </a:prstGeom>
        <a:ln xmlns:a="http://schemas.openxmlformats.org/drawingml/2006/main" w="19050">
          <a:solidFill>
            <a:srgbClr val="46004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0.0778</cdr:x>
      <cdr:y>0.13177</cdr:y>
    </cdr:from>
    <cdr:to>
      <cdr:x>1</cdr:x>
      <cdr:y>0.21815</cdr:y>
    </cdr:to>
    <cdr:sp macro="" textlink="">
      <cdr:nvSpPr>
        <cdr:cNvPr id="2" name="TextBox 4">
          <a:extLst xmlns:a="http://schemas.openxmlformats.org/drawingml/2006/main">
            <a:ext uri="{FF2B5EF4-FFF2-40B4-BE49-F238E27FC236}">
              <a16:creationId xmlns:a16="http://schemas.microsoft.com/office/drawing/2014/main" id="{E9F6B1F4-BBE7-4759-9F7C-D7090C95A73E}"/>
            </a:ext>
          </a:extLst>
        </cdr:cNvPr>
        <cdr:cNvSpPr txBox="1"/>
      </cdr:nvSpPr>
      <cdr:spPr>
        <a:xfrm xmlns:a="http://schemas.openxmlformats.org/drawingml/2006/main">
          <a:off x="520700" y="516521"/>
          <a:ext cx="6172200" cy="33855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600" b="0" dirty="0">
              <a:solidFill>
                <a:schemeClr val="accent3"/>
              </a:solidFill>
              <a:latin typeface="Franklin Gothic Medium Cond" panose="020B0606030402020204" pitchFamily="34" charset="0"/>
            </a:rPr>
            <a:t>                                 </a:t>
          </a:r>
          <a:r>
            <a:rPr lang="en-US" sz="1600" b="0" dirty="0">
              <a:solidFill>
                <a:srgbClr val="001C58"/>
              </a:solidFill>
              <a:latin typeface="Franklin Gothic Medium Cond" panose="020B0606030402020204" pitchFamily="34" charset="0"/>
            </a:rPr>
            <a:t>Prevalent</a:t>
          </a:r>
          <a:r>
            <a:rPr lang="en-US" sz="1600" b="0" baseline="0" dirty="0">
              <a:solidFill>
                <a:srgbClr val="001C58"/>
              </a:solidFill>
              <a:latin typeface="Franklin Gothic Medium Cond" panose="020B0606030402020204" pitchFamily="34" charset="0"/>
            </a:rPr>
            <a:t> cases             </a:t>
          </a:r>
          <a:r>
            <a:rPr lang="en-US" sz="1600" dirty="0">
              <a:solidFill>
                <a:srgbClr val="001C58"/>
              </a:solidFill>
              <a:latin typeface="Franklin Gothic Medium Cond" panose="020B0606030402020204" pitchFamily="34" charset="0"/>
            </a:rPr>
            <a:t>           </a:t>
          </a:r>
          <a:r>
            <a:rPr lang="en-US" sz="1600" b="0" baseline="0" dirty="0">
              <a:solidFill>
                <a:schemeClr val="accent2"/>
              </a:solidFill>
              <a:latin typeface="Franklin Gothic Medium Cond" panose="020B0606030402020204" pitchFamily="34" charset="0"/>
            </a:rPr>
            <a:t>New HIV diagnoses</a:t>
          </a:r>
          <a:endParaRPr lang="en-US" sz="1600" b="0" dirty="0">
            <a:solidFill>
              <a:schemeClr val="accent2"/>
            </a:solidFill>
            <a:latin typeface="Franklin Gothic Medium Cond" panose="020B0606030402020204" pitchFamily="34" charset="0"/>
          </a:endParaRPr>
        </a:p>
      </cdr:txBody>
    </cdr:sp>
  </cdr:relSizeAnchor>
  <cdr:relSizeAnchor xmlns:cdr="http://schemas.openxmlformats.org/drawingml/2006/chartDrawing">
    <cdr:from>
      <cdr:x>0.33273</cdr:x>
      <cdr:y>0</cdr:y>
    </cdr:from>
    <cdr:to>
      <cdr:x>0.67898</cdr:x>
      <cdr:y>0.1368</cdr:y>
    </cdr:to>
    <cdr:sp macro="" textlink="">
      <cdr:nvSpPr>
        <cdr:cNvPr id="3" name="TextBox 1">
          <a:extLst xmlns:a="http://schemas.openxmlformats.org/drawingml/2006/main">
            <a:ext uri="{FF2B5EF4-FFF2-40B4-BE49-F238E27FC236}">
              <a16:creationId xmlns:a16="http://schemas.microsoft.com/office/drawing/2014/main" id="{4AEC22A7-F3B5-41EF-91FE-903F32BF33C2}"/>
            </a:ext>
          </a:extLst>
        </cdr:cNvPr>
        <cdr:cNvSpPr txBox="1"/>
      </cdr:nvSpPr>
      <cdr:spPr>
        <a:xfrm xmlns:a="http://schemas.openxmlformats.org/drawingml/2006/main">
          <a:off x="1915818" y="0"/>
          <a:ext cx="1993660" cy="4313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0" dirty="0">
              <a:latin typeface="Franklin Gothic Book" panose="020B0503020102020204" pitchFamily="34" charset="0"/>
            </a:rPr>
            <a:t>Age</a:t>
          </a:r>
          <a:r>
            <a:rPr lang="en-US" sz="1600" b="0" baseline="0" dirty="0">
              <a:latin typeface="Franklin Gothic Book" panose="020B0503020102020204" pitchFamily="34" charset="0"/>
            </a:rPr>
            <a:t> (years)</a:t>
          </a:r>
          <a:endParaRPr lang="en-US" sz="1600" dirty="0">
            <a:latin typeface="Franklin Gothic Book" panose="020B0503020102020204" pitchFamily="34" charset="0"/>
          </a:endParaRPr>
        </a:p>
      </cdr:txBody>
    </cdr:sp>
  </cdr:relSizeAnchor>
  <cdr:relSizeAnchor xmlns:cdr="http://schemas.openxmlformats.org/drawingml/2006/chartDrawing">
    <cdr:from>
      <cdr:x>0.79818</cdr:x>
      <cdr:y>0.44059</cdr:y>
    </cdr:from>
    <cdr:to>
      <cdr:x>0.98672</cdr:x>
      <cdr:y>0.6248</cdr:y>
    </cdr:to>
    <cdr:sp macro="" textlink="">
      <cdr:nvSpPr>
        <cdr:cNvPr id="4" name="TextBox 1">
          <a:extLst xmlns:a="http://schemas.openxmlformats.org/drawingml/2006/main">
            <a:ext uri="{FF2B5EF4-FFF2-40B4-BE49-F238E27FC236}">
              <a16:creationId xmlns:a16="http://schemas.microsoft.com/office/drawing/2014/main" id="{061DC12A-294E-4C08-94CE-49875181B700}"/>
            </a:ext>
          </a:extLst>
        </cdr:cNvPr>
        <cdr:cNvSpPr txBox="1"/>
      </cdr:nvSpPr>
      <cdr:spPr>
        <a:xfrm xmlns:a="http://schemas.openxmlformats.org/drawingml/2006/main">
          <a:off x="5342121" y="1726993"/>
          <a:ext cx="1261879" cy="7220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0" dirty="0">
              <a:solidFill>
                <a:schemeClr val="accent2"/>
              </a:solidFill>
              <a:latin typeface="Franklin Gothic Medium Cond" panose="020B0606030402020204" pitchFamily="34" charset="0"/>
            </a:rPr>
            <a:t>Median age</a:t>
          </a:r>
        </a:p>
        <a:p xmlns:a="http://schemas.openxmlformats.org/drawingml/2006/main">
          <a:pPr algn="ctr"/>
          <a:r>
            <a:rPr lang="en-US" sz="1600" b="0" dirty="0">
              <a:solidFill>
                <a:schemeClr val="accent2"/>
              </a:solidFill>
              <a:latin typeface="Franklin Gothic Medium Cond" panose="020B0606030402020204" pitchFamily="34" charset="0"/>
            </a:rPr>
            <a:t>(35 years)</a:t>
          </a:r>
          <a:endParaRPr lang="en-US" sz="1600" dirty="0">
            <a:solidFill>
              <a:schemeClr val="accent2"/>
            </a:solidFill>
            <a:latin typeface="Franklin Gothic Medium Cond" panose="020B0606030402020204" pitchFamily="34" charset="0"/>
          </a:endParaRPr>
        </a:p>
      </cdr:txBody>
    </cdr:sp>
  </cdr:relSizeAnchor>
  <cdr:relSizeAnchor xmlns:cdr="http://schemas.openxmlformats.org/drawingml/2006/chartDrawing">
    <cdr:from>
      <cdr:x>0</cdr:x>
      <cdr:y>0.68009</cdr:y>
    </cdr:from>
    <cdr:to>
      <cdr:x>0.18693</cdr:x>
      <cdr:y>0.86431</cdr:y>
    </cdr:to>
    <cdr:sp macro="" textlink="">
      <cdr:nvSpPr>
        <cdr:cNvPr id="6" name="TextBox 1">
          <a:extLst xmlns:a="http://schemas.openxmlformats.org/drawingml/2006/main">
            <a:ext uri="{FF2B5EF4-FFF2-40B4-BE49-F238E27FC236}">
              <a16:creationId xmlns:a16="http://schemas.microsoft.com/office/drawing/2014/main" id="{994EE821-9958-49E9-B4CC-E4A379EF45FD}"/>
            </a:ext>
          </a:extLst>
        </cdr:cNvPr>
        <cdr:cNvSpPr txBox="1"/>
      </cdr:nvSpPr>
      <cdr:spPr>
        <a:xfrm xmlns:a="http://schemas.openxmlformats.org/drawingml/2006/main">
          <a:off x="0" y="2145461"/>
          <a:ext cx="1076318" cy="58115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0" dirty="0">
              <a:solidFill>
                <a:srgbClr val="001C58"/>
              </a:solidFill>
              <a:latin typeface="Franklin Gothic Medium Cond" panose="020B0606030402020204" pitchFamily="34" charset="0"/>
            </a:rPr>
            <a:t>Median age</a:t>
          </a:r>
        </a:p>
        <a:p xmlns:a="http://schemas.openxmlformats.org/drawingml/2006/main">
          <a:pPr algn="ctr"/>
          <a:r>
            <a:rPr lang="en-US" sz="1600" b="0" dirty="0">
              <a:solidFill>
                <a:srgbClr val="001C58"/>
              </a:solidFill>
              <a:latin typeface="Franklin Gothic Medium Cond" panose="020B0606030402020204" pitchFamily="34" charset="0"/>
            </a:rPr>
            <a:t>(57 years)</a:t>
          </a:r>
          <a:endParaRPr lang="en-US" sz="1600" dirty="0">
            <a:solidFill>
              <a:srgbClr val="001C58"/>
            </a:solidFill>
            <a:latin typeface="Franklin Gothic Medium Cond" panose="020B0606030402020204" pitchFamily="34" charset="0"/>
          </a:endParaRPr>
        </a:p>
      </cdr:txBody>
    </cdr:sp>
  </cdr:relSizeAnchor>
  <cdr:relSizeAnchor xmlns:cdr="http://schemas.openxmlformats.org/drawingml/2006/chartDrawing">
    <cdr:from>
      <cdr:x>0.81687</cdr:x>
      <cdr:y>0.44228</cdr:y>
    </cdr:from>
    <cdr:to>
      <cdr:x>0.81687</cdr:x>
      <cdr:y>0.6017</cdr:y>
    </cdr:to>
    <cdr:cxnSp macro="">
      <cdr:nvCxnSpPr>
        <cdr:cNvPr id="7" name="Straight Connector 6">
          <a:extLst xmlns:a="http://schemas.openxmlformats.org/drawingml/2006/main">
            <a:ext uri="{FF2B5EF4-FFF2-40B4-BE49-F238E27FC236}">
              <a16:creationId xmlns:a16="http://schemas.microsoft.com/office/drawing/2014/main" id="{F3943F7B-41C4-4D9B-8B72-6F9C61B65A2A}"/>
            </a:ext>
          </a:extLst>
        </cdr:cNvPr>
        <cdr:cNvCxnSpPr/>
      </cdr:nvCxnSpPr>
      <cdr:spPr>
        <a:xfrm xmlns:a="http://schemas.openxmlformats.org/drawingml/2006/main">
          <a:off x="4703452" y="1395263"/>
          <a:ext cx="0" cy="502920"/>
        </a:xfrm>
        <a:prstGeom xmlns:a="http://schemas.openxmlformats.org/drawingml/2006/main" prst="line">
          <a:avLst/>
        </a:prstGeom>
        <a:ln xmlns:a="http://schemas.openxmlformats.org/drawingml/2006/main" w="1905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0.7024</cdr:x>
      <cdr:y>0.52206</cdr:y>
    </cdr:from>
    <cdr:to>
      <cdr:x>0.81654</cdr:x>
      <cdr:y>0.52206</cdr:y>
    </cdr:to>
    <cdr:cxnSp macro="">
      <cdr:nvCxnSpPr>
        <cdr:cNvPr id="9" name="Straight Connector 8">
          <a:extLst xmlns:a="http://schemas.openxmlformats.org/drawingml/2006/main">
            <a:ext uri="{FF2B5EF4-FFF2-40B4-BE49-F238E27FC236}">
              <a16:creationId xmlns:a16="http://schemas.microsoft.com/office/drawing/2014/main" id="{1C4B6996-0436-4873-9DFF-D39A80F13327}"/>
            </a:ext>
          </a:extLst>
        </cdr:cNvPr>
        <cdr:cNvCxnSpPr/>
      </cdr:nvCxnSpPr>
      <cdr:spPr>
        <a:xfrm xmlns:a="http://schemas.openxmlformats.org/drawingml/2006/main" flipH="1">
          <a:off x="4044311" y="1646918"/>
          <a:ext cx="657203" cy="0"/>
        </a:xfrm>
        <a:prstGeom xmlns:a="http://schemas.openxmlformats.org/drawingml/2006/main" prst="line">
          <a:avLst/>
        </a:prstGeom>
        <a:ln xmlns:a="http://schemas.openxmlformats.org/drawingml/2006/main" w="1905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0.18087</cdr:x>
      <cdr:y>0.65834</cdr:y>
    </cdr:from>
    <cdr:to>
      <cdr:x>0.18087</cdr:x>
      <cdr:y>0.84868</cdr:y>
    </cdr:to>
    <cdr:cxnSp macro="">
      <cdr:nvCxnSpPr>
        <cdr:cNvPr id="10" name="Straight Connector 9">
          <a:extLst xmlns:a="http://schemas.openxmlformats.org/drawingml/2006/main">
            <a:ext uri="{FF2B5EF4-FFF2-40B4-BE49-F238E27FC236}">
              <a16:creationId xmlns:a16="http://schemas.microsoft.com/office/drawing/2014/main" id="{EABD5578-F14A-4FC8-92F7-1913C99E7C7A}"/>
            </a:ext>
          </a:extLst>
        </cdr:cNvPr>
        <cdr:cNvCxnSpPr/>
      </cdr:nvCxnSpPr>
      <cdr:spPr>
        <a:xfrm xmlns:a="http://schemas.openxmlformats.org/drawingml/2006/main">
          <a:off x="1041425" y="2076841"/>
          <a:ext cx="0" cy="600462"/>
        </a:xfrm>
        <a:prstGeom xmlns:a="http://schemas.openxmlformats.org/drawingml/2006/main" prst="line">
          <a:avLst/>
        </a:prstGeom>
        <a:ln xmlns:a="http://schemas.openxmlformats.org/drawingml/2006/main" w="19050">
          <a:solidFill>
            <a:srgbClr val="001C58"/>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0.18053</cdr:x>
      <cdr:y>0.76045</cdr:y>
    </cdr:from>
    <cdr:to>
      <cdr:x>0.29468</cdr:x>
      <cdr:y>0.76045</cdr:y>
    </cdr:to>
    <cdr:cxnSp macro="">
      <cdr:nvCxnSpPr>
        <cdr:cNvPr id="11" name="Straight Connector 10">
          <a:extLst xmlns:a="http://schemas.openxmlformats.org/drawingml/2006/main">
            <a:ext uri="{FF2B5EF4-FFF2-40B4-BE49-F238E27FC236}">
              <a16:creationId xmlns:a16="http://schemas.microsoft.com/office/drawing/2014/main" id="{9A29654A-F72E-43F5-AA4A-630334C8654C}"/>
            </a:ext>
          </a:extLst>
        </cdr:cNvPr>
        <cdr:cNvCxnSpPr/>
      </cdr:nvCxnSpPr>
      <cdr:spPr>
        <a:xfrm xmlns:a="http://schemas.openxmlformats.org/drawingml/2006/main" flipH="1">
          <a:off x="1039487" y="2398983"/>
          <a:ext cx="657260" cy="0"/>
        </a:xfrm>
        <a:prstGeom xmlns:a="http://schemas.openxmlformats.org/drawingml/2006/main" prst="line">
          <a:avLst/>
        </a:prstGeom>
        <a:ln xmlns:a="http://schemas.openxmlformats.org/drawingml/2006/main" w="19050">
          <a:solidFill>
            <a:srgbClr val="001C58"/>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0.26581</cdr:x>
      <cdr:y>0.00647</cdr:y>
    </cdr:from>
    <cdr:to>
      <cdr:x>0.99467</cdr:x>
      <cdr:y>0.14752</cdr:y>
    </cdr:to>
    <cdr:sp macro="" textlink="">
      <cdr:nvSpPr>
        <cdr:cNvPr id="4" name="TextBox 1"/>
        <cdr:cNvSpPr txBox="1"/>
      </cdr:nvSpPr>
      <cdr:spPr>
        <a:xfrm xmlns:a="http://schemas.openxmlformats.org/drawingml/2006/main">
          <a:off x="1318749" y="16247"/>
          <a:ext cx="3616055" cy="3541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600" b="0" dirty="0">
              <a:solidFill>
                <a:schemeClr val="accent1"/>
              </a:solidFill>
              <a:latin typeface="Franklin Gothic Medium Cond" panose="020B0606030402020204" pitchFamily="34" charset="0"/>
            </a:rPr>
            <a:t>    </a:t>
          </a:r>
          <a:r>
            <a:rPr lang="en-US" sz="1600" b="0" dirty="0">
              <a:solidFill>
                <a:schemeClr val="accent2"/>
              </a:solidFill>
              <a:latin typeface="Franklin Gothic Medium Cond" panose="020B0606030402020204" pitchFamily="34" charset="0"/>
            </a:rPr>
            <a:t>MMSC/MMSC &amp; IDU       </a:t>
          </a:r>
          <a:r>
            <a:rPr lang="en-US" sz="1600" b="0" baseline="0" dirty="0">
              <a:solidFill>
                <a:schemeClr val="accent2"/>
              </a:solidFill>
              <a:latin typeface="Franklin Gothic Medium Cond" panose="020B0606030402020204" pitchFamily="34" charset="0"/>
            </a:rPr>
            <a:t>        </a:t>
          </a:r>
          <a:r>
            <a:rPr lang="en-US" sz="1600" b="0" dirty="0">
              <a:solidFill>
                <a:schemeClr val="accent3"/>
              </a:solidFill>
              <a:latin typeface="Franklin Gothic Medium Cond" panose="020B0606030402020204" pitchFamily="34" charset="0"/>
            </a:rPr>
            <a:t>IDU</a:t>
          </a:r>
          <a:r>
            <a:rPr lang="en-US" sz="1600" b="0" dirty="0">
              <a:solidFill>
                <a:schemeClr val="accent1"/>
              </a:solidFill>
              <a:latin typeface="Franklin Gothic Medium Cond" panose="020B0606030402020204" pitchFamily="34" charset="0"/>
            </a:rPr>
            <a:t>         MFSC</a:t>
          </a:r>
          <a:r>
            <a:rPr lang="en-US" sz="1600" b="0" baseline="0" dirty="0">
              <a:solidFill>
                <a:schemeClr val="accent1"/>
              </a:solidFill>
              <a:latin typeface="Franklin Gothic Medium Cond" panose="020B0606030402020204" pitchFamily="34" charset="0"/>
            </a:rPr>
            <a:t> </a:t>
          </a:r>
          <a:endParaRPr lang="en-US" sz="1600" b="0" dirty="0">
            <a:solidFill>
              <a:schemeClr val="accent1"/>
            </a:solidFill>
            <a:latin typeface="Franklin Gothic Medium Cond" panose="020B0606030402020204" pitchFamily="34" charset="0"/>
          </a:endParaRPr>
        </a:p>
      </cdr:txBody>
    </cdr:sp>
  </cdr:relSizeAnchor>
  <cdr:relSizeAnchor xmlns:cdr="http://schemas.openxmlformats.org/drawingml/2006/chartDrawing">
    <cdr:from>
      <cdr:x>0.75047</cdr:x>
      <cdr:y>0.14089</cdr:y>
    </cdr:from>
    <cdr:to>
      <cdr:x>0.75047</cdr:x>
      <cdr:y>0.93473</cdr:y>
    </cdr:to>
    <cdr:cxnSp macro="">
      <cdr:nvCxnSpPr>
        <cdr:cNvPr id="9" name="Straight Connector 8">
          <a:extLst xmlns:a="http://schemas.openxmlformats.org/drawingml/2006/main">
            <a:ext uri="{FF2B5EF4-FFF2-40B4-BE49-F238E27FC236}">
              <a16:creationId xmlns:a16="http://schemas.microsoft.com/office/drawing/2014/main" id="{C9EC891B-019D-477B-811B-A0F50E3C2D10}"/>
            </a:ext>
          </a:extLst>
        </cdr:cNvPr>
        <cdr:cNvCxnSpPr/>
      </cdr:nvCxnSpPr>
      <cdr:spPr>
        <a:xfrm xmlns:a="http://schemas.openxmlformats.org/drawingml/2006/main" flipV="1">
          <a:off x="3723275" y="353799"/>
          <a:ext cx="0" cy="1993405"/>
        </a:xfrm>
        <a:prstGeom xmlns:a="http://schemas.openxmlformats.org/drawingml/2006/main" prst="line">
          <a:avLst/>
        </a:prstGeom>
        <a:ln xmlns:a="http://schemas.openxmlformats.org/drawingml/2006/main">
          <a:solidFill>
            <a:schemeClr val="accent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0.88343</cdr:x>
      <cdr:y>0.14</cdr:y>
    </cdr:from>
    <cdr:to>
      <cdr:x>0.88343</cdr:x>
      <cdr:y>0.93383</cdr:y>
    </cdr:to>
    <cdr:cxnSp macro="">
      <cdr:nvCxnSpPr>
        <cdr:cNvPr id="10" name="Straight Connector 9">
          <a:extLst xmlns:a="http://schemas.openxmlformats.org/drawingml/2006/main">
            <a:ext uri="{FF2B5EF4-FFF2-40B4-BE49-F238E27FC236}">
              <a16:creationId xmlns:a16="http://schemas.microsoft.com/office/drawing/2014/main" id="{C96247C6-A98C-4583-931D-203CB0373507}"/>
            </a:ext>
          </a:extLst>
        </cdr:cNvPr>
        <cdr:cNvCxnSpPr/>
      </cdr:nvCxnSpPr>
      <cdr:spPr>
        <a:xfrm xmlns:a="http://schemas.openxmlformats.org/drawingml/2006/main" flipV="1">
          <a:off x="4382895" y="351549"/>
          <a:ext cx="0" cy="1993392"/>
        </a:xfrm>
        <a:prstGeom xmlns:a="http://schemas.openxmlformats.org/drawingml/2006/main" prst="line">
          <a:avLst/>
        </a:prstGeom>
        <a:ln xmlns:a="http://schemas.openxmlformats.org/drawingml/2006/main">
          <a:solidFill>
            <a:schemeClr val="accent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cdr:x>
      <cdr:y>0.1015</cdr:y>
    </cdr:from>
    <cdr:to>
      <cdr:x>0.9427</cdr:x>
      <cdr:y>0.18715</cdr:y>
    </cdr:to>
    <cdr:sp macro="" textlink="">
      <cdr:nvSpPr>
        <cdr:cNvPr id="2" name="TextBox 4">
          <a:extLst xmlns:a="http://schemas.openxmlformats.org/drawingml/2006/main">
            <a:ext uri="{FF2B5EF4-FFF2-40B4-BE49-F238E27FC236}">
              <a16:creationId xmlns:a16="http://schemas.microsoft.com/office/drawing/2014/main" id="{E9F6B1F4-BBE7-4759-9F7C-D7090C95A73E}"/>
            </a:ext>
          </a:extLst>
        </cdr:cNvPr>
        <cdr:cNvSpPr txBox="1"/>
      </cdr:nvSpPr>
      <cdr:spPr>
        <a:xfrm xmlns:a="http://schemas.openxmlformats.org/drawingml/2006/main">
          <a:off x="0" y="401207"/>
          <a:ext cx="5427937" cy="33855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600" b="0" dirty="0">
              <a:solidFill>
                <a:schemeClr val="accent3"/>
              </a:solidFill>
              <a:latin typeface="Franklin Gothic Medium Cond" panose="020B0606030402020204" pitchFamily="34" charset="0"/>
            </a:rPr>
            <a:t>                                 </a:t>
          </a:r>
          <a:r>
            <a:rPr lang="en-US" sz="1600" b="0" dirty="0">
              <a:solidFill>
                <a:srgbClr val="001C58"/>
              </a:solidFill>
              <a:latin typeface="Franklin Gothic Medium Cond" panose="020B0606030402020204" pitchFamily="34" charset="0"/>
            </a:rPr>
            <a:t>Prevalent</a:t>
          </a:r>
          <a:r>
            <a:rPr lang="en-US" sz="1600" b="0" baseline="0" dirty="0">
              <a:solidFill>
                <a:srgbClr val="001C58"/>
              </a:solidFill>
              <a:latin typeface="Franklin Gothic Medium Cond" panose="020B0606030402020204" pitchFamily="34" charset="0"/>
            </a:rPr>
            <a:t> cases             </a:t>
          </a:r>
          <a:r>
            <a:rPr lang="en-US" sz="1600" dirty="0">
              <a:solidFill>
                <a:srgbClr val="001C58"/>
              </a:solidFill>
              <a:latin typeface="Franklin Gothic Medium Cond" panose="020B0606030402020204" pitchFamily="34" charset="0"/>
            </a:rPr>
            <a:t>          </a:t>
          </a:r>
          <a:r>
            <a:rPr lang="en-US" sz="1600" b="0" baseline="0" dirty="0">
              <a:solidFill>
                <a:schemeClr val="accent2"/>
              </a:solidFill>
              <a:latin typeface="Franklin Gothic Medium Cond" panose="020B0606030402020204" pitchFamily="34" charset="0"/>
            </a:rPr>
            <a:t>New HIV diagnoses</a:t>
          </a:r>
          <a:endParaRPr lang="en-US" sz="1600" b="0" dirty="0">
            <a:solidFill>
              <a:schemeClr val="accent2"/>
            </a:solidFill>
            <a:latin typeface="Franklin Gothic Medium Cond" panose="020B0606030402020204" pitchFamily="34" charset="0"/>
          </a:endParaRPr>
        </a:p>
      </cdr:txBody>
    </cdr:sp>
  </cdr:relSizeAnchor>
  <cdr:relSizeAnchor xmlns:cdr="http://schemas.openxmlformats.org/drawingml/2006/chartDrawing">
    <cdr:from>
      <cdr:x>0.33273</cdr:x>
      <cdr:y>0</cdr:y>
    </cdr:from>
    <cdr:to>
      <cdr:x>0.67898</cdr:x>
      <cdr:y>0.1368</cdr:y>
    </cdr:to>
    <cdr:sp macro="" textlink="">
      <cdr:nvSpPr>
        <cdr:cNvPr id="3" name="TextBox 1">
          <a:extLst xmlns:a="http://schemas.openxmlformats.org/drawingml/2006/main">
            <a:ext uri="{FF2B5EF4-FFF2-40B4-BE49-F238E27FC236}">
              <a16:creationId xmlns:a16="http://schemas.microsoft.com/office/drawing/2014/main" id="{4AEC22A7-F3B5-41EF-91FE-903F32BF33C2}"/>
            </a:ext>
          </a:extLst>
        </cdr:cNvPr>
        <cdr:cNvSpPr txBox="1"/>
      </cdr:nvSpPr>
      <cdr:spPr>
        <a:xfrm xmlns:a="http://schemas.openxmlformats.org/drawingml/2006/main">
          <a:off x="1915818" y="0"/>
          <a:ext cx="1993660" cy="4313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0" dirty="0">
              <a:latin typeface="Franklin Gothic Book" panose="020B0503020102020204" pitchFamily="34" charset="0"/>
            </a:rPr>
            <a:t>Age</a:t>
          </a:r>
          <a:r>
            <a:rPr lang="en-US" sz="1600" b="0" baseline="0" dirty="0">
              <a:latin typeface="Franklin Gothic Book" panose="020B0503020102020204" pitchFamily="34" charset="0"/>
            </a:rPr>
            <a:t> (years)</a:t>
          </a:r>
          <a:endParaRPr lang="en-US" sz="1600" dirty="0">
            <a:latin typeface="Franklin Gothic Book" panose="020B0503020102020204" pitchFamily="34" charset="0"/>
          </a:endParaRPr>
        </a:p>
      </cdr:txBody>
    </cdr:sp>
  </cdr:relSizeAnchor>
  <cdr:relSizeAnchor xmlns:cdr="http://schemas.openxmlformats.org/drawingml/2006/chartDrawing">
    <cdr:from>
      <cdr:x>0.81146</cdr:x>
      <cdr:y>0.31738</cdr:y>
    </cdr:from>
    <cdr:to>
      <cdr:x>1</cdr:x>
      <cdr:y>0.47942</cdr:y>
    </cdr:to>
    <cdr:sp macro="" textlink="">
      <cdr:nvSpPr>
        <cdr:cNvPr id="4" name="TextBox 1">
          <a:extLst xmlns:a="http://schemas.openxmlformats.org/drawingml/2006/main">
            <a:ext uri="{FF2B5EF4-FFF2-40B4-BE49-F238E27FC236}">
              <a16:creationId xmlns:a16="http://schemas.microsoft.com/office/drawing/2014/main" id="{061DC12A-294E-4C08-94CE-49875181B700}"/>
            </a:ext>
          </a:extLst>
        </cdr:cNvPr>
        <cdr:cNvSpPr txBox="1"/>
      </cdr:nvSpPr>
      <cdr:spPr>
        <a:xfrm xmlns:a="http://schemas.openxmlformats.org/drawingml/2006/main">
          <a:off x="4859799" y="1254517"/>
          <a:ext cx="1129158" cy="6405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0" dirty="0">
              <a:solidFill>
                <a:schemeClr val="accent2"/>
              </a:solidFill>
              <a:latin typeface="Franklin Gothic Medium Cond" panose="020B0606030402020204" pitchFamily="34" charset="0"/>
            </a:rPr>
            <a:t>Median age</a:t>
          </a:r>
        </a:p>
        <a:p xmlns:a="http://schemas.openxmlformats.org/drawingml/2006/main">
          <a:pPr algn="ctr"/>
          <a:r>
            <a:rPr lang="en-US" sz="1600" b="0" dirty="0">
              <a:solidFill>
                <a:schemeClr val="accent2"/>
              </a:solidFill>
              <a:latin typeface="Franklin Gothic Medium Cond" panose="020B0606030402020204" pitchFamily="34" charset="0"/>
            </a:rPr>
            <a:t>(30 years)</a:t>
          </a:r>
          <a:endParaRPr lang="en-US" sz="1600" dirty="0">
            <a:solidFill>
              <a:schemeClr val="accent2"/>
            </a:solidFill>
            <a:latin typeface="Franklin Gothic Medium Cond" panose="020B0606030402020204" pitchFamily="34" charset="0"/>
          </a:endParaRPr>
        </a:p>
      </cdr:txBody>
    </cdr:sp>
  </cdr:relSizeAnchor>
  <cdr:relSizeAnchor xmlns:cdr="http://schemas.openxmlformats.org/drawingml/2006/chartDrawing">
    <cdr:from>
      <cdr:x>0</cdr:x>
      <cdr:y>0.57573</cdr:y>
    </cdr:from>
    <cdr:to>
      <cdr:x>0.18693</cdr:x>
      <cdr:y>0.72744</cdr:y>
    </cdr:to>
    <cdr:sp macro="" textlink="">
      <cdr:nvSpPr>
        <cdr:cNvPr id="6" name="TextBox 1">
          <a:extLst xmlns:a="http://schemas.openxmlformats.org/drawingml/2006/main">
            <a:ext uri="{FF2B5EF4-FFF2-40B4-BE49-F238E27FC236}">
              <a16:creationId xmlns:a16="http://schemas.microsoft.com/office/drawing/2014/main" id="{994EE821-9958-49E9-B4CC-E4A379EF45FD}"/>
            </a:ext>
          </a:extLst>
        </cdr:cNvPr>
        <cdr:cNvSpPr txBox="1"/>
      </cdr:nvSpPr>
      <cdr:spPr>
        <a:xfrm xmlns:a="http://schemas.openxmlformats.org/drawingml/2006/main">
          <a:off x="0" y="2275734"/>
          <a:ext cx="1076317" cy="5996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0" dirty="0">
              <a:solidFill>
                <a:srgbClr val="001C58"/>
              </a:solidFill>
              <a:latin typeface="Franklin Gothic Medium Cond" panose="020B0606030402020204" pitchFamily="34" charset="0"/>
            </a:rPr>
            <a:t>Median age</a:t>
          </a:r>
        </a:p>
        <a:p xmlns:a="http://schemas.openxmlformats.org/drawingml/2006/main">
          <a:pPr algn="ctr"/>
          <a:r>
            <a:rPr lang="en-US" sz="1600" b="0" dirty="0">
              <a:solidFill>
                <a:srgbClr val="001C58"/>
              </a:solidFill>
              <a:latin typeface="Franklin Gothic Medium Cond" panose="020B0606030402020204" pitchFamily="34" charset="0"/>
            </a:rPr>
            <a:t>(50 years)</a:t>
          </a:r>
          <a:endParaRPr lang="en-US" sz="1600" dirty="0">
            <a:solidFill>
              <a:srgbClr val="001C58"/>
            </a:solidFill>
            <a:latin typeface="Franklin Gothic Medium Cond" panose="020B0606030402020204" pitchFamily="34" charset="0"/>
          </a:endParaRPr>
        </a:p>
      </cdr:txBody>
    </cdr:sp>
  </cdr:relSizeAnchor>
  <cdr:relSizeAnchor xmlns:cdr="http://schemas.openxmlformats.org/drawingml/2006/chartDrawing">
    <cdr:from>
      <cdr:x>0.82183</cdr:x>
      <cdr:y>0.31868</cdr:y>
    </cdr:from>
    <cdr:to>
      <cdr:x>0.82183</cdr:x>
      <cdr:y>0.4781</cdr:y>
    </cdr:to>
    <cdr:cxnSp macro="">
      <cdr:nvCxnSpPr>
        <cdr:cNvPr id="7" name="Straight Connector 6">
          <a:extLst xmlns:a="http://schemas.openxmlformats.org/drawingml/2006/main">
            <a:ext uri="{FF2B5EF4-FFF2-40B4-BE49-F238E27FC236}">
              <a16:creationId xmlns:a16="http://schemas.microsoft.com/office/drawing/2014/main" id="{F3943F7B-41C4-4D9B-8B72-6F9C61B65A2A}"/>
            </a:ext>
          </a:extLst>
        </cdr:cNvPr>
        <cdr:cNvCxnSpPr/>
      </cdr:nvCxnSpPr>
      <cdr:spPr>
        <a:xfrm xmlns:a="http://schemas.openxmlformats.org/drawingml/2006/main">
          <a:off x="4921905" y="1259655"/>
          <a:ext cx="0" cy="630152"/>
        </a:xfrm>
        <a:prstGeom xmlns:a="http://schemas.openxmlformats.org/drawingml/2006/main" prst="line">
          <a:avLst/>
        </a:prstGeom>
        <a:ln xmlns:a="http://schemas.openxmlformats.org/drawingml/2006/main" w="1905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0.70736</cdr:x>
      <cdr:y>0.39819</cdr:y>
    </cdr:from>
    <cdr:to>
      <cdr:x>0.8215</cdr:x>
      <cdr:y>0.39819</cdr:y>
    </cdr:to>
    <cdr:cxnSp macro="">
      <cdr:nvCxnSpPr>
        <cdr:cNvPr id="9" name="Straight Connector 8">
          <a:extLst xmlns:a="http://schemas.openxmlformats.org/drawingml/2006/main">
            <a:ext uri="{FF2B5EF4-FFF2-40B4-BE49-F238E27FC236}">
              <a16:creationId xmlns:a16="http://schemas.microsoft.com/office/drawing/2014/main" id="{1C4B6996-0436-4873-9DFF-D39A80F13327}"/>
            </a:ext>
          </a:extLst>
        </cdr:cNvPr>
        <cdr:cNvCxnSpPr/>
      </cdr:nvCxnSpPr>
      <cdr:spPr>
        <a:xfrm xmlns:a="http://schemas.openxmlformats.org/drawingml/2006/main" flipH="1">
          <a:off x="4072898" y="1255413"/>
          <a:ext cx="657202" cy="0"/>
        </a:xfrm>
        <a:prstGeom xmlns:a="http://schemas.openxmlformats.org/drawingml/2006/main" prst="line">
          <a:avLst/>
        </a:prstGeom>
        <a:ln xmlns:a="http://schemas.openxmlformats.org/drawingml/2006/main" w="1905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0.19245</cdr:x>
      <cdr:y>0.5526</cdr:y>
    </cdr:from>
    <cdr:to>
      <cdr:x>0.19245</cdr:x>
      <cdr:y>0.74294</cdr:y>
    </cdr:to>
    <cdr:cxnSp macro="">
      <cdr:nvCxnSpPr>
        <cdr:cNvPr id="10" name="Straight Connector 9">
          <a:extLst xmlns:a="http://schemas.openxmlformats.org/drawingml/2006/main">
            <a:ext uri="{FF2B5EF4-FFF2-40B4-BE49-F238E27FC236}">
              <a16:creationId xmlns:a16="http://schemas.microsoft.com/office/drawing/2014/main" id="{EABD5578-F14A-4FC8-92F7-1913C99E7C7A}"/>
            </a:ext>
          </a:extLst>
        </cdr:cNvPr>
        <cdr:cNvCxnSpPr/>
      </cdr:nvCxnSpPr>
      <cdr:spPr>
        <a:xfrm xmlns:a="http://schemas.openxmlformats.org/drawingml/2006/main">
          <a:off x="1108100" y="1742223"/>
          <a:ext cx="0" cy="600099"/>
        </a:xfrm>
        <a:prstGeom xmlns:a="http://schemas.openxmlformats.org/drawingml/2006/main" prst="line">
          <a:avLst/>
        </a:prstGeom>
        <a:ln xmlns:a="http://schemas.openxmlformats.org/drawingml/2006/main" w="19050">
          <a:solidFill>
            <a:srgbClr val="001C58"/>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0.19376</cdr:x>
      <cdr:y>0.64565</cdr:y>
    </cdr:from>
    <cdr:to>
      <cdr:x>0.30791</cdr:x>
      <cdr:y>0.64565</cdr:y>
    </cdr:to>
    <cdr:cxnSp macro="">
      <cdr:nvCxnSpPr>
        <cdr:cNvPr id="11" name="Straight Connector 10">
          <a:extLst xmlns:a="http://schemas.openxmlformats.org/drawingml/2006/main">
            <a:ext uri="{FF2B5EF4-FFF2-40B4-BE49-F238E27FC236}">
              <a16:creationId xmlns:a16="http://schemas.microsoft.com/office/drawing/2014/main" id="{9A29654A-F72E-43F5-AA4A-630334C8654C}"/>
            </a:ext>
          </a:extLst>
        </cdr:cNvPr>
        <cdr:cNvCxnSpPr/>
      </cdr:nvCxnSpPr>
      <cdr:spPr>
        <a:xfrm xmlns:a="http://schemas.openxmlformats.org/drawingml/2006/main" flipH="1">
          <a:off x="1115667" y="2035578"/>
          <a:ext cx="657260" cy="0"/>
        </a:xfrm>
        <a:prstGeom xmlns:a="http://schemas.openxmlformats.org/drawingml/2006/main" prst="line">
          <a:avLst/>
        </a:prstGeom>
        <a:ln xmlns:a="http://schemas.openxmlformats.org/drawingml/2006/main" w="19050">
          <a:solidFill>
            <a:srgbClr val="001C58"/>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5B1A5B4-E01B-4006-90D8-824CDACEFDFD}" type="datetimeFigureOut">
              <a:rPr lang="en-US" smtClean="0"/>
              <a:t>2/19/2024</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8482B3A-B93F-4E5E-B0C5-9FDEC4D10B9C}" type="slidenum">
              <a:rPr lang="en-US" smtClean="0"/>
              <a:t>‹#›</a:t>
            </a:fld>
            <a:endParaRPr lang="en-US" dirty="0"/>
          </a:p>
        </p:txBody>
      </p:sp>
    </p:spTree>
    <p:extLst>
      <p:ext uri="{BB962C8B-B14F-4D97-AF65-F5344CB8AC3E}">
        <p14:creationId xmlns:p14="http://schemas.microsoft.com/office/powerpoint/2010/main" val="2636843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3" Type="http://schemas.openxmlformats.org/officeDocument/2006/relationships/hyperlink" Target="https://www.dhs.wisconsin.gov/publications/p02605.pdf" TargetMode="External"/><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itribes.wi.gov/section.asp?linkid=731&amp;locid=57"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cdc.gov/hiv/group/gender/transgender/"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dhs.wisconsin.gov/hiv/notes.ht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mailto:DHSHIVSurveillance@dhs.wisconsin.gov"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www.cdc.gov/std/hiv/stdfact-std-hiv.htm"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www.cdc.gov/tb/topic/basics/default.htm" TargetMode="External"/><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r>
              <a:rPr lang="en-US" b="1" dirty="0"/>
              <a:t>For more information, contact:</a:t>
            </a:r>
          </a:p>
          <a:p>
            <a:r>
              <a:rPr lang="en-US" dirty="0"/>
              <a:t>Wisconsin HIV Program</a:t>
            </a:r>
          </a:p>
          <a:p>
            <a:r>
              <a:rPr lang="en-US" dirty="0"/>
              <a:t>Surveillance Unit </a:t>
            </a:r>
          </a:p>
          <a:p>
            <a:r>
              <a:rPr lang="en-US" dirty="0"/>
              <a:t>Email: </a:t>
            </a:r>
            <a:r>
              <a:rPr lang="en-US" u="sng" dirty="0"/>
              <a:t>DHSHIVSurveillance@dhs.wisconsin.gov </a:t>
            </a:r>
          </a:p>
          <a:p>
            <a:endParaRPr lang="en-US" dirty="0"/>
          </a:p>
        </p:txBody>
      </p:sp>
      <p:sp>
        <p:nvSpPr>
          <p:cNvPr id="4" name="Slide Number Placeholder 3"/>
          <p:cNvSpPr>
            <a:spLocks noGrp="1"/>
          </p:cNvSpPr>
          <p:nvPr>
            <p:ph type="sldNum" sz="quarter" idx="10"/>
          </p:nvPr>
        </p:nvSpPr>
        <p:spPr/>
        <p:txBody>
          <a:bodyPr/>
          <a:lstStyle/>
          <a:p>
            <a:fld id="{55E2FDF0-BE34-40E6-A70E-CBBA5B697AE7}" type="slidenum">
              <a:rPr lang="en-US" smtClean="0"/>
              <a:t>1</a:t>
            </a:fld>
            <a:endParaRPr lang="en-US" dirty="0"/>
          </a:p>
        </p:txBody>
      </p:sp>
    </p:spTree>
    <p:extLst>
      <p:ext uri="{BB962C8B-B14F-4D97-AF65-F5344CB8AC3E}">
        <p14:creationId xmlns:p14="http://schemas.microsoft.com/office/powerpoint/2010/main" val="3663144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10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5006903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146050"/>
            <a:ext cx="5762625" cy="3241675"/>
          </a:xfrm>
        </p:spPr>
      </p:sp>
      <p:sp>
        <p:nvSpPr>
          <p:cNvPr id="3" name="Notes Placeholder 2"/>
          <p:cNvSpPr>
            <a:spLocks noGrp="1"/>
          </p:cNvSpPr>
          <p:nvPr>
            <p:ph type="body" idx="1"/>
          </p:nvPr>
        </p:nvSpPr>
        <p:spPr>
          <a:xfrm>
            <a:off x="230293" y="3593782"/>
            <a:ext cx="6841067" cy="5860733"/>
          </a:xfrm>
        </p:spPr>
        <p:txBody>
          <a:bodyPr/>
          <a:lstStyle/>
          <a:p>
            <a:r>
              <a:rPr lang="en-US" sz="1300" b="1" dirty="0">
                <a:latin typeface="Franklin Gothic Book" panose="020B0503020102020204" pitchFamily="34" charset="0"/>
              </a:rPr>
              <a:t>Service utilization</a:t>
            </a:r>
          </a:p>
          <a:p>
            <a:r>
              <a:rPr lang="en-US" sz="1300" dirty="0">
                <a:latin typeface="Franklin Gothic Book" panose="020B0503020102020204" pitchFamily="34" charset="0"/>
              </a:rPr>
              <a:t>During 2020, nine Wisconsin organizations received Ryan White funding through the Ryan White HIV/AIDS Program (RWHAP). Based on the annual Ryan White Services Report (RSR), these agencies served a total of 5,026 unique clients, which represents 73% of all PLWH in Wisconsin during 2020. This number remains relatively consistent from year to year. </a:t>
            </a:r>
          </a:p>
          <a:p>
            <a:endParaRPr lang="en-US" sz="1300" dirty="0">
              <a:latin typeface="Franklin Gothic Book" panose="020B0503020102020204" pitchFamily="34" charset="0"/>
            </a:endParaRPr>
          </a:p>
          <a:p>
            <a:r>
              <a:rPr lang="en-US" sz="1300" b="1" dirty="0">
                <a:latin typeface="Franklin Gothic Book" panose="020B0503020102020204" pitchFamily="34" charset="0"/>
              </a:rPr>
              <a:t>Current age</a:t>
            </a:r>
          </a:p>
          <a:p>
            <a:r>
              <a:rPr lang="en-US" sz="1300" dirty="0">
                <a:latin typeface="Franklin Gothic Book" panose="020B0503020102020204" pitchFamily="34" charset="0"/>
              </a:rPr>
              <a:t>The age distribution is shifting among RWHAP clients. From 2016–2020, the percentage of clients in the 40–59 age range decreased (54% of RWHAP clients in 2016 decreasing to 46% of clients in 2020), whereas the percentage of clients aged 60 years and older increased (12% in 2016 to 19% in 2020). </a:t>
            </a:r>
          </a:p>
          <a:p>
            <a:endParaRPr lang="en-US" sz="1300" dirty="0">
              <a:latin typeface="Franklin Gothic Book" panose="020B0503020102020204" pitchFamily="34" charset="0"/>
            </a:endParaRPr>
          </a:p>
          <a:p>
            <a:r>
              <a:rPr lang="en-US" sz="1300" b="1" dirty="0">
                <a:latin typeface="Franklin Gothic Book" panose="020B0503020102020204" pitchFamily="34" charset="0"/>
              </a:rPr>
              <a:t>Race and ethnicity</a:t>
            </a:r>
          </a:p>
          <a:p>
            <a:r>
              <a:rPr lang="en-US" sz="1300" dirty="0">
                <a:latin typeface="Franklin Gothic Book" panose="020B0503020102020204" pitchFamily="34" charset="0"/>
              </a:rPr>
              <a:t>Nearly two-thirds of RWHAP clients are from racial and ethnic minority populations. The percentage distribution of client racial and ethnic populations has remained consistent since 2016. In 2020, 44% of clients self-identified as Black, 39% as White, 14% as Hispanic, and less than 2% each as Native American, Asian, Native Hawaiian/Pacific Islander, and people of multiple races. </a:t>
            </a:r>
          </a:p>
          <a:p>
            <a:endParaRPr lang="en-US" sz="1300" dirty="0">
              <a:latin typeface="Franklin Gothic Book" panose="020B0503020102020204" pitchFamily="34" charset="0"/>
            </a:endParaRPr>
          </a:p>
          <a:p>
            <a:r>
              <a:rPr lang="en-US" sz="1300" b="1" dirty="0">
                <a:latin typeface="Franklin Gothic Book" panose="020B0503020102020204" pitchFamily="34" charset="0"/>
              </a:rPr>
              <a:t>Gender</a:t>
            </a:r>
          </a:p>
          <a:p>
            <a:r>
              <a:rPr lang="en-US" sz="1300" dirty="0">
                <a:latin typeface="Franklin Gothic Book" panose="020B0503020102020204" pitchFamily="34" charset="0"/>
              </a:rPr>
              <a:t>The majority of RWHAP clients are male. In 2020, 83% of clients were cisgender male, 17% were cisgender female, and 2% identified as transgender people. The gender distribution of RWHAP clients has remained steady since 2016. </a:t>
            </a:r>
          </a:p>
          <a:p>
            <a:endParaRPr lang="en-US" sz="1300" dirty="0">
              <a:latin typeface="Franklin Gothic Book" panose="020B0503020102020204" pitchFamily="34" charset="0"/>
            </a:endParaRPr>
          </a:p>
          <a:p>
            <a:r>
              <a:rPr lang="en-US" sz="1300" b="1" dirty="0">
                <a:latin typeface="Franklin Gothic Book" panose="020B0503020102020204" pitchFamily="34" charset="0"/>
              </a:rPr>
              <a:t>Socioeconomic factors and health care coverage </a:t>
            </a:r>
          </a:p>
          <a:p>
            <a:r>
              <a:rPr lang="en-US" sz="1300" dirty="0">
                <a:latin typeface="Franklin Gothic Book" panose="020B0503020102020204" pitchFamily="34" charset="0"/>
              </a:rPr>
              <a:t>In 2020, 7 out of 10 RWHAP were living at or below 100% of the federal poverty level (FPL), which is an increase from 64% in 2019 and probably a result of the COVID-19 pandemic. From 2016–2019, the percentage of RWHAP clients living at or below 100% FPL increased from 61% to 64%. Approximately 88% of RWHAP clients had some form of health care coverage in 2020 with 32% covered by Medicaid, 8% covered by Medicare, 27% had private health care coverage, and 22% had multiple forms of coverage. The percentage of clients uninsured remained steady from 2016–2018 at 9%, increased in 2019 to 14% and then decreased a little in 2020 to 12%. The distribution of RWHAP clients by housing status has remained relatively stable since 2016. In 2020, 9.3% of clients had temporary or unstable housing. </a:t>
            </a: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100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35979214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latin typeface="Franklin Gothic Book" panose="020B0503020102020204" pitchFamily="34" charset="0"/>
              </a:rPr>
              <a:t>Ryan White clients accessing core services</a:t>
            </a:r>
          </a:p>
          <a:p>
            <a:r>
              <a:rPr lang="en-US" sz="1300" dirty="0">
                <a:latin typeface="Franklin Gothic Book" panose="020B0503020102020204" pitchFamily="34" charset="0"/>
              </a:rPr>
              <a:t>Overall, the percentage of clients receiving each core service has remained steady from 2016–2020 except for medical case management (MCM) which has increased due to changes made at the state-level about how case management is classified. Prior to 2016, clients accessed both MCM and non-medical case management (non-MCM). After the changes in 2016, clients only accessed MCM so the number of clients accessing non-MCM decreased and the number accessing MCM increased. Dental services declined in 2020 due to many of the dental clinics being closed because of the COVID-19 pandemic. Both Early Intervention Services and Health Insurance Premiums and Cost-Sharing Assistance began being funded in 2018. </a:t>
            </a: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101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3294306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Franklin Gothic Book" panose="020B0503020102020204" pitchFamily="34" charset="0"/>
              </a:rPr>
              <a:t>Ryan White clients accessing support services</a:t>
            </a:r>
          </a:p>
          <a:p>
            <a:r>
              <a:rPr lang="en-US" dirty="0">
                <a:latin typeface="Franklin Gothic Book" panose="020B0503020102020204" pitchFamily="34" charset="0"/>
              </a:rPr>
              <a:t>Funding</a:t>
            </a:r>
            <a:r>
              <a:rPr lang="en-US" baseline="0" dirty="0">
                <a:latin typeface="Franklin Gothic Book" panose="020B0503020102020204" pitchFamily="34" charset="0"/>
              </a:rPr>
              <a:t> for support services hasn’t changed much except for beginning to fund Foodbank in 2018 (1% of clients utilizing Foodbank in 2016 to 34% in 2020). Emergency Financial Assistance (EFA) was utilized more in 2020 (9%) probably due to the pandemic. </a:t>
            </a:r>
          </a:p>
          <a:p>
            <a:endParaRPr lang="en-US" baseline="0" dirty="0">
              <a:latin typeface="Franklin Gothic Book" panose="020B0503020102020204" pitchFamily="34" charset="0"/>
            </a:endParaRPr>
          </a:p>
          <a:p>
            <a:r>
              <a:rPr lang="en-US" b="0" i="0" dirty="0">
                <a:solidFill>
                  <a:srgbClr val="242424"/>
                </a:solidFill>
                <a:effectLst/>
                <a:latin typeface="Franklin Gothic Book" panose="020B0503020102020204" pitchFamily="34" charset="0"/>
              </a:rPr>
              <a:t>A change to which service categories are funded for case management in 2016 resulted in huge decrease in the number of clients receiving non-medical case management (61% of clients utilizing non-MCM in 2016 to 5% in 2020) as non-MCM was no longer being funded for case management. Instead, Referral for Services was used for lower acuity clients resulting in more clients utilizing the service (33% in 2016 to 44% in 2020).</a:t>
            </a:r>
            <a:endParaRPr lang="en-US" dirty="0">
              <a:latin typeface="Franklin Gothic Book" panose="020B0503020102020204" pitchFamily="34" charset="0"/>
            </a:endParaRPr>
          </a:p>
          <a:p>
            <a:endParaRPr lang="en-US" b="0"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102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80823542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r>
              <a:rPr lang="en-US" dirty="0">
                <a:latin typeface="Franklin Gothic Book" panose="020B0503020102020204" pitchFamily="34" charset="0"/>
              </a:rPr>
              <a:t>The Wisconsin AIDS Drug Assistance Program (ADAP) and Insurance Assistance Program (IAP) help people with HIV get: </a:t>
            </a:r>
          </a:p>
          <a:p>
            <a:endParaRPr lang="en-US" dirty="0">
              <a:latin typeface="Franklin Gothic Book" panose="020B0503020102020204" pitchFamily="34" charset="0"/>
            </a:endParaRPr>
          </a:p>
          <a:p>
            <a:pPr marL="181240" indent="-181240">
              <a:buFont typeface="Arial" panose="020B0604020202020204" pitchFamily="34" charset="0"/>
              <a:buChar char="•"/>
            </a:pPr>
            <a:r>
              <a:rPr lang="en-US" dirty="0">
                <a:latin typeface="Franklin Gothic Book" panose="020B0503020102020204" pitchFamily="34" charset="0"/>
              </a:rPr>
              <a:t>Health insurance help.</a:t>
            </a:r>
          </a:p>
          <a:p>
            <a:pPr marL="181240" indent="-181240">
              <a:buFont typeface="Arial" panose="020B0604020202020204" pitchFamily="34" charset="0"/>
              <a:buChar char="•"/>
            </a:pPr>
            <a:r>
              <a:rPr lang="en-US" dirty="0">
                <a:latin typeface="Franklin Gothic Book" panose="020B0503020102020204" pitchFamily="34" charset="0"/>
              </a:rPr>
              <a:t>Medicine for:</a:t>
            </a:r>
          </a:p>
          <a:p>
            <a:pPr marL="664546" lvl="1" indent="-181240">
              <a:buFont typeface="Arial" panose="020B0604020202020204" pitchFamily="34" charset="0"/>
              <a:buChar char="•"/>
            </a:pPr>
            <a:r>
              <a:rPr lang="en-US" dirty="0">
                <a:latin typeface="Franklin Gothic Book" panose="020B0503020102020204" pitchFamily="34" charset="0"/>
              </a:rPr>
              <a:t>HIV.</a:t>
            </a:r>
          </a:p>
          <a:p>
            <a:pPr marL="664546" lvl="1" indent="-181240">
              <a:buFont typeface="Arial" panose="020B0604020202020204" pitchFamily="34" charset="0"/>
              <a:buChar char="•"/>
            </a:pPr>
            <a:r>
              <a:rPr lang="en-US" dirty="0">
                <a:latin typeface="Franklin Gothic Book" panose="020B0503020102020204" pitchFamily="34" charset="0"/>
              </a:rPr>
              <a:t>Hepatitis C, if they are living with both HIV and hepatitis C.</a:t>
            </a:r>
          </a:p>
          <a:p>
            <a:pPr marL="664546" lvl="1" indent="-181240">
              <a:buFont typeface="Arial" panose="020B0604020202020204" pitchFamily="34" charset="0"/>
              <a:buChar char="•"/>
            </a:pPr>
            <a:r>
              <a:rPr lang="en-US" dirty="0">
                <a:latin typeface="Franklin Gothic Book" panose="020B0503020102020204" pitchFamily="34" charset="0"/>
              </a:rPr>
              <a:t>The prevention or treatment of other health conditions.</a:t>
            </a:r>
          </a:p>
          <a:p>
            <a:endParaRPr lang="en-US" dirty="0">
              <a:latin typeface="Franklin Gothic Book" panose="020B0503020102020204" pitchFamily="34" charset="0"/>
            </a:endParaRPr>
          </a:p>
          <a:p>
            <a:r>
              <a:rPr lang="en-US" dirty="0">
                <a:latin typeface="Franklin Gothic Book" panose="020B0503020102020204" pitchFamily="34" charset="0"/>
              </a:rPr>
              <a:t>Additional information on ADAP can be found at </a:t>
            </a:r>
            <a:r>
              <a:rPr lang="en-US" u="sng" dirty="0">
                <a:latin typeface="Franklin Gothic Book" panose="020B0503020102020204" pitchFamily="34" charset="0"/>
              </a:rPr>
              <a:t>https://www.dhs.wisconsin.gov/hiv/adap.htm</a:t>
            </a:r>
            <a:r>
              <a:rPr lang="en-US" dirty="0">
                <a:latin typeface="Franklin Gothic Book" panose="020B0503020102020204" pitchFamily="34" charset="0"/>
              </a:rPr>
              <a:t>. </a:t>
            </a:r>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5E2FDF0-BE34-40E6-A70E-CBBA5B697AE7}" type="slidenum">
              <a:rPr lang="en-US">
                <a:solidFill>
                  <a:prstClr val="black"/>
                </a:solidFill>
                <a:latin typeface="Calibri" pitchFamily="34" charset="0"/>
                <a:cs typeface="Arial" charset="0"/>
              </a:rPr>
              <a:pPr defTabSz="966612" fontAlgn="base">
                <a:spcBef>
                  <a:spcPct val="0"/>
                </a:spcBef>
                <a:spcAft>
                  <a:spcPct val="0"/>
                </a:spcAft>
                <a:defRPr/>
              </a:pPr>
              <a:t>103</a:t>
            </a:fld>
            <a:endParaRPr lang="en-US" dirty="0">
              <a:solidFill>
                <a:prstClr val="black"/>
              </a:solidFill>
              <a:latin typeface="Calibri" pitchFamily="34" charset="0"/>
              <a:cs typeface="Arial" charset="0"/>
            </a:endParaRPr>
          </a:p>
        </p:txBody>
      </p:sp>
    </p:spTree>
    <p:extLst>
      <p:ext uri="{BB962C8B-B14F-4D97-AF65-F5344CB8AC3E}">
        <p14:creationId xmlns:p14="http://schemas.microsoft.com/office/powerpoint/2010/main" val="79949440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latin typeface="Franklin Gothic Book" panose="020B0503020102020204" pitchFamily="34" charset="0"/>
              </a:rPr>
              <a:t>Service utilization</a:t>
            </a:r>
          </a:p>
          <a:p>
            <a:r>
              <a:rPr lang="en-US" sz="1300" dirty="0">
                <a:latin typeface="Franklin Gothic Book" panose="020B0503020102020204" pitchFamily="34" charset="0"/>
              </a:rPr>
              <a:t>While clients are characterized as AIDS Drug Assistance Program (ADAP) or Insurance Assistance Program (IAP) clients, there is a lot of overlap. In 2020, there were 731 clients who only utilized ADAP to fill medications, 278 clients who only used IAP for insurance premium payments, and 695 clients who utilized both programs to fill medications and pay insurance premiums. </a:t>
            </a:r>
          </a:p>
          <a:p>
            <a:endParaRPr lang="en-US" sz="1300" dirty="0">
              <a:latin typeface="Franklin Gothic Book" panose="020B0503020102020204" pitchFamily="34" charset="0"/>
            </a:endParaRPr>
          </a:p>
          <a:p>
            <a:r>
              <a:rPr lang="en-US" sz="1300" dirty="0">
                <a:latin typeface="Franklin Gothic Book" panose="020B0503020102020204" pitchFamily="34" charset="0"/>
              </a:rPr>
              <a:t>These are the demographics for the 1,426 clients who filled prescription medications in 2020. </a:t>
            </a:r>
          </a:p>
          <a:p>
            <a:endParaRPr lang="en-US" sz="1300" dirty="0">
              <a:latin typeface="Franklin Gothic Book" panose="020B0503020102020204" pitchFamily="34" charset="0"/>
            </a:endParaRPr>
          </a:p>
          <a:p>
            <a:r>
              <a:rPr lang="en-US" sz="1300" dirty="0">
                <a:latin typeface="Franklin Gothic Book" panose="020B0503020102020204" pitchFamily="34" charset="0"/>
              </a:rPr>
              <a:t>Clients on ADAP: </a:t>
            </a:r>
          </a:p>
          <a:p>
            <a:pPr marL="181240" indent="-181240">
              <a:buFont typeface="Arial" panose="020B0604020202020204" pitchFamily="34" charset="0"/>
              <a:buChar char="•"/>
            </a:pPr>
            <a:r>
              <a:rPr lang="en-US" sz="1300" dirty="0">
                <a:latin typeface="Franklin Gothic Book" panose="020B0503020102020204" pitchFamily="34" charset="0"/>
              </a:rPr>
              <a:t>5 out of 6 were male. </a:t>
            </a:r>
          </a:p>
          <a:p>
            <a:pPr marL="181240" indent="-181240">
              <a:buFont typeface="Arial" panose="020B0604020202020204" pitchFamily="34" charset="0"/>
              <a:buChar char="•"/>
            </a:pPr>
            <a:r>
              <a:rPr lang="en-US" sz="1300" dirty="0">
                <a:latin typeface="Franklin Gothic Book" panose="020B0503020102020204" pitchFamily="34" charset="0"/>
              </a:rPr>
              <a:t>Almost half were between the age of 45 and 65. </a:t>
            </a:r>
          </a:p>
          <a:p>
            <a:pPr marL="181240" indent="-181240">
              <a:buFont typeface="Arial" panose="020B0604020202020204" pitchFamily="34" charset="0"/>
              <a:buChar char="•"/>
            </a:pPr>
            <a:r>
              <a:rPr lang="en-US" sz="1300" dirty="0">
                <a:latin typeface="Franklin Gothic Book" panose="020B0503020102020204" pitchFamily="34" charset="0"/>
              </a:rPr>
              <a:t>43% were white. </a:t>
            </a:r>
          </a:p>
          <a:p>
            <a:pPr marL="181240" indent="-181240">
              <a:buFont typeface="Arial" panose="020B0604020202020204" pitchFamily="34" charset="0"/>
              <a:buChar char="•"/>
            </a:pPr>
            <a:r>
              <a:rPr lang="en-US" sz="1300" dirty="0">
                <a:latin typeface="Franklin Gothic Book" panose="020B0503020102020204" pitchFamily="34" charset="0"/>
              </a:rPr>
              <a:t>40% were between 100 and 200% FPL. </a:t>
            </a:r>
          </a:p>
          <a:p>
            <a:pPr marL="181240" indent="-181240">
              <a:buFont typeface="Arial" panose="020B0604020202020204" pitchFamily="34" charset="0"/>
              <a:buChar char="•"/>
            </a:pPr>
            <a:r>
              <a:rPr lang="en-US" sz="1300" dirty="0">
                <a:latin typeface="Franklin Gothic Book" panose="020B0503020102020204" pitchFamily="34" charset="0"/>
              </a:rPr>
              <a:t>87% were virally suppressed in 2020. </a:t>
            </a:r>
          </a:p>
          <a:p>
            <a:pPr marL="181240" indent="-181240">
              <a:buFont typeface="Arial" panose="020B0604020202020204" pitchFamily="34" charset="0"/>
              <a:buChar char="•"/>
            </a:pPr>
            <a:r>
              <a:rPr lang="en-US" sz="1300" dirty="0">
                <a:latin typeface="Franklin Gothic Book" panose="020B0503020102020204" pitchFamily="34" charset="0"/>
              </a:rPr>
              <a:t>1 in 3 were uninsured for the full year. </a:t>
            </a: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104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10033174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dirty="0">
                <a:latin typeface="Franklin Gothic Book" panose="020B0503020102020204" pitchFamily="34" charset="0"/>
              </a:rPr>
              <a:t>Service utilization</a:t>
            </a:r>
          </a:p>
          <a:p>
            <a:pPr defTabSz="966612">
              <a:defRPr/>
            </a:pPr>
            <a:r>
              <a:rPr lang="en-US" sz="1900" dirty="0">
                <a:latin typeface="Franklin Gothic Book" panose="020B0503020102020204" pitchFamily="34" charset="0"/>
              </a:rPr>
              <a:t>There were 974 clients that had their insurance covered by the </a:t>
            </a:r>
            <a:r>
              <a:rPr lang="en-US" sz="1900" dirty="0">
                <a:latin typeface="Franklin Gothic Book" panose="020B0503020102020204" pitchFamily="34" charset="0"/>
                <a:ea typeface="Calibri" panose="020F0502020204030204" pitchFamily="34" charset="0"/>
                <a:cs typeface="Times New Roman" panose="02020603050405020304" pitchFamily="18" charset="0"/>
              </a:rPr>
              <a:t>Insurance Assistance Program </a:t>
            </a:r>
            <a:r>
              <a:rPr lang="en-US" sz="1900" dirty="0">
                <a:latin typeface="Franklin Gothic Book" panose="020B0503020102020204" pitchFamily="34" charset="0"/>
              </a:rPr>
              <a:t>(IAP) in 2020. These are their demographics. </a:t>
            </a:r>
          </a:p>
          <a:p>
            <a:endParaRPr lang="en-US" sz="1900" dirty="0">
              <a:latin typeface="Franklin Gothic Book" panose="020B0503020102020204" pitchFamily="34" charset="0"/>
            </a:endParaRPr>
          </a:p>
          <a:p>
            <a:r>
              <a:rPr lang="en-US" sz="1900" dirty="0">
                <a:latin typeface="Franklin Gothic Book" panose="020B0503020102020204" pitchFamily="34" charset="0"/>
              </a:rPr>
              <a:t>Compared to clients who fill medications, clients who insurance was paid for tend to be a little older (over 50% between the ages of 45–65), White, and had a higher FPL (since lower FPL are eligible for BadgerCare). </a:t>
            </a:r>
          </a:p>
          <a:p>
            <a:endParaRPr lang="en-US" sz="1900"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105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40511551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Franklin Gothic Book" panose="020B0503020102020204" pitchFamily="34" charset="0"/>
              </a:rPr>
              <a:t>Medications provided by ADAP</a:t>
            </a:r>
          </a:p>
          <a:p>
            <a:r>
              <a:rPr lang="en-US" dirty="0">
                <a:latin typeface="Franklin Gothic Book" panose="020B0503020102020204" pitchFamily="34" charset="0"/>
              </a:rPr>
              <a:t>This</a:t>
            </a:r>
            <a:r>
              <a:rPr lang="en-US" baseline="0" dirty="0">
                <a:latin typeface="Franklin Gothic Book" panose="020B0503020102020204" pitchFamily="34" charset="0"/>
              </a:rPr>
              <a:t> is the number of prescriptions for the main drug classes provided by ADAP per month in 2020. There were 13,009 prescriptions filled for 1,426 clients. </a:t>
            </a:r>
          </a:p>
          <a:p>
            <a:endParaRPr lang="en-US" baseline="0" dirty="0">
              <a:latin typeface="Franklin Gothic Book" panose="020B0503020102020204" pitchFamily="34" charset="0"/>
            </a:endParaRPr>
          </a:p>
          <a:p>
            <a:r>
              <a:rPr lang="en-US" baseline="0" dirty="0">
                <a:latin typeface="Franklin Gothic Book" panose="020B0503020102020204" pitchFamily="34" charset="0"/>
              </a:rPr>
              <a:t>The number of ARVs filled decreased as the year goes on because once insured clients hit their out-of-pocket max for the year, the deductible goes to $0 and no data is collected on medications ADAP does not pay for. </a:t>
            </a:r>
          </a:p>
          <a:p>
            <a:endParaRPr lang="en-US" baseline="0" dirty="0">
              <a:latin typeface="Franklin Gothic Book" panose="020B0503020102020204" pitchFamily="34" charset="0"/>
            </a:endParaRPr>
          </a:p>
          <a:p>
            <a:r>
              <a:rPr lang="en-US" baseline="0" dirty="0">
                <a:latin typeface="Franklin Gothic Book" panose="020B0503020102020204" pitchFamily="34" charset="0"/>
              </a:rPr>
              <a:t>The side effect, mental health, and prophylaxis fills decreased too but not as much as ARVs. </a:t>
            </a:r>
          </a:p>
          <a:p>
            <a:endParaRPr lang="en-US" baseline="0" dirty="0">
              <a:latin typeface="Franklin Gothic Book" panose="020B0503020102020204" pitchFamily="34" charset="0"/>
            </a:endParaRPr>
          </a:p>
          <a:p>
            <a:r>
              <a:rPr lang="en-US" baseline="0" dirty="0">
                <a:latin typeface="Franklin Gothic Book" panose="020B0503020102020204" pitchFamily="34" charset="0"/>
              </a:rPr>
              <a:t>In 2020, ADAP also filled two hepatitis C medication prescriptions, seven H1N1 medication prescriptions, and three opioid dependency medication prescriptions. </a:t>
            </a:r>
            <a:endParaRPr lang="en-US" dirty="0">
              <a:latin typeface="Franklin Gothic Book" panose="020B0503020102020204" pitchFamily="34" charset="0"/>
            </a:endParaRPr>
          </a:p>
        </p:txBody>
      </p:sp>
      <p:sp>
        <p:nvSpPr>
          <p:cNvPr id="4" name="Slide Number Placeholder 3"/>
          <p:cNvSpPr>
            <a:spLocks noGrp="1"/>
          </p:cNvSpPr>
          <p:nvPr>
            <p:ph type="sldNum" sz="quarter" idx="10"/>
          </p:nvPr>
        </p:nvSpPr>
        <p:spPr/>
        <p:txBody>
          <a:bodyPr/>
          <a:lstStyle/>
          <a:p>
            <a:pPr defTabSz="966612">
              <a:defRPr/>
            </a:pPr>
            <a:fld id="{FD2BF0FF-FE97-43EB-A873-FDAFB885CD27}" type="slidenum">
              <a:rPr lang="en-US">
                <a:solidFill>
                  <a:prstClr val="black"/>
                </a:solidFill>
                <a:latin typeface="Calibri" panose="020F0502020204030204"/>
              </a:rPr>
              <a:pPr defTabSz="966612">
                <a:defRPr/>
              </a:pPr>
              <a:t>106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006025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5E2FDF0-BE34-40E6-A70E-CBBA5B697AE7}" type="slidenum">
              <a:rPr lang="en-US">
                <a:solidFill>
                  <a:prstClr val="black"/>
                </a:solidFill>
                <a:latin typeface="Calibri" pitchFamily="34" charset="0"/>
                <a:cs typeface="Arial" charset="0"/>
              </a:rPr>
              <a:pPr defTabSz="966612" fontAlgn="base">
                <a:spcBef>
                  <a:spcPct val="0"/>
                </a:spcBef>
                <a:spcAft>
                  <a:spcPct val="0"/>
                </a:spcAft>
                <a:defRPr/>
              </a:pPr>
              <a:t>107</a:t>
            </a:fld>
            <a:endParaRPr lang="en-US" dirty="0">
              <a:solidFill>
                <a:prstClr val="black"/>
              </a:solidFill>
              <a:latin typeface="Calibri" pitchFamily="34" charset="0"/>
              <a:cs typeface="Arial" charset="0"/>
            </a:endParaRPr>
          </a:p>
        </p:txBody>
      </p:sp>
    </p:spTree>
    <p:extLst>
      <p:ext uri="{BB962C8B-B14F-4D97-AF65-F5344CB8AC3E}">
        <p14:creationId xmlns:p14="http://schemas.microsoft.com/office/powerpoint/2010/main" val="115897576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647248"/>
          </a:xfrm>
        </p:spPr>
        <p:txBody>
          <a:bodyPr/>
          <a:lstStyle/>
          <a:p>
            <a:r>
              <a:rPr lang="en-US" sz="1300" b="1" dirty="0">
                <a:latin typeface="Franklin Gothic Book" panose="020B0503020102020204" pitchFamily="34" charset="0"/>
              </a:rPr>
              <a:t>Medicaid services for people living with HIV </a:t>
            </a:r>
          </a:p>
          <a:p>
            <a:r>
              <a:rPr lang="en-US" sz="1300" dirty="0">
                <a:latin typeface="Franklin Gothic Book" panose="020B0503020102020204" pitchFamily="34" charset="0"/>
              </a:rPr>
              <a:t>In 2020, 2,411 individuals with HIV received medical services or prescription drugs covered by Wisconsin Medicaid/BadgerCare. This accounts for about 0.3% (3 in 1,000) of the approximately 860,000 total annual Medicaid members, and 35% of people reported and living with HIV in Wisconsin in 2020. </a:t>
            </a:r>
          </a:p>
          <a:p>
            <a:endParaRPr lang="en-US" sz="1300" dirty="0">
              <a:latin typeface="Franklin Gothic Book" panose="020B0503020102020204" pitchFamily="34" charset="0"/>
            </a:endParaRPr>
          </a:p>
          <a:p>
            <a:r>
              <a:rPr lang="en-US" sz="1300" b="1" dirty="0">
                <a:latin typeface="Franklin Gothic Book" panose="020B0503020102020204" pitchFamily="34" charset="0"/>
              </a:rPr>
              <a:t>Demographic characteristics </a:t>
            </a:r>
            <a:endParaRPr lang="en-US" sz="1300" dirty="0">
              <a:latin typeface="Franklin Gothic Book" panose="020B0503020102020204" pitchFamily="34" charset="0"/>
            </a:endParaRPr>
          </a:p>
          <a:p>
            <a:r>
              <a:rPr lang="en-US" sz="1300" dirty="0">
                <a:latin typeface="Franklin Gothic Book" panose="020B0503020102020204" pitchFamily="34" charset="0"/>
              </a:rPr>
              <a:t>The figure above compares demographic characteristics of Medicaid members with HIV claims in 2020 to people presumed to be alive and living in Wisconsin at the end of 2020. While the make-up of Medicaid members largely matches that of prevalent HIV cases, several populations have a lower rate of Medicaid claims: White people, men, and residents of the Northeastern Region. </a:t>
            </a: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108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08472729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793933"/>
          </a:xfrm>
        </p:spPr>
        <p:txBody>
          <a:bodyPr/>
          <a:lstStyle/>
          <a:p>
            <a:r>
              <a:rPr lang="en-US" sz="1300" b="1" dirty="0">
                <a:latin typeface="Franklin Gothic Book" panose="020B0503020102020204" pitchFamily="34" charset="0"/>
              </a:rPr>
              <a:t>Service categories </a:t>
            </a:r>
          </a:p>
          <a:p>
            <a:r>
              <a:rPr lang="en-US" sz="1300" dirty="0">
                <a:latin typeface="Franklin Gothic Book" panose="020B0503020102020204" pitchFamily="34" charset="0"/>
              </a:rPr>
              <a:t>More than 74% of Medicaid members with HIV claims had an evaluation and management office visit and 34% filled prescriptions for HIV medications. Other service categories used by more than 10% of Medicaid members living with HIV are shown in the slide above, on the left. </a:t>
            </a:r>
          </a:p>
          <a:p>
            <a:endParaRPr lang="en-US" sz="1300" dirty="0">
              <a:latin typeface="Franklin Gothic Book" panose="020B0503020102020204" pitchFamily="34" charset="0"/>
            </a:endParaRPr>
          </a:p>
          <a:p>
            <a:r>
              <a:rPr lang="en-US" sz="1300" b="1" dirty="0">
                <a:latin typeface="Franklin Gothic Book" panose="020B0503020102020204" pitchFamily="34" charset="0"/>
              </a:rPr>
              <a:t>Medicaid members receiving PrEP</a:t>
            </a:r>
          </a:p>
          <a:p>
            <a:r>
              <a:rPr lang="en-US" sz="1300" dirty="0">
                <a:latin typeface="Franklin Gothic Book" panose="020B0503020102020204" pitchFamily="34" charset="0"/>
              </a:rPr>
              <a:t>Pre-exposure prophylaxis (PrEP) is a medicine that reduces individuals’ chances of getting HIV from sex or injection drug use. When taken as prescribed, PrEP reduces the risk of getting HIV by about 99%.</a:t>
            </a:r>
            <a:r>
              <a:rPr lang="en-US" sz="1300" baseline="30000" dirty="0">
                <a:latin typeface="Franklin Gothic Book" panose="020B0503020102020204" pitchFamily="34" charset="0"/>
              </a:rPr>
              <a:t>1</a:t>
            </a:r>
            <a:r>
              <a:rPr lang="en-US" sz="1300" dirty="0">
                <a:latin typeface="Franklin Gothic Book" panose="020B0503020102020204" pitchFamily="34" charset="0"/>
              </a:rPr>
              <a:t> </a:t>
            </a:r>
          </a:p>
          <a:p>
            <a:endParaRPr lang="en-US" sz="1300" dirty="0">
              <a:latin typeface="Franklin Gothic Book" panose="020B0503020102020204" pitchFamily="34" charset="0"/>
            </a:endParaRPr>
          </a:p>
          <a:p>
            <a:r>
              <a:rPr lang="en-US" sz="1300" dirty="0">
                <a:latin typeface="Franklin Gothic Book" panose="020B0503020102020204" pitchFamily="34" charset="0"/>
              </a:rPr>
              <a:t>During 2020, 550 Wisconsin Medicaid members filled one or more prescriptions for PrEP. Geographic and demographic characteristics of the members are: </a:t>
            </a:r>
          </a:p>
          <a:p>
            <a:pPr marL="302066" indent="-302066">
              <a:buFont typeface="Arial" panose="020B0604020202020204" pitchFamily="34" charset="0"/>
              <a:buChar char="•"/>
            </a:pPr>
            <a:r>
              <a:rPr lang="en-US" sz="1300" dirty="0">
                <a:latin typeface="Franklin Gothic Book" panose="020B0503020102020204" pitchFamily="34" charset="0"/>
              </a:rPr>
              <a:t>Region: Milwaukee County, 42%; Dane County, 16%; Western Region, 12%; Northern Region, 9%; South Region excluding Dane County, 8%; Southeastern Region excluding Milwaukee County, 8%; Northeastern Region, 6%.</a:t>
            </a:r>
          </a:p>
          <a:p>
            <a:pPr marL="302066" indent="-302066">
              <a:buFont typeface="Arial" panose="020B0604020202020204" pitchFamily="34" charset="0"/>
              <a:buChar char="•"/>
            </a:pPr>
            <a:r>
              <a:rPr lang="en-US" sz="1300" dirty="0">
                <a:latin typeface="Franklin Gothic Book" panose="020B0503020102020204" pitchFamily="34" charset="0"/>
              </a:rPr>
              <a:t>Sex: Male, 68%; Female, 32%.</a:t>
            </a:r>
          </a:p>
          <a:p>
            <a:pPr marL="302066" indent="-302066">
              <a:buFont typeface="Arial" panose="020B0604020202020204" pitchFamily="34" charset="0"/>
              <a:buChar char="•"/>
            </a:pPr>
            <a:r>
              <a:rPr lang="en-US" sz="1300" dirty="0">
                <a:latin typeface="Franklin Gothic Book" panose="020B0503020102020204" pitchFamily="34" charset="0"/>
              </a:rPr>
              <a:t>Race and ethnicity: White, 49%; Black, 24%; Hispanic, 12%; Asian or Hawaiian, 3%; Native American, 2%; Other identities, 12%.</a:t>
            </a:r>
          </a:p>
          <a:p>
            <a:pPr marL="302066" indent="-302066">
              <a:buFont typeface="Arial" panose="020B0604020202020204" pitchFamily="34" charset="0"/>
              <a:buChar char="•"/>
            </a:pPr>
            <a:r>
              <a:rPr lang="en-US" sz="1300" dirty="0">
                <a:latin typeface="Franklin Gothic Book" panose="020B0503020102020204" pitchFamily="34" charset="0"/>
              </a:rPr>
              <a:t>Age: 0–14, 2%; 15–29, 47%; 30–44, 34%; 45–59, 14%; 60 and older, 3%. </a:t>
            </a:r>
          </a:p>
          <a:p>
            <a:pPr marL="302066" indent="-302066">
              <a:buFont typeface="Arial" panose="020B0604020202020204" pitchFamily="34" charset="0"/>
              <a:buChar char="•"/>
            </a:pPr>
            <a:endParaRPr lang="en-US" sz="1300" dirty="0">
              <a:latin typeface="Franklin Gothic Book" panose="020B0503020102020204" pitchFamily="34" charset="0"/>
            </a:endParaRPr>
          </a:p>
          <a:p>
            <a:endParaRPr lang="en-US" sz="1300" dirty="0">
              <a:latin typeface="Franklin Gothic Book" panose="020B0503020102020204" pitchFamily="34" charset="0"/>
            </a:endParaRPr>
          </a:p>
          <a:p>
            <a:r>
              <a:rPr lang="en-US" sz="1300" baseline="30000" dirty="0">
                <a:latin typeface="Franklin Gothic Book" panose="020B0503020102020204" pitchFamily="34" charset="0"/>
              </a:rPr>
              <a:t>1</a:t>
            </a:r>
            <a:r>
              <a:rPr lang="en-US" sz="1300" dirty="0">
                <a:latin typeface="Franklin Gothic Book" panose="020B0503020102020204" pitchFamily="34" charset="0"/>
              </a:rPr>
              <a:t>Center for Disease Control and Prevention. PrEP (Pre-Exposure Prophylaxis). Accessed June 30, 2023, at </a:t>
            </a:r>
            <a:r>
              <a:rPr lang="en-US" sz="1300" u="sng" dirty="0">
                <a:latin typeface="Franklin Gothic Book" panose="020B0503020102020204" pitchFamily="34" charset="0"/>
              </a:rPr>
              <a:t>https://www.cdc.gov/hiv/basics/prep.html</a:t>
            </a:r>
            <a:r>
              <a:rPr lang="en-US" sz="1300" dirty="0">
                <a:latin typeface="Franklin Gothic Book" panose="020B0503020102020204" pitchFamily="34" charset="0"/>
              </a:rPr>
              <a:t>. </a:t>
            </a: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109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630383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753928"/>
          </a:xfrm>
        </p:spPr>
        <p:txBody>
          <a:bodyPr/>
          <a:lstStyle/>
          <a:p>
            <a:pPr defTabSz="966612">
              <a:defRPr/>
            </a:pPr>
            <a:r>
              <a:rPr lang="en-US" b="1" dirty="0">
                <a:latin typeface="Franklin Gothic Book" panose="020B0503020102020204" pitchFamily="34" charset="0"/>
              </a:rPr>
              <a:t>Wisconsin population</a:t>
            </a:r>
            <a:endParaRPr lang="en-US" dirty="0">
              <a:latin typeface="Franklin Gothic Book" panose="020B0503020102020204" pitchFamily="34" charset="0"/>
            </a:endParaRPr>
          </a:p>
          <a:p>
            <a:r>
              <a:rPr lang="en-US" dirty="0">
                <a:latin typeface="Franklin Gothic Book" panose="020B0503020102020204" pitchFamily="34" charset="0"/>
              </a:rPr>
              <a:t>Wisconsin’s population in 2020 was estimated to be 5.8 million, 1.8% of the nation’s estimated 329.5 million residents. </a:t>
            </a:r>
            <a:r>
              <a:rPr lang="en-US" dirty="0">
                <a:effectLst/>
                <a:latin typeface="Franklin Gothic Book" panose="020B0503020102020204" pitchFamily="34" charset="0"/>
                <a:ea typeface="Calibri" panose="020F0502020204030204" pitchFamily="34" charset="0"/>
                <a:cs typeface="Times New Roman" panose="02020603050405020304" pitchFamily="18" charset="0"/>
              </a:rPr>
              <a:t>The state’s 72 counties range in population from fewer than 5,000 in several rural counties to nearly 1 million in Milwaukee County. The population change from 2016–2020 ranges from a decline of 1.0% in Florence County and Crawford County to an increase of 3.5% in Dane County. </a:t>
            </a:r>
          </a:p>
          <a:p>
            <a:endParaRPr lang="en-US" dirty="0">
              <a:effectLst/>
              <a:latin typeface="Franklin Gothic Book" panose="020B0503020102020204" pitchFamily="34" charset="0"/>
              <a:cs typeface="Times New Roman" panose="02020603050405020304" pitchFamily="18" charset="0"/>
            </a:endParaRPr>
          </a:p>
          <a:p>
            <a:r>
              <a:rPr lang="en-US" dirty="0">
                <a:effectLst/>
                <a:latin typeface="Franklin Gothic Book" panose="020B0503020102020204" pitchFamily="34" charset="0"/>
                <a:cs typeface="Times New Roman" panose="02020603050405020304" pitchFamily="18" charset="0"/>
              </a:rPr>
              <a:t>Source: </a:t>
            </a:r>
            <a:r>
              <a:rPr lang="en-US" dirty="0">
                <a:effectLst/>
                <a:latin typeface="Franklin Gothic Book" panose="020B0503020102020204" pitchFamily="34" charset="0"/>
                <a:ea typeface="Calibri" panose="020F0502020204030204" pitchFamily="34" charset="0"/>
              </a:rPr>
              <a:t>Wisconsin Interactive Statistics on Health (WISH), U.S. Census, 2020.</a:t>
            </a:r>
            <a:endParaRPr lang="en-US" dirty="0">
              <a:solidFill>
                <a:srgbClr val="C00000"/>
              </a:solidFill>
              <a:highlight>
                <a:srgbClr val="FFFF00"/>
              </a:highlight>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11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02816408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r>
              <a:rPr lang="en-US" dirty="0">
                <a:latin typeface="Franklin Gothic Book" panose="020B0503020102020204" pitchFamily="34" charset="0"/>
              </a:rPr>
              <a:t>Peer Navigators, people living with HIV (PLWH) who are trained to mentor other PLWH to increase treatment adherence, community connection and provide them with resources, have been growing in numbers all over the United States. The Wisconsin Department of Health Services (DHS) funded its first ever Peer Navigator program (PNP) in 2020. </a:t>
            </a:r>
          </a:p>
          <a:p>
            <a:endParaRPr lang="en-US" dirty="0"/>
          </a:p>
          <a:p>
            <a:endParaRPr lang="en-US" dirty="0"/>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5E2FDF0-BE34-40E6-A70E-CBBA5B697AE7}" type="slidenum">
              <a:rPr lang="en-US">
                <a:solidFill>
                  <a:prstClr val="black"/>
                </a:solidFill>
                <a:latin typeface="Calibri" pitchFamily="34" charset="0"/>
                <a:cs typeface="Arial" charset="0"/>
              </a:rPr>
              <a:pPr defTabSz="966612" fontAlgn="base">
                <a:spcBef>
                  <a:spcPct val="0"/>
                </a:spcBef>
                <a:spcAft>
                  <a:spcPct val="0"/>
                </a:spcAft>
                <a:defRPr/>
              </a:pPr>
              <a:t>110</a:t>
            </a:fld>
            <a:endParaRPr lang="en-US" dirty="0">
              <a:solidFill>
                <a:prstClr val="black"/>
              </a:solidFill>
              <a:latin typeface="Calibri" pitchFamily="34" charset="0"/>
              <a:cs typeface="Arial" charset="0"/>
            </a:endParaRPr>
          </a:p>
        </p:txBody>
      </p:sp>
    </p:spTree>
    <p:extLst>
      <p:ext uri="{BB962C8B-B14F-4D97-AF65-F5344CB8AC3E}">
        <p14:creationId xmlns:p14="http://schemas.microsoft.com/office/powerpoint/2010/main" val="30049875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ranklin Gothic Book" panose="020B0503020102020204" pitchFamily="34" charset="0"/>
              </a:rPr>
              <a:t>The PNP has five primary goals with individual objectives that were monitored throughout the pilot period. Some of the objectives, as written, were not measurable or attainable. </a:t>
            </a:r>
          </a:p>
          <a:p>
            <a:endParaRPr lang="en-US" dirty="0">
              <a:latin typeface="Franklin Gothic Book" panose="020B0503020102020204" pitchFamily="34" charset="0"/>
            </a:endParaRPr>
          </a:p>
          <a:p>
            <a:r>
              <a:rPr lang="en-US" dirty="0">
                <a:latin typeface="Franklin Gothic Book" panose="020B0503020102020204" pitchFamily="34" charset="0"/>
              </a:rPr>
              <a:t>Goal 1: Increase viral load suppression.</a:t>
            </a:r>
          </a:p>
          <a:p>
            <a:r>
              <a:rPr lang="en-US" dirty="0">
                <a:latin typeface="Franklin Gothic Book" panose="020B0503020102020204" pitchFamily="34" charset="0"/>
              </a:rPr>
              <a:t>Goal 2: Decrease barriers to achieving viral load suppression.</a:t>
            </a:r>
          </a:p>
          <a:p>
            <a:r>
              <a:rPr lang="en-US" dirty="0">
                <a:latin typeface="Franklin Gothic Book" panose="020B0503020102020204" pitchFamily="34" charset="0"/>
              </a:rPr>
              <a:t>Goal 3: Decrease the number of participants who are lost to care. </a:t>
            </a:r>
          </a:p>
          <a:p>
            <a:endParaRPr lang="en-US" dirty="0">
              <a:latin typeface="Franklin Gothic Book" panose="020B0503020102020204" pitchFamily="34" charset="0"/>
            </a:endParaRPr>
          </a:p>
          <a:p>
            <a:r>
              <a:rPr lang="en-US" dirty="0">
                <a:latin typeface="Franklin Gothic Book" panose="020B0503020102020204" pitchFamily="34" charset="0"/>
              </a:rPr>
              <a:t>Overall, most goals were met or trending in the right direction and those that were not, were due to how the objectives were written. </a:t>
            </a: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111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946041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ranklin Gothic Book" panose="020B0503020102020204" pitchFamily="34" charset="0"/>
              </a:rPr>
              <a:t>Goal 4: Reduce HIV-related disparities and health inequalities. </a:t>
            </a:r>
          </a:p>
          <a:p>
            <a:r>
              <a:rPr lang="en-US" dirty="0">
                <a:latin typeface="Franklin Gothic Book" panose="020B0503020102020204" pitchFamily="34" charset="0"/>
              </a:rPr>
              <a:t>Goal 5: Increase community awareness of the Peer Navigator Program. </a:t>
            </a: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112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5194798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r>
              <a:rPr lang="en-US" dirty="0">
                <a:latin typeface="Franklin Gothic Book" panose="020B0503020102020204" pitchFamily="34" charset="0"/>
              </a:rPr>
              <a:t>The HIV care continuum is a useful tool for visualizing health outcomes, identifying health disparities, and prioritizing programmatic efforts. Using the definitions described by the CDC</a:t>
            </a:r>
            <a:r>
              <a:rPr lang="en-US" baseline="30000" dirty="0">
                <a:latin typeface="Franklin Gothic Book" panose="020B0503020102020204" pitchFamily="34" charset="0"/>
              </a:rPr>
              <a:t>1</a:t>
            </a:r>
            <a:r>
              <a:rPr lang="en-US" dirty="0">
                <a:latin typeface="Franklin Gothic Book" panose="020B0503020102020204" pitchFamily="34" charset="0"/>
              </a:rPr>
              <a:t>, Wisconsin’s 2020 diagnosis-based HIV care continuum is presented on the next slide. </a:t>
            </a:r>
          </a:p>
          <a:p>
            <a:endParaRPr lang="en-US" dirty="0">
              <a:latin typeface="Franklin Gothic Book" panose="020B0503020102020204" pitchFamily="34" charset="0"/>
            </a:endParaRPr>
          </a:p>
          <a:p>
            <a:r>
              <a:rPr lang="en-US" baseline="30000" dirty="0">
                <a:latin typeface="Franklin Gothic Book" panose="020B0503020102020204" pitchFamily="34" charset="0"/>
              </a:rPr>
              <a:t>1</a:t>
            </a:r>
            <a:r>
              <a:rPr lang="en-US" dirty="0">
                <a:latin typeface="Franklin Gothic Book" panose="020B0503020102020204" pitchFamily="34" charset="0"/>
              </a:rPr>
              <a:t>Centers for Disease Control and Prevention. Understanding the HIV Care Continuum. </a:t>
            </a:r>
            <a:r>
              <a:rPr lang="en-US" u="sng" dirty="0">
                <a:latin typeface="Franklin Gothic Book" panose="020B0503020102020204" pitchFamily="34" charset="0"/>
              </a:rPr>
              <a:t>https://www.cdc.gov/hiv/pdf/library/factsheets/cdc-hiv-care-continuum.pdf</a:t>
            </a:r>
            <a:r>
              <a:rPr lang="en-US" dirty="0">
                <a:latin typeface="Franklin Gothic Book" panose="020B0503020102020204" pitchFamily="34" charset="0"/>
              </a:rPr>
              <a:t>. Published July 2019. Accessed August 2022. </a:t>
            </a:r>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5E2FDF0-BE34-40E6-A70E-CBBA5B697AE7}" type="slidenum">
              <a:rPr lang="en-US">
                <a:solidFill>
                  <a:prstClr val="black"/>
                </a:solidFill>
                <a:latin typeface="Calibri" pitchFamily="34" charset="0"/>
                <a:cs typeface="Arial" charset="0"/>
              </a:rPr>
              <a:pPr defTabSz="966612" fontAlgn="base">
                <a:spcBef>
                  <a:spcPct val="0"/>
                </a:spcBef>
                <a:spcAft>
                  <a:spcPct val="0"/>
                </a:spcAft>
                <a:defRPr/>
              </a:pPr>
              <a:t>113</a:t>
            </a:fld>
            <a:endParaRPr lang="en-US" dirty="0">
              <a:solidFill>
                <a:prstClr val="black"/>
              </a:solidFill>
              <a:latin typeface="Calibri" pitchFamily="34" charset="0"/>
              <a:cs typeface="Arial" charset="0"/>
            </a:endParaRPr>
          </a:p>
        </p:txBody>
      </p:sp>
    </p:spTree>
    <p:extLst>
      <p:ext uri="{BB962C8B-B14F-4D97-AF65-F5344CB8AC3E}">
        <p14:creationId xmlns:p14="http://schemas.microsoft.com/office/powerpoint/2010/main" val="28165906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239713"/>
            <a:ext cx="5759450" cy="3240087"/>
          </a:xfrm>
        </p:spPr>
      </p:sp>
      <p:sp>
        <p:nvSpPr>
          <p:cNvPr id="3" name="Notes Placeholder 2"/>
          <p:cNvSpPr>
            <a:spLocks noGrp="1"/>
          </p:cNvSpPr>
          <p:nvPr>
            <p:ph type="body" idx="1"/>
          </p:nvPr>
        </p:nvSpPr>
        <p:spPr>
          <a:xfrm>
            <a:off x="216747" y="3833812"/>
            <a:ext cx="6881707" cy="5767388"/>
          </a:xfrm>
        </p:spPr>
        <p:txBody>
          <a:bodyPr/>
          <a:lstStyle/>
          <a:p>
            <a:r>
              <a:rPr lang="en-US" b="1" dirty="0">
                <a:latin typeface="Franklin Gothic Book" panose="020B0503020102020204" pitchFamily="34" charset="0"/>
              </a:rPr>
              <a:t>The HIV Care Continuum</a:t>
            </a:r>
          </a:p>
          <a:p>
            <a:r>
              <a:rPr lang="en-US" dirty="0">
                <a:latin typeface="Franklin Gothic Book" panose="020B0503020102020204" pitchFamily="34" charset="0"/>
              </a:rPr>
              <a:t>The HIV Care Continuum continues to be an important framework for understanding and assessing the status of HIV care and treatment in the United States. Additionally, the HIV Care Continuum helps drive prevention efforts directed at early detection and prevention of transmission (treatment as prevention). The HIV care continuum illustrates the stages through which PLWH can progress in their HIV management. </a:t>
            </a:r>
            <a:endParaRPr lang="en-US" b="1" dirty="0">
              <a:latin typeface="Franklin Gothic Book" panose="020B0503020102020204" pitchFamily="34" charset="0"/>
            </a:endParaRPr>
          </a:p>
          <a:p>
            <a:endParaRPr lang="en-US" b="1" dirty="0">
              <a:latin typeface="Franklin Gothic Book" panose="020B0503020102020204" pitchFamily="34" charset="0"/>
            </a:endParaRPr>
          </a:p>
          <a:p>
            <a:r>
              <a:rPr lang="en-US" b="1" dirty="0">
                <a:latin typeface="Franklin Gothic Book" panose="020B0503020102020204" pitchFamily="34" charset="0"/>
              </a:rPr>
              <a:t>Estimated values</a:t>
            </a:r>
          </a:p>
          <a:p>
            <a:r>
              <a:rPr lang="en-US" dirty="0">
                <a:latin typeface="Franklin Gothic Book" panose="020B0503020102020204" pitchFamily="34" charset="0"/>
              </a:rPr>
              <a:t>Living with HIV: The U.S. Centers for Disease Control estimates that 13.8% of individuals living with HIV in the U.S. are unaware of their status. This bar shows both those aware and diagnosed (green) and those unaware of their HIV diagnosis (grey).</a:t>
            </a:r>
          </a:p>
          <a:p>
            <a:endParaRPr lang="en-US" dirty="0">
              <a:latin typeface="Franklin Gothic Book" panose="020B0503020102020204" pitchFamily="34" charset="0"/>
            </a:endParaRPr>
          </a:p>
          <a:p>
            <a:r>
              <a:rPr lang="en-US" b="1" dirty="0">
                <a:latin typeface="Franklin Gothic Book" panose="020B0503020102020204" pitchFamily="34" charset="0"/>
              </a:rPr>
              <a:t>Values based on surveillance data</a:t>
            </a:r>
          </a:p>
          <a:p>
            <a:r>
              <a:rPr lang="en-US" dirty="0">
                <a:latin typeface="Franklin Gothic Book" panose="020B0503020102020204" pitchFamily="34" charset="0"/>
              </a:rPr>
              <a:t>During 2020:</a:t>
            </a:r>
          </a:p>
          <a:p>
            <a:pPr marL="302066" indent="-302066">
              <a:buFont typeface="Arial" panose="020B0604020202020204" pitchFamily="34" charset="0"/>
              <a:buChar char="•"/>
            </a:pPr>
            <a:r>
              <a:rPr lang="en-US" dirty="0">
                <a:latin typeface="Franklin Gothic Book" panose="020B0503020102020204" pitchFamily="34" charset="0"/>
              </a:rPr>
              <a:t>86% of people newly diagnosed with HIV were linked to care within three months of diagnosis.</a:t>
            </a:r>
          </a:p>
          <a:p>
            <a:pPr marL="302066" indent="-302066">
              <a:buFont typeface="Arial" panose="020B0604020202020204" pitchFamily="34" charset="0"/>
              <a:buChar char="•"/>
            </a:pPr>
            <a:r>
              <a:rPr lang="en-US" dirty="0">
                <a:latin typeface="Franklin Gothic Book" panose="020B0503020102020204" pitchFamily="34" charset="0"/>
              </a:rPr>
              <a:t>77% of people living with HIV (PLWH) had at least one medical visit. </a:t>
            </a:r>
          </a:p>
          <a:p>
            <a:pPr marL="302066" indent="-302066">
              <a:buFont typeface="Arial" panose="020B0604020202020204" pitchFamily="34" charset="0"/>
              <a:buChar char="•"/>
            </a:pPr>
            <a:r>
              <a:rPr lang="en-US" dirty="0">
                <a:latin typeface="Franklin Gothic Book" panose="020B0503020102020204" pitchFamily="34" charset="0"/>
              </a:rPr>
              <a:t>48% of PLWH had at last two medical visits, at least 90 days apart. </a:t>
            </a:r>
          </a:p>
          <a:p>
            <a:pPr marL="302066" indent="-302066">
              <a:buFont typeface="Arial" panose="020B0604020202020204" pitchFamily="34" charset="0"/>
              <a:buChar char="•"/>
            </a:pPr>
            <a:r>
              <a:rPr lang="en-US" dirty="0">
                <a:latin typeface="Franklin Gothic Book" panose="020B0503020102020204" pitchFamily="34" charset="0"/>
              </a:rPr>
              <a:t>71% of PLWH were virally suppressed at their last test during 2020.</a:t>
            </a:r>
          </a:p>
          <a:p>
            <a:pPr marL="302066" indent="-302066">
              <a:buFont typeface="Arial" panose="020B0604020202020204" pitchFamily="34" charset="0"/>
              <a:buChar char="•"/>
            </a:pPr>
            <a:r>
              <a:rPr lang="en-US" dirty="0">
                <a:latin typeface="Franklin Gothic Book" panose="020B0503020102020204" pitchFamily="34" charset="0"/>
              </a:rPr>
              <a:t>93% of PLWH who had at least one viral load test (indicating some care) were virally suppressed. </a:t>
            </a:r>
          </a:p>
          <a:p>
            <a:pPr marL="302066" indent="-302066">
              <a:buFont typeface="Arial" panose="020B0604020202020204" pitchFamily="34" charset="0"/>
              <a:buChar char="•"/>
            </a:pPr>
            <a:endParaRPr lang="en-US" dirty="0">
              <a:latin typeface="Franklin Gothic Book" panose="020B0503020102020204" pitchFamily="34" charset="0"/>
            </a:endParaRPr>
          </a:p>
          <a:p>
            <a:r>
              <a:rPr lang="en-US" b="1" dirty="0">
                <a:latin typeface="Franklin Gothic Book" panose="020B0503020102020204" pitchFamily="34" charset="0"/>
              </a:rPr>
              <a:t>The following differences in these important health indicators were observed: </a:t>
            </a:r>
          </a:p>
          <a:p>
            <a:pPr marL="302066" indent="-302066">
              <a:buFont typeface="Arial" panose="020B0604020202020204" pitchFamily="34" charset="0"/>
              <a:buChar char="•"/>
            </a:pPr>
            <a:r>
              <a:rPr lang="en-US" dirty="0">
                <a:latin typeface="Franklin Gothic Book" panose="020B0503020102020204" pitchFamily="34" charset="0"/>
              </a:rPr>
              <a:t>Males and females had equal success across the whole care continuum except for linkage to care where males linked to care faster than females. </a:t>
            </a:r>
          </a:p>
          <a:p>
            <a:pPr marL="302066" indent="-302066">
              <a:buFont typeface="Arial" panose="020B0604020202020204" pitchFamily="34" charset="0"/>
              <a:buChar char="•"/>
            </a:pPr>
            <a:r>
              <a:rPr lang="en-US" dirty="0">
                <a:latin typeface="Franklin Gothic Book" panose="020B0503020102020204" pitchFamily="34" charset="0"/>
              </a:rPr>
              <a:t>Hispanic PLWH were the most likely to be linked to care within three months but were less likely to be in care or to be virally suppressed. Outcomes for both Hispanic and Black PLWH were worse than White PLWH. </a:t>
            </a:r>
          </a:p>
          <a:p>
            <a:pPr marL="302066" indent="-302066">
              <a:buFont typeface="Arial" panose="020B0604020202020204" pitchFamily="34" charset="0"/>
              <a:buChar char="•"/>
            </a:pPr>
            <a:r>
              <a:rPr lang="en-US" dirty="0">
                <a:latin typeface="Franklin Gothic Book" panose="020B0503020102020204" pitchFamily="34" charset="0"/>
              </a:rPr>
              <a:t>Younger PLWH (ages 13–29) were more likely than PLWH ages 30 and older to be in care but were less likely to be virally suppressed. </a:t>
            </a:r>
          </a:p>
          <a:p>
            <a:pPr marL="302066" indent="-302066">
              <a:buFont typeface="Arial" panose="020B0604020202020204" pitchFamily="34" charset="0"/>
              <a:buChar char="•"/>
            </a:pPr>
            <a:r>
              <a:rPr lang="en-US" dirty="0">
                <a:latin typeface="Franklin Gothic Book" panose="020B0503020102020204" pitchFamily="34" charset="0"/>
              </a:rPr>
              <a:t>Individuals with a history of injection drug use had among the lowest proportion at each stage of the continuum, except for linkage to care. </a:t>
            </a: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114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7884565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pPr defTabSz="966612">
              <a:defRPr/>
            </a:pPr>
            <a:r>
              <a:rPr lang="en-US" dirty="0">
                <a:latin typeface="Franklin Gothic Book" panose="020B0503020102020204" pitchFamily="34" charset="0"/>
              </a:rPr>
              <a:t>This section discusses HIV testing data from the HIV counseling, testing, and referral (CTR) sites publicly funded by the Wisconsin HIV Program during 2018–2019 to provide HIV CTR services; however, we are excluding 2020 data because the COVID-19 pandemic disrupted both in-person HIV testing services and outreach activities at these sites. The HIV testing data is from EvaluationWeb reported by the CTR sites including some local public health departments and community-based organizations (CBOs).</a:t>
            </a:r>
          </a:p>
          <a:p>
            <a:pPr defTabSz="966612">
              <a:defRPr/>
            </a:pPr>
            <a:endParaRPr lang="en-US" dirty="0">
              <a:latin typeface="Franklin Gothic Book" panose="020B0503020102020204" pitchFamily="34" charset="0"/>
            </a:endParaRPr>
          </a:p>
          <a:p>
            <a:pPr defTabSz="966612">
              <a:defRPr/>
            </a:pPr>
            <a:r>
              <a:rPr lang="en-US" dirty="0">
                <a:latin typeface="Franklin Gothic Book" panose="020B0503020102020204" pitchFamily="34" charset="0"/>
              </a:rPr>
              <a:t>The data presented in this section only contain the valid tests events, excluding those with invalid or indeterminate test results or declined HIV testing, per CDC's analyzable valid test event definition. There were 7 invalid tests in 2018 and 10 in valid tests in 2019. </a:t>
            </a:r>
            <a:r>
              <a:rPr lang="en-US" sz="1300" dirty="0">
                <a:latin typeface="Franklin Gothic Book" panose="020B0503020102020204" pitchFamily="34" charset="0"/>
              </a:rPr>
              <a:t>This 2018–2019 HIV testing data at the publicly-funded HIV CTR sites do not reflect a comprehensive, statewide HIV testing outcome.</a:t>
            </a:r>
            <a:endParaRPr lang="en-US" dirty="0">
              <a:latin typeface="Franklin Gothic Book" panose="020B0503020102020204" pitchFamily="34" charset="0"/>
            </a:endParaRPr>
          </a:p>
          <a:p>
            <a:pPr defTabSz="966612">
              <a:defRPr/>
            </a:pPr>
            <a:endParaRPr lang="en-US" dirty="0">
              <a:latin typeface="Franklin Gothic Book" panose="020B0503020102020204" pitchFamily="34" charset="0"/>
            </a:endParaRPr>
          </a:p>
          <a:p>
            <a:endParaRPr lang="en-US" dirty="0">
              <a:latin typeface="Franklin Gothic Book" panose="020B0503020102020204" pitchFamily="34" charset="0"/>
            </a:endParaRPr>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5E2FDF0-BE34-40E6-A70E-CBBA5B697AE7}" type="slidenum">
              <a:rPr lang="en-US">
                <a:solidFill>
                  <a:prstClr val="black"/>
                </a:solidFill>
                <a:latin typeface="Calibri" pitchFamily="34" charset="0"/>
                <a:cs typeface="Arial" charset="0"/>
              </a:rPr>
              <a:pPr defTabSz="966612" fontAlgn="base">
                <a:spcBef>
                  <a:spcPct val="0"/>
                </a:spcBef>
                <a:spcAft>
                  <a:spcPct val="0"/>
                </a:spcAft>
                <a:defRPr/>
              </a:pPr>
              <a:t>115</a:t>
            </a:fld>
            <a:endParaRPr lang="en-US" dirty="0">
              <a:solidFill>
                <a:prstClr val="black"/>
              </a:solidFill>
              <a:latin typeface="Calibri" pitchFamily="34" charset="0"/>
              <a:cs typeface="Arial" charset="0"/>
            </a:endParaRPr>
          </a:p>
        </p:txBody>
      </p:sp>
    </p:spTree>
    <p:extLst>
      <p:ext uri="{BB962C8B-B14F-4D97-AF65-F5344CB8AC3E}">
        <p14:creationId xmlns:p14="http://schemas.microsoft.com/office/powerpoint/2010/main" val="12189987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Franklin Gothic Book" panose="020B0503020102020204" pitchFamily="34" charset="0"/>
              </a:rPr>
              <a:t>HIV testing at counseling, testing and referral (CTR) sites</a:t>
            </a:r>
          </a:p>
          <a:p>
            <a:r>
              <a:rPr lang="en-US" dirty="0">
                <a:latin typeface="Franklin Gothic Book" panose="020B0503020102020204" pitchFamily="34" charset="0"/>
              </a:rPr>
              <a:t>In 2018–2019, these Wisconsin publicly funded HIV CTR sites performed 29,302 HIV tests, of which 83 tests were reported as new HIV diagnoses. These CTR sites detected 19%, or one-fifth of Wisconsin’s total HIV positive diagnoses (n=432). </a:t>
            </a:r>
            <a:endParaRPr lang="en-US" b="1" dirty="0">
              <a:latin typeface="Franklin Gothic Book" panose="020B0503020102020204" pitchFamily="34" charset="0"/>
            </a:endParaRPr>
          </a:p>
          <a:p>
            <a:endParaRPr lang="en-US" b="0" dirty="0">
              <a:latin typeface="Franklin Gothic Book" panose="020B0503020102020204" pitchFamily="34" charset="0"/>
            </a:endParaRPr>
          </a:p>
          <a:p>
            <a:r>
              <a:rPr lang="en-US" b="0" dirty="0">
                <a:latin typeface="Franklin Gothic Book" panose="020B0503020102020204" pitchFamily="34" charset="0"/>
              </a:rPr>
              <a:t>The CTR sites used the Abbott Determine HIV-1/2 Ag/Ab test and/or laboratory-based HIV tests for HIV testing. </a:t>
            </a:r>
          </a:p>
          <a:p>
            <a:endParaRPr lang="en-US" b="0" dirty="0">
              <a:latin typeface="Franklin Gothic Book" panose="020B0503020102020204" pitchFamily="34" charset="0"/>
            </a:endParaRPr>
          </a:p>
          <a:p>
            <a:pPr defTabSz="966612">
              <a:defRPr/>
            </a:pPr>
            <a:r>
              <a:rPr lang="en-US" b="1" dirty="0">
                <a:latin typeface="Franklin Gothic Book" panose="020B0503020102020204" pitchFamily="34" charset="0"/>
              </a:rPr>
              <a:t>NOTE: </a:t>
            </a:r>
            <a:r>
              <a:rPr lang="en-US" dirty="0">
                <a:latin typeface="Franklin Gothic Book" panose="020B0503020102020204" pitchFamily="34" charset="0"/>
              </a:rPr>
              <a:t>The testing data is at test-level and not duplicated by person, except for the new diagnoses. Because some individuals who tested positive at these sites were previously diagnosed with HIV, this section focuses only on new positives for the individuals who were newly diagnosed at these sites. </a:t>
            </a:r>
            <a:r>
              <a:rPr lang="en-US" sz="1300" dirty="0">
                <a:latin typeface="Franklin Gothic Book" panose="020B0503020102020204" pitchFamily="34" charset="0"/>
              </a:rPr>
              <a:t>The 2018–2019 HIV testing data at the HIV CTR sites do not reflect a comprehensive, statewide HIV testing outcome.</a:t>
            </a:r>
          </a:p>
          <a:p>
            <a:pPr defTabSz="966612">
              <a:defRPr/>
            </a:pPr>
            <a:endParaRPr lang="en-US" sz="1300" dirty="0">
              <a:latin typeface="Franklin Gothic Book" panose="020B0503020102020204" pitchFamily="34" charset="0"/>
            </a:endParaRPr>
          </a:p>
          <a:p>
            <a:pPr defTabSz="966612">
              <a:defRPr/>
            </a:pPr>
            <a:r>
              <a:rPr lang="en-US" sz="1300" b="1" dirty="0">
                <a:latin typeface="Franklin Gothic Book" panose="020B0503020102020204" pitchFamily="34" charset="0"/>
              </a:rPr>
              <a:t>Image credit:</a:t>
            </a:r>
          </a:p>
          <a:p>
            <a:pPr defTabSz="966612">
              <a:defRPr/>
            </a:pPr>
            <a:r>
              <a:rPr lang="en-US" dirty="0">
                <a:latin typeface="Franklin Gothic Book" panose="020B0503020102020204" pitchFamily="34" charset="0"/>
              </a:rPr>
              <a:t>Testing image by CDC: </a:t>
            </a:r>
            <a:r>
              <a:rPr lang="en-US" u="none" dirty="0">
                <a:latin typeface="Franklin Gothic Book" panose="020B0503020102020204" pitchFamily="34" charset="0"/>
              </a:rPr>
              <a:t>https://www.cdc.gov/hiv/basics/hiv-testing/test-types.html</a:t>
            </a:r>
          </a:p>
          <a:p>
            <a:pPr defTabSz="966612">
              <a:defRPr/>
            </a:pPr>
            <a:endParaRPr lang="en-US" dirty="0">
              <a:latin typeface="Franklin Gothic Book" panose="020B0503020102020204" pitchFamily="34" charset="0"/>
            </a:endParaRPr>
          </a:p>
          <a:p>
            <a:endParaRPr lang="en-US" b="0" dirty="0">
              <a:latin typeface="Franklin Gothic Book" panose="020B0503020102020204" pitchFamily="34" charset="0"/>
            </a:endParaRPr>
          </a:p>
          <a:p>
            <a:endParaRPr lang="en-US" b="1" dirty="0">
              <a:latin typeface="Franklin Gothic Book" panose="020B0503020102020204" pitchFamily="34" charset="0"/>
            </a:endParaRPr>
          </a:p>
          <a:p>
            <a:endParaRPr lang="en-US" b="1" dirty="0"/>
          </a:p>
        </p:txBody>
      </p:sp>
      <p:sp>
        <p:nvSpPr>
          <p:cNvPr id="4" name="Slide Number Placeholder 3"/>
          <p:cNvSpPr>
            <a:spLocks noGrp="1"/>
          </p:cNvSpPr>
          <p:nvPr>
            <p:ph type="sldNum" sz="quarter" idx="5"/>
          </p:nvPr>
        </p:nvSpPr>
        <p:spPr/>
        <p:txBody>
          <a:bodyPr/>
          <a:lstStyle/>
          <a:p>
            <a:fld id="{F8482B3A-B93F-4E5E-B0C5-9FDEC4D10B9C}" type="slidenum">
              <a:rPr lang="en-US" smtClean="0"/>
              <a:t>116</a:t>
            </a:fld>
            <a:endParaRPr lang="en-US" dirty="0"/>
          </a:p>
        </p:txBody>
      </p:sp>
    </p:spTree>
    <p:extLst>
      <p:ext uri="{BB962C8B-B14F-4D97-AF65-F5344CB8AC3E}">
        <p14:creationId xmlns:p14="http://schemas.microsoft.com/office/powerpoint/2010/main" val="293710165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239713"/>
            <a:ext cx="5759450" cy="3240087"/>
          </a:xfrm>
        </p:spPr>
      </p:sp>
      <p:sp>
        <p:nvSpPr>
          <p:cNvPr id="3" name="Notes Placeholder 2"/>
          <p:cNvSpPr>
            <a:spLocks noGrp="1"/>
          </p:cNvSpPr>
          <p:nvPr>
            <p:ph type="body" idx="1"/>
          </p:nvPr>
        </p:nvSpPr>
        <p:spPr>
          <a:xfrm>
            <a:off x="223520" y="3693795"/>
            <a:ext cx="6868160" cy="3780473"/>
          </a:xfrm>
        </p:spPr>
        <p:txBody>
          <a:bodyPr/>
          <a:lstStyle/>
          <a:p>
            <a:pPr defTabSz="966612">
              <a:defRPr/>
            </a:pPr>
            <a:r>
              <a:rPr lang="en-US" b="1" dirty="0">
                <a:latin typeface="Franklin Gothic Book" panose="020B0503020102020204" pitchFamily="34" charset="0"/>
              </a:rPr>
              <a:t>Characteristics of people who used CTR sites for testing</a:t>
            </a:r>
            <a:endParaRPr lang="en-US" dirty="0">
              <a:latin typeface="Franklin Gothic Book" panose="020B0503020102020204" pitchFamily="34" charset="0"/>
            </a:endParaRPr>
          </a:p>
          <a:p>
            <a:r>
              <a:rPr lang="en-US" dirty="0">
                <a:latin typeface="Franklin Gothic Book" panose="020B0503020102020204" pitchFamily="34" charset="0"/>
              </a:rPr>
              <a:t>We examined characteristics of people who received HIV testing at the publicly funded HIV CTR test sites in Wisconsin from 2018–2019.</a:t>
            </a:r>
          </a:p>
          <a:p>
            <a:endParaRPr lang="en-US" dirty="0">
              <a:latin typeface="Franklin Gothic Book" panose="020B0503020102020204" pitchFamily="34" charset="0"/>
            </a:endParaRPr>
          </a:p>
          <a:p>
            <a:r>
              <a:rPr lang="en-US" b="1" dirty="0">
                <a:latin typeface="Franklin Gothic Book" panose="020B0503020102020204" pitchFamily="34" charset="0"/>
              </a:rPr>
              <a:t>NOTE: The effect of testing goals and objectives on testing data, by CTR site</a:t>
            </a:r>
          </a:p>
          <a:p>
            <a:r>
              <a:rPr lang="en-US" dirty="0">
                <a:effectLst/>
                <a:latin typeface="Franklin Gothic Book" panose="020B0503020102020204" pitchFamily="34" charset="0"/>
              </a:rPr>
              <a:t>Depending on the funding source and communities served, some CTR sites that are community-based organizations (CBOs) have testing goals and objectives to ensure their HIV prevention programs are reaching out and serving the populations of focus. These objectives may include focusing on high inclusivity in health service delivery or achieving the desired coverage and quality of services. The CTR sites with testing objectives tended to test a higher percentage of people within their populations of focus compared to the sites without testing objectives. </a:t>
            </a:r>
            <a:endParaRPr lang="en-US" b="1" dirty="0">
              <a:latin typeface="Franklin Gothic Book" panose="020B0503020102020204" pitchFamily="34" charset="0"/>
            </a:endParaRPr>
          </a:p>
          <a:p>
            <a:endParaRPr lang="en-US" b="1" dirty="0">
              <a:latin typeface="Franklin Gothic Book" panose="020B0503020102020204" pitchFamily="34" charset="0"/>
            </a:endParaRPr>
          </a:p>
          <a:p>
            <a:r>
              <a:rPr lang="en-US" b="1" dirty="0">
                <a:latin typeface="Franklin Gothic Book" panose="020B0503020102020204" pitchFamily="34" charset="0"/>
              </a:rPr>
              <a:t>General </a:t>
            </a:r>
          </a:p>
          <a:p>
            <a:r>
              <a:rPr lang="en-US" dirty="0">
                <a:latin typeface="Franklin Gothic Book" panose="020B0503020102020204" pitchFamily="34" charset="0"/>
              </a:rPr>
              <a:t>From 2018–2019, CTR sites reported the proportion of demographic groups relative to the total HIV tests done (n=29,302), as well as proportion of all new HIV diagnoses (n=83). We can examine </a:t>
            </a:r>
            <a:r>
              <a:rPr lang="en-US" b="0" i="0" dirty="0">
                <a:solidFill>
                  <a:srgbClr val="000000"/>
                </a:solidFill>
                <a:effectLst/>
                <a:latin typeface="Franklin Gothic Book" panose="020B0503020102020204" pitchFamily="34" charset="0"/>
              </a:rPr>
              <a:t>trends in the uptake of HIV testing services, including through different modalities, and their effectiveness at identifying people living with HIV. Testing volume and data on positivity are useful for program monitoring. When breaking down by age, sex, testing modality, and HIV status, these data are useful in assessing the effectiveness of delivering HIV testing and prevention services and addressing gaps in various settings, contexts, and populations.</a:t>
            </a:r>
            <a:endParaRPr lang="en-US" dirty="0">
              <a:latin typeface="Franklin Gothic Book" panose="020B0503020102020204" pitchFamily="34" charset="0"/>
            </a:endParaRPr>
          </a:p>
          <a:p>
            <a:endParaRPr lang="en-US" dirty="0">
              <a:latin typeface="Franklin Gothic Book" panose="020B0503020102020204" pitchFamily="34" charset="0"/>
            </a:endParaRPr>
          </a:p>
          <a:p>
            <a:r>
              <a:rPr lang="en-US" b="1" dirty="0">
                <a:latin typeface="Franklin Gothic Book" panose="020B0503020102020204" pitchFamily="34" charset="0"/>
              </a:rPr>
              <a:t>Gender</a:t>
            </a:r>
          </a:p>
          <a:p>
            <a:r>
              <a:rPr lang="en-US" dirty="0">
                <a:latin typeface="Franklin Gothic Book" panose="020B0503020102020204" pitchFamily="34" charset="0"/>
              </a:rPr>
              <a:t>In the image above, top left, we examine the proportion of HIV tests done at CTR sites (purple data point) by gender. Cisgender men represent the greatest proportion of HIV tests done at 72%. Cisgender women (26%) is second highest group receiving HIV testing services, with testing levels reflective of goals established at the CTR sites in Wisconsin. Transgender persons (5%) includes transmen (0.3%), transwomen (4.7%) and transgender unspecified (0.1%). Of all HIV tests done among publicly-funded CTR sites, a small proportion of tests (0.2%,  n=47 of 29,302) did not collect gender data.</a:t>
            </a:r>
          </a:p>
          <a:p>
            <a:endParaRPr lang="en-US" dirty="0">
              <a:latin typeface="Franklin Gothic Book" panose="020B0503020102020204" pitchFamily="34" charset="0"/>
            </a:endParaRPr>
          </a:p>
          <a:p>
            <a:r>
              <a:rPr lang="en-US" dirty="0">
                <a:latin typeface="Franklin Gothic Book" panose="020B0503020102020204" pitchFamily="34" charset="0"/>
              </a:rPr>
              <a:t>In general, HIV testing demographics appear aligned with the demographics of people newly diagnosed with HIV (grey data point). HIV diagnoses among cisgender men are the leading group (94%) of new HIV cases detected at CTR sites, in addition to being the leading group receiving HIV testing (72%). Cisgender women (6%) are the second ranking group receiving HIV testing (26%). There were no new HIV diagnoses among transgender people (n=0). No new HIV diagnoses at CTR were missing gender data.</a:t>
            </a:r>
          </a:p>
          <a:p>
            <a:endParaRPr lang="en-US" dirty="0">
              <a:latin typeface="Franklin Gothic Book" panose="020B0503020102020204" pitchFamily="34" charset="0"/>
            </a:endParaRPr>
          </a:p>
          <a:p>
            <a:r>
              <a:rPr lang="en-US" b="1" dirty="0">
                <a:latin typeface="Franklin Gothic Book" panose="020B0503020102020204" pitchFamily="34" charset="0"/>
              </a:rPr>
              <a:t>Exposure</a:t>
            </a:r>
          </a:p>
          <a:p>
            <a:r>
              <a:rPr lang="en-US" dirty="0">
                <a:latin typeface="Franklin Gothic Book" panose="020B0503020102020204" pitchFamily="34" charset="0"/>
              </a:rPr>
              <a:t>Testing by risk exposure shows that people reporting male-female sexual contact (MFSC, 47%) are the leading group to receive HIV testing at the HIV CTR sites. They are followed by people who report MMSC (31%), and MMSC with injection drug use (MMSC/IDU, 1%). Additional transmission categories (20%) include the following: IDU only (14%) and other risk not specified (6%).</a:t>
            </a:r>
          </a:p>
          <a:p>
            <a:endParaRPr lang="en-US" dirty="0">
              <a:latin typeface="Franklin Gothic Book" panose="020B0503020102020204" pitchFamily="34" charset="0"/>
            </a:endParaRPr>
          </a:p>
          <a:p>
            <a:r>
              <a:rPr lang="en-US" dirty="0">
                <a:latin typeface="Franklin Gothic Book" panose="020B0503020102020204" pitchFamily="34" charset="0"/>
              </a:rPr>
              <a:t>However, the proportion of HIV new diagnoses indicates that people who report MMSC represent the highest proportion of new HIV cases (84%), followed by MFSC (22%), MMSC/IDU (5%), and additional categories (that is, IDU, 1%). This data indicates that (1) Male-female sexual contact has sufficient HIV testing, and (2) People who report MMSC behavior may have unmet need for HIV testing relative to other groups in publicly-funded HIV test sites.</a:t>
            </a:r>
          </a:p>
          <a:p>
            <a:endParaRPr lang="en-US" dirty="0"/>
          </a:p>
        </p:txBody>
      </p:sp>
      <p:sp>
        <p:nvSpPr>
          <p:cNvPr id="4" name="Slide Number Placeholder 3"/>
          <p:cNvSpPr>
            <a:spLocks noGrp="1"/>
          </p:cNvSpPr>
          <p:nvPr>
            <p:ph type="sldNum" sz="quarter" idx="5"/>
          </p:nvPr>
        </p:nvSpPr>
        <p:spPr/>
        <p:txBody>
          <a:bodyPr/>
          <a:lstStyle/>
          <a:p>
            <a:fld id="{F8482B3A-B93F-4E5E-B0C5-9FDEC4D10B9C}" type="slidenum">
              <a:rPr lang="en-US" smtClean="0"/>
              <a:t>117</a:t>
            </a:fld>
            <a:endParaRPr lang="en-US" dirty="0"/>
          </a:p>
        </p:txBody>
      </p:sp>
    </p:spTree>
    <p:extLst>
      <p:ext uri="{BB962C8B-B14F-4D97-AF65-F5344CB8AC3E}">
        <p14:creationId xmlns:p14="http://schemas.microsoft.com/office/powerpoint/2010/main" val="246081244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713923"/>
          </a:xfrm>
        </p:spPr>
        <p:txBody>
          <a:bodyPr/>
          <a:lstStyle/>
          <a:p>
            <a:r>
              <a:rPr lang="en-US" b="1" dirty="0"/>
              <a:t>Race</a:t>
            </a:r>
          </a:p>
          <a:p>
            <a:r>
              <a:rPr lang="en-US" dirty="0"/>
              <a:t>Testing uptake (purple data point) was represented mostly by White people (40%), followed by Black people (37%), Hispanic people (12%), and people of additional identities (5%). These additional identities included Asian (2%), Native Hawaiian/Pacific Islander (0.1%), Native American (1%), and multiracial (2%). </a:t>
            </a:r>
          </a:p>
          <a:p>
            <a:endParaRPr lang="en-US" dirty="0"/>
          </a:p>
          <a:p>
            <a:r>
              <a:rPr lang="en-US" dirty="0"/>
              <a:t>Data on HIV new diagnoses (grey data point) by race suggests that greater discussion may be helpful. Black people accounted for most new HIV diagnoses (45%), in line with the leading HIV testing proportion for Black people (37%). However, the next racial/ethnic groups ranked for HIV new diagnoses, White (27%) and Hispanic (20%) people, while of similar proportion, have shown notably different rates of testing (White 40% and Hispanic 12%). This is visualized in the inverse of color dots between White people (HIV testing was greater than new HIV diagnoses) compared to Hispanic and other races (new HIV diagnoses was greater than HIV testing). This may indicate (1) sufficient testing of White people, and (2) potential unmet testing need among Hispanic communities. In depth review of community-specific data may be helpful to determine whether these differences indicate true unmet need that can be addressed through greater HIV prevention service outreach to Hispanic communities. </a:t>
            </a:r>
          </a:p>
          <a:p>
            <a:endParaRPr lang="en-US" dirty="0"/>
          </a:p>
          <a:p>
            <a:r>
              <a:rPr lang="en-US" dirty="0"/>
              <a:t>Race data was unable to be collected for 6% of tests done at CTR sites.  No cases of new HIV diagnoses at CTR sites are missing race data.</a:t>
            </a:r>
          </a:p>
          <a:p>
            <a:endParaRPr lang="en-US" dirty="0"/>
          </a:p>
          <a:p>
            <a:pPr defTabSz="966612">
              <a:defRPr/>
            </a:pPr>
            <a:r>
              <a:rPr lang="en-US" b="1" dirty="0"/>
              <a:t>Note: </a:t>
            </a:r>
            <a:r>
              <a:rPr lang="en-US" dirty="0"/>
              <a:t>All races are non-Hispanic, unless otherwise noted. </a:t>
            </a:r>
          </a:p>
          <a:p>
            <a:endParaRPr lang="en-US" dirty="0"/>
          </a:p>
        </p:txBody>
      </p:sp>
      <p:sp>
        <p:nvSpPr>
          <p:cNvPr id="4" name="Slide Number Placeholder 3"/>
          <p:cNvSpPr>
            <a:spLocks noGrp="1"/>
          </p:cNvSpPr>
          <p:nvPr>
            <p:ph type="sldNum" sz="quarter" idx="5"/>
          </p:nvPr>
        </p:nvSpPr>
        <p:spPr/>
        <p:txBody>
          <a:bodyPr/>
          <a:lstStyle/>
          <a:p>
            <a:fld id="{F8482B3A-B93F-4E5E-B0C5-9FDEC4D10B9C}" type="slidenum">
              <a:rPr lang="en-US" smtClean="0"/>
              <a:t>118</a:t>
            </a:fld>
            <a:endParaRPr lang="en-US" dirty="0"/>
          </a:p>
        </p:txBody>
      </p:sp>
    </p:spTree>
    <p:extLst>
      <p:ext uri="{BB962C8B-B14F-4D97-AF65-F5344CB8AC3E}">
        <p14:creationId xmlns:p14="http://schemas.microsoft.com/office/powerpoint/2010/main" val="63587069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pPr algn="l"/>
            <a:r>
              <a:rPr lang="en-US" sz="1300" dirty="0">
                <a:solidFill>
                  <a:srgbClr val="242424"/>
                </a:solidFill>
                <a:latin typeface="Franklin Gothic Book" panose="020B0503020102020204" pitchFamily="34" charset="0"/>
              </a:rPr>
              <a:t>HIV Partner Services (PS) consists of a broad array of services that are offered to any persons living with HIV and their sexual and substance-use sharing partners. These services are voluntary, confidential, and provided by staff at tribal and local health departments.</a:t>
            </a:r>
            <a:endParaRPr lang="en-US" dirty="0">
              <a:solidFill>
                <a:srgbClr val="242424"/>
              </a:solidFill>
              <a:effectLst/>
              <a:latin typeface="Franklin Gothic Book" panose="020B0503020102020204" pitchFamily="34" charset="0"/>
            </a:endParaRPr>
          </a:p>
          <a:p>
            <a:pPr algn="l"/>
            <a:endParaRPr lang="en-US" dirty="0">
              <a:solidFill>
                <a:srgbClr val="242424"/>
              </a:solidFill>
              <a:effectLst/>
              <a:latin typeface="Franklin Gothic Book" panose="020B0503020102020204" pitchFamily="34" charset="0"/>
            </a:endParaRPr>
          </a:p>
          <a:p>
            <a:pPr algn="l"/>
            <a:r>
              <a:rPr lang="en-US" sz="1300" dirty="0">
                <a:solidFill>
                  <a:srgbClr val="242424"/>
                </a:solidFill>
                <a:latin typeface="Franklin Gothic Book" panose="020B0503020102020204" pitchFamily="34" charset="0"/>
              </a:rPr>
              <a:t>Services offered by HIV PS providers include:</a:t>
            </a:r>
            <a:endParaRPr lang="en-US" dirty="0">
              <a:solidFill>
                <a:srgbClr val="242424"/>
              </a:solidFill>
              <a:effectLst/>
              <a:latin typeface="Franklin Gothic Book" panose="020B0503020102020204" pitchFamily="34" charset="0"/>
            </a:endParaRPr>
          </a:p>
          <a:p>
            <a:pPr marL="302066" indent="-302066">
              <a:buFont typeface="Arial" panose="020B0604020202020204" pitchFamily="34" charset="0"/>
              <a:buChar char="•"/>
            </a:pPr>
            <a:r>
              <a:rPr lang="en-US" sz="1300" dirty="0">
                <a:solidFill>
                  <a:srgbClr val="242424"/>
                </a:solidFill>
                <a:latin typeface="Franklin Gothic Book" panose="020B0503020102020204" pitchFamily="34" charset="0"/>
              </a:rPr>
              <a:t>HIV testing, counseling, and referral services.</a:t>
            </a:r>
            <a:endParaRPr lang="en-US" b="0" i="0" dirty="0">
              <a:solidFill>
                <a:srgbClr val="242424"/>
              </a:solidFill>
              <a:effectLst/>
              <a:latin typeface="Franklin Gothic Book" panose="020B0503020102020204" pitchFamily="34" charset="0"/>
            </a:endParaRPr>
          </a:p>
          <a:p>
            <a:pPr marL="302066" indent="-302066">
              <a:buFont typeface="Arial" panose="020B0604020202020204" pitchFamily="34" charset="0"/>
              <a:buChar char="•"/>
            </a:pPr>
            <a:r>
              <a:rPr lang="en-US" sz="1300" dirty="0">
                <a:solidFill>
                  <a:srgbClr val="242424"/>
                </a:solidFill>
                <a:latin typeface="Franklin Gothic Book" panose="020B0503020102020204" pitchFamily="34" charset="0"/>
              </a:rPr>
              <a:t>HIV prevention education and harm reduction counseling.</a:t>
            </a:r>
            <a:endParaRPr lang="en-US" b="0" i="0" dirty="0">
              <a:solidFill>
                <a:srgbClr val="242424"/>
              </a:solidFill>
              <a:effectLst/>
              <a:latin typeface="Franklin Gothic Book" panose="020B0503020102020204" pitchFamily="34" charset="0"/>
            </a:endParaRPr>
          </a:p>
          <a:p>
            <a:pPr marL="302066" indent="-302066">
              <a:buFont typeface="Arial" panose="020B0604020202020204" pitchFamily="34" charset="0"/>
              <a:buChar char="•"/>
            </a:pPr>
            <a:r>
              <a:rPr lang="en-US" sz="1300" dirty="0">
                <a:solidFill>
                  <a:srgbClr val="242424"/>
                </a:solidFill>
                <a:latin typeface="Franklin Gothic Book" panose="020B0503020102020204" pitchFamily="34" charset="0"/>
              </a:rPr>
              <a:t>Assistance in notifying sexual and substance-use sharing partners.</a:t>
            </a:r>
            <a:endParaRPr lang="en-US" b="0" i="0" dirty="0">
              <a:solidFill>
                <a:srgbClr val="242424"/>
              </a:solidFill>
              <a:effectLst/>
              <a:latin typeface="Franklin Gothic Book" panose="020B0503020102020204" pitchFamily="34" charset="0"/>
            </a:endParaRPr>
          </a:p>
          <a:p>
            <a:pPr marL="302066" indent="-302066">
              <a:buFont typeface="Arial" panose="020B0604020202020204" pitchFamily="34" charset="0"/>
              <a:buChar char="•"/>
            </a:pPr>
            <a:r>
              <a:rPr lang="en-US" sz="1300" dirty="0">
                <a:solidFill>
                  <a:srgbClr val="242424"/>
                </a:solidFill>
                <a:latin typeface="Franklin Gothic Book" panose="020B0503020102020204" pitchFamily="34" charset="0"/>
              </a:rPr>
              <a:t>Referral and linkage to health care services.</a:t>
            </a:r>
            <a:endParaRPr lang="en-US" b="0" i="0" dirty="0">
              <a:solidFill>
                <a:srgbClr val="242424"/>
              </a:solidFill>
              <a:effectLst/>
              <a:latin typeface="Franklin Gothic Book" panose="020B0503020102020204" pitchFamily="34" charset="0"/>
            </a:endParaRPr>
          </a:p>
          <a:p>
            <a:endParaRPr lang="en-US" dirty="0"/>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5E2FDF0-BE34-40E6-A70E-CBBA5B697AE7}" type="slidenum">
              <a:rPr lang="en-US">
                <a:solidFill>
                  <a:prstClr val="black"/>
                </a:solidFill>
                <a:latin typeface="Calibri" pitchFamily="34" charset="0"/>
                <a:cs typeface="Arial" charset="0"/>
              </a:rPr>
              <a:pPr defTabSz="966612" fontAlgn="base">
                <a:spcBef>
                  <a:spcPct val="0"/>
                </a:spcBef>
                <a:spcAft>
                  <a:spcPct val="0"/>
                </a:spcAft>
                <a:defRPr/>
              </a:pPr>
              <a:t>119</a:t>
            </a:fld>
            <a:endParaRPr lang="en-US" dirty="0">
              <a:solidFill>
                <a:prstClr val="black"/>
              </a:solidFill>
              <a:latin typeface="Calibri" pitchFamily="34" charset="0"/>
              <a:cs typeface="Arial" charset="0"/>
            </a:endParaRPr>
          </a:p>
        </p:txBody>
      </p:sp>
    </p:spTree>
    <p:extLst>
      <p:ext uri="{BB962C8B-B14F-4D97-AF65-F5344CB8AC3E}">
        <p14:creationId xmlns:p14="http://schemas.microsoft.com/office/powerpoint/2010/main" val="3620572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498896"/>
          </a:xfrm>
        </p:spPr>
        <p:txBody>
          <a:bodyPr/>
          <a:lstStyle/>
          <a:p>
            <a:r>
              <a:rPr lang="en-US" b="1" dirty="0">
                <a:latin typeface="Franklin Gothic Book" panose="020B0503020102020204" pitchFamily="34" charset="0"/>
              </a:rPr>
              <a:t>Race and ethnicity, sex, age, and region</a:t>
            </a:r>
          </a:p>
          <a:p>
            <a:r>
              <a:rPr lang="en-US" dirty="0">
                <a:latin typeface="Franklin Gothic Book" panose="020B0503020102020204" pitchFamily="34" charset="0"/>
              </a:rPr>
              <a:t>2020 population data for Wisconsin are shown in the table above. Four in five Wisconsin residents are non-Hispanic White. About 18% of the state’s population is under age 15, while 17% are ages 65 and older. </a:t>
            </a:r>
          </a:p>
          <a:p>
            <a:endParaRPr lang="en-US" dirty="0">
              <a:latin typeface="Franklin Gothic Book" panose="020B0503020102020204" pitchFamily="34" charset="0"/>
            </a:endParaRPr>
          </a:p>
          <a:p>
            <a:r>
              <a:rPr lang="en-US" b="1" dirty="0">
                <a:latin typeface="Franklin Gothic Book" panose="020B0503020102020204" pitchFamily="34" charset="0"/>
              </a:rPr>
              <a:t>Trends in population growth</a:t>
            </a:r>
          </a:p>
          <a:p>
            <a:r>
              <a:rPr lang="en-US" dirty="0">
                <a:latin typeface="Franklin Gothic Book" panose="020B0503020102020204" pitchFamily="34" charset="0"/>
              </a:rPr>
              <a:t>Between 2011 and 2020, Wisconsin’s total estimated population increased by 2.3% but the change was variable by sub-group, as shown in the table above. Population growth was greatest in Asians (33%), Hispanics (24%), and those ages 65 and older (29%).  </a:t>
            </a:r>
          </a:p>
          <a:p>
            <a:endParaRPr lang="en-US" dirty="0">
              <a:latin typeface="Franklin Gothic Book" panose="020B0503020102020204" pitchFamily="34" charset="0"/>
            </a:endParaRPr>
          </a:p>
          <a:p>
            <a:endParaRPr lang="en-US" dirty="0">
              <a:latin typeface="Franklin Gothic Book" panose="020B0503020102020204" pitchFamily="34" charset="0"/>
            </a:endParaRPr>
          </a:p>
          <a:p>
            <a:pPr defTabSz="966612">
              <a:defRPr/>
            </a:pPr>
            <a:r>
              <a:rPr lang="en-US" sz="1300" dirty="0">
                <a:latin typeface="Franklin Gothic Book" panose="020B0503020102020204" pitchFamily="34" charset="0"/>
                <a:cs typeface="Times New Roman" panose="02020603050405020304" pitchFamily="18" charset="0"/>
              </a:rPr>
              <a:t>Source: </a:t>
            </a:r>
            <a:r>
              <a:rPr lang="en-US" sz="1300" dirty="0">
                <a:latin typeface="Franklin Gothic Book" panose="020B0503020102020204" pitchFamily="34" charset="0"/>
                <a:ea typeface="Calibri" panose="020F0502020204030204" pitchFamily="34" charset="0"/>
              </a:rPr>
              <a:t>Wisconsin Interactive Statistics on Health (WISH), U.S. Census, 2020.</a:t>
            </a:r>
            <a:endParaRPr lang="en-US" dirty="0">
              <a:solidFill>
                <a:srgbClr val="C00000"/>
              </a:solidFill>
              <a:highlight>
                <a:srgbClr val="FFFF00"/>
              </a:highlight>
              <a:latin typeface="Franklin Gothic Book" panose="020B0503020102020204" pitchFamily="34" charset="0"/>
            </a:endParaRPr>
          </a:p>
          <a:p>
            <a:endParaRPr lang="en-US"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12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8780047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latin typeface="Franklin Gothic Book" panose="020B0503020102020204" pitchFamily="34" charset="0"/>
              </a:rPr>
              <a:t>Index case interviews</a:t>
            </a:r>
          </a:p>
          <a:p>
            <a:pPr marL="302066" indent="-302066">
              <a:buFont typeface="Arial" panose="020B0604020202020204" pitchFamily="34" charset="0"/>
              <a:buChar char="•"/>
            </a:pPr>
            <a:r>
              <a:rPr lang="en-US" sz="1300" dirty="0">
                <a:latin typeface="Franklin Gothic Book" panose="020B0503020102020204" pitchFamily="34" charset="0"/>
              </a:rPr>
              <a:t>Of 2,000 index clients assigned, 970 (49%) had completed interviews.</a:t>
            </a:r>
          </a:p>
          <a:p>
            <a:pPr marL="302066" indent="-302066">
              <a:buFont typeface="Arial" panose="020B0604020202020204" pitchFamily="34" charset="0"/>
              <a:buChar char="•"/>
            </a:pPr>
            <a:r>
              <a:rPr lang="en-US" sz="1300" dirty="0">
                <a:latin typeface="Franklin Gothic Book" panose="020B0503020102020204" pitchFamily="34" charset="0"/>
              </a:rPr>
              <a:t>Of 970 completed interviews, 867 (89%) named one or more partners.</a:t>
            </a:r>
          </a:p>
          <a:p>
            <a:pPr marL="302066" indent="-302066">
              <a:buFont typeface="Arial" panose="020B0604020202020204" pitchFamily="34" charset="0"/>
              <a:buChar char="•"/>
            </a:pPr>
            <a:r>
              <a:rPr lang="en-US" sz="1300" dirty="0">
                <a:latin typeface="Franklin Gothic Book" panose="020B0503020102020204" pitchFamily="34" charset="0"/>
              </a:rPr>
              <a:t>Of 867 index cases who name one or more partners, 897 (average = 1.0 partners per index case) partners were named. </a:t>
            </a:r>
          </a:p>
          <a:p>
            <a:pPr marL="302066" indent="-302066">
              <a:buFont typeface="Arial" panose="020B0604020202020204" pitchFamily="34" charset="0"/>
              <a:buChar char="•"/>
            </a:pPr>
            <a:endParaRPr lang="en-US" sz="1300" dirty="0">
              <a:latin typeface="Franklin Gothic Book" panose="020B0503020102020204" pitchFamily="34" charset="0"/>
            </a:endParaRPr>
          </a:p>
          <a:p>
            <a:r>
              <a:rPr lang="en-US" sz="1300" b="1" dirty="0">
                <a:latin typeface="Franklin Gothic Book" panose="020B0503020102020204" pitchFamily="34" charset="0"/>
              </a:rPr>
              <a:t>Partners</a:t>
            </a:r>
          </a:p>
          <a:p>
            <a:pPr marL="302066" indent="-302066">
              <a:buFont typeface="Arial" panose="020B0604020202020204" pitchFamily="34" charset="0"/>
              <a:buChar char="•"/>
            </a:pPr>
            <a:r>
              <a:rPr lang="en-US" sz="1300" dirty="0">
                <a:latin typeface="Franklin Gothic Book" panose="020B0503020102020204" pitchFamily="34" charset="0"/>
              </a:rPr>
              <a:t>Of 897 partners identified, 107 (12%) were notified. </a:t>
            </a:r>
          </a:p>
          <a:p>
            <a:pPr marL="302066" indent="-302066">
              <a:buFont typeface="Arial" panose="020B0604020202020204" pitchFamily="34" charset="0"/>
              <a:buChar char="•"/>
            </a:pPr>
            <a:r>
              <a:rPr lang="en-US" sz="1300" dirty="0">
                <a:latin typeface="Franklin Gothic Book" panose="020B0503020102020204" pitchFamily="34" charset="0"/>
              </a:rPr>
              <a:t>Of the 107 partners notified, 24 (22%) were previously identified as living with HIV.</a:t>
            </a:r>
          </a:p>
          <a:p>
            <a:pPr marL="302066" indent="-302066">
              <a:buFont typeface="Arial" panose="020B0604020202020204" pitchFamily="34" charset="0"/>
              <a:buChar char="•"/>
            </a:pPr>
            <a:r>
              <a:rPr lang="en-US" sz="1300" dirty="0">
                <a:latin typeface="Franklin Gothic Book" panose="020B0503020102020204" pitchFamily="34" charset="0"/>
              </a:rPr>
              <a:t>Of the 83 partners whose status was not known to be positive, 64 (77%) were tested.</a:t>
            </a:r>
          </a:p>
          <a:p>
            <a:pPr marL="302066" indent="-302066">
              <a:buFont typeface="Arial" panose="020B0604020202020204" pitchFamily="34" charset="0"/>
              <a:buChar char="•"/>
            </a:pPr>
            <a:r>
              <a:rPr lang="en-US" sz="1300" dirty="0">
                <a:latin typeface="Franklin Gothic Book" panose="020B0503020102020204" pitchFamily="34" charset="0"/>
              </a:rPr>
              <a:t>Of the 64 partners tested, 1 partners (2%) were newly diagnosed with HIV. </a:t>
            </a:r>
          </a:p>
          <a:p>
            <a:pPr marL="302066" indent="-302066">
              <a:buFont typeface="Arial" panose="020B0604020202020204" pitchFamily="34" charset="0"/>
              <a:buChar char="•"/>
            </a:pPr>
            <a:r>
              <a:rPr lang="en-US" sz="1300" dirty="0">
                <a:latin typeface="Franklin Gothic Book" panose="020B0503020102020204" pitchFamily="34" charset="0"/>
              </a:rPr>
              <a:t>Of the partners who tested negative, 8 (14%) were currently taking PrEP and 14 (24%) were referred to a PrEP provider. </a:t>
            </a: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120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21182674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r>
              <a:rPr lang="en-US" dirty="0">
                <a:latin typeface="Franklin Gothic Book" panose="020B0503020102020204" pitchFamily="34" charset="0"/>
              </a:rPr>
              <a:t>Harm reduction strategies aim to lessen harms associated with drug use and related behaviors that increase the transmission of HIV. Harm reduction is key in the prevention of HIV among people who inject drugs and their sexual partners. </a:t>
            </a:r>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5E2FDF0-BE34-40E6-A70E-CBBA5B697AE7}" type="slidenum">
              <a:rPr lang="en-US">
                <a:solidFill>
                  <a:prstClr val="black"/>
                </a:solidFill>
                <a:latin typeface="Calibri" pitchFamily="34" charset="0"/>
                <a:cs typeface="Arial" charset="0"/>
              </a:rPr>
              <a:pPr defTabSz="966612" fontAlgn="base">
                <a:spcBef>
                  <a:spcPct val="0"/>
                </a:spcBef>
                <a:spcAft>
                  <a:spcPct val="0"/>
                </a:spcAft>
                <a:defRPr/>
              </a:pPr>
              <a:t>121</a:t>
            </a:fld>
            <a:endParaRPr lang="en-US" dirty="0">
              <a:solidFill>
                <a:prstClr val="black"/>
              </a:solidFill>
              <a:latin typeface="Calibri" pitchFamily="34" charset="0"/>
              <a:cs typeface="Arial" charset="0"/>
            </a:endParaRPr>
          </a:p>
        </p:txBody>
      </p:sp>
    </p:spTree>
    <p:extLst>
      <p:ext uri="{BB962C8B-B14F-4D97-AF65-F5344CB8AC3E}">
        <p14:creationId xmlns:p14="http://schemas.microsoft.com/office/powerpoint/2010/main" val="412416140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780598"/>
          </a:xfrm>
        </p:spPr>
        <p:txBody>
          <a:bodyPr/>
          <a:lstStyle/>
          <a:p>
            <a:pPr defTabSz="966612">
              <a:defRPr/>
            </a:pPr>
            <a:r>
              <a:rPr lang="en-US" sz="1300" b="1" dirty="0">
                <a:solidFill>
                  <a:schemeClr val="bg1"/>
                </a:solidFill>
                <a:latin typeface="Franklin Gothic Book" panose="020B0503020102020204" pitchFamily="34" charset="0"/>
              </a:rPr>
              <a:t>Syringe service programs (SSPs)</a:t>
            </a:r>
            <a:endParaRPr lang="en-US" sz="1300" b="1" dirty="0">
              <a:latin typeface="Franklin Gothic Book" panose="020B0503020102020204" pitchFamily="34" charset="0"/>
            </a:endParaRPr>
          </a:p>
          <a:p>
            <a:pPr defTabSz="966612">
              <a:defRPr/>
            </a:pPr>
            <a:r>
              <a:rPr lang="en-US" sz="1300" dirty="0">
                <a:latin typeface="Franklin Gothic Book" panose="020B0503020102020204" pitchFamily="34" charset="0"/>
              </a:rPr>
              <a:t>Syringe service programs are community-based prevention programs. In Wisconsin there are 16 primary SSPs: Vivent Health locations (Appleton, Beloit, Eau Claire, Green Bay, Kenosha, La Crosse, Madison, Milwaukee, Superior, and Wausau), Sixteenth Street Community Health Center, United Migrant Opportunity Services (UMOS), Public Health Madison and Dane County (East Washington Ave, Park Street, and MLK in Madison), and the Bad River Band of Lake Superior Chippewa. There are also 13 satellite locations. </a:t>
            </a:r>
          </a:p>
          <a:p>
            <a:pPr defTabSz="966612">
              <a:defRPr/>
            </a:pPr>
            <a:endParaRPr lang="en-US" sz="1300" dirty="0">
              <a:latin typeface="Franklin Gothic Book" panose="020B0503020102020204" pitchFamily="34" charset="0"/>
            </a:endParaRPr>
          </a:p>
          <a:p>
            <a:pPr defTabSz="966612">
              <a:defRPr/>
            </a:pPr>
            <a:r>
              <a:rPr lang="en-US" sz="1300" dirty="0">
                <a:latin typeface="Franklin Gothic Book" panose="020B0503020102020204" pitchFamily="34" charset="0"/>
              </a:rPr>
              <a:t>The HIV and HCV Programs have a determination of need (DON) for SSPs from the CDC. Utilizing non-CDC funds, these programs provide harm reduction services for people who inject drugs. Wisconsin grants GPR funds to Vivent Health, the statewide HIV/AIDS service organization, to conduct harm reduction outreach with people who inject drugs who are not currently in treatment programs. GPR funds cannot be used to purchase syringes, so Vivent Health uses private donation funding to support the purchase of syringes in their SSPs. Additionally, the program funds services such as HIV and HCV rapid testing, laboratory testing, and condom distribution which are frequently co-located with harm reduction outreach services. These programs are not exclusive to people who inject drugs, are considered separate interventions from harm reduction outreach, and are prioritized as stand-alone services. </a:t>
            </a:r>
          </a:p>
          <a:p>
            <a:pPr defTabSz="966612">
              <a:defRPr/>
            </a:pPr>
            <a:endParaRPr lang="en-US" sz="1300" dirty="0">
              <a:latin typeface="Franklin Gothic Book" panose="020B0503020102020204" pitchFamily="34" charset="0"/>
            </a:endParaRPr>
          </a:p>
          <a:p>
            <a:endParaRPr lang="en-US" sz="1900"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122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7871064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400050"/>
            <a:ext cx="5759450" cy="3240088"/>
          </a:xfrm>
        </p:spPr>
      </p:sp>
      <p:sp>
        <p:nvSpPr>
          <p:cNvPr id="3" name="Notes Placeholder 2"/>
          <p:cNvSpPr>
            <a:spLocks noGrp="1"/>
          </p:cNvSpPr>
          <p:nvPr>
            <p:ph type="body" idx="1"/>
          </p:nvPr>
        </p:nvSpPr>
        <p:spPr>
          <a:xfrm>
            <a:off x="365760" y="3913822"/>
            <a:ext cx="6617547" cy="5594033"/>
          </a:xfrm>
        </p:spPr>
        <p:txBody>
          <a:bodyPr/>
          <a:lstStyle/>
          <a:p>
            <a:pPr defTabSz="966612">
              <a:defRPr/>
            </a:pPr>
            <a:r>
              <a:rPr lang="en-US" sz="1300" b="1" dirty="0">
                <a:latin typeface="Franklin Gothic Book" panose="020B0503020102020204" pitchFamily="34" charset="0"/>
              </a:rPr>
              <a:t>An assessment to identify geographic gaps in harm reduction services</a:t>
            </a:r>
          </a:p>
          <a:p>
            <a:pPr defTabSz="966612">
              <a:defRPr/>
            </a:pPr>
            <a:r>
              <a:rPr lang="en-US" sz="1300" dirty="0">
                <a:latin typeface="Franklin Gothic Book" panose="020B0503020102020204" pitchFamily="34" charset="0"/>
              </a:rPr>
              <a:t>In 2020, the HCV Program with the Division of Care and Treatment Services, published an assessment to identify geographic gaps in services, and a plan to address these gaps</a:t>
            </a:r>
            <a:r>
              <a:rPr lang="en-US" sz="1300" baseline="30000" dirty="0">
                <a:latin typeface="Franklin Gothic Book" panose="020B0503020102020204" pitchFamily="34" charset="0"/>
              </a:rPr>
              <a:t>1</a:t>
            </a:r>
            <a:r>
              <a:rPr lang="en-US" sz="1300" dirty="0">
                <a:latin typeface="Franklin Gothic Book" panose="020B0503020102020204" pitchFamily="34" charset="0"/>
              </a:rPr>
              <a:t>. Areas of concern were identified using data routinely reported to the Wisconsin Department of Health Services (DHS) for the year 2017 and 2018 combined. Areas of concern were defined as ZIP codes that had rates in the highest 20% of any of four health outcomes (opioid overdose deaths, opioid overdose hospitalizations, suspected opioid overdose ambulance runs, newly reported cases of hepatitis C among people aged 15–39) and had more than five events of that outcome during the 2-year period. This method identified 169 ZIP codes (22% of all Wisconsin ZIP codes) as areas of concern. Areas of concern are located in rural and urban areas of Wisconsin, overlap with several tribal boundaries, and border several interstate highways. These areas of concern were overlayed with the locations of primary and satellite syringe services programs along with the 30-minute driving time around the SSPs. </a:t>
            </a:r>
          </a:p>
          <a:p>
            <a:pPr defTabSz="966612">
              <a:defRPr/>
            </a:pPr>
            <a:endParaRPr lang="en-US" sz="1300" dirty="0">
              <a:latin typeface="Franklin Gothic Book" panose="020B0503020102020204" pitchFamily="34" charset="0"/>
            </a:endParaRPr>
          </a:p>
          <a:p>
            <a:pPr defTabSz="966612">
              <a:defRPr/>
            </a:pPr>
            <a:r>
              <a:rPr lang="en-US" sz="1300" dirty="0">
                <a:latin typeface="Franklin Gothic Book" panose="020B0503020102020204" pitchFamily="34" charset="0"/>
              </a:rPr>
              <a:t>In addition to the SSPs shown on the map above, </a:t>
            </a:r>
            <a:r>
              <a:rPr lang="en-US" sz="1300" dirty="0">
                <a:solidFill>
                  <a:srgbClr val="000000"/>
                </a:solidFill>
                <a:latin typeface="Franklin Gothic Book" panose="020B0503020102020204" pitchFamily="34" charset="0"/>
              </a:rPr>
              <a:t>mobile van syringe services programs are available, at different frequencies, in the following counties: Adams, Columbia, Dane, Grant, Juneau, Milwaukee, Ozaukee, Richland, Sauk, Washington, and Waukesha. </a:t>
            </a:r>
          </a:p>
          <a:p>
            <a:pPr defTabSz="966612">
              <a:defRPr/>
            </a:pPr>
            <a:endParaRPr lang="en-US" sz="1300" dirty="0">
              <a:latin typeface="Franklin Gothic Book" panose="020B0503020102020204" pitchFamily="34" charset="0"/>
            </a:endParaRPr>
          </a:p>
          <a:p>
            <a:r>
              <a:rPr lang="en-US" sz="1300" b="1" dirty="0">
                <a:latin typeface="Franklin Gothic Book" panose="020B0503020102020204" pitchFamily="34" charset="0"/>
              </a:rPr>
              <a:t>Gaps in syringe services programs </a:t>
            </a:r>
          </a:p>
          <a:p>
            <a:pPr marL="302066" indent="-302066">
              <a:buFont typeface="Arial" panose="020B0604020202020204" pitchFamily="34" charset="0"/>
              <a:buChar char="•"/>
            </a:pPr>
            <a:r>
              <a:rPr lang="en-US" sz="1300" dirty="0">
                <a:solidFill>
                  <a:srgbClr val="000000"/>
                </a:solidFill>
                <a:latin typeface="Franklin Gothic Book" panose="020B0503020102020204" pitchFamily="34" charset="0"/>
              </a:rPr>
              <a:t>DHS will continue to work to expand capacity to provide harm reduction services in Wisconsin. During 2018 and 2019, DHS sponsored trainings by the Harm Reduction Coalition to teach local health department, tribal health clinic, and syringe service program staff members about the principles of harm reduction. </a:t>
            </a:r>
          </a:p>
          <a:p>
            <a:pPr marL="302066" indent="-302066">
              <a:buFont typeface="Arial" panose="020B0604020202020204" pitchFamily="34" charset="0"/>
              <a:buChar char="•"/>
            </a:pPr>
            <a:r>
              <a:rPr lang="en-US" sz="1300" dirty="0">
                <a:solidFill>
                  <a:srgbClr val="000000"/>
                </a:solidFill>
                <a:latin typeface="Franklin Gothic Book" panose="020B0503020102020204" pitchFamily="34" charset="0"/>
              </a:rPr>
              <a:t>DHS will work with existing syringe service programs to determine whether their mobile van services provide resources to the gap areas, and if these services can be expanded or intensified. </a:t>
            </a:r>
          </a:p>
          <a:p>
            <a:pPr marL="302066" indent="-302066">
              <a:buFont typeface="Arial" panose="020B0604020202020204" pitchFamily="34" charset="0"/>
              <a:buChar char="•"/>
            </a:pPr>
            <a:r>
              <a:rPr lang="en-US" sz="1300" dirty="0">
                <a:solidFill>
                  <a:srgbClr val="000000"/>
                </a:solidFill>
                <a:latin typeface="Franklin Gothic Book" panose="020B0503020102020204" pitchFamily="34" charset="0"/>
              </a:rPr>
              <a:t>DHS will continue to support HIV and hepatitis C testing at syringe services programs. </a:t>
            </a:r>
          </a:p>
          <a:p>
            <a:pPr defTabSz="966612">
              <a:defRPr/>
            </a:pPr>
            <a:endParaRPr lang="en-US" sz="1300" dirty="0">
              <a:latin typeface="Franklin Gothic Book" panose="020B0503020102020204" pitchFamily="34" charset="0"/>
            </a:endParaRPr>
          </a:p>
          <a:p>
            <a:pPr defTabSz="966612">
              <a:defRPr/>
            </a:pPr>
            <a:endParaRPr lang="en-US" sz="1300" dirty="0">
              <a:latin typeface="Franklin Gothic Book" panose="020B0503020102020204" pitchFamily="34" charset="0"/>
            </a:endParaRPr>
          </a:p>
          <a:p>
            <a:pPr defTabSz="966612">
              <a:defRPr/>
            </a:pPr>
            <a:r>
              <a:rPr lang="en-US" sz="1300" baseline="30000" dirty="0">
                <a:latin typeface="Franklin Gothic Book" panose="020B0503020102020204" pitchFamily="34" charset="0"/>
              </a:rPr>
              <a:t>1</a:t>
            </a:r>
            <a:r>
              <a:rPr lang="en-US" sz="1300" dirty="0">
                <a:latin typeface="Franklin Gothic Book" panose="020B0503020102020204" pitchFamily="34" charset="0"/>
              </a:rPr>
              <a:t>Preventing and Treating Harms of the Opioid Crisis: an Assessment to Identify Geographic Gaps in Services, and a Plan to Address these Gaps. </a:t>
            </a:r>
            <a:r>
              <a:rPr lang="en-US" sz="1300" u="sng" dirty="0">
                <a:solidFill>
                  <a:srgbClr val="0563C1"/>
                </a:solidFill>
                <a:latin typeface="Franklin Gothic Book" panose="020B0503020102020204" pitchFamily="34" charset="0"/>
                <a:ea typeface="Calibri" panose="020F0502020204030204" pitchFamily="34" charset="0"/>
                <a:cs typeface="Times New Roman" panose="02020603050405020304" pitchFamily="18" charset="0"/>
                <a:hlinkClick r:id="rId3"/>
              </a:rPr>
              <a:t>https://www.dhs.wisconsin.gov/publications/p02605.pdf</a:t>
            </a:r>
            <a:r>
              <a:rPr lang="en-US" sz="1300" dirty="0">
                <a:latin typeface="Franklin Gothic Book" panose="020B0503020102020204" pitchFamily="34" charset="0"/>
                <a:ea typeface="Calibri" panose="020F0502020204030204" pitchFamily="34" charset="0"/>
                <a:cs typeface="Times New Roman" panose="02020603050405020304" pitchFamily="18" charset="0"/>
              </a:rPr>
              <a:t> </a:t>
            </a:r>
            <a:endParaRPr lang="en-US" sz="1300"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123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84310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Franklin Gothic Book" panose="020B0503020102020204" pitchFamily="34" charset="0"/>
              </a:rPr>
              <a:t>Trends in population growth</a:t>
            </a:r>
          </a:p>
          <a:p>
            <a:r>
              <a:rPr lang="en-US" dirty="0">
                <a:latin typeface="Franklin Gothic Book" panose="020B0503020102020204" pitchFamily="34" charset="0"/>
              </a:rPr>
              <a:t>Between 2011 and 2020, Wisconsin’s total estimated population increased by 2.3% but the change was variable by sub-group, as shown in the table above. Population growth was greatest in the Southern region. </a:t>
            </a:r>
          </a:p>
          <a:p>
            <a:endParaRPr lang="en-US" dirty="0">
              <a:latin typeface="Franklin Gothic Book" panose="020B0503020102020204" pitchFamily="34" charset="0"/>
            </a:endParaRPr>
          </a:p>
          <a:p>
            <a:endParaRPr lang="en-US" dirty="0">
              <a:latin typeface="Franklin Gothic Book" panose="020B0503020102020204" pitchFamily="34" charset="0"/>
            </a:endParaRPr>
          </a:p>
          <a:p>
            <a:pPr defTabSz="966612">
              <a:defRPr/>
            </a:pPr>
            <a:r>
              <a:rPr lang="en-US" sz="1300" dirty="0">
                <a:latin typeface="Franklin Gothic Book" panose="020B0503020102020204" pitchFamily="34" charset="0"/>
                <a:cs typeface="Times New Roman" panose="02020603050405020304" pitchFamily="18" charset="0"/>
              </a:rPr>
              <a:t>Source: </a:t>
            </a:r>
            <a:r>
              <a:rPr lang="en-US" sz="1300" dirty="0">
                <a:latin typeface="Franklin Gothic Book" panose="020B0503020102020204" pitchFamily="34" charset="0"/>
                <a:ea typeface="Calibri" panose="020F0502020204030204" pitchFamily="34" charset="0"/>
              </a:rPr>
              <a:t>Wisconsin Interactive Statistics on Health (WISH), U.S. Census, 2020. Wisconsin Department of Health Services Regions by County, </a:t>
            </a:r>
            <a:r>
              <a:rPr lang="en-US" sz="1300" u="sng" dirty="0">
                <a:latin typeface="Franklin Gothic Book" panose="020B0503020102020204" pitchFamily="34" charset="0"/>
                <a:ea typeface="Calibri" panose="020F0502020204030204" pitchFamily="34" charset="0"/>
              </a:rPr>
              <a:t>https://www.dhs.wisconsin.gov/aboutdhs/regions.htm</a:t>
            </a:r>
            <a:r>
              <a:rPr lang="en-US" sz="1300" dirty="0">
                <a:latin typeface="Franklin Gothic Book" panose="020B0503020102020204" pitchFamily="34" charset="0"/>
                <a:ea typeface="Calibri" panose="020F0502020204030204" pitchFamily="34" charset="0"/>
              </a:rPr>
              <a:t> </a:t>
            </a:r>
            <a:endParaRPr lang="en-US" dirty="0">
              <a:solidFill>
                <a:srgbClr val="C00000"/>
              </a:solidFill>
              <a:highlight>
                <a:srgbClr val="FFFF00"/>
              </a:highlight>
              <a:latin typeface="Franklin Gothic Book" panose="020B0503020102020204" pitchFamily="34" charset="0"/>
            </a:endParaRPr>
          </a:p>
          <a:p>
            <a:endParaRPr lang="en-US"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406950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254000"/>
            <a:ext cx="5759450" cy="3240088"/>
          </a:xfrm>
        </p:spPr>
      </p:sp>
      <p:sp>
        <p:nvSpPr>
          <p:cNvPr id="3" name="Notes Placeholder 2"/>
          <p:cNvSpPr>
            <a:spLocks noGrp="1"/>
          </p:cNvSpPr>
          <p:nvPr>
            <p:ph type="body" idx="1"/>
          </p:nvPr>
        </p:nvSpPr>
        <p:spPr>
          <a:xfrm>
            <a:off x="311573" y="3697130"/>
            <a:ext cx="6583680" cy="5650705"/>
          </a:xfrm>
        </p:spPr>
        <p:txBody>
          <a:bodyPr/>
          <a:lstStyle/>
          <a:p>
            <a:r>
              <a:rPr lang="en-US" b="1" dirty="0">
                <a:effectLst/>
                <a:latin typeface="Franklin Gothic Book" panose="020B0503020102020204" pitchFamily="34" charset="0"/>
                <a:ea typeface="Calibri" panose="020F0502020204030204" pitchFamily="34" charset="0"/>
              </a:rPr>
              <a:t>Births</a:t>
            </a:r>
          </a:p>
          <a:p>
            <a:r>
              <a:rPr lang="en-US" dirty="0">
                <a:effectLst/>
                <a:latin typeface="Franklin Gothic Book" panose="020B0503020102020204" pitchFamily="34" charset="0"/>
                <a:ea typeface="Calibri" panose="020F0502020204030204" pitchFamily="34" charset="0"/>
              </a:rPr>
              <a:t>Between 2011 and 2020, Wisconsin’s birth rate declined by 13% while the U.S birth rate also declined by 13%. Wisconsin’s 2020 birth rate was 5.6% lower than that of the nation. </a:t>
            </a:r>
          </a:p>
          <a:p>
            <a:r>
              <a:rPr lang="en-US" dirty="0">
                <a:effectLst/>
                <a:latin typeface="Franklin Gothic Book" panose="020B0503020102020204" pitchFamily="34" charset="0"/>
                <a:ea typeface="Calibri" panose="020F0502020204030204" pitchFamily="34" charset="0"/>
              </a:rPr>
              <a:t> </a:t>
            </a:r>
          </a:p>
          <a:p>
            <a:r>
              <a:rPr lang="en-US" b="1" dirty="0">
                <a:effectLst/>
                <a:latin typeface="Franklin Gothic Book" panose="020B0503020102020204" pitchFamily="34" charset="0"/>
                <a:ea typeface="Calibri" panose="020F0502020204030204" pitchFamily="34" charset="0"/>
              </a:rPr>
              <a:t>Deaths</a:t>
            </a:r>
          </a:p>
          <a:p>
            <a:r>
              <a:rPr lang="en-US" dirty="0">
                <a:effectLst/>
                <a:latin typeface="Franklin Gothic Book" panose="020B0503020102020204" pitchFamily="34" charset="0"/>
                <a:ea typeface="Calibri" panose="020F0502020204030204" pitchFamily="34" charset="0"/>
              </a:rPr>
              <a:t>Between 2011 and 2020, the Wisconsin age-adjusted death rate increased by 17.8% in males and by 14.0% in females due to the COVID-19 pandemic. Between 2011 and 2019, the Wisconsin age-adjusted death rate increased by 0.4% in males and declined by 0.7% in females. Wisconsin’s age-adjusted 2020 death rate was 0.1% higher than the national rate.</a:t>
            </a:r>
          </a:p>
          <a:p>
            <a:r>
              <a:rPr lang="en-US" b="1" dirty="0">
                <a:solidFill>
                  <a:srgbClr val="000080"/>
                </a:solidFill>
                <a:effectLst/>
                <a:latin typeface="Franklin Gothic Book" panose="020B0503020102020204" pitchFamily="34" charset="0"/>
                <a:ea typeface="Calibri" panose="020F0502020204030204" pitchFamily="34" charset="0"/>
              </a:rPr>
              <a:t> </a:t>
            </a:r>
            <a:endParaRPr lang="en-US" dirty="0">
              <a:effectLst/>
              <a:latin typeface="Franklin Gothic Book" panose="020B0503020102020204" pitchFamily="34" charset="0"/>
              <a:ea typeface="Calibri" panose="020F0502020204030204" pitchFamily="34" charset="0"/>
            </a:endParaRPr>
          </a:p>
          <a:p>
            <a:r>
              <a:rPr lang="en-US" b="1" dirty="0">
                <a:effectLst/>
                <a:latin typeface="Franklin Gothic Book" panose="020B0503020102020204" pitchFamily="34" charset="0"/>
                <a:ea typeface="Calibri" panose="020F0502020204030204" pitchFamily="34" charset="0"/>
              </a:rPr>
              <a:t>Net migration</a:t>
            </a:r>
          </a:p>
          <a:p>
            <a:r>
              <a:rPr lang="en-US" dirty="0">
                <a:effectLst/>
                <a:latin typeface="Franklin Gothic Book" panose="020B0503020102020204" pitchFamily="34" charset="0"/>
                <a:ea typeface="Calibri" panose="020F0502020204030204" pitchFamily="34" charset="0"/>
              </a:rPr>
              <a:t>Net migration reflects the number of people entering and leaving the state. Between 2011 and 2020, except for 2014, 2015, and 2019, net migration was negative, meaning more people moved out of the state than moved into the state. In 2014, 2015, and 2019, more people moved into the state than out of the state. </a:t>
            </a:r>
          </a:p>
          <a:p>
            <a:endParaRPr lang="en-US" dirty="0">
              <a:effectLst/>
              <a:latin typeface="Franklin Gothic Book" panose="020B0503020102020204" pitchFamily="34" charset="0"/>
              <a:ea typeface="Calibri" panose="020F0502020204030204" pitchFamily="34" charset="0"/>
            </a:endParaRPr>
          </a:p>
          <a:p>
            <a:pPr defTabSz="966612">
              <a:defRPr/>
            </a:pPr>
            <a:r>
              <a:rPr lang="en-US" dirty="0">
                <a:effectLst/>
                <a:latin typeface="Franklin Gothic Book" panose="020B0503020102020204" pitchFamily="34" charset="0"/>
                <a:ea typeface="Calibri" panose="020F0502020204030204" pitchFamily="34" charset="0"/>
              </a:rPr>
              <a:t>Wisconsin experienced a notable increase in reported net migrations in 2019, with more people entering than leaving the state. This contributed to 16,000 people net migration into Wisconsin, between 2011 and 2020.</a:t>
            </a:r>
            <a:endParaRPr lang="en-US" b="1" dirty="0">
              <a:effectLst/>
              <a:latin typeface="Franklin Gothic Book" panose="020B0503020102020204" pitchFamily="34" charset="0"/>
              <a:ea typeface="Calibri" panose="020F0502020204030204" pitchFamily="34" charset="0"/>
            </a:endParaRPr>
          </a:p>
          <a:p>
            <a:endParaRPr lang="en-US" dirty="0">
              <a:effectLst/>
              <a:latin typeface="Franklin Gothic Book" panose="020B0503020102020204" pitchFamily="34" charset="0"/>
              <a:ea typeface="Calibri" panose="020F0502020204030204" pitchFamily="34" charset="0"/>
            </a:endParaRPr>
          </a:p>
          <a:p>
            <a:r>
              <a:rPr lang="en-US" dirty="0">
                <a:effectLst/>
                <a:latin typeface="Franklin Gothic Book" panose="020B0503020102020204" pitchFamily="34" charset="0"/>
                <a:ea typeface="Calibri" panose="020F0502020204030204" pitchFamily="34" charset="0"/>
              </a:rPr>
              <a:t>Source: Wisconsin Interactive Statistics on Health (WISH), U.S. Census, 2020; </a:t>
            </a:r>
            <a:r>
              <a:rPr lang="en-US" dirty="0">
                <a:solidFill>
                  <a:srgbClr val="211E1E"/>
                </a:solidFill>
                <a:effectLst/>
                <a:latin typeface="Franklin Gothic Book" panose="020B0503020102020204" pitchFamily="34" charset="0"/>
                <a:ea typeface="Calibri" panose="020F0502020204030204" pitchFamily="34" charset="0"/>
              </a:rPr>
              <a:t>National Center for Health Statistics Data Brief.</a:t>
            </a:r>
            <a:r>
              <a:rPr lang="en-US" dirty="0">
                <a:effectLst/>
                <a:latin typeface="Franklin Gothic Book" panose="020B0503020102020204" pitchFamily="34" charset="0"/>
                <a:ea typeface="Calibri" panose="020F0502020204030204" pitchFamily="34" charset="0"/>
              </a:rPr>
              <a:t> </a:t>
            </a:r>
            <a:r>
              <a:rPr lang="en-US" u="sng" dirty="0">
                <a:effectLst/>
                <a:latin typeface="Franklin Gothic Book" panose="020B0503020102020204" pitchFamily="34" charset="0"/>
                <a:ea typeface="Calibri" panose="020F0502020204030204" pitchFamily="34" charset="0"/>
              </a:rPr>
              <a:t>https://www.cdc.gov/nchs/data/nvsr/nvsr70/nvsr70-17.pdf</a:t>
            </a:r>
            <a:r>
              <a:rPr lang="en-US" dirty="0">
                <a:effectLst/>
                <a:latin typeface="Franklin Gothic Book" panose="020B0503020102020204" pitchFamily="34" charset="0"/>
                <a:ea typeface="Calibri" panose="020F0502020204030204" pitchFamily="34" charset="0"/>
              </a:rPr>
              <a:t>; National Center for Health Statistics Data Brief. </a:t>
            </a:r>
            <a:r>
              <a:rPr lang="en-US" u="sng" dirty="0">
                <a:effectLst/>
                <a:latin typeface="Franklin Gothic Book" panose="020B0503020102020204" pitchFamily="34" charset="0"/>
                <a:ea typeface="Calibri" panose="020F0502020204030204" pitchFamily="34" charset="0"/>
              </a:rPr>
              <a:t>https://www.cdc.gov/nchs/data/databriefs/db427.pdf</a:t>
            </a:r>
          </a:p>
          <a:p>
            <a:r>
              <a:rPr lang="en-US" dirty="0">
                <a:effectLst/>
                <a:latin typeface="Franklin Gothic Book" panose="020B0503020102020204" pitchFamily="34" charset="0"/>
                <a:ea typeface="Calibri" panose="020F0502020204030204" pitchFamily="34" charset="0"/>
              </a:rPr>
              <a:t> </a:t>
            </a: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14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34002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820603"/>
          </a:xfrm>
        </p:spPr>
        <p:txBody>
          <a:bodyPr/>
          <a:lstStyle/>
          <a:p>
            <a:r>
              <a:rPr lang="en-US" b="1" dirty="0">
                <a:latin typeface="Franklin Gothic Book" panose="020B0503020102020204" pitchFamily="34" charset="0"/>
              </a:rPr>
              <a:t>Age and sex distribution </a:t>
            </a:r>
          </a:p>
          <a:p>
            <a:r>
              <a:rPr lang="en-US" dirty="0">
                <a:effectLst/>
                <a:latin typeface="Franklin Gothic Book" panose="020B0503020102020204" pitchFamily="34" charset="0"/>
                <a:ea typeface="Calibri" panose="020F0502020204030204" pitchFamily="34" charset="0"/>
                <a:cs typeface="Times New Roman" panose="02020603050405020304" pitchFamily="18" charset="0"/>
              </a:rPr>
              <a:t>In 2020, Wisconsin’s age and sex distribution closely resembled that of the nation. In most age groups, males and females each accounted for half the population. However, among those ages 65 and older, female residents were 54.2% of this age group. </a:t>
            </a:r>
          </a:p>
          <a:p>
            <a:endParaRPr lang="en-US" dirty="0">
              <a:effectLst/>
              <a:latin typeface="Franklin Gothic Book" panose="020B0503020102020204" pitchFamily="34" charset="0"/>
              <a:ea typeface="Calibri" panose="020F0502020204030204" pitchFamily="34" charset="0"/>
              <a:cs typeface="Times New Roman" panose="02020603050405020304" pitchFamily="18" charset="0"/>
            </a:endParaRPr>
          </a:p>
          <a:p>
            <a:r>
              <a:rPr lang="en-US" b="1" dirty="0">
                <a:effectLst/>
                <a:latin typeface="Franklin Gothic Book" panose="020B0503020102020204" pitchFamily="34" charset="0"/>
                <a:ea typeface="Calibri" panose="020F0502020204030204" pitchFamily="34" charset="0"/>
                <a:cs typeface="Times New Roman" panose="02020603050405020304" pitchFamily="18" charset="0"/>
              </a:rPr>
              <a:t>Median age by race/ethnicity</a:t>
            </a:r>
            <a:endParaRPr lang="en-US" b="0" dirty="0">
              <a:effectLst/>
              <a:latin typeface="Franklin Gothic Book" panose="020B0503020102020204" pitchFamily="34" charset="0"/>
              <a:ea typeface="Calibri" panose="020F0502020204030204" pitchFamily="34" charset="0"/>
              <a:cs typeface="Times New Roman" panose="02020603050405020304" pitchFamily="18" charset="0"/>
            </a:endParaRPr>
          </a:p>
          <a:p>
            <a:pPr>
              <a:spcAft>
                <a:spcPts val="1057"/>
              </a:spcAft>
            </a:pPr>
            <a:r>
              <a:rPr lang="en-US" dirty="0">
                <a:effectLst/>
                <a:latin typeface="Franklin Gothic Book" panose="020B0503020102020204" pitchFamily="34" charset="0"/>
                <a:ea typeface="Calibri" panose="020F0502020204030204" pitchFamily="34" charset="0"/>
              </a:rPr>
              <a:t>The median age in Wisconsin (39.7) was older than that of the nation (38.1) and has increased in the state since 2002, indicating an aging population. Median age varies by race/ethnicity. In 2020, the median age of persons of color in Wisconsin tend to be 10–18 years younger than White persons. </a:t>
            </a:r>
          </a:p>
          <a:p>
            <a:pPr>
              <a:spcAft>
                <a:spcPts val="1057"/>
              </a:spcAft>
            </a:pPr>
            <a:endParaRPr lang="en-US" dirty="0">
              <a:effectLst/>
              <a:latin typeface="Franklin Gothic Book" panose="020B0503020102020204" pitchFamily="34" charset="0"/>
              <a:ea typeface="Calibri" panose="020F0502020204030204" pitchFamily="34" charset="0"/>
            </a:endParaRPr>
          </a:p>
          <a:p>
            <a:pPr defTabSz="966612">
              <a:spcAft>
                <a:spcPts val="1057"/>
              </a:spcAft>
              <a:defRPr/>
            </a:pPr>
            <a:r>
              <a:rPr lang="en-US" dirty="0">
                <a:effectLst/>
                <a:latin typeface="Franklin Gothic Book" panose="020B0503020102020204" pitchFamily="34" charset="0"/>
                <a:cs typeface="Times New Roman" panose="02020603050405020304" pitchFamily="18" charset="0"/>
              </a:rPr>
              <a:t>Source</a:t>
            </a:r>
            <a:r>
              <a:rPr lang="en-US" dirty="0">
                <a:solidFill>
                  <a:srgbClr val="C00000"/>
                </a:solidFill>
                <a:effectLst/>
                <a:latin typeface="Franklin Gothic Book" panose="020B0503020102020204" pitchFamily="34" charset="0"/>
                <a:cs typeface="Times New Roman" panose="02020603050405020304" pitchFamily="18" charset="0"/>
              </a:rPr>
              <a:t>: </a:t>
            </a:r>
            <a:r>
              <a:rPr lang="en-US" dirty="0">
                <a:effectLst/>
                <a:latin typeface="Franklin Gothic Book" panose="020B0503020102020204" pitchFamily="34" charset="0"/>
                <a:ea typeface="Calibri" panose="020F0502020204030204" pitchFamily="34" charset="0"/>
              </a:rPr>
              <a:t>Wisconsin Interactive Statistics on Health (WISH), U.S. Census, 2020.</a:t>
            </a:r>
            <a:endParaRPr lang="en-US" dirty="0">
              <a:solidFill>
                <a:srgbClr val="C00000"/>
              </a:solidFill>
              <a:highlight>
                <a:srgbClr val="FFFF00"/>
              </a:highlight>
              <a:latin typeface="Franklin Gothic Book" panose="020B0503020102020204" pitchFamily="34" charset="0"/>
            </a:endParaRPr>
          </a:p>
          <a:p>
            <a:pPr>
              <a:spcAft>
                <a:spcPts val="1057"/>
              </a:spcAft>
            </a:pPr>
            <a:endParaRPr lang="en-US" dirty="0">
              <a:effectLst/>
              <a:latin typeface="Franklin Gothic Book" panose="020B05030201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15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289889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dirty="0">
                <a:latin typeface="Franklin Gothic Book" panose="020B0503020102020204" pitchFamily="34" charset="0"/>
              </a:rPr>
              <a:t>Median age by county</a:t>
            </a:r>
          </a:p>
          <a:p>
            <a:r>
              <a:rPr lang="en-US" dirty="0">
                <a:latin typeface="Franklin Gothic Book" panose="020B0503020102020204" pitchFamily="34" charset="0"/>
              </a:rPr>
              <a:t>Median age also varies by geographic area in Wisconsin. Milwaukee county has the lowest median age at 34.8 years while Bayfield county has the highest median age at 55.8 years. </a:t>
            </a:r>
          </a:p>
          <a:p>
            <a:endParaRPr lang="en-US" dirty="0">
              <a:latin typeface="Franklin Gothic Book" panose="020B0503020102020204" pitchFamily="34" charset="0"/>
            </a:endParaRPr>
          </a:p>
          <a:p>
            <a:pPr defTabSz="966612">
              <a:defRPr/>
            </a:pPr>
            <a:r>
              <a:rPr lang="en-US" sz="1300" dirty="0">
                <a:latin typeface="Franklin Gothic Book" panose="020B0503020102020204" pitchFamily="34" charset="0"/>
                <a:cs typeface="Times New Roman" panose="02020603050405020304" pitchFamily="18" charset="0"/>
              </a:rPr>
              <a:t>Source: </a:t>
            </a:r>
            <a:r>
              <a:rPr lang="en-US" sz="1300" dirty="0">
                <a:latin typeface="Franklin Gothic Book" panose="020B0503020102020204" pitchFamily="34" charset="0"/>
                <a:ea typeface="Calibri" panose="020F0502020204030204" pitchFamily="34" charset="0"/>
              </a:rPr>
              <a:t>Wisconsin Interactive Statistics on Health (WISH), U.S. Census, 2020.</a:t>
            </a:r>
            <a:endParaRPr lang="en-US" dirty="0">
              <a:solidFill>
                <a:srgbClr val="C00000"/>
              </a:solidFill>
              <a:highlight>
                <a:srgbClr val="FFFF00"/>
              </a:highlight>
              <a:latin typeface="Franklin Gothic Book" panose="020B0503020102020204" pitchFamily="34" charset="0"/>
            </a:endParaRPr>
          </a:p>
          <a:p>
            <a:endParaRPr lang="en-US"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16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68176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780598"/>
          </a:xfrm>
        </p:spPr>
        <p:txBody>
          <a:bodyPr/>
          <a:lstStyle/>
          <a:p>
            <a:r>
              <a:rPr lang="en-US" sz="1300" b="1" dirty="0">
                <a:latin typeface="Franklin Gothic Book" panose="020B0503020102020204" pitchFamily="34" charset="0"/>
              </a:rPr>
              <a:t>Socio-demographic highlights, 2020:</a:t>
            </a:r>
          </a:p>
          <a:p>
            <a:pPr marL="181240" indent="-181240">
              <a:buFontTx/>
              <a:buChar char="-"/>
            </a:pPr>
            <a:r>
              <a:rPr lang="en-US" sz="1300" dirty="0">
                <a:latin typeface="Franklin Gothic Book" panose="020B0503020102020204" pitchFamily="34" charset="0"/>
              </a:rPr>
              <a:t>Wisconsin has 11 federally recognized Native American Tribal governments, including six bands of Lake Superior Chippewas (sometimes referred to as Ojibwe).</a:t>
            </a:r>
            <a:r>
              <a:rPr lang="en-US" sz="1300" baseline="30000" dirty="0">
                <a:latin typeface="Franklin Gothic Book" panose="020B0503020102020204" pitchFamily="34" charset="0"/>
              </a:rPr>
              <a:t>1 </a:t>
            </a:r>
          </a:p>
          <a:p>
            <a:pPr marL="181240" indent="-181240">
              <a:buFontTx/>
              <a:buChar char="-"/>
            </a:pPr>
            <a:r>
              <a:rPr lang="en-US" sz="1300" dirty="0">
                <a:latin typeface="Franklin Gothic Book" panose="020B0503020102020204" pitchFamily="34" charset="0"/>
              </a:rPr>
              <a:t>Over 79,000 Native Americans lived in Wisconsin in 2020: 27% were of Hispanic origin.</a:t>
            </a:r>
            <a:r>
              <a:rPr lang="en-US" sz="1300" baseline="30000" dirty="0">
                <a:latin typeface="Franklin Gothic Book" panose="020B0503020102020204" pitchFamily="34" charset="0"/>
              </a:rPr>
              <a:t>2</a:t>
            </a:r>
            <a:r>
              <a:rPr lang="en-US" sz="1300" b="1" baseline="30000" dirty="0">
                <a:latin typeface="Franklin Gothic Book" panose="020B0503020102020204" pitchFamily="34" charset="0"/>
              </a:rPr>
              <a:t> </a:t>
            </a:r>
          </a:p>
          <a:p>
            <a:pPr marL="181240" indent="-181240">
              <a:buFontTx/>
              <a:buChar char="-"/>
            </a:pPr>
            <a:r>
              <a:rPr lang="en-US" sz="1300" dirty="0">
                <a:latin typeface="Franklin Gothic Book" panose="020B0503020102020204" pitchFamily="34" charset="0"/>
                <a:cs typeface="Times New Roman" panose="02020603050405020304" pitchFamily="18" charset="0"/>
              </a:rPr>
              <a:t>Wisconsin counties with the largest Native American populations include Milwaukee (15% of the total Native American population); Brown (13%); Shawano, Menominee and Outagamie (5% each); Sawyer and Dane (4% each); and Vilas and Ashland (3% each).</a:t>
            </a:r>
            <a:r>
              <a:rPr lang="en-US" sz="1300" baseline="30000" dirty="0">
                <a:latin typeface="Franklin Gothic Book" panose="020B0503020102020204" pitchFamily="34" charset="0"/>
                <a:cs typeface="Times New Roman" panose="02020603050405020304" pitchFamily="18" charset="0"/>
              </a:rPr>
              <a:t>2</a:t>
            </a:r>
          </a:p>
          <a:p>
            <a:pPr marL="181240" indent="-181240">
              <a:buFontTx/>
              <a:buChar char="-"/>
            </a:pPr>
            <a:r>
              <a:rPr lang="en-US" sz="1300" dirty="0">
                <a:latin typeface="Franklin Gothic Book" panose="020B0503020102020204" pitchFamily="34" charset="0"/>
                <a:cs typeface="Times New Roman" panose="02020603050405020304" pitchFamily="18" charset="0"/>
              </a:rPr>
              <a:t>1 in 4 (28.5%) Native Americans in Wisconsin live in poverty, compared to 1 in 12 (8.7%) of Whites.</a:t>
            </a:r>
            <a:r>
              <a:rPr lang="en-US" sz="1300" baseline="30000" dirty="0">
                <a:latin typeface="Franklin Gothic Book" panose="020B0503020102020204" pitchFamily="34" charset="0"/>
                <a:cs typeface="Times New Roman" panose="02020603050405020304" pitchFamily="18" charset="0"/>
              </a:rPr>
              <a:t>3</a:t>
            </a:r>
          </a:p>
          <a:p>
            <a:pPr marL="181240" indent="-181240" defTabSz="966612">
              <a:buFontTx/>
              <a:buChar char="-"/>
              <a:defRPr/>
            </a:pPr>
            <a:r>
              <a:rPr lang="en-US" sz="1300" dirty="0">
                <a:latin typeface="Franklin Gothic Book" panose="020B0503020102020204" pitchFamily="34" charset="0"/>
                <a:cs typeface="Times New Roman" panose="02020603050405020304" pitchFamily="18" charset="0"/>
              </a:rPr>
              <a:t>Median </a:t>
            </a:r>
            <a:r>
              <a:rPr lang="en-US" sz="1300" dirty="0">
                <a:latin typeface="Franklin Gothic Book" panose="020B0503020102020204" pitchFamily="34" charset="0"/>
              </a:rPr>
              <a:t>household income for Native Americans in 2020 was $45,003, compared to $66,073 for Whites.</a:t>
            </a:r>
            <a:r>
              <a:rPr lang="en-US" sz="1300" baseline="30000" dirty="0">
                <a:latin typeface="Franklin Gothic Book" panose="020B0503020102020204" pitchFamily="34" charset="0"/>
              </a:rPr>
              <a:t>3</a:t>
            </a:r>
            <a:endParaRPr lang="en-US" sz="1300" dirty="0">
              <a:latin typeface="Franklin Gothic Book" panose="020B0503020102020204" pitchFamily="34" charset="0"/>
              <a:cs typeface="Times New Roman" panose="02020603050405020304" pitchFamily="18" charset="0"/>
            </a:endParaRPr>
          </a:p>
          <a:p>
            <a:endParaRPr lang="en-US" sz="1300" dirty="0">
              <a:latin typeface="Franklin Gothic Book" panose="020B0503020102020204" pitchFamily="34" charset="0"/>
              <a:cs typeface="Times New Roman" panose="02020603050405020304" pitchFamily="18" charset="0"/>
            </a:endParaRPr>
          </a:p>
          <a:p>
            <a:endParaRPr lang="en-US" sz="1300" dirty="0">
              <a:latin typeface="Franklin Gothic Book" panose="020B0503020102020204" pitchFamily="34" charset="0"/>
              <a:cs typeface="Times New Roman" panose="02020603050405020304" pitchFamily="18" charset="0"/>
            </a:endParaRPr>
          </a:p>
          <a:p>
            <a:r>
              <a:rPr lang="en-US" sz="1300" dirty="0">
                <a:latin typeface="Franklin Gothic Book" panose="020B0503020102020204" pitchFamily="34" charset="0"/>
                <a:cs typeface="Times New Roman" panose="02020603050405020304" pitchFamily="18" charset="0"/>
              </a:rPr>
              <a:t>Sources:</a:t>
            </a:r>
          </a:p>
          <a:p>
            <a:r>
              <a:rPr lang="en-US" sz="1300" baseline="30000" dirty="0">
                <a:latin typeface="Franklin Gothic Book" panose="020B0503020102020204" pitchFamily="34" charset="0"/>
                <a:cs typeface="Times New Roman" panose="02020603050405020304" pitchFamily="18" charset="0"/>
              </a:rPr>
              <a:t>1</a:t>
            </a:r>
            <a:r>
              <a:rPr lang="en-US" sz="1300" dirty="0">
                <a:latin typeface="Franklin Gothic Book" panose="020B0503020102020204" pitchFamily="34" charset="0"/>
                <a:cs typeface="Times New Roman" panose="02020603050405020304" pitchFamily="18" charset="0"/>
              </a:rPr>
              <a:t>Wisconsin State Tribal Relations Initiative, </a:t>
            </a:r>
            <a:r>
              <a:rPr lang="en-US" sz="1300" dirty="0">
                <a:latin typeface="Franklin Gothic Book" panose="020B05030201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http://witribes.wi.gov/section.asp?linkid=731&amp;locid=57</a:t>
            </a:r>
            <a:r>
              <a:rPr lang="en-US" sz="1300" dirty="0">
                <a:latin typeface="Franklin Gothic Book" panose="020B0503020102020204" pitchFamily="34" charset="0"/>
                <a:cs typeface="Times New Roman" panose="02020603050405020304" pitchFamily="18" charset="0"/>
              </a:rPr>
              <a:t>; Wisconsin First Nations, </a:t>
            </a:r>
            <a:r>
              <a:rPr lang="en-US" sz="1300" u="sng" dirty="0">
                <a:latin typeface="Franklin Gothic Book" panose="020B0503020102020204" pitchFamily="34" charset="0"/>
                <a:cs typeface="Times New Roman" panose="02020603050405020304" pitchFamily="18" charset="0"/>
              </a:rPr>
              <a:t>https://wisconsinfirstnations.org/seats-of-government/ </a:t>
            </a:r>
          </a:p>
          <a:p>
            <a:r>
              <a:rPr lang="en-US" sz="1300" baseline="30000" dirty="0">
                <a:latin typeface="Franklin Gothic Book" panose="020B0503020102020204" pitchFamily="34" charset="0"/>
                <a:ea typeface="Calibri" panose="020F0502020204030204" pitchFamily="34" charset="0"/>
              </a:rPr>
              <a:t>2</a:t>
            </a:r>
            <a:r>
              <a:rPr lang="en-US" sz="1300" dirty="0">
                <a:latin typeface="Franklin Gothic Book" panose="020B0503020102020204" pitchFamily="34" charset="0"/>
                <a:ea typeface="Calibri" panose="020F0502020204030204" pitchFamily="34" charset="0"/>
              </a:rPr>
              <a:t>Wisconsin Interactive Statistics on Health (WISH), U.S. Census, 2020</a:t>
            </a:r>
            <a:r>
              <a:rPr lang="en-US" sz="1300" dirty="0">
                <a:latin typeface="Franklin Gothic Book" panose="020B0503020102020204" pitchFamily="34" charset="0"/>
                <a:cs typeface="Times New Roman" panose="02020603050405020304" pitchFamily="18" charset="0"/>
              </a:rPr>
              <a:t>.</a:t>
            </a:r>
          </a:p>
          <a:p>
            <a:r>
              <a:rPr lang="en-US" sz="1300" baseline="30000" dirty="0">
                <a:latin typeface="Franklin Gothic Book" panose="020B0503020102020204" pitchFamily="34" charset="0"/>
                <a:cs typeface="Times New Roman" panose="02020603050405020304" pitchFamily="18" charset="0"/>
              </a:rPr>
              <a:t>3</a:t>
            </a:r>
            <a:r>
              <a:rPr lang="en-US" sz="1300" dirty="0">
                <a:latin typeface="Franklin Gothic Book" panose="020B0503020102020204" pitchFamily="34" charset="0"/>
                <a:cs typeface="Times New Roman" panose="02020603050405020304" pitchFamily="18" charset="0"/>
              </a:rPr>
              <a:t>American Community Survey, U.S. Census, 2020</a:t>
            </a:r>
            <a:r>
              <a:rPr lang="en-US" sz="1300" dirty="0">
                <a:solidFill>
                  <a:srgbClr val="000000"/>
                </a:solidFill>
                <a:latin typeface="Franklin Gothic Book" panose="020B0503020102020204" pitchFamily="34" charset="0"/>
                <a:cs typeface="Times New Roman" panose="02020603050405020304" pitchFamily="18" charset="0"/>
              </a:rPr>
              <a:t>.</a:t>
            </a:r>
          </a:p>
          <a:p>
            <a:endParaRPr lang="en-US" b="1" dirty="0"/>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210282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753928"/>
          </a:xfrm>
        </p:spPr>
        <p:txBody>
          <a:bodyPr/>
          <a:lstStyle/>
          <a:p>
            <a:pPr defTabSz="966612">
              <a:defRPr/>
            </a:pPr>
            <a:r>
              <a:rPr lang="en-US" b="1" dirty="0">
                <a:effectLst/>
                <a:latin typeface="Franklin Gothic Book" panose="020B0503020102020204" pitchFamily="34" charset="0"/>
                <a:ea typeface="Calibri" panose="020F0502020204030204" pitchFamily="34" charset="0"/>
              </a:rPr>
              <a:t>Foreign-born people</a:t>
            </a:r>
            <a:endParaRPr lang="en-US" dirty="0">
              <a:effectLst/>
              <a:latin typeface="Franklin Gothic Book" panose="020B0503020102020204" pitchFamily="34" charset="0"/>
              <a:ea typeface="Calibri" panose="020F0502020204030204" pitchFamily="34" charset="0"/>
            </a:endParaRPr>
          </a:p>
          <a:p>
            <a:pPr defTabSz="966612">
              <a:defRPr/>
            </a:pPr>
            <a:r>
              <a:rPr lang="en-US" dirty="0">
                <a:effectLst/>
                <a:latin typeface="Franklin Gothic Book" panose="020B0503020102020204" pitchFamily="34" charset="0"/>
                <a:ea typeface="Calibri" panose="020F0502020204030204" pitchFamily="34" charset="0"/>
              </a:rPr>
              <a:t>In 2020, foreign-born people constituted 5% of all Wisconsin residents, but about 3 in 10 Asians and 4 in 10 Hispanics/Latinos.</a:t>
            </a:r>
          </a:p>
          <a:p>
            <a:endParaRPr lang="en-US" dirty="0">
              <a:latin typeface="Franklin Gothic Book" panose="020B0503020102020204" pitchFamily="34" charset="0"/>
            </a:endParaRPr>
          </a:p>
          <a:p>
            <a:pPr>
              <a:spcAft>
                <a:spcPts val="1057"/>
              </a:spcAft>
              <a:tabLst>
                <a:tab pos="241653" algn="l"/>
              </a:tabLst>
            </a:pPr>
            <a:r>
              <a:rPr lang="en-US" dirty="0">
                <a:effectLst/>
                <a:latin typeface="Franklin Gothic Book" panose="020B0503020102020204" pitchFamily="34" charset="0"/>
                <a:ea typeface="Calibri" panose="020F0502020204030204" pitchFamily="34" charset="0"/>
              </a:rPr>
              <a:t>In 2020, 39% of foreign-born residents in Wisconsin had come from Latin America; 37% had emigrated from Asia; and 16% had been born in Europe. In 2020, 77% of Hispanic/Latino foreign-born Wisconsin residents reported Mexico as their country of origin; 11% were born in South America, 8% in Central America, and 5% in the Caribbean. People born in Puerto Rico are U.S. citizens. Of foreign-born Asians in Wisconsin, 44% are from Southeast Asia (Laos, Thailand, the Philippines, and other countries); 28% were born in India, Pakistan, and other South Asian nations; and 24% are from China, Korea, and other East Asian countries. 1 in 12 Wisconsin residents speaks a language other than English at home compared to 1 in 5 nationally. </a:t>
            </a:r>
          </a:p>
          <a:p>
            <a:pPr>
              <a:spcAft>
                <a:spcPts val="1057"/>
              </a:spcAft>
              <a:tabLst>
                <a:tab pos="241653" algn="l"/>
              </a:tabLst>
            </a:pPr>
            <a:endParaRPr lang="en-US" dirty="0">
              <a:effectLst/>
              <a:latin typeface="Franklin Gothic Book" panose="020B0503020102020204" pitchFamily="34" charset="0"/>
              <a:ea typeface="Calibri" panose="020F0502020204030204" pitchFamily="34" charset="0"/>
            </a:endParaRPr>
          </a:p>
          <a:p>
            <a:pPr>
              <a:spcAft>
                <a:spcPts val="1057"/>
              </a:spcAft>
              <a:tabLst>
                <a:tab pos="241653" algn="l"/>
              </a:tabLst>
            </a:pPr>
            <a:r>
              <a:rPr lang="en-US" dirty="0">
                <a:effectLst/>
                <a:latin typeface="Franklin Gothic Book" panose="020B0503020102020204" pitchFamily="34" charset="0"/>
                <a:ea typeface="Calibri" panose="020F0502020204030204" pitchFamily="34" charset="0"/>
              </a:rPr>
              <a:t>Source: American Community Survey, 2016–2020. </a:t>
            </a:r>
          </a:p>
          <a:p>
            <a:endParaRPr lang="en-US"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18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97056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ranklin Gothic Book" panose="020B0503020102020204" pitchFamily="34" charset="0"/>
              </a:rPr>
              <a:t>Source: Youth Risk Behavior Survey (YRBS), 2019, Wisconsin Department of Public Instruction; YRBS, 2018, Milwaukee Public Schools; Wisconsin Behavior Risk Factor Surveillance System (BRFSS), 2019; American Community Survey, 2020. </a:t>
            </a:r>
          </a:p>
          <a:p>
            <a:endParaRPr lang="en-US" dirty="0">
              <a:latin typeface="Franklin Gothic Book" panose="020B0503020102020204" pitchFamily="34" charset="0"/>
            </a:endParaRPr>
          </a:p>
          <a:p>
            <a:r>
              <a:rPr lang="en-US" b="1" dirty="0">
                <a:latin typeface="Franklin Gothic Book" panose="020B0503020102020204" pitchFamily="34" charset="0"/>
              </a:rPr>
              <a:t>Note: </a:t>
            </a:r>
            <a:r>
              <a:rPr lang="en-US" dirty="0">
                <a:latin typeface="Franklin Gothic Book" panose="020B0503020102020204" pitchFamily="34" charset="0"/>
              </a:rPr>
              <a:t>YRBS survey categories for gender identity included lesbian, gay, and bisexual. Gender identity did not include a transgender category.</a:t>
            </a: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19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881837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482B3A-B93F-4E5E-B0C5-9FDEC4D10B9C}" type="slidenum">
              <a:rPr lang="en-US" smtClean="0"/>
              <a:t>2</a:t>
            </a:fld>
            <a:endParaRPr lang="en-US" dirty="0"/>
          </a:p>
        </p:txBody>
      </p:sp>
    </p:spTree>
    <p:extLst>
      <p:ext uri="{BB962C8B-B14F-4D97-AF65-F5344CB8AC3E}">
        <p14:creationId xmlns:p14="http://schemas.microsoft.com/office/powerpoint/2010/main" val="2569162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latin typeface="Franklin Gothic Book" panose="020B0503020102020204" pitchFamily="34" charset="0"/>
                <a:ea typeface="Calibri" panose="020F0502020204030204" pitchFamily="34" charset="0"/>
              </a:rPr>
              <a:t>Income</a:t>
            </a:r>
          </a:p>
          <a:p>
            <a:r>
              <a:rPr lang="en-US" sz="1300" dirty="0">
                <a:latin typeface="Franklin Gothic Book" panose="020B0503020102020204" pitchFamily="34" charset="0"/>
                <a:ea typeface="Calibri" panose="020F0502020204030204" pitchFamily="34" charset="0"/>
              </a:rPr>
              <a:t>Wisconsin’s median household income in 2020 was estimated at $63,293, closely behind the median income of the rest of the nation ($64,994). Median household income by county in 2020 varied from about $45,000 in some counties to more than twice that in the wealthiest counties.</a:t>
            </a:r>
          </a:p>
          <a:p>
            <a:endParaRPr lang="en-US" dirty="0">
              <a:latin typeface="Franklin Gothic Book" panose="020B0503020102020204" pitchFamily="34" charset="0"/>
            </a:endParaRPr>
          </a:p>
          <a:p>
            <a:r>
              <a:rPr lang="en-US" b="1" dirty="0">
                <a:latin typeface="Franklin Gothic Book" panose="020B0503020102020204" pitchFamily="34" charset="0"/>
              </a:rPr>
              <a:t>Poverty</a:t>
            </a:r>
          </a:p>
          <a:p>
            <a:pPr defTabSz="966612">
              <a:defRPr/>
            </a:pPr>
            <a:r>
              <a:rPr lang="en-US" sz="1300" dirty="0">
                <a:latin typeface="Franklin Gothic Book" panose="020B0503020102020204" pitchFamily="34" charset="0"/>
                <a:ea typeface="Calibri" panose="020F0502020204030204" pitchFamily="34" charset="0"/>
              </a:rPr>
              <a:t>During 2016–2020, 11.0% of Wisconsin residents were living in poverty compared to 12.8% nationally. With the exception of Milwaukee, Menominee and Grant counties, the counties with the largest percent (&gt;15%) of residents living in poverty are found in the Western and Northern regions of the state.</a:t>
            </a:r>
          </a:p>
          <a:p>
            <a:endParaRPr lang="en-US" b="1" dirty="0">
              <a:latin typeface="Franklin Gothic Book" panose="020B0503020102020204" pitchFamily="34" charset="0"/>
            </a:endParaRPr>
          </a:p>
          <a:p>
            <a:r>
              <a:rPr lang="en-US" sz="1300" dirty="0">
                <a:latin typeface="Franklin Gothic Book" panose="020B0503020102020204" pitchFamily="34" charset="0"/>
                <a:ea typeface="Calibri" panose="020F0502020204030204" pitchFamily="34" charset="0"/>
              </a:rPr>
              <a:t>Source: American Community Survey, 2016–2020</a:t>
            </a:r>
          </a:p>
          <a:p>
            <a:endParaRPr lang="en-US" dirty="0"/>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20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97526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57"/>
              </a:spcAft>
            </a:pPr>
            <a:r>
              <a:rPr lang="en-US" b="1" dirty="0">
                <a:effectLst/>
                <a:latin typeface="Franklin Gothic Book" panose="020B0503020102020204" pitchFamily="34" charset="0"/>
                <a:ea typeface="Calibri" panose="020F0502020204030204" pitchFamily="34" charset="0"/>
              </a:rPr>
              <a:t>Education</a:t>
            </a:r>
          </a:p>
          <a:p>
            <a:pPr>
              <a:spcAft>
                <a:spcPts val="1057"/>
              </a:spcAft>
            </a:pPr>
            <a:r>
              <a:rPr lang="en-US" dirty="0">
                <a:effectLst/>
                <a:latin typeface="Franklin Gothic Book" panose="020B0503020102020204" pitchFamily="34" charset="0"/>
                <a:ea typeface="Calibri" panose="020F0502020204030204" pitchFamily="34" charset="0"/>
              </a:rPr>
              <a:t>Of Wisconsin residents ages 25 and older during 2016–2020, 93% had completed high school and 31% had a bachelor’s degree or higher compared to 88% and 32% respectively in the U.S. Educational attainment is variable by race/ethnicity. Asians and Whites have the highest levels of educational attainment. </a:t>
            </a:r>
          </a:p>
          <a:p>
            <a:endParaRPr lang="en-US" b="1" dirty="0">
              <a:latin typeface="Franklin Gothic Book" panose="020B0503020102020204" pitchFamily="34" charset="0"/>
            </a:endParaRPr>
          </a:p>
          <a:p>
            <a:pPr defTabSz="966612">
              <a:defRPr/>
            </a:pPr>
            <a:r>
              <a:rPr lang="en-US" dirty="0">
                <a:effectLst/>
                <a:latin typeface="Franklin Gothic Book" panose="020B0503020102020204" pitchFamily="34" charset="0"/>
                <a:ea typeface="Calibri" panose="020F0502020204030204" pitchFamily="34" charset="0"/>
              </a:rPr>
              <a:t>Source: American Community Survey, 2016–2020</a:t>
            </a:r>
            <a:endParaRPr lang="en-US" b="1"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21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65467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498896"/>
          </a:xfrm>
        </p:spPr>
        <p:txBody>
          <a:bodyPr/>
          <a:lstStyle/>
          <a:p>
            <a:pPr>
              <a:spcAft>
                <a:spcPts val="1057"/>
              </a:spcAft>
            </a:pPr>
            <a:r>
              <a:rPr lang="en-US" b="1" dirty="0">
                <a:effectLst/>
                <a:latin typeface="Franklin Gothic Book" panose="020B0503020102020204" pitchFamily="34" charset="0"/>
                <a:ea typeface="Calibri" panose="020F0502020204030204" pitchFamily="34" charset="0"/>
              </a:rPr>
              <a:t>Housing</a:t>
            </a:r>
          </a:p>
          <a:p>
            <a:pPr>
              <a:spcAft>
                <a:spcPts val="1057"/>
              </a:spcAft>
            </a:pPr>
            <a:r>
              <a:rPr lang="en-US" dirty="0">
                <a:effectLst/>
                <a:latin typeface="Franklin Gothic Book" panose="020B0503020102020204" pitchFamily="34" charset="0"/>
                <a:ea typeface="Calibri" panose="020F0502020204030204" pitchFamily="34" charset="0"/>
              </a:rPr>
              <a:t>During 2007–2020, about 5,600 people were without housing each night, about 1 in 1,000 Wisconsin residents. </a:t>
            </a:r>
          </a:p>
          <a:p>
            <a:pPr>
              <a:spcAft>
                <a:spcPts val="1057"/>
              </a:spcAft>
            </a:pPr>
            <a:r>
              <a:rPr lang="en-US" dirty="0">
                <a:effectLst/>
                <a:latin typeface="Franklin Gothic Book" panose="020B0503020102020204" pitchFamily="34" charset="0"/>
                <a:ea typeface="Calibri" panose="020F0502020204030204" pitchFamily="34" charset="0"/>
              </a:rPr>
              <a:t>In 2020, of every 10 people without housing:</a:t>
            </a:r>
          </a:p>
          <a:p>
            <a:pPr marL="362480" indent="-362480">
              <a:spcAft>
                <a:spcPts val="1057"/>
              </a:spcAft>
              <a:buFont typeface="Symbol" panose="05050102010706020507" pitchFamily="18" charset="2"/>
              <a:buChar char=""/>
            </a:pPr>
            <a:r>
              <a:rPr lang="en-US" dirty="0">
                <a:effectLst/>
                <a:latin typeface="Franklin Gothic Book" panose="020B0503020102020204" pitchFamily="34" charset="0"/>
                <a:ea typeface="Calibri" panose="020F0502020204030204" pitchFamily="34" charset="0"/>
              </a:rPr>
              <a:t>9 were sheltered and 1 was unsheltered. </a:t>
            </a:r>
          </a:p>
          <a:p>
            <a:pPr marL="362480" indent="-362480">
              <a:spcAft>
                <a:spcPts val="1057"/>
              </a:spcAft>
              <a:buFont typeface="Symbol" panose="05050102010706020507" pitchFamily="18" charset="2"/>
              <a:buChar char=""/>
            </a:pPr>
            <a:r>
              <a:rPr lang="en-US" dirty="0">
                <a:effectLst/>
                <a:latin typeface="Franklin Gothic Book" panose="020B0503020102020204" pitchFamily="34" charset="0"/>
                <a:ea typeface="Calibri" panose="020F0502020204030204" pitchFamily="34" charset="0"/>
              </a:rPr>
              <a:t>4 were people in families and 6 were individuals.</a:t>
            </a:r>
          </a:p>
          <a:p>
            <a:pPr marL="362480" indent="-362480">
              <a:spcAft>
                <a:spcPts val="1057"/>
              </a:spcAft>
              <a:buFont typeface="Symbol" panose="05050102010706020507" pitchFamily="18" charset="2"/>
              <a:buChar char=""/>
            </a:pPr>
            <a:r>
              <a:rPr lang="en-US" dirty="0">
                <a:effectLst/>
                <a:latin typeface="Franklin Gothic Book" panose="020B0503020102020204" pitchFamily="34" charset="0"/>
                <a:ea typeface="Calibri" panose="020F0502020204030204" pitchFamily="34" charset="0"/>
              </a:rPr>
              <a:t>1 was a veteran. </a:t>
            </a:r>
          </a:p>
          <a:p>
            <a:pPr marL="362480" indent="-362480">
              <a:spcAft>
                <a:spcPts val="1057"/>
              </a:spcAft>
              <a:buFont typeface="Symbol" panose="05050102010706020507" pitchFamily="18" charset="2"/>
              <a:buChar char=""/>
            </a:pPr>
            <a:r>
              <a:rPr lang="en-US" dirty="0">
                <a:effectLst/>
                <a:latin typeface="Franklin Gothic Book" panose="020B0503020102020204" pitchFamily="34" charset="0"/>
                <a:ea typeface="Calibri" panose="020F0502020204030204" pitchFamily="34" charset="0"/>
              </a:rPr>
              <a:t>1 experienced chronic housing instability.</a:t>
            </a:r>
          </a:p>
          <a:p>
            <a:pPr marL="362480" indent="-362480">
              <a:spcAft>
                <a:spcPts val="1057"/>
              </a:spcAft>
              <a:buFont typeface="Symbol" panose="05050102010706020507" pitchFamily="18" charset="2"/>
              <a:buChar char=""/>
            </a:pPr>
            <a:endParaRPr lang="en-US" dirty="0">
              <a:effectLst/>
              <a:latin typeface="Franklin Gothic Book" panose="020B0503020102020204" pitchFamily="34" charset="0"/>
              <a:ea typeface="Calibri" panose="020F0502020204030204" pitchFamily="34" charset="0"/>
              <a:cs typeface="Times New Roman" panose="02020603050405020304" pitchFamily="18" charset="0"/>
            </a:endParaRPr>
          </a:p>
          <a:p>
            <a:pPr>
              <a:spcAft>
                <a:spcPts val="1057"/>
              </a:spcAft>
            </a:pPr>
            <a:r>
              <a:rPr lang="en-US" b="1" dirty="0">
                <a:effectLst/>
                <a:latin typeface="Franklin Gothic Book" panose="020B0503020102020204" pitchFamily="34" charset="0"/>
                <a:ea typeface="Calibri" panose="020F0502020204030204" pitchFamily="34" charset="0"/>
              </a:rPr>
              <a:t>Insurance coverage </a:t>
            </a:r>
            <a:endParaRPr lang="en-US" dirty="0">
              <a:effectLst/>
              <a:latin typeface="Franklin Gothic Book" panose="020B0503020102020204" pitchFamily="34" charset="0"/>
              <a:ea typeface="Calibri" panose="020F0502020204030204" pitchFamily="34" charset="0"/>
            </a:endParaRPr>
          </a:p>
          <a:p>
            <a:pPr>
              <a:spcAft>
                <a:spcPts val="1057"/>
              </a:spcAft>
            </a:pPr>
            <a:r>
              <a:rPr lang="en-US" dirty="0">
                <a:effectLst/>
                <a:latin typeface="Franklin Gothic Book" panose="020B0503020102020204" pitchFamily="34" charset="0"/>
                <a:ea typeface="Calibri" panose="020F0502020204030204" pitchFamily="34" charset="0"/>
              </a:rPr>
              <a:t>In 2020, an estimated 95% of the Wisconsin population was insured by either private or public institutions compared to 91% of the U.S. population. </a:t>
            </a:r>
            <a:endParaRPr lang="en-US" b="0" dirty="0">
              <a:effectLst/>
              <a:latin typeface="Franklin Gothic Book" panose="020B0503020102020204" pitchFamily="34" charset="0"/>
              <a:ea typeface="Calibri" panose="020F0502020204030204" pitchFamily="34" charset="0"/>
            </a:endParaRPr>
          </a:p>
          <a:p>
            <a:endParaRPr lang="en-US" dirty="0">
              <a:effectLst/>
              <a:latin typeface="Franklin Gothic Book" panose="020B0503020102020204" pitchFamily="34" charset="0"/>
              <a:ea typeface="Calibri" panose="020F0502020204030204" pitchFamily="34" charset="0"/>
            </a:endParaRPr>
          </a:p>
          <a:p>
            <a:r>
              <a:rPr lang="en-US" dirty="0">
                <a:effectLst/>
                <a:latin typeface="Franklin Gothic Book" panose="020B0503020102020204" pitchFamily="34" charset="0"/>
                <a:ea typeface="Calibri" panose="020F0502020204030204" pitchFamily="34" charset="0"/>
              </a:rPr>
              <a:t>Source: </a:t>
            </a:r>
            <a:r>
              <a:rPr lang="en-US" dirty="0">
                <a:effectLst/>
                <a:latin typeface="Franklin Gothic Book" panose="020B0503020102020204" pitchFamily="34" charset="0"/>
                <a:ea typeface="Calibri" panose="020F0502020204030204" pitchFamily="34" charset="0"/>
                <a:cs typeface="Times New Roman" panose="02020603050405020304" pitchFamily="18" charset="0"/>
              </a:rPr>
              <a:t>Housing and Urban Development Point in Time Estimates, 2007–2020; </a:t>
            </a:r>
            <a:r>
              <a:rPr lang="en-US" dirty="0">
                <a:effectLst/>
                <a:latin typeface="Franklin Gothic Book" panose="020B0503020102020204" pitchFamily="34" charset="0"/>
                <a:ea typeface="Calibri" panose="020F0502020204030204" pitchFamily="34" charset="0"/>
              </a:rPr>
              <a:t>American Community Survey, 2016–2020.</a:t>
            </a:r>
          </a:p>
          <a:p>
            <a:endParaRPr lang="en-US" dirty="0">
              <a:effectLst/>
              <a:latin typeface="Franklin Gothic Book" panose="020B05030201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22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170228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pPr defTabSz="966612">
              <a:defRPr/>
            </a:pPr>
            <a:r>
              <a:rPr lang="en-US" sz="1300" dirty="0">
                <a:latin typeface="Franklin Gothic Book" panose="020B0503020102020204" pitchFamily="34" charset="0"/>
                <a:ea typeface="Calibri" panose="020F0502020204030204" pitchFamily="34" charset="0"/>
                <a:cs typeface="Times New Roman" panose="02020603050405020304" pitchFamily="18" charset="0"/>
              </a:rPr>
              <a:t>The first case of HIV in Wisconsin was confirmed in 1979. The number of new HIV diagnoses steadily increased every year, reaching a peak in 1990. Since that time, Wisconsin has experienced a significant reduction in the number of new diagnoses and deaths but has also observed increased diagnoses in some subpopulations and a growing population of individuals requiring access to high-quality HIV medical care and supporting services. </a:t>
            </a:r>
          </a:p>
          <a:p>
            <a:endParaRPr lang="en-US" dirty="0"/>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5E2FDF0-BE34-40E6-A70E-CBBA5B697AE7}" type="slidenum">
              <a:rPr lang="en-US">
                <a:solidFill>
                  <a:prstClr val="black"/>
                </a:solidFill>
                <a:latin typeface="Calibri" pitchFamily="34" charset="0"/>
                <a:cs typeface="Arial" charset="0"/>
              </a:rPr>
              <a:pPr defTabSz="966612" fontAlgn="base">
                <a:spcBef>
                  <a:spcPct val="0"/>
                </a:spcBef>
                <a:spcAft>
                  <a:spcPct val="0"/>
                </a:spcAft>
                <a:defRPr/>
              </a:pPr>
              <a:t>23</a:t>
            </a:fld>
            <a:endParaRPr lang="en-US" dirty="0">
              <a:solidFill>
                <a:prstClr val="black"/>
              </a:solidFill>
              <a:latin typeface="Calibri" pitchFamily="34" charset="0"/>
              <a:cs typeface="Arial" charset="0"/>
            </a:endParaRPr>
          </a:p>
        </p:txBody>
      </p:sp>
    </p:spTree>
    <p:extLst>
      <p:ext uri="{BB962C8B-B14F-4D97-AF65-F5344CB8AC3E}">
        <p14:creationId xmlns:p14="http://schemas.microsoft.com/office/powerpoint/2010/main" val="4196662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24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0729841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r>
              <a:rPr lang="en-US" dirty="0">
                <a:latin typeface="Franklin Gothic Book" panose="020B0503020102020204" pitchFamily="34" charset="0"/>
              </a:rPr>
              <a:t>This section addresses HIV in individuals who were born male, who were ages 13 or older at the time of diagnosis, and whose transmission of HIV is attributed to male-male sexual contact (MMSC), also noted as males who have sex with males (MSM). This section includes people who report both MMSC and injection drug use (MMSC/IDU). </a:t>
            </a:r>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5E2FDF0-BE34-40E6-A70E-CBBA5B697AE7}" type="slidenum">
              <a:rPr lang="en-US">
                <a:solidFill>
                  <a:prstClr val="black"/>
                </a:solidFill>
                <a:latin typeface="Calibri" pitchFamily="34" charset="0"/>
                <a:cs typeface="Arial" charset="0"/>
              </a:rPr>
              <a:pPr defTabSz="966612" fontAlgn="base">
                <a:spcBef>
                  <a:spcPct val="0"/>
                </a:spcBef>
                <a:spcAft>
                  <a:spcPct val="0"/>
                </a:spcAft>
                <a:defRPr/>
              </a:pPr>
              <a:t>25</a:t>
            </a:fld>
            <a:endParaRPr lang="en-US" dirty="0">
              <a:solidFill>
                <a:prstClr val="black"/>
              </a:solidFill>
              <a:latin typeface="Calibri" pitchFamily="34" charset="0"/>
              <a:cs typeface="Arial" charset="0"/>
            </a:endParaRPr>
          </a:p>
        </p:txBody>
      </p:sp>
    </p:spTree>
    <p:extLst>
      <p:ext uri="{BB962C8B-B14F-4D97-AF65-F5344CB8AC3E}">
        <p14:creationId xmlns:p14="http://schemas.microsoft.com/office/powerpoint/2010/main" val="21701919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8013" y="188913"/>
            <a:ext cx="5761037" cy="3240087"/>
          </a:xfrm>
        </p:spPr>
      </p:sp>
      <p:sp>
        <p:nvSpPr>
          <p:cNvPr id="3" name="Notes Placeholder 2"/>
          <p:cNvSpPr>
            <a:spLocks noGrp="1"/>
          </p:cNvSpPr>
          <p:nvPr>
            <p:ph type="body" idx="1"/>
          </p:nvPr>
        </p:nvSpPr>
        <p:spPr>
          <a:xfrm>
            <a:off x="230294" y="3573780"/>
            <a:ext cx="6976533" cy="5839063"/>
          </a:xfrm>
        </p:spPr>
        <p:txBody>
          <a:bodyPr/>
          <a:lstStyle/>
          <a:p>
            <a:r>
              <a:rPr lang="en-US" sz="1300" b="1" dirty="0">
                <a:latin typeface="Franklin Gothic Book" panose="020B0503020102020204" pitchFamily="34" charset="0"/>
                <a:ea typeface="Calibri" panose="020F0502020204030204" pitchFamily="34" charset="0"/>
              </a:rPr>
              <a:t>New diagnoses</a:t>
            </a:r>
          </a:p>
          <a:p>
            <a:r>
              <a:rPr lang="en-US" sz="1300" dirty="0">
                <a:latin typeface="Franklin Gothic Book" panose="020B0503020102020204" pitchFamily="34" charset="0"/>
                <a:ea typeface="Calibri" panose="020F0502020204030204" pitchFamily="34" charset="0"/>
              </a:rPr>
              <a:t>Consistent with national trends, male-male sexual contact (MMSC) continues to be the most common behavior associated with HIV transmission in Wisconsin. Approximately 813 (72%) of the 1,126 new HIV diagnoses in Wisconsin during 2016–2020 were among males reporting MMSC, including 47 people who also injected drugs. The annual number of new HIV diagnoses among males who report MMSC was stable from 2011 to 2020. However, the trends varied by population. </a:t>
            </a:r>
          </a:p>
          <a:p>
            <a:endParaRPr lang="en-US" sz="1300"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Age at diagnosis</a:t>
            </a:r>
          </a:p>
          <a:p>
            <a:r>
              <a:rPr lang="en-US" sz="1300" dirty="0">
                <a:latin typeface="Franklin Gothic Book" panose="020B0503020102020204" pitchFamily="34" charset="0"/>
                <a:ea typeface="Calibri" panose="020F0502020204030204" pitchFamily="34" charset="0"/>
              </a:rPr>
              <a:t>In Wisconsin, 2 in 7 (28%) people, who report MMSC and were diagnosed with HIV during 2016–2020, were under age 25 at the time of their diagnosis, with 2 in 5 (37%) between the ages of 25 and 34. </a:t>
            </a:r>
          </a:p>
          <a:p>
            <a:endParaRPr lang="en-US" sz="1300" dirty="0">
              <a:latin typeface="Franklin Gothic Book" panose="020B0503020102020204" pitchFamily="34" charset="0"/>
              <a:ea typeface="Calibri" panose="020F0502020204030204" pitchFamily="34" charset="0"/>
            </a:endParaRPr>
          </a:p>
          <a:p>
            <a:r>
              <a:rPr lang="en-US" sz="1300" dirty="0">
                <a:latin typeface="Franklin Gothic Book" panose="020B0503020102020204" pitchFamily="34" charset="0"/>
                <a:ea typeface="Calibri" panose="020F0502020204030204" pitchFamily="34" charset="0"/>
              </a:rPr>
              <a:t>Males who have sex with males (MSM) ages 15–24 accounted for 1 in 4 (21%) new HIV diagnoses in Wisconsin during 2016–2020. The median age at HIV diagnosis for MSM during 2016–2020 was 29 years. White MSM were generally older at the time of HIV diagnosis compared to MSM of other racial and ethnic groups. </a:t>
            </a:r>
          </a:p>
          <a:p>
            <a:endParaRPr lang="en-US" sz="1300" dirty="0">
              <a:latin typeface="Franklin Gothic Book" panose="020B0503020102020204" pitchFamily="34" charset="0"/>
              <a:ea typeface="Calibri" panose="020F0502020204030204" pitchFamily="34" charset="0"/>
            </a:endParaRPr>
          </a:p>
          <a:p>
            <a:r>
              <a:rPr lang="en-US" sz="1300" dirty="0">
                <a:latin typeface="Franklin Gothic Book" panose="020B0503020102020204" pitchFamily="34" charset="0"/>
                <a:ea typeface="Calibri" panose="020F0502020204030204" pitchFamily="34" charset="0"/>
              </a:rPr>
              <a:t>Between 2011 and 2020, the annual number of new HIV diagnoses declined among MSMs ages 45–54 and remained stable among MSM of other ages. </a:t>
            </a:r>
          </a:p>
          <a:p>
            <a:endParaRPr lang="en-US" sz="1300"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Race and ethnicity</a:t>
            </a:r>
            <a:endParaRPr lang="en-US" sz="1300" dirty="0">
              <a:latin typeface="Franklin Gothic Book" panose="020B0503020102020204" pitchFamily="34" charset="0"/>
              <a:ea typeface="Calibri" panose="020F0502020204030204" pitchFamily="34" charset="0"/>
            </a:endParaRPr>
          </a:p>
          <a:p>
            <a:r>
              <a:rPr lang="en-US" sz="1300" dirty="0">
                <a:latin typeface="Franklin Gothic Book" panose="020B0503020102020204" pitchFamily="34" charset="0"/>
                <a:ea typeface="Calibri" panose="020F0502020204030204" pitchFamily="34" charset="0"/>
              </a:rPr>
              <a:t>Among people who reported MMSC and were newly diagnosed with HIV in Wisconsin during 2016–2020, 37% were White and 63% were people of color. Trends among Black, White, and Hispanic people who report MMSC were stable during 2011 to 2020. The number of cases in other racial and ethnic groups was too small to evaluate trends. </a:t>
            </a:r>
          </a:p>
          <a:p>
            <a:endParaRPr lang="en-US" sz="1300"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Geography</a:t>
            </a:r>
            <a:endParaRPr lang="en-US" sz="1300" dirty="0">
              <a:latin typeface="Franklin Gothic Book" panose="020B0503020102020204" pitchFamily="34" charset="0"/>
              <a:ea typeface="Calibri" panose="020F0502020204030204" pitchFamily="34" charset="0"/>
            </a:endParaRPr>
          </a:p>
          <a:p>
            <a:r>
              <a:rPr lang="en-US" sz="1300" dirty="0">
                <a:latin typeface="Franklin Gothic Book" panose="020B0503020102020204" pitchFamily="34" charset="0"/>
                <a:ea typeface="Calibri" panose="020F0502020204030204" pitchFamily="34" charset="0"/>
              </a:rPr>
              <a:t>Over half (52%) of all diagnoses among people who reported MMSC were from Milwaukee County. Milwaukee County accounted for one in 12 diagnoses among White and Hispanic MSM and one in three diagnoses among Black MSM during 2016–2020. Dane County residents made up 11% of new diagnoses among people who reported MMSC; all other counties accounted for less than 4% of new diagnoses.   </a:t>
            </a:r>
          </a:p>
          <a:p>
            <a:endParaRPr lang="en-US" sz="1300" dirty="0">
              <a:latin typeface="Franklin Gothic Book" panose="020B05030201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26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9107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latin typeface="Franklin Gothic Book" panose="020B0503020102020204" pitchFamily="34" charset="0"/>
                <a:ea typeface="Calibri" panose="020F0502020204030204" pitchFamily="34" charset="0"/>
              </a:rPr>
              <a:t>Prevalence</a:t>
            </a:r>
            <a:endParaRPr lang="en-US" sz="1300" dirty="0">
              <a:latin typeface="Franklin Gothic Book" panose="020B0503020102020204" pitchFamily="34" charset="0"/>
              <a:ea typeface="Calibri" panose="020F0502020204030204" pitchFamily="34" charset="0"/>
            </a:endParaRPr>
          </a:p>
          <a:p>
            <a:r>
              <a:rPr lang="en-US" sz="1300" dirty="0">
                <a:latin typeface="Franklin Gothic Book" panose="020B0503020102020204" pitchFamily="34" charset="0"/>
                <a:ea typeface="Calibri" panose="020F0502020204030204" pitchFamily="34" charset="0"/>
              </a:rPr>
              <a:t>As of December 31, 2020, approximately 69% (n=4,726) of all people living with HIV in Wisconsin had an estimated HIV transmission category of male-male sexual contact. An additional 690 males who have sex with males (MSM) are estimated to be living with HIV in Wisconsin but are unaware of their status.</a:t>
            </a:r>
            <a:r>
              <a:rPr lang="en-US" sz="1300" baseline="30000" dirty="0">
                <a:latin typeface="Franklin Gothic Book" panose="020B0503020102020204" pitchFamily="34" charset="0"/>
                <a:ea typeface="Calibri" panose="020F0502020204030204" pitchFamily="34" charset="0"/>
              </a:rPr>
              <a:t>1 </a:t>
            </a:r>
          </a:p>
          <a:p>
            <a:endParaRPr lang="en-US" sz="1300" baseline="30000" dirty="0">
              <a:latin typeface="Franklin Gothic Book" panose="020B0503020102020204" pitchFamily="34" charset="0"/>
              <a:ea typeface="Calibri" panose="020F0502020204030204" pitchFamily="34" charset="0"/>
            </a:endParaRPr>
          </a:p>
          <a:p>
            <a:endParaRPr lang="en-US" sz="1300" dirty="0">
              <a:latin typeface="Franklin Gothic Book" panose="020B0503020102020204" pitchFamily="34" charset="0"/>
              <a:ea typeface="Calibri" panose="020F0502020204030204" pitchFamily="34" charset="0"/>
            </a:endParaRPr>
          </a:p>
          <a:p>
            <a:r>
              <a:rPr lang="en-US" sz="1300" dirty="0">
                <a:latin typeface="Franklin Gothic Book" panose="020B0503020102020204" pitchFamily="34" charset="0"/>
                <a:ea typeface="Calibri" panose="020F0502020204030204" pitchFamily="34" charset="0"/>
              </a:rPr>
              <a:t>Source: </a:t>
            </a:r>
            <a:r>
              <a:rPr lang="en-US" sz="1300" dirty="0">
                <a:latin typeface="Franklin Gothic Book" panose="020B0503020102020204" pitchFamily="34" charset="0"/>
              </a:rPr>
              <a:t>Centers for Disease Control and Prevention. Estimated HIV incidence and prevalence in the United States, 2015–2019. HIV Surveillance Supplemental Report 2021;26(No. 1). </a:t>
            </a:r>
            <a:r>
              <a:rPr lang="en-US" sz="1300" u="sng" dirty="0">
                <a:latin typeface="Franklin Gothic Book" panose="020B0503020102020204" pitchFamily="34" charset="0"/>
              </a:rPr>
              <a:t>http://www.cdc.gov/ hiv/library/reports/hiv-surveillance.html</a:t>
            </a:r>
            <a:r>
              <a:rPr lang="en-US" sz="1300" dirty="0">
                <a:latin typeface="Franklin Gothic Book" panose="020B0503020102020204" pitchFamily="34" charset="0"/>
              </a:rPr>
              <a:t>. Published May 2021. Accessed June 2022.</a:t>
            </a:r>
          </a:p>
          <a:p>
            <a:endParaRPr lang="en-US" sz="1300" b="1" dirty="0">
              <a:latin typeface="Franklin Gothic Book" panose="020B05030201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27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289154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r>
              <a:rPr lang="en-US" dirty="0">
                <a:latin typeface="Franklin Gothic Book" panose="020B0503020102020204" pitchFamily="34" charset="0"/>
              </a:rPr>
              <a:t>This section addresses HIV in individuals whose transmission of HIV is attributed to male-female sexual contact, defined as males and females who report a history of heterosexual contact with a person behaviorally vulnerable to HIV such as a person who injects drugs, a bisexual male, or a person living with HIV. </a:t>
            </a:r>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5E2FDF0-BE34-40E6-A70E-CBBA5B697AE7}" type="slidenum">
              <a:rPr lang="en-US">
                <a:solidFill>
                  <a:prstClr val="black"/>
                </a:solidFill>
                <a:latin typeface="Calibri" pitchFamily="34" charset="0"/>
                <a:cs typeface="Arial" charset="0"/>
              </a:rPr>
              <a:pPr defTabSz="966612" fontAlgn="base">
                <a:spcBef>
                  <a:spcPct val="0"/>
                </a:spcBef>
                <a:spcAft>
                  <a:spcPct val="0"/>
                </a:spcAft>
                <a:defRPr/>
              </a:pPr>
              <a:t>28</a:t>
            </a:fld>
            <a:endParaRPr lang="en-US" dirty="0">
              <a:solidFill>
                <a:prstClr val="black"/>
              </a:solidFill>
              <a:latin typeface="Calibri" pitchFamily="34" charset="0"/>
              <a:cs typeface="Arial" charset="0"/>
            </a:endParaRPr>
          </a:p>
        </p:txBody>
      </p:sp>
    </p:spTree>
    <p:extLst>
      <p:ext uri="{BB962C8B-B14F-4D97-AF65-F5344CB8AC3E}">
        <p14:creationId xmlns:p14="http://schemas.microsoft.com/office/powerpoint/2010/main" val="19839990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7040" y="4620577"/>
            <a:ext cx="6624320" cy="4633913"/>
          </a:xfrm>
        </p:spPr>
        <p:txBody>
          <a:bodyPr/>
          <a:lstStyle/>
          <a:p>
            <a:r>
              <a:rPr lang="en-US" sz="1300" b="1" dirty="0">
                <a:latin typeface="Franklin Gothic Book" panose="020B0503020102020204" pitchFamily="34" charset="0"/>
                <a:ea typeface="Calibri" panose="020F0502020204030204" pitchFamily="34" charset="0"/>
              </a:rPr>
              <a:t>New diagnoses</a:t>
            </a:r>
          </a:p>
          <a:p>
            <a:r>
              <a:rPr lang="en-US" sz="1300" dirty="0">
                <a:latin typeface="Franklin Gothic Book" panose="020B0503020102020204" pitchFamily="34" charset="0"/>
                <a:ea typeface="Calibri" panose="020F0502020204030204" pitchFamily="34" charset="0"/>
              </a:rPr>
              <a:t>Approximately 191 (17%) of the 1,126 HIV diagnoses in Wisconsin during 2016–2020 were among individuals identifying as heterosexual. The annual number of new HIV diagnoses due to male-female sexual contact (MFSC) remained stable from 2011 to 2020. </a:t>
            </a:r>
          </a:p>
          <a:p>
            <a:endParaRPr lang="en-US" sz="1300" dirty="0">
              <a:latin typeface="Franklin Gothic Book" panose="020B0503020102020204" pitchFamily="34" charset="0"/>
              <a:ea typeface="Calibri" panose="020F0502020204030204" pitchFamily="34" charset="0"/>
            </a:endParaRPr>
          </a:p>
          <a:p>
            <a:pPr defTabSz="966612">
              <a:defRPr/>
            </a:pPr>
            <a:r>
              <a:rPr lang="en-US" sz="1300" dirty="0">
                <a:latin typeface="Franklin Gothic Book" panose="020B0503020102020204" pitchFamily="34" charset="0"/>
                <a:ea typeface="Calibri" panose="020F0502020204030204" pitchFamily="34" charset="0"/>
              </a:rPr>
              <a:t>Among MFSC cases of HIV, 4 of 5 new diagnoses were female and one out of five was male during 2016–2020. </a:t>
            </a:r>
          </a:p>
          <a:p>
            <a:endParaRPr lang="en-US" sz="1300"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Age at diagnosis</a:t>
            </a:r>
          </a:p>
          <a:p>
            <a:r>
              <a:rPr lang="en-US" sz="1300" dirty="0">
                <a:latin typeface="Franklin Gothic Book" panose="020B0503020102020204" pitchFamily="34" charset="0"/>
                <a:ea typeface="Calibri" panose="020F0502020204030204" pitchFamily="34" charset="0"/>
              </a:rPr>
              <a:t>Fifty-eight percent of individuals diagnosed with HIV associated with MFSC during 2016–2020 were ages 35 and older at the time of diagnosis. The median age at HIV diagnosis for individuals diagnosed with HIV associated with MFSC during 2016–2020 was 39 years. This median age was similar for all racial and ethnic groups. </a:t>
            </a:r>
          </a:p>
          <a:p>
            <a:endParaRPr lang="en-US" sz="1300"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Race and ethnicity</a:t>
            </a:r>
            <a:endParaRPr lang="en-US" sz="1300" dirty="0">
              <a:latin typeface="Franklin Gothic Book" panose="020B0503020102020204" pitchFamily="34" charset="0"/>
              <a:ea typeface="Calibri" panose="020F0502020204030204" pitchFamily="34" charset="0"/>
            </a:endParaRPr>
          </a:p>
          <a:p>
            <a:r>
              <a:rPr lang="en-US" sz="1300" dirty="0">
                <a:latin typeface="Franklin Gothic Book" panose="020B0503020102020204" pitchFamily="34" charset="0"/>
                <a:ea typeface="Calibri" panose="020F0502020204030204" pitchFamily="34" charset="0"/>
              </a:rPr>
              <a:t>Among individuals diagnosed with HIV associated with MFSC during 2016–2020, 55% were Black, 24% were White, and 13% were Hispanic. Black cis-gender women accounted for almost half of all new HIV diagnoses associated to MFSC between 2016 and 2020. </a:t>
            </a:r>
          </a:p>
          <a:p>
            <a:endParaRPr lang="en-US" sz="1300"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Geography</a:t>
            </a:r>
          </a:p>
          <a:p>
            <a:r>
              <a:rPr lang="en-US" sz="1300" dirty="0">
                <a:latin typeface="Franklin Gothic Book" panose="020B0503020102020204" pitchFamily="34" charset="0"/>
                <a:ea typeface="Calibri" panose="020F0502020204030204" pitchFamily="34" charset="0"/>
              </a:rPr>
              <a:t>Half (52%) of all diagnoses attributed to MFSC were from Milwaukee County. Dane County residents made up 10% of new diagnoses, Kenosha County made up 5% of new diagnoses, and all other counties account for less than 3% of new diagnoses. </a:t>
            </a: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29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144654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753928"/>
          </a:xfrm>
        </p:spPr>
        <p:txBody>
          <a:bodyPr/>
          <a:lstStyle/>
          <a:p>
            <a:endParaRPr lang="en-US" dirty="0">
              <a:effectLst/>
              <a:latin typeface="Franklin Gothic Book" panose="020B0503020102020204" pitchFamily="34" charset="0"/>
              <a:ea typeface="Calibri" panose="020F0502020204030204" pitchFamily="34" charset="0"/>
              <a:cs typeface="Times New Roman" panose="02020603050405020304" pitchFamily="18" charset="0"/>
            </a:endParaRPr>
          </a:p>
          <a:p>
            <a:endParaRPr lang="en-US" sz="1900" dirty="0">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591180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latin typeface="Franklin Gothic Book" panose="020B0503020102020204" pitchFamily="34" charset="0"/>
                <a:ea typeface="Calibri" panose="020F0502020204030204" pitchFamily="34" charset="0"/>
                <a:cs typeface="Leelawadee" panose="020B0502040204020203" pitchFamily="34" charset="-34"/>
              </a:rPr>
              <a:t>Prevalence</a:t>
            </a:r>
            <a:endParaRPr lang="en-US" sz="1300" dirty="0">
              <a:latin typeface="Franklin Gothic Book" panose="020B0503020102020204" pitchFamily="34" charset="0"/>
              <a:ea typeface="Calibri" panose="020F0502020204030204" pitchFamily="34" charset="0"/>
              <a:cs typeface="Leelawadee" panose="020B0502040204020203" pitchFamily="34" charset="-34"/>
            </a:endParaRPr>
          </a:p>
          <a:p>
            <a:r>
              <a:rPr lang="en-US" sz="1300" dirty="0">
                <a:latin typeface="Franklin Gothic Book" panose="020B0503020102020204" pitchFamily="34" charset="0"/>
                <a:ea typeface="Calibri" panose="020F0502020204030204" pitchFamily="34" charset="0"/>
                <a:cs typeface="Leelawadee" panose="020B0502040204020203" pitchFamily="34" charset="-34"/>
              </a:rPr>
              <a:t>As of December 31, 2020, approximately 14% (n=940) of all people living with HIV in Wisconsin had an estimated HIV transmission category of male-female sexual contact (MFSC). An additional 121 people are estimated to be living with HIV attributed to MFSC in Wisconsin but are unaware of their status.</a:t>
            </a:r>
            <a:r>
              <a:rPr lang="en-US" sz="1300" baseline="30000" dirty="0">
                <a:latin typeface="Franklin Gothic Book" panose="020B0503020102020204" pitchFamily="34" charset="0"/>
                <a:ea typeface="Calibri" panose="020F0502020204030204" pitchFamily="34" charset="0"/>
                <a:cs typeface="Leelawadee" panose="020B0502040204020203" pitchFamily="34" charset="-34"/>
              </a:rPr>
              <a:t>1 </a:t>
            </a:r>
          </a:p>
          <a:p>
            <a:endParaRPr lang="en-US" sz="1300" baseline="30000" dirty="0">
              <a:latin typeface="Franklin Gothic Book" panose="020B0503020102020204" pitchFamily="34" charset="0"/>
              <a:ea typeface="Calibri" panose="020F0502020204030204" pitchFamily="34" charset="0"/>
              <a:cs typeface="Leelawadee" panose="020B0502040204020203" pitchFamily="34" charset="-34"/>
            </a:endParaRPr>
          </a:p>
          <a:p>
            <a:endParaRPr lang="en-US" sz="1300" dirty="0">
              <a:latin typeface="Franklin Gothic Book" panose="020B0503020102020204" pitchFamily="34" charset="0"/>
              <a:ea typeface="Calibri" panose="020F0502020204030204" pitchFamily="34" charset="0"/>
              <a:cs typeface="Leelawadee" panose="020B0502040204020203" pitchFamily="34" charset="-34"/>
            </a:endParaRPr>
          </a:p>
          <a:p>
            <a:r>
              <a:rPr lang="en-US" sz="1300" dirty="0">
                <a:latin typeface="Franklin Gothic Book" panose="020B0503020102020204" pitchFamily="34" charset="0"/>
                <a:ea typeface="Calibri" panose="020F0502020204030204" pitchFamily="34" charset="0"/>
                <a:cs typeface="Leelawadee" panose="020B0502040204020203" pitchFamily="34" charset="-34"/>
              </a:rPr>
              <a:t>Source: </a:t>
            </a:r>
            <a:r>
              <a:rPr lang="en-US" sz="1300" dirty="0">
                <a:latin typeface="Franklin Gothic Book" panose="020B0503020102020204" pitchFamily="34" charset="0"/>
                <a:cs typeface="Leelawadee" panose="020B0502040204020203" pitchFamily="34" charset="-34"/>
              </a:rPr>
              <a:t>Centers for Disease Control and Prevention. Estimated HIV incidence and prevalence in the United States, 2015–2019. HIV Surveillance Supplemental Report 2021;26(No. 1). </a:t>
            </a:r>
            <a:r>
              <a:rPr lang="en-US" sz="1300" u="sng" dirty="0">
                <a:latin typeface="Franklin Gothic Book" panose="020B0503020102020204" pitchFamily="34" charset="0"/>
                <a:cs typeface="Leelawadee" panose="020B0502040204020203" pitchFamily="34" charset="-34"/>
              </a:rPr>
              <a:t>http://www.cdc.gov/ hiv/library/reports/hiv-surveillance.html</a:t>
            </a:r>
            <a:r>
              <a:rPr lang="en-US" sz="1300" dirty="0">
                <a:latin typeface="Franklin Gothic Book" panose="020B0503020102020204" pitchFamily="34" charset="0"/>
                <a:cs typeface="Leelawadee" panose="020B0502040204020203" pitchFamily="34" charset="-34"/>
              </a:rPr>
              <a:t>. Published May 2021. Accessed June 2022.</a:t>
            </a: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30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123631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r>
              <a:rPr lang="en-US" dirty="0">
                <a:latin typeface="Franklin Gothic Book" panose="020B0503020102020204" pitchFamily="34" charset="0"/>
              </a:rPr>
              <a:t>This section addresses HIV in individuals whose transmission of HIV is attributed to injection drug use (IDU), also noted in this report as people who inject drugs (PWID). People who inject drugs and who report male-male sexual contact (MMSC) are excluded from this section and are instead covered in the MMSC section. </a:t>
            </a:r>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5E2FDF0-BE34-40E6-A70E-CBBA5B697AE7}" type="slidenum">
              <a:rPr lang="en-US">
                <a:solidFill>
                  <a:prstClr val="black"/>
                </a:solidFill>
                <a:latin typeface="Calibri" pitchFamily="34" charset="0"/>
                <a:cs typeface="Arial" charset="0"/>
              </a:rPr>
              <a:pPr defTabSz="966612" fontAlgn="base">
                <a:spcBef>
                  <a:spcPct val="0"/>
                </a:spcBef>
                <a:spcAft>
                  <a:spcPct val="0"/>
                </a:spcAft>
                <a:defRPr/>
              </a:pPr>
              <a:t>31</a:t>
            </a:fld>
            <a:endParaRPr lang="en-US" dirty="0">
              <a:solidFill>
                <a:prstClr val="black"/>
              </a:solidFill>
              <a:latin typeface="Calibri" pitchFamily="34" charset="0"/>
              <a:cs typeface="Arial" charset="0"/>
            </a:endParaRPr>
          </a:p>
        </p:txBody>
      </p:sp>
    </p:spTree>
    <p:extLst>
      <p:ext uri="{BB962C8B-B14F-4D97-AF65-F5344CB8AC3E}">
        <p14:creationId xmlns:p14="http://schemas.microsoft.com/office/powerpoint/2010/main" val="11069757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9925" y="752475"/>
            <a:ext cx="5759450" cy="3240088"/>
          </a:xfrm>
        </p:spPr>
      </p:sp>
      <p:sp>
        <p:nvSpPr>
          <p:cNvPr id="3" name="Notes Placeholder 2"/>
          <p:cNvSpPr>
            <a:spLocks noGrp="1"/>
          </p:cNvSpPr>
          <p:nvPr>
            <p:ph type="body" idx="1"/>
          </p:nvPr>
        </p:nvSpPr>
        <p:spPr>
          <a:xfrm>
            <a:off x="216747" y="4227195"/>
            <a:ext cx="6881707" cy="5200650"/>
          </a:xfrm>
        </p:spPr>
        <p:txBody>
          <a:bodyPr/>
          <a:lstStyle/>
          <a:p>
            <a:r>
              <a:rPr lang="en-US" sz="1300" b="1" dirty="0">
                <a:latin typeface="Franklin Gothic Book" panose="020B0503020102020204" pitchFamily="34" charset="0"/>
                <a:ea typeface="Calibri" panose="020F0502020204030204" pitchFamily="34" charset="0"/>
              </a:rPr>
              <a:t>New diagnoses</a:t>
            </a:r>
          </a:p>
          <a:p>
            <a:r>
              <a:rPr lang="en-US" sz="1300" dirty="0">
                <a:latin typeface="Franklin Gothic Book" panose="020B0503020102020204" pitchFamily="34" charset="0"/>
                <a:ea typeface="Calibri" panose="020F0502020204030204" pitchFamily="34" charset="0"/>
              </a:rPr>
              <a:t>Approximately 73 (6%) of the 1,126 HIV diagnoses in Wisconsin during 2016–2020 were among people who inject drugs (PWID). The annual number of new HIV diagnoses attributed to injection drug use (IDU) remained stable from 2011 to 2020. </a:t>
            </a:r>
          </a:p>
          <a:p>
            <a:endParaRPr lang="en-US" sz="1300"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Sex</a:t>
            </a:r>
          </a:p>
          <a:p>
            <a:r>
              <a:rPr lang="en-US" sz="1300" dirty="0">
                <a:latin typeface="Franklin Gothic Book" panose="020B0503020102020204" pitchFamily="34" charset="0"/>
                <a:ea typeface="Calibri" panose="020F0502020204030204" pitchFamily="34" charset="0"/>
              </a:rPr>
              <a:t>Males and females were equally represented among PWID diagnoses during 2016–2020. </a:t>
            </a:r>
          </a:p>
          <a:p>
            <a:endParaRPr lang="en-US" sz="1300"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Age at diagnosis</a:t>
            </a:r>
          </a:p>
          <a:p>
            <a:r>
              <a:rPr lang="en-US" sz="1300" dirty="0">
                <a:latin typeface="Franklin Gothic Book" panose="020B0503020102020204" pitchFamily="34" charset="0"/>
                <a:ea typeface="Calibri" panose="020F0502020204030204" pitchFamily="34" charset="0"/>
              </a:rPr>
              <a:t>Two-thirds of PWID diagnosed with HIV in Wisconsin during 2016–2020 were ages 35 and older. The median age at HIV diagnosis for PWID diagnosed during 2010–2016 was 35 years. White PWID were generally younger at the time of HIV diagnosis (age 31.5) compared to Black and Hispanic PWID. The median age at diagnosis for other racial and ethnic groups is not shown due to small numbers. </a:t>
            </a:r>
          </a:p>
          <a:p>
            <a:endParaRPr lang="en-US" sz="1300"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Race and ethnicity</a:t>
            </a:r>
            <a:endParaRPr lang="en-US" sz="1300" dirty="0">
              <a:latin typeface="Franklin Gothic Book" panose="020B0503020102020204" pitchFamily="34" charset="0"/>
              <a:ea typeface="Calibri" panose="020F0502020204030204" pitchFamily="34" charset="0"/>
            </a:endParaRPr>
          </a:p>
          <a:p>
            <a:r>
              <a:rPr lang="en-US" sz="1300" dirty="0">
                <a:latin typeface="Franklin Gothic Book" panose="020B0503020102020204" pitchFamily="34" charset="0"/>
                <a:ea typeface="Calibri" panose="020F0502020204030204" pitchFamily="34" charset="0"/>
              </a:rPr>
              <a:t>Among PWID newly diagnosed with HIV in Wisconsin during 2016–2020, 35% were Black, 44% were White, and 14% were Hispanic. White females accounted for 1 in 5 diagnoses among PWID between 2016 and 2020. The annual number of new diagnoses from 2011 to 2020 remained steady among all racial and ethnic groups. </a:t>
            </a:r>
          </a:p>
          <a:p>
            <a:endParaRPr lang="en-US" sz="1300"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Geography</a:t>
            </a:r>
          </a:p>
          <a:p>
            <a:r>
              <a:rPr lang="en-US" sz="1300" dirty="0">
                <a:latin typeface="Franklin Gothic Book" panose="020B0503020102020204" pitchFamily="34" charset="0"/>
                <a:ea typeface="Calibri" panose="020F0502020204030204" pitchFamily="34" charset="0"/>
              </a:rPr>
              <a:t>Half (54%) of all diagnoses among PWID were from Milwaukee County. The remainder of diagnoses among PWID were from small metropolitan counties (27%), non-metropolitan counties (19%) and Dane County (4%). While efforts to reach MSM would benefit from being focused in large metro areas, efforts to reach PWID should be delivered more broadly. </a:t>
            </a: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32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457426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latin typeface="Franklin Gothic Book" panose="020B0503020102020204" pitchFamily="34" charset="0"/>
                <a:ea typeface="Calibri" panose="020F0502020204030204" pitchFamily="34" charset="0"/>
              </a:rPr>
              <a:t>Prevalence</a:t>
            </a:r>
            <a:endParaRPr lang="en-US" sz="1300" dirty="0">
              <a:latin typeface="Franklin Gothic Book" panose="020B0503020102020204" pitchFamily="34" charset="0"/>
              <a:ea typeface="Calibri" panose="020F0502020204030204" pitchFamily="34" charset="0"/>
            </a:endParaRPr>
          </a:p>
          <a:p>
            <a:r>
              <a:rPr lang="en-US" sz="1300" dirty="0">
                <a:latin typeface="Franklin Gothic Book" panose="020B0503020102020204" pitchFamily="34" charset="0"/>
                <a:ea typeface="Calibri" panose="020F0502020204030204" pitchFamily="34" charset="0"/>
              </a:rPr>
              <a:t>As of December 31, 2020, approximately 9% (n=644) of all people living with HIV in Wisconsin had an estimated HIV transmission category of injection drug use. According to CDC, an estimated 6.8% of people living with HIV attributed to injection drug use are undiagnosed, meaning an additional 44 people are estimated to be living with HIV due to injection drugs in Wisconsin but are unaware of their status.</a:t>
            </a:r>
            <a:r>
              <a:rPr lang="en-US" sz="1300" baseline="30000" dirty="0">
                <a:latin typeface="Franklin Gothic Book" panose="020B0503020102020204" pitchFamily="34" charset="0"/>
                <a:ea typeface="Calibri" panose="020F0502020204030204" pitchFamily="34" charset="0"/>
              </a:rPr>
              <a:t>1 </a:t>
            </a:r>
          </a:p>
          <a:p>
            <a:endParaRPr lang="en-US" sz="1300" baseline="30000" dirty="0">
              <a:latin typeface="Franklin Gothic Book" panose="020B0503020102020204" pitchFamily="34" charset="0"/>
              <a:ea typeface="Calibri" panose="020F0502020204030204" pitchFamily="34" charset="0"/>
            </a:endParaRPr>
          </a:p>
          <a:p>
            <a:endParaRPr lang="en-US" sz="1300" dirty="0">
              <a:latin typeface="Franklin Gothic Book" panose="020B0503020102020204" pitchFamily="34" charset="0"/>
              <a:ea typeface="Calibri" panose="020F0502020204030204" pitchFamily="34" charset="0"/>
            </a:endParaRPr>
          </a:p>
          <a:p>
            <a:r>
              <a:rPr lang="en-US" sz="1300" baseline="30000" dirty="0">
                <a:latin typeface="Franklin Gothic Book" panose="020B0503020102020204" pitchFamily="34" charset="0"/>
                <a:ea typeface="Calibri" panose="020F0502020204030204" pitchFamily="34" charset="0"/>
              </a:rPr>
              <a:t>1</a:t>
            </a:r>
            <a:r>
              <a:rPr lang="en-US" sz="1300" dirty="0">
                <a:latin typeface="Franklin Gothic Book" panose="020B0503020102020204" pitchFamily="34" charset="0"/>
              </a:rPr>
              <a:t>Centers for Disease Control and Prevention. Estimated HIV incidence and prevalence in the United States, 2015–2019. HIV Surveillance Supplemental Report 2021;26(No. 1). http://www.cdc.gov/ hiv/library/reports/hiv-surveillance.html. Published May 2021. Accessed June 2022.</a:t>
            </a: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33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0598801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9250" y="344488"/>
            <a:ext cx="6508750" cy="3660775"/>
          </a:xfrm>
        </p:spPr>
      </p:sp>
      <p:sp>
        <p:nvSpPr>
          <p:cNvPr id="3" name="Notes Placeholder 2"/>
          <p:cNvSpPr>
            <a:spLocks noGrp="1"/>
          </p:cNvSpPr>
          <p:nvPr>
            <p:ph type="body" idx="1"/>
          </p:nvPr>
        </p:nvSpPr>
        <p:spPr>
          <a:xfrm>
            <a:off x="230293" y="4207192"/>
            <a:ext cx="6746240" cy="5048964"/>
          </a:xfrm>
        </p:spPr>
        <p:txBody>
          <a:bodyPr/>
          <a:lstStyle/>
          <a:p>
            <a:r>
              <a:rPr lang="en-US" b="1" dirty="0">
                <a:latin typeface="Franklin Gothic Book" panose="020B0503020102020204" pitchFamily="34" charset="0"/>
              </a:rPr>
              <a:t>Infants and HIV</a:t>
            </a:r>
          </a:p>
          <a:p>
            <a:r>
              <a:rPr lang="en-US" dirty="0">
                <a:latin typeface="Franklin Gothic Book" panose="020B0503020102020204" pitchFamily="34" charset="0"/>
              </a:rPr>
              <a:t>This section is on the outcomes of infants who were born to people living with HIV in Wisconsin. These data only include information on pregnancies that were reported to the HIV Program. There are several contributing factors that could lead to an underestimation of the number of pregnant people living with HIV in Wisconsin: (1) Wisconsin does not mandate HIV testing for all pregnant people, so some people might not be tested during pregnancy; (2) there are demonstrated uneven testing rates throughout Wisconsin: people in non-urban counties are less likely to be tested; and (3) reporting of pregnancies among people living with HIV is not required in Wisconsin, so even if local providers know of a pregnancy in a person with HIV, it may not be reported. </a:t>
            </a:r>
          </a:p>
          <a:p>
            <a:endParaRPr lang="en-US" dirty="0">
              <a:latin typeface="Franklin Gothic Book" panose="020B0503020102020204" pitchFamily="34" charset="0"/>
            </a:endParaRPr>
          </a:p>
          <a:p>
            <a:r>
              <a:rPr lang="en-US" b="1" dirty="0">
                <a:latin typeface="Franklin Gothic Book" panose="020B0503020102020204" pitchFamily="34" charset="0"/>
              </a:rPr>
              <a:t>HIV transmission</a:t>
            </a:r>
            <a:r>
              <a:rPr lang="en-US" dirty="0">
                <a:latin typeface="Franklin Gothic Book" panose="020B0503020102020204" pitchFamily="34" charset="0"/>
              </a:rPr>
              <a:t> from pregnant person to child can occur during pregnancy, labor and delivery, or breastfeeding. With antiretroviral treatment during pregnancy, perinatal transmission is rare. Infants born to people living with HIV are eventually classified into two outcomes categories: </a:t>
            </a:r>
            <a:r>
              <a:rPr lang="en-US" b="1" dirty="0">
                <a:latin typeface="Franklin Gothic Book" panose="020B0503020102020204" pitchFamily="34" charset="0"/>
              </a:rPr>
              <a:t>(1)</a:t>
            </a:r>
            <a:r>
              <a:rPr lang="en-US" dirty="0">
                <a:latin typeface="Franklin Gothic Book" panose="020B0503020102020204" pitchFamily="34" charset="0"/>
              </a:rPr>
              <a:t> </a:t>
            </a:r>
            <a:r>
              <a:rPr lang="en-US" b="1" dirty="0">
                <a:latin typeface="Franklin Gothic Book" panose="020B0503020102020204" pitchFamily="34" charset="0"/>
              </a:rPr>
              <a:t>perinatal seroreverter </a:t>
            </a:r>
            <a:r>
              <a:rPr lang="en-US" dirty="0">
                <a:latin typeface="Franklin Gothic Book" panose="020B0503020102020204" pitchFamily="34" charset="0"/>
              </a:rPr>
              <a:t>means the exposed infant has been confirmed to be </a:t>
            </a:r>
            <a:r>
              <a:rPr lang="en-US" i="1" dirty="0">
                <a:latin typeface="Franklin Gothic Book" panose="020B0503020102020204" pitchFamily="34" charset="0"/>
              </a:rPr>
              <a:t>not</a:t>
            </a:r>
            <a:r>
              <a:rPr lang="en-US" dirty="0">
                <a:latin typeface="Franklin Gothic Book" panose="020B0503020102020204" pitchFamily="34" charset="0"/>
              </a:rPr>
              <a:t> diagnosed with HIV and </a:t>
            </a:r>
            <a:r>
              <a:rPr lang="en-US" b="1" dirty="0">
                <a:latin typeface="Franklin Gothic Book" panose="020B0503020102020204" pitchFamily="34" charset="0"/>
              </a:rPr>
              <a:t>(2) pediatric HIV</a:t>
            </a:r>
            <a:r>
              <a:rPr lang="en-US" dirty="0">
                <a:latin typeface="Franklin Gothic Book" panose="020B0503020102020204" pitchFamily="34" charset="0"/>
              </a:rPr>
              <a:t> means that the infant has a confirmed HIV diagnosis. </a:t>
            </a:r>
          </a:p>
          <a:p>
            <a:endParaRPr lang="en-US" dirty="0">
              <a:latin typeface="Franklin Gothic Book" panose="020B0503020102020204" pitchFamily="34" charset="0"/>
            </a:endParaRPr>
          </a:p>
          <a:p>
            <a:r>
              <a:rPr lang="en-US" b="1" dirty="0">
                <a:latin typeface="Franklin Gothic Book" panose="020B0503020102020204" pitchFamily="34" charset="0"/>
              </a:rPr>
              <a:t>Infant testing </a:t>
            </a:r>
            <a:r>
              <a:rPr lang="en-US" dirty="0">
                <a:latin typeface="Franklin Gothic Book" panose="020B0503020102020204" pitchFamily="34" charset="0"/>
              </a:rPr>
              <a:t>is different from adults as infants generally have birthing parent antibodies for HIV. As a result, HIV antigen/antibody tests cannot be used to accurately diagnose HIV in infants. </a:t>
            </a:r>
          </a:p>
          <a:p>
            <a:endParaRPr lang="en-US" dirty="0">
              <a:latin typeface="Franklin Gothic Book" panose="020B0503020102020204" pitchFamily="34" charset="0"/>
            </a:endParaRPr>
          </a:p>
          <a:p>
            <a:pPr defTabSz="966612">
              <a:defRPr/>
            </a:pPr>
            <a:r>
              <a:rPr lang="en-US" dirty="0">
                <a:latin typeface="Franklin Gothic Book" panose="020B0503020102020204" pitchFamily="34" charset="0"/>
              </a:rPr>
              <a:t>The tests used to diagnose HIV in children less than18 months of age are either the HIV RNA or HIV DNA nucleic acid test. Some providers perform a nucleic acid test at birth</a:t>
            </a:r>
            <a:r>
              <a:rPr lang="en-US" b="1" dirty="0">
                <a:latin typeface="Franklin Gothic Book" panose="020B0503020102020204" pitchFamily="34" charset="0"/>
              </a:rPr>
              <a:t> </a:t>
            </a:r>
            <a:r>
              <a:rPr lang="en-US" dirty="0">
                <a:latin typeface="Franklin Gothic Book" panose="020B0503020102020204" pitchFamily="34" charset="0"/>
              </a:rPr>
              <a:t>to rule perinatal transmission through pregnancy. Some providers provide a fourth-generation HIV antigen/antibody screen between 12 and 18 months of age to document the loss of birthing parent antibodies. </a:t>
            </a:r>
          </a:p>
          <a:p>
            <a:endParaRPr lang="en-US" dirty="0">
              <a:latin typeface="Franklin Gothic Book" panose="020B0503020102020204" pitchFamily="34" charset="0"/>
            </a:endParaRPr>
          </a:p>
          <a:p>
            <a:pPr marL="181240" indent="-181240">
              <a:buFont typeface="Arial" panose="020B0604020202020204" pitchFamily="34" charset="0"/>
              <a:buChar char="•"/>
            </a:pPr>
            <a:r>
              <a:rPr lang="en-US" b="1" dirty="0">
                <a:latin typeface="Franklin Gothic Book" panose="020B0503020102020204" pitchFamily="34" charset="0"/>
              </a:rPr>
              <a:t>CDC </a:t>
            </a:r>
            <a:r>
              <a:rPr lang="en-US" dirty="0">
                <a:latin typeface="Franklin Gothic Book" panose="020B0503020102020204" pitchFamily="34" charset="0"/>
              </a:rPr>
              <a:t>recommends testing infants born to people with HIV </a:t>
            </a:r>
            <a:r>
              <a:rPr lang="en-US" b="1" dirty="0">
                <a:latin typeface="Franklin Gothic Book" panose="020B0503020102020204" pitchFamily="34" charset="0"/>
              </a:rPr>
              <a:t>at 14–21 days</a:t>
            </a:r>
            <a:r>
              <a:rPr lang="en-US" dirty="0">
                <a:latin typeface="Franklin Gothic Book" panose="020B0503020102020204" pitchFamily="34" charset="0"/>
              </a:rPr>
              <a:t>, again at </a:t>
            </a:r>
            <a:r>
              <a:rPr lang="en-US" b="1" dirty="0">
                <a:latin typeface="Franklin Gothic Book" panose="020B0503020102020204" pitchFamily="34" charset="0"/>
              </a:rPr>
              <a:t>1–2 months</a:t>
            </a:r>
            <a:r>
              <a:rPr lang="en-US" dirty="0">
                <a:latin typeface="Franklin Gothic Book" panose="020B0503020102020204" pitchFamily="34" charset="0"/>
              </a:rPr>
              <a:t>, and at </a:t>
            </a:r>
            <a:r>
              <a:rPr lang="en-US" b="1" dirty="0">
                <a:latin typeface="Franklin Gothic Book" panose="020B0503020102020204" pitchFamily="34" charset="0"/>
              </a:rPr>
              <a:t>4–6 months</a:t>
            </a:r>
            <a:r>
              <a:rPr lang="en-US" dirty="0">
                <a:latin typeface="Franklin Gothic Book" panose="020B0503020102020204" pitchFamily="34" charset="0"/>
              </a:rPr>
              <a:t>. </a:t>
            </a:r>
          </a:p>
          <a:p>
            <a:pPr marL="181240" indent="-181240">
              <a:buFont typeface="Arial" panose="020B0604020202020204" pitchFamily="34" charset="0"/>
              <a:buChar char="•"/>
            </a:pPr>
            <a:r>
              <a:rPr lang="en-US" b="1" dirty="0">
                <a:latin typeface="Franklin Gothic Book" panose="020B0503020102020204" pitchFamily="34" charset="0"/>
              </a:rPr>
              <a:t>In Wisconsin</a:t>
            </a:r>
            <a:r>
              <a:rPr lang="en-US" dirty="0">
                <a:latin typeface="Franklin Gothic Book" panose="020B0503020102020204" pitchFamily="34" charset="0"/>
              </a:rPr>
              <a:t>, it is recommended that providers perform </a:t>
            </a:r>
            <a:r>
              <a:rPr lang="en-US" b="1" dirty="0">
                <a:latin typeface="Franklin Gothic Book" panose="020B0503020102020204" pitchFamily="34" charset="0"/>
              </a:rPr>
              <a:t>HIV RNA </a:t>
            </a:r>
            <a:r>
              <a:rPr lang="en-US" dirty="0">
                <a:latin typeface="Franklin Gothic Book" panose="020B0503020102020204" pitchFamily="34" charset="0"/>
              </a:rPr>
              <a:t>or </a:t>
            </a:r>
            <a:r>
              <a:rPr lang="en-US" b="1" dirty="0">
                <a:latin typeface="Franklin Gothic Book" panose="020B0503020102020204" pitchFamily="34" charset="0"/>
              </a:rPr>
              <a:t>DNA PCR</a:t>
            </a:r>
            <a:r>
              <a:rPr lang="en-US" dirty="0">
                <a:latin typeface="Franklin Gothic Book" panose="020B0503020102020204" pitchFamily="34" charset="0"/>
              </a:rPr>
              <a:t> </a:t>
            </a:r>
            <a:r>
              <a:rPr lang="en-US" b="1" dirty="0">
                <a:latin typeface="Franklin Gothic Book" panose="020B0503020102020204" pitchFamily="34" charset="0"/>
              </a:rPr>
              <a:t>at birth</a:t>
            </a:r>
            <a:r>
              <a:rPr lang="en-US" dirty="0">
                <a:latin typeface="Franklin Gothic Book" panose="020B0503020102020204" pitchFamily="34" charset="0"/>
              </a:rPr>
              <a:t>, </a:t>
            </a:r>
            <a:r>
              <a:rPr lang="en-US" b="1" dirty="0">
                <a:latin typeface="Franklin Gothic Book" panose="020B0503020102020204" pitchFamily="34" charset="0"/>
              </a:rPr>
              <a:t>2 weeks</a:t>
            </a:r>
            <a:r>
              <a:rPr lang="en-US" dirty="0">
                <a:latin typeface="Franklin Gothic Book" panose="020B0503020102020204" pitchFamily="34" charset="0"/>
              </a:rPr>
              <a:t>, </a:t>
            </a:r>
            <a:r>
              <a:rPr lang="en-US" b="1" dirty="0">
                <a:latin typeface="Franklin Gothic Book" panose="020B0503020102020204" pitchFamily="34" charset="0"/>
              </a:rPr>
              <a:t>4 weeks</a:t>
            </a:r>
            <a:r>
              <a:rPr lang="en-US" dirty="0">
                <a:latin typeface="Franklin Gothic Book" panose="020B0503020102020204" pitchFamily="34" charset="0"/>
              </a:rPr>
              <a:t>, and </a:t>
            </a:r>
            <a:r>
              <a:rPr lang="en-US" b="1" dirty="0">
                <a:latin typeface="Franklin Gothic Book" panose="020B0503020102020204" pitchFamily="34" charset="0"/>
              </a:rPr>
              <a:t>4 months</a:t>
            </a:r>
            <a:r>
              <a:rPr lang="en-US" b="0" dirty="0">
                <a:latin typeface="Franklin Gothic Book" panose="020B0503020102020204" pitchFamily="34" charset="0"/>
              </a:rPr>
              <a:t>.</a:t>
            </a:r>
          </a:p>
          <a:p>
            <a:endParaRPr lang="en-US" dirty="0">
              <a:latin typeface="Franklin Gothic Book" panose="020B0503020102020204" pitchFamily="34" charset="0"/>
            </a:endParaRPr>
          </a:p>
          <a:p>
            <a:r>
              <a:rPr lang="en-US" b="1" dirty="0">
                <a:latin typeface="Franklin Gothic Book" panose="020B0503020102020204" pitchFamily="34" charset="0"/>
              </a:rPr>
              <a:t>If the full testing algorithm is not documented</a:t>
            </a:r>
            <a:r>
              <a:rPr lang="en-US" dirty="0">
                <a:latin typeface="Franklin Gothic Book" panose="020B0503020102020204" pitchFamily="34" charset="0"/>
              </a:rPr>
              <a:t>, the status in the HIV surveillance system </a:t>
            </a:r>
            <a:r>
              <a:rPr lang="en-US" b="1" dirty="0">
                <a:latin typeface="Franklin Gothic Book" panose="020B0503020102020204" pitchFamily="34" charset="0"/>
              </a:rPr>
              <a:t>remains classified </a:t>
            </a:r>
            <a:r>
              <a:rPr lang="en-US" dirty="0">
                <a:latin typeface="Franklin Gothic Book" panose="020B0503020102020204" pitchFamily="34" charset="0"/>
              </a:rPr>
              <a:t>as a </a:t>
            </a:r>
            <a:r>
              <a:rPr lang="en-US" b="1" dirty="0">
                <a:latin typeface="Franklin Gothic Book" panose="020B0503020102020204" pitchFamily="34" charset="0"/>
              </a:rPr>
              <a:t>“perinatal HIV exposure” </a:t>
            </a:r>
            <a:r>
              <a:rPr lang="en-US" dirty="0">
                <a:latin typeface="Franklin Gothic Book" panose="020B0503020102020204" pitchFamily="34" charset="0"/>
              </a:rPr>
              <a:t>rather than a seroreverter or pediatric HIV. </a:t>
            </a:r>
          </a:p>
          <a:p>
            <a:endParaRPr lang="en-US" dirty="0">
              <a:latin typeface="Franklin Gothic Book" panose="020B0503020102020204" pitchFamily="34" charset="0"/>
            </a:endParaRPr>
          </a:p>
          <a:p>
            <a:r>
              <a:rPr lang="en-US" dirty="0">
                <a:latin typeface="Franklin Gothic Book" panose="020B0503020102020204" pitchFamily="34" charset="0"/>
              </a:rPr>
              <a:t>Please see the Wisconsin HIV Surveillance Annual Report, 2020 (</a:t>
            </a:r>
            <a:r>
              <a:rPr lang="en-US" u="sng" dirty="0">
                <a:latin typeface="Franklin Gothic Book" panose="020B0503020102020204" pitchFamily="34" charset="0"/>
              </a:rPr>
              <a:t>https://www.dhs.wisconsin.gov/publications/p00484-20.pdf</a:t>
            </a:r>
            <a:r>
              <a:rPr lang="en-US" dirty="0">
                <a:latin typeface="Franklin Gothic Book" panose="020B0503020102020204" pitchFamily="34" charset="0"/>
              </a:rPr>
              <a:t>) on page 8 for information on outcomes. </a:t>
            </a:r>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5E2FDF0-BE34-40E6-A70E-CBBA5B697AE7}" type="slidenum">
              <a:rPr lang="en-US">
                <a:solidFill>
                  <a:prstClr val="black"/>
                </a:solidFill>
                <a:latin typeface="Calibri" pitchFamily="34" charset="0"/>
                <a:cs typeface="Arial" charset="0"/>
              </a:rPr>
              <a:pPr defTabSz="966612" fontAlgn="base">
                <a:spcBef>
                  <a:spcPct val="0"/>
                </a:spcBef>
                <a:spcAft>
                  <a:spcPct val="0"/>
                </a:spcAft>
                <a:defRPr/>
              </a:pPr>
              <a:t>34</a:t>
            </a:fld>
            <a:endParaRPr lang="en-US" dirty="0">
              <a:solidFill>
                <a:prstClr val="black"/>
              </a:solidFill>
              <a:latin typeface="Calibri" pitchFamily="34" charset="0"/>
              <a:cs typeface="Arial" charset="0"/>
            </a:endParaRPr>
          </a:p>
        </p:txBody>
      </p:sp>
    </p:spTree>
    <p:extLst>
      <p:ext uri="{BB962C8B-B14F-4D97-AF65-F5344CB8AC3E}">
        <p14:creationId xmlns:p14="http://schemas.microsoft.com/office/powerpoint/2010/main" val="11124627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Wisconsin, perinatal transmission of HIV to babies born to people living with HIV is rare.</a:t>
            </a:r>
          </a:p>
        </p:txBody>
      </p:sp>
      <p:sp>
        <p:nvSpPr>
          <p:cNvPr id="4" name="Slide Number Placeholder 3"/>
          <p:cNvSpPr>
            <a:spLocks noGrp="1"/>
          </p:cNvSpPr>
          <p:nvPr>
            <p:ph type="sldNum" sz="quarter" idx="5"/>
          </p:nvPr>
        </p:nvSpPr>
        <p:spPr/>
        <p:txBody>
          <a:bodyPr/>
          <a:lstStyle/>
          <a:p>
            <a:fld id="{F8482B3A-B93F-4E5E-B0C5-9FDEC4D10B9C}" type="slidenum">
              <a:rPr lang="en-US" smtClean="0"/>
              <a:t>35</a:t>
            </a:fld>
            <a:endParaRPr lang="en-US" dirty="0"/>
          </a:p>
        </p:txBody>
      </p:sp>
    </p:spTree>
    <p:extLst>
      <p:ext uri="{BB962C8B-B14F-4D97-AF65-F5344CB8AC3E}">
        <p14:creationId xmlns:p14="http://schemas.microsoft.com/office/powerpoint/2010/main" val="2123226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r>
              <a:rPr lang="en-US" dirty="0">
                <a:latin typeface="Franklin Gothic Book" panose="020B0503020102020204" pitchFamily="34" charset="0"/>
              </a:rPr>
              <a:t>This section addresses HIV in individuals whose HIV diagnosis is attributed to sexual activity for income, employment, or non-monetary items like food, drugs, or shelter. These individuals are denoted in this report as sex workers. The term “sex” will be used to denote any sexual activity provided in exchange for monetary or non-monetary items. </a:t>
            </a:r>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5E2FDF0-BE34-40E6-A70E-CBBA5B697AE7}" type="slidenum">
              <a:rPr lang="en-US">
                <a:solidFill>
                  <a:prstClr val="black"/>
                </a:solidFill>
                <a:latin typeface="Calibri" pitchFamily="34" charset="0"/>
                <a:cs typeface="Arial" charset="0"/>
              </a:rPr>
              <a:pPr defTabSz="966612" fontAlgn="base">
                <a:spcBef>
                  <a:spcPct val="0"/>
                </a:spcBef>
                <a:spcAft>
                  <a:spcPct val="0"/>
                </a:spcAft>
                <a:defRPr/>
              </a:pPr>
              <a:t>36</a:t>
            </a:fld>
            <a:endParaRPr lang="en-US" dirty="0">
              <a:solidFill>
                <a:prstClr val="black"/>
              </a:solidFill>
              <a:latin typeface="Calibri" pitchFamily="34" charset="0"/>
              <a:cs typeface="Arial" charset="0"/>
            </a:endParaRPr>
          </a:p>
        </p:txBody>
      </p:sp>
    </p:spTree>
    <p:extLst>
      <p:ext uri="{BB962C8B-B14F-4D97-AF65-F5344CB8AC3E}">
        <p14:creationId xmlns:p14="http://schemas.microsoft.com/office/powerpoint/2010/main" val="22692689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latin typeface="Franklin Gothic Book" panose="020B0503020102020204" pitchFamily="34" charset="0"/>
                <a:ea typeface="Calibri" panose="020F0502020204030204" pitchFamily="34" charset="0"/>
              </a:rPr>
              <a:t>Sex work and HIV</a:t>
            </a:r>
          </a:p>
          <a:p>
            <a:r>
              <a:rPr lang="en-US" b="0" dirty="0">
                <a:effectLst/>
                <a:latin typeface="Franklin Gothic Book" panose="020B0503020102020204" pitchFamily="34" charset="0"/>
                <a:ea typeface="Calibri" panose="020F0502020204030204" pitchFamily="34" charset="0"/>
              </a:rPr>
              <a:t>Data on sex workers’ chance of HIV are limited. Furthermore, individuals living with HIV who participate in sex work have their diagnosis attributed elsewhere, namely male-male sexual contact, injection drug use, or male-female sexual contact.</a:t>
            </a:r>
          </a:p>
          <a:p>
            <a:endParaRPr lang="en-US" b="0" dirty="0">
              <a:effectLst/>
              <a:latin typeface="Franklin Gothic Book" panose="020B0503020102020204" pitchFamily="34" charset="0"/>
              <a:ea typeface="Calibri" panose="020F0502020204030204" pitchFamily="34" charset="0"/>
            </a:endParaRPr>
          </a:p>
          <a:p>
            <a:r>
              <a:rPr lang="en-US" b="0" dirty="0">
                <a:effectLst/>
                <a:latin typeface="Franklin Gothic Book" panose="020B0503020102020204" pitchFamily="34" charset="0"/>
                <a:ea typeface="Calibri" panose="020F0502020204030204" pitchFamily="34" charset="0"/>
              </a:rPr>
              <a:t>Federal and Wisconsin laws state that sex trafficking includes the engagement of minors in sexual activity for financial gain. For simplicity, this section considers sex-trafficked individuals to be sex workers. </a:t>
            </a:r>
          </a:p>
          <a:p>
            <a:endParaRPr lang="en-US" b="0" dirty="0">
              <a:effectLst/>
              <a:latin typeface="Franklin Gothic Book" panose="020B0503020102020204" pitchFamily="34" charset="0"/>
              <a:ea typeface="Calibri" panose="020F0502020204030204" pitchFamily="34" charset="0"/>
            </a:endParaRPr>
          </a:p>
          <a:p>
            <a:r>
              <a:rPr lang="en-US" b="0" dirty="0">
                <a:effectLst/>
                <a:latin typeface="Franklin Gothic Book" panose="020B0503020102020204" pitchFamily="34" charset="0"/>
                <a:ea typeface="Calibri" panose="020F0502020204030204" pitchFamily="34" charset="0"/>
              </a:rPr>
              <a:t>For more information, please see CDC’s webpage on sex work and</a:t>
            </a:r>
            <a:r>
              <a:rPr lang="en-US" b="0" u="none" dirty="0">
                <a:effectLst/>
                <a:latin typeface="Franklin Gothic Book" panose="020B0503020102020204" pitchFamily="34" charset="0"/>
                <a:ea typeface="Calibri" panose="020F0502020204030204" pitchFamily="34" charset="0"/>
              </a:rPr>
              <a:t> HIV</a:t>
            </a:r>
            <a:r>
              <a:rPr lang="en-US" b="0" i="0" u="none" dirty="0">
                <a:effectLst/>
                <a:latin typeface="Franklin Gothic Book" panose="020B0503020102020204" pitchFamily="34" charset="0"/>
                <a:ea typeface="Calibri" panose="020F0502020204030204" pitchFamily="34" charset="0"/>
              </a:rPr>
              <a:t> at </a:t>
            </a:r>
            <a:r>
              <a:rPr lang="en-US" u="sng" dirty="0">
                <a:effectLst/>
                <a:latin typeface="Franklin Gothic Book" panose="020B0503020102020204" pitchFamily="34" charset="0"/>
              </a:rPr>
              <a:t>https://www.cdc.gov/hiv/group/sexworkers.html</a:t>
            </a:r>
            <a:r>
              <a:rPr lang="en-US" u="none" dirty="0">
                <a:effectLst/>
                <a:latin typeface="Franklin Gothic Book" panose="020B0503020102020204" pitchFamily="34" charset="0"/>
              </a:rPr>
              <a:t>.</a:t>
            </a:r>
          </a:p>
          <a:p>
            <a:endParaRPr lang="en-US" sz="1300" dirty="0">
              <a:latin typeface="Franklin Gothic Book" panose="020B05030201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37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101601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r>
              <a:rPr lang="en-US" dirty="0"/>
              <a:t>This section addresses HIV in individuals whose birth sex was reported as male. This section is limited to individuals ages 13 or older at the time of diagnosis.  </a:t>
            </a:r>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5E2FDF0-BE34-40E6-A70E-CBBA5B697AE7}" type="slidenum">
              <a:rPr lang="en-US">
                <a:solidFill>
                  <a:prstClr val="black"/>
                </a:solidFill>
                <a:latin typeface="Calibri" pitchFamily="34" charset="0"/>
                <a:cs typeface="Arial" charset="0"/>
              </a:rPr>
              <a:pPr defTabSz="966612" fontAlgn="base">
                <a:spcBef>
                  <a:spcPct val="0"/>
                </a:spcBef>
                <a:spcAft>
                  <a:spcPct val="0"/>
                </a:spcAft>
                <a:defRPr/>
              </a:pPr>
              <a:t>38</a:t>
            </a:fld>
            <a:endParaRPr lang="en-US" dirty="0">
              <a:solidFill>
                <a:prstClr val="black"/>
              </a:solidFill>
              <a:latin typeface="Calibri" pitchFamily="34" charset="0"/>
              <a:cs typeface="Arial" charset="0"/>
            </a:endParaRPr>
          </a:p>
        </p:txBody>
      </p:sp>
    </p:spTree>
    <p:extLst>
      <p:ext uri="{BB962C8B-B14F-4D97-AF65-F5344CB8AC3E}">
        <p14:creationId xmlns:p14="http://schemas.microsoft.com/office/powerpoint/2010/main" val="32352290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1525" y="187325"/>
            <a:ext cx="5759450" cy="3240088"/>
          </a:xfrm>
        </p:spPr>
      </p:sp>
      <p:sp>
        <p:nvSpPr>
          <p:cNvPr id="3" name="Notes Placeholder 2"/>
          <p:cNvSpPr>
            <a:spLocks noGrp="1"/>
          </p:cNvSpPr>
          <p:nvPr>
            <p:ph type="body" idx="1"/>
          </p:nvPr>
        </p:nvSpPr>
        <p:spPr>
          <a:xfrm>
            <a:off x="223520" y="3420427"/>
            <a:ext cx="6929120" cy="6180773"/>
          </a:xfrm>
        </p:spPr>
        <p:txBody>
          <a:bodyPr/>
          <a:lstStyle/>
          <a:p>
            <a:r>
              <a:rPr lang="en-US" b="1" dirty="0">
                <a:effectLst/>
                <a:latin typeface="Franklin Gothic Book" panose="020B0503020102020204" pitchFamily="34" charset="0"/>
                <a:ea typeface="Calibri" panose="020F0502020204030204" pitchFamily="34" charset="0"/>
              </a:rPr>
              <a:t>New diagnoses</a:t>
            </a:r>
          </a:p>
          <a:p>
            <a:r>
              <a:rPr lang="en-US" b="0" dirty="0">
                <a:effectLst/>
                <a:latin typeface="Franklin Gothic Book" panose="020B0503020102020204" pitchFamily="34" charset="0"/>
                <a:ea typeface="Calibri" panose="020F0502020204030204" pitchFamily="34" charset="0"/>
              </a:rPr>
              <a:t>Of the 1,126 HIV diagnoses in Wisconsin during 2016–2020, 940 (83%) were among males, with an HIV diagnosis rate of 6.5 per 100,000. The annual number of new HIV diagnoses among males was stable from 2011 to 2020. </a:t>
            </a:r>
          </a:p>
          <a:p>
            <a:endParaRPr lang="en-US" b="0" dirty="0">
              <a:effectLst/>
              <a:latin typeface="Franklin Gothic Book" panose="020B0503020102020204" pitchFamily="34" charset="0"/>
              <a:ea typeface="Calibri" panose="020F0502020204030204" pitchFamily="34" charset="0"/>
            </a:endParaRPr>
          </a:p>
          <a:p>
            <a:r>
              <a:rPr lang="en-US" b="1" dirty="0">
                <a:effectLst/>
                <a:latin typeface="Franklin Gothic Book" panose="020B0503020102020204" pitchFamily="34" charset="0"/>
                <a:ea typeface="Calibri" panose="020F0502020204030204" pitchFamily="34" charset="0"/>
              </a:rPr>
              <a:t>Age at diagnosis</a:t>
            </a:r>
          </a:p>
          <a:p>
            <a:r>
              <a:rPr lang="en-US" b="0" dirty="0">
                <a:effectLst/>
                <a:latin typeface="Franklin Gothic Book" panose="020B0503020102020204" pitchFamily="34" charset="0"/>
                <a:ea typeface="Calibri" panose="020F0502020204030204" pitchFamily="34" charset="0"/>
              </a:rPr>
              <a:t>The median age at diagnosis for males diagnosed during 2016–2020 was 30 years. White and Asian males were generally older at the time of HIV diagnosis compared to males of other racial and ethnic groups. </a:t>
            </a:r>
          </a:p>
          <a:p>
            <a:endParaRPr lang="en-US" b="0" dirty="0">
              <a:effectLst/>
              <a:latin typeface="Franklin Gothic Book" panose="020B0503020102020204" pitchFamily="34" charset="0"/>
              <a:ea typeface="Calibri" panose="020F0502020204030204" pitchFamily="34" charset="0"/>
            </a:endParaRPr>
          </a:p>
          <a:p>
            <a:r>
              <a:rPr lang="en-US" b="1" dirty="0">
                <a:effectLst/>
                <a:latin typeface="Franklin Gothic Book" panose="020B0503020102020204" pitchFamily="34" charset="0"/>
                <a:ea typeface="Calibri" panose="020F0502020204030204" pitchFamily="34" charset="0"/>
              </a:rPr>
              <a:t>Race and ethnicity</a:t>
            </a:r>
            <a:endParaRPr lang="en-US" b="0" dirty="0">
              <a:effectLst/>
              <a:latin typeface="Franklin Gothic Book" panose="020B0503020102020204" pitchFamily="34" charset="0"/>
              <a:ea typeface="Calibri" panose="020F0502020204030204" pitchFamily="34" charset="0"/>
            </a:endParaRPr>
          </a:p>
          <a:p>
            <a:r>
              <a:rPr lang="en-US" b="0" dirty="0">
                <a:effectLst/>
                <a:latin typeface="Franklin Gothic Book" panose="020B0503020102020204" pitchFamily="34" charset="0"/>
                <a:ea typeface="Calibri" panose="020F0502020204030204" pitchFamily="34" charset="0"/>
              </a:rPr>
              <a:t>While the number of HIV diagnoses in White (n=343) and Black (n=391) males during 2016–2020 was similar, the Black population in Wisconsin is much smaller than the White population, indicating a significant racial disparity in HIV diagnoses. Black males were 14 times more likely, and Hispanic males five times more likely, to be diagnosed with HIV compared to White males. </a:t>
            </a:r>
          </a:p>
          <a:p>
            <a:endParaRPr lang="en-US" b="0" dirty="0">
              <a:effectLst/>
              <a:latin typeface="Franklin Gothic Book" panose="020B0503020102020204" pitchFamily="34" charset="0"/>
              <a:ea typeface="Calibri" panose="020F0502020204030204" pitchFamily="34" charset="0"/>
            </a:endParaRPr>
          </a:p>
          <a:p>
            <a:r>
              <a:rPr lang="en-US" b="0" dirty="0">
                <a:effectLst/>
                <a:latin typeface="Franklin Gothic Book" panose="020B0503020102020204" pitchFamily="34" charset="0"/>
                <a:ea typeface="Calibri" panose="020F0502020204030204" pitchFamily="34" charset="0"/>
              </a:rPr>
              <a:t>The HIV diagnosis rate from 2011 to 2020 remained stable among all racial and ethnic groups for people born male. </a:t>
            </a:r>
          </a:p>
          <a:p>
            <a:endParaRPr lang="en-US" b="0" dirty="0">
              <a:effectLst/>
              <a:latin typeface="Franklin Gothic Book" panose="020B0503020102020204" pitchFamily="34" charset="0"/>
              <a:ea typeface="Calibri" panose="020F0502020204030204" pitchFamily="34" charset="0"/>
            </a:endParaRPr>
          </a:p>
          <a:p>
            <a:r>
              <a:rPr lang="en-US" b="1" dirty="0">
                <a:effectLst/>
                <a:latin typeface="Franklin Gothic Book" panose="020B0503020102020204" pitchFamily="34" charset="0"/>
                <a:ea typeface="Calibri" panose="020F0502020204030204" pitchFamily="34" charset="0"/>
              </a:rPr>
              <a:t>Transmission mode</a:t>
            </a:r>
          </a:p>
          <a:p>
            <a:r>
              <a:rPr lang="en-US" b="0" dirty="0">
                <a:effectLst/>
                <a:latin typeface="Franklin Gothic Book" panose="020B0503020102020204" pitchFamily="34" charset="0"/>
                <a:ea typeface="Calibri" panose="020F0502020204030204" pitchFamily="34" charset="0"/>
              </a:rPr>
              <a:t>Male-male sexual contact (MMSC) accounted for most new HIV diagnoses among people born male in Wisconsin. Native American males had the highest proportion of MMSC attributed diagnoses (100%) and Hispanic males had the lowest (89%). From 2011 to 2020, trends in HIV diagnoses was stable among all transmission modes: MMSC (including males who report both MMSC and who also injected drugs), injection drug use (IDU), and those with male-female sexual contact (MFSC). </a:t>
            </a:r>
          </a:p>
          <a:p>
            <a:endParaRPr lang="en-US" b="0" dirty="0">
              <a:effectLst/>
              <a:latin typeface="Franklin Gothic Book" panose="020B0503020102020204" pitchFamily="34" charset="0"/>
              <a:ea typeface="Calibri" panose="020F0502020204030204" pitchFamily="34" charset="0"/>
            </a:endParaRPr>
          </a:p>
          <a:p>
            <a:r>
              <a:rPr lang="en-US" b="0" dirty="0">
                <a:effectLst/>
                <a:latin typeface="Franklin Gothic Book" panose="020B0503020102020204" pitchFamily="34" charset="0"/>
                <a:ea typeface="Calibri" panose="020F0502020204030204" pitchFamily="34" charset="0"/>
              </a:rPr>
              <a:t>While the annual number of new HIV diagnoses among males who report MMSC remained stable, diagnoses among MSM ages 25–34 increased between 2011 and 2020. Diagnoses declined among MSM ages 45–54 over the same time period and remained stable among other age groups. </a:t>
            </a: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39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77263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367213"/>
          </a:xfrm>
        </p:spPr>
        <p:txBody>
          <a:bodyPr/>
          <a:lstStyle/>
          <a:p>
            <a:r>
              <a:rPr lang="en-US" b="1" dirty="0">
                <a:effectLst/>
                <a:latin typeface="Franklin Gothic Book" panose="020B0503020102020204" pitchFamily="34" charset="0"/>
                <a:cs typeface="Times New Roman" panose="02020603050405020304" pitchFamily="18" charset="0"/>
              </a:rPr>
              <a:t>This Document is divided into eight sections as the following:</a:t>
            </a:r>
          </a:p>
          <a:p>
            <a:pPr marL="362480" indent="-362480">
              <a:buFontTx/>
              <a:buAutoNum type="arabicParenBoth"/>
            </a:pPr>
            <a:r>
              <a:rPr lang="en-US" dirty="0">
                <a:effectLst/>
                <a:latin typeface="Franklin Gothic Book" panose="020B0503020102020204" pitchFamily="34" charset="0"/>
                <a:cs typeface="Times New Roman" panose="02020603050405020304" pitchFamily="18" charset="0"/>
              </a:rPr>
              <a:t>Introduction and Technical Notes</a:t>
            </a:r>
          </a:p>
          <a:p>
            <a:pPr marL="362480" indent="-362480">
              <a:buFontTx/>
              <a:buAutoNum type="arabicParenBoth"/>
            </a:pPr>
            <a:r>
              <a:rPr lang="en-US" dirty="0">
                <a:effectLst/>
                <a:latin typeface="Franklin Gothic Book" panose="020B0503020102020204" pitchFamily="34" charset="0"/>
                <a:cs typeface="Times New Roman" panose="02020603050405020304" pitchFamily="18" charset="0"/>
              </a:rPr>
              <a:t>Wisconsin Demographics</a:t>
            </a:r>
          </a:p>
          <a:p>
            <a:pPr marL="362480" indent="-362480">
              <a:buFontTx/>
              <a:buAutoNum type="arabicParenBoth"/>
            </a:pPr>
            <a:r>
              <a:rPr lang="en-US" dirty="0">
                <a:effectLst/>
                <a:latin typeface="Franklin Gothic Book" panose="020B0503020102020204" pitchFamily="34" charset="0"/>
                <a:cs typeface="Times New Roman" panose="02020603050405020304" pitchFamily="18" charset="0"/>
              </a:rPr>
              <a:t>Overview of HIV in Wisconsin</a:t>
            </a:r>
          </a:p>
          <a:p>
            <a:pPr marL="362480" indent="-362480">
              <a:buFontTx/>
              <a:buAutoNum type="arabicParenBoth"/>
            </a:pPr>
            <a:r>
              <a:rPr lang="en-US" dirty="0">
                <a:effectLst/>
                <a:latin typeface="Franklin Gothic Book" panose="020B0503020102020204" pitchFamily="34" charset="0"/>
                <a:cs typeface="Times New Roman" panose="02020603050405020304" pitchFamily="18" charset="0"/>
              </a:rPr>
              <a:t>People Living with HIV</a:t>
            </a:r>
          </a:p>
          <a:p>
            <a:pPr marL="362480" indent="-362480">
              <a:buFontTx/>
              <a:buAutoNum type="arabicParenBoth"/>
            </a:pPr>
            <a:r>
              <a:rPr lang="en-US" dirty="0">
                <a:effectLst/>
                <a:latin typeface="Franklin Gothic Book" panose="020B0503020102020204" pitchFamily="34" charset="0"/>
                <a:cs typeface="Times New Roman" panose="02020603050405020304" pitchFamily="18" charset="0"/>
              </a:rPr>
              <a:t>HIV Cluster Detection and Response in Wisconsin</a:t>
            </a:r>
          </a:p>
          <a:p>
            <a:pPr marL="362480" indent="-362480">
              <a:buFontTx/>
              <a:buAutoNum type="arabicParenBoth"/>
            </a:pPr>
            <a:r>
              <a:rPr lang="en-US" dirty="0">
                <a:effectLst/>
                <a:latin typeface="Franklin Gothic Book" panose="020B0503020102020204" pitchFamily="34" charset="0"/>
                <a:cs typeface="Times New Roman" panose="02020603050405020304" pitchFamily="18" charset="0"/>
              </a:rPr>
              <a:t>Co-Occurring Conditions</a:t>
            </a:r>
          </a:p>
          <a:p>
            <a:pPr marL="362480" indent="-362480">
              <a:buFontTx/>
              <a:buAutoNum type="arabicParenBoth"/>
            </a:pPr>
            <a:r>
              <a:rPr lang="en-US" dirty="0">
                <a:effectLst/>
                <a:latin typeface="Franklin Gothic Book" panose="020B0503020102020204" pitchFamily="34" charset="0"/>
                <a:cs typeface="Times New Roman" panose="02020603050405020304" pitchFamily="18" charset="0"/>
              </a:rPr>
              <a:t>Social Determinants of Health and HIV</a:t>
            </a:r>
          </a:p>
          <a:p>
            <a:pPr marL="362480" indent="-362480">
              <a:buFontTx/>
              <a:buAutoNum type="arabicParenBoth"/>
            </a:pPr>
            <a:r>
              <a:rPr lang="en-US" dirty="0">
                <a:effectLst/>
                <a:latin typeface="Franklin Gothic Book" panose="020B0503020102020204" pitchFamily="34" charset="0"/>
                <a:cs typeface="Times New Roman" panose="02020603050405020304" pitchFamily="18" charset="0"/>
              </a:rPr>
              <a:t>Program Outcomes</a:t>
            </a:r>
          </a:p>
          <a:p>
            <a:endParaRPr lang="en-US" dirty="0">
              <a:effectLst/>
              <a:latin typeface="Franklin Gothic Book" panose="020B0503020102020204" pitchFamily="34" charset="0"/>
              <a:cs typeface="Times New Roman" panose="02020603050405020304" pitchFamily="18" charset="0"/>
            </a:endParaRPr>
          </a:p>
          <a:p>
            <a:r>
              <a:rPr lang="en-US" b="1" dirty="0">
                <a:effectLst/>
                <a:latin typeface="Franklin Gothic Book" panose="020B0503020102020204" pitchFamily="34" charset="0"/>
                <a:cs typeface="Times New Roman" panose="02020603050405020304" pitchFamily="18" charset="0"/>
              </a:rPr>
              <a:t>Using the interactive Table of Contents</a:t>
            </a:r>
          </a:p>
          <a:p>
            <a:r>
              <a:rPr lang="en-US" dirty="0">
                <a:effectLst/>
                <a:latin typeface="Franklin Gothic Book" panose="020B0503020102020204" pitchFamily="34" charset="0"/>
                <a:cs typeface="Times New Roman" panose="02020603050405020304" pitchFamily="18" charset="0"/>
              </a:rPr>
              <a:t>This Table of Contents allows you to navigate to each section of this PowerPoint document. It is best used when the PowerPoint is in “presentation view” (slide show mode) by clicking on the box buttons of this slide. </a:t>
            </a:r>
          </a:p>
          <a:p>
            <a:endParaRPr lang="en-US" dirty="0">
              <a:effectLst/>
              <a:latin typeface="Franklin Gothic Book" panose="020B0503020102020204" pitchFamily="34" charset="0"/>
              <a:cs typeface="Times New Roman" panose="02020603050405020304" pitchFamily="18" charset="0"/>
            </a:endParaRPr>
          </a:p>
          <a:p>
            <a:r>
              <a:rPr lang="en-US" dirty="0">
                <a:effectLst/>
                <a:latin typeface="Franklin Gothic Book" panose="020B0503020102020204" pitchFamily="34" charset="0"/>
                <a:cs typeface="Times New Roman" panose="02020603050405020304" pitchFamily="18" charset="0"/>
              </a:rPr>
              <a:t>In “normal view”, you can navigate using [Right Click]/”Go To Slide” option, or  CTRL + click. </a:t>
            </a:r>
          </a:p>
          <a:p>
            <a:endParaRPr lang="en-US" dirty="0">
              <a:effectLst/>
              <a:latin typeface="Franklin Gothic Book" panose="020B0503020102020204" pitchFamily="34" charset="0"/>
              <a:cs typeface="Times New Roman" panose="02020603050405020304" pitchFamily="18" charset="0"/>
            </a:endParaRPr>
          </a:p>
          <a:p>
            <a:r>
              <a:rPr lang="en-US" b="1" dirty="0">
                <a:effectLst/>
                <a:latin typeface="Franklin Gothic Book" panose="020B0503020102020204" pitchFamily="34" charset="0"/>
                <a:cs typeface="Times New Roman" panose="02020603050405020304" pitchFamily="18" charset="0"/>
              </a:rPr>
              <a:t>Returning to the Table of Contents</a:t>
            </a:r>
          </a:p>
          <a:p>
            <a:r>
              <a:rPr lang="en-US" dirty="0">
                <a:effectLst/>
                <a:latin typeface="Franklin Gothic Book" panose="020B0503020102020204" pitchFamily="34" charset="0"/>
                <a:cs typeface="Times New Roman" panose="02020603050405020304" pitchFamily="18" charset="0"/>
              </a:rPr>
              <a:t>A “home” button icon is located at each section-header slide.  At the right-hand corner, click the home icon to navigate back to this Table of Contents.</a:t>
            </a:r>
          </a:p>
          <a:p>
            <a:endParaRPr lang="en-US" dirty="0">
              <a:effectLst/>
              <a:latin typeface="Franklin Gothic Book" panose="020B0503020102020204" pitchFamily="34" charset="0"/>
              <a:cs typeface="Times New Roman" panose="02020603050405020304" pitchFamily="18" charset="0"/>
            </a:endParaRPr>
          </a:p>
          <a:p>
            <a:r>
              <a:rPr lang="en-US" b="1" dirty="0">
                <a:effectLst/>
                <a:latin typeface="Franklin Gothic Book" panose="020B0503020102020204" pitchFamily="34" charset="0"/>
                <a:cs typeface="Times New Roman" panose="02020603050405020304" pitchFamily="18" charset="0"/>
              </a:rPr>
              <a:t>Printing Tips</a:t>
            </a:r>
          </a:p>
          <a:p>
            <a:r>
              <a:rPr lang="en-US" dirty="0">
                <a:effectLst/>
                <a:latin typeface="Franklin Gothic Book" panose="020B0503020102020204" pitchFamily="34" charset="0"/>
                <a:cs typeface="Times New Roman" panose="02020603050405020304" pitchFamily="18" charset="0"/>
              </a:rPr>
              <a:t>This PowerPoint presentation can be viewed or printed to include slides and Notes corresponding to each slide as “Notes Pages.” </a:t>
            </a:r>
          </a:p>
          <a:p>
            <a:endParaRPr lang="en-US" dirty="0">
              <a:effectLst/>
              <a:latin typeface="Franklin Gothic Book" panose="020B0503020102020204" pitchFamily="34" charset="0"/>
              <a:cs typeface="Times New Roman" panose="02020603050405020304" pitchFamily="18" charset="0"/>
            </a:endParaRPr>
          </a:p>
          <a:p>
            <a:r>
              <a:rPr lang="en-US" dirty="0">
                <a:effectLst/>
                <a:latin typeface="Franklin Gothic Book" panose="020B0503020102020204" pitchFamily="34" charset="0"/>
                <a:cs typeface="Times New Roman" panose="02020603050405020304" pitchFamily="18" charset="0"/>
              </a:rPr>
              <a:t>To view: (1) In the Task Ribbon at top of PowerPoint Program, click [VIEW] and (2) select “Notes Page.” </a:t>
            </a:r>
          </a:p>
          <a:p>
            <a:endParaRPr lang="en-US" dirty="0">
              <a:effectLst/>
              <a:latin typeface="Franklin Gothic Book" panose="020B0503020102020204" pitchFamily="34" charset="0"/>
              <a:cs typeface="Times New Roman" panose="02020603050405020304" pitchFamily="18" charset="0"/>
            </a:endParaRPr>
          </a:p>
          <a:p>
            <a:r>
              <a:rPr lang="en-US" dirty="0">
                <a:effectLst/>
                <a:latin typeface="Franklin Gothic Book" panose="020B0503020102020204" pitchFamily="34" charset="0"/>
                <a:cs typeface="Times New Roman" panose="02020603050405020304" pitchFamily="18" charset="0"/>
              </a:rPr>
              <a:t>To Print: (1) In the Task Ribbon at top of PowerPoint Program, click [FILE] and (2) select [Print]. (3) Select the option for your Print Layout to “Notes Page” – do not print “Full Slides.”</a:t>
            </a: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7335855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latin typeface="Franklin Gothic Book" panose="020B0503020102020204" pitchFamily="34" charset="0"/>
                <a:ea typeface="Calibri" panose="020F0502020204030204" pitchFamily="34" charset="0"/>
              </a:rPr>
              <a:t>Prevalence</a:t>
            </a:r>
            <a:endParaRPr lang="en-US" sz="1300" dirty="0">
              <a:latin typeface="Franklin Gothic Book" panose="020B0503020102020204" pitchFamily="34" charset="0"/>
              <a:ea typeface="Calibri" panose="020F0502020204030204" pitchFamily="34" charset="0"/>
            </a:endParaRPr>
          </a:p>
          <a:p>
            <a:r>
              <a:rPr lang="en-US" sz="1300" dirty="0">
                <a:latin typeface="Franklin Gothic Book" panose="020B0503020102020204" pitchFamily="34" charset="0"/>
                <a:ea typeface="Calibri" panose="020F0502020204030204" pitchFamily="34" charset="0"/>
              </a:rPr>
              <a:t>As of December 31, 2020, approximately 80% (n=5,538) of all people living with HIV in WI were born male. According to CDC, an estimated 14.2% of people born male living with HIV are undiagnosed, meaning an additional 786 people may be living with HIV in Wisconsin but are unaware of their status.</a:t>
            </a:r>
            <a:r>
              <a:rPr lang="en-US" sz="1300" baseline="30000" dirty="0">
                <a:latin typeface="Franklin Gothic Book" panose="020B0503020102020204" pitchFamily="34" charset="0"/>
                <a:ea typeface="Calibri" panose="020F0502020204030204" pitchFamily="34" charset="0"/>
              </a:rPr>
              <a:t>1 </a:t>
            </a:r>
          </a:p>
          <a:p>
            <a:endParaRPr lang="en-US" sz="1300" baseline="30000" dirty="0">
              <a:latin typeface="Franklin Gothic Book" panose="020B0503020102020204" pitchFamily="34" charset="0"/>
              <a:ea typeface="Calibri" panose="020F0502020204030204" pitchFamily="34" charset="0"/>
            </a:endParaRPr>
          </a:p>
          <a:p>
            <a:endParaRPr lang="en-US" sz="1300" dirty="0">
              <a:latin typeface="Franklin Gothic Book" panose="020B0503020102020204" pitchFamily="34" charset="0"/>
              <a:ea typeface="Calibri" panose="020F0502020204030204" pitchFamily="34" charset="0"/>
            </a:endParaRPr>
          </a:p>
          <a:p>
            <a:r>
              <a:rPr lang="en-US" sz="1300" baseline="30000" dirty="0">
                <a:latin typeface="Franklin Gothic Book" panose="020B0503020102020204" pitchFamily="34" charset="0"/>
                <a:ea typeface="Calibri" panose="020F0502020204030204" pitchFamily="34" charset="0"/>
              </a:rPr>
              <a:t>1</a:t>
            </a:r>
            <a:r>
              <a:rPr lang="en-US" sz="1300" dirty="0">
                <a:latin typeface="Franklin Gothic Book" panose="020B0503020102020204" pitchFamily="34" charset="0"/>
              </a:rPr>
              <a:t>Centers for Disease Control and Prevention. Estimated HIV incidence and prevalence in the United States, 2015–2019. HIV Surveillance Supplemental Report 2021;26(No. 1). http://www.cdc.gov/ hiv/library/reports/hiv-surveillance.html. Published May 2021. Accessed June 2022.</a:t>
            </a: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40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161692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r>
              <a:rPr lang="en-US" dirty="0"/>
              <a:t>This section addresses HIV in individuals whose birth sex was reported as female. This section is limited to individuals ages 13 or older at the time of diagnosis. </a:t>
            </a:r>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5E2FDF0-BE34-40E6-A70E-CBBA5B697AE7}" type="slidenum">
              <a:rPr lang="en-US">
                <a:solidFill>
                  <a:prstClr val="black"/>
                </a:solidFill>
                <a:latin typeface="Calibri" pitchFamily="34" charset="0"/>
                <a:cs typeface="Arial" charset="0"/>
              </a:rPr>
              <a:pPr defTabSz="966612" fontAlgn="base">
                <a:spcBef>
                  <a:spcPct val="0"/>
                </a:spcBef>
                <a:spcAft>
                  <a:spcPct val="0"/>
                </a:spcAft>
                <a:defRPr/>
              </a:pPr>
              <a:t>41</a:t>
            </a:fld>
            <a:endParaRPr lang="en-US" dirty="0">
              <a:solidFill>
                <a:prstClr val="black"/>
              </a:solidFill>
              <a:latin typeface="Calibri" pitchFamily="34" charset="0"/>
              <a:cs typeface="Arial" charset="0"/>
            </a:endParaRPr>
          </a:p>
        </p:txBody>
      </p:sp>
    </p:spTree>
    <p:extLst>
      <p:ext uri="{BB962C8B-B14F-4D97-AF65-F5344CB8AC3E}">
        <p14:creationId xmlns:p14="http://schemas.microsoft.com/office/powerpoint/2010/main" val="41050090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546100"/>
            <a:ext cx="5762625" cy="3241675"/>
          </a:xfrm>
        </p:spPr>
      </p:sp>
      <p:sp>
        <p:nvSpPr>
          <p:cNvPr id="3" name="Notes Placeholder 2"/>
          <p:cNvSpPr>
            <a:spLocks noGrp="1"/>
          </p:cNvSpPr>
          <p:nvPr>
            <p:ph type="body" idx="1"/>
          </p:nvPr>
        </p:nvSpPr>
        <p:spPr>
          <a:xfrm>
            <a:off x="731520" y="3953827"/>
            <a:ext cx="5852160" cy="5434013"/>
          </a:xfrm>
        </p:spPr>
        <p:txBody>
          <a:bodyPr/>
          <a:lstStyle/>
          <a:p>
            <a:r>
              <a:rPr lang="en-US" sz="1300" b="1" dirty="0">
                <a:latin typeface="Franklin Gothic Book" panose="020B0503020102020204" pitchFamily="34" charset="0"/>
                <a:ea typeface="Calibri" panose="020F0502020204030204" pitchFamily="34" charset="0"/>
              </a:rPr>
              <a:t>New diagnoses</a:t>
            </a:r>
          </a:p>
          <a:p>
            <a:r>
              <a:rPr lang="en-US" sz="1300" dirty="0">
                <a:latin typeface="Franklin Gothic Book" panose="020B0503020102020204" pitchFamily="34" charset="0"/>
                <a:ea typeface="Calibri" panose="020F0502020204030204" pitchFamily="34" charset="0"/>
              </a:rPr>
              <a:t>Of the 1,126 HIV diagnoses in Wisconsin during 2016–2020, 186 (17%) were among people born female, with an HIV diagnosis rate of 1.3 per 100,000. The annual number of new HIV diagnoses among females was stable from 2011 to 2020. </a:t>
            </a:r>
          </a:p>
          <a:p>
            <a:endParaRPr lang="en-US" sz="1300"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Age at diagnosis</a:t>
            </a:r>
          </a:p>
          <a:p>
            <a:r>
              <a:rPr lang="en-US" sz="1300" dirty="0">
                <a:latin typeface="Franklin Gothic Book" panose="020B0503020102020204" pitchFamily="34" charset="0"/>
                <a:ea typeface="Calibri" panose="020F0502020204030204" pitchFamily="34" charset="0"/>
              </a:rPr>
              <a:t>Most (86%) females diagnosed with HIV in Wisconsin during 2016–2020 were ages 25 and older at the time of diagnosis. </a:t>
            </a:r>
          </a:p>
          <a:p>
            <a:endParaRPr lang="en-US" sz="1300" dirty="0">
              <a:latin typeface="Franklin Gothic Book" panose="020B0503020102020204" pitchFamily="34" charset="0"/>
              <a:ea typeface="Calibri" panose="020F0502020204030204" pitchFamily="34" charset="0"/>
            </a:endParaRPr>
          </a:p>
          <a:p>
            <a:r>
              <a:rPr lang="en-US" sz="1300" dirty="0">
                <a:latin typeface="Franklin Gothic Book" panose="020B0503020102020204" pitchFamily="34" charset="0"/>
                <a:ea typeface="Calibri" panose="020F0502020204030204" pitchFamily="34" charset="0"/>
              </a:rPr>
              <a:t>The median age at diagnosis for all people born female living with HIV in Wisconsin was 39. White and multiracial women tended to be younger than other racial and ethnic groups. </a:t>
            </a:r>
          </a:p>
          <a:p>
            <a:endParaRPr lang="en-US" sz="1300"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Race and ethnicity</a:t>
            </a:r>
            <a:endParaRPr lang="en-US" sz="1300" dirty="0">
              <a:latin typeface="Franklin Gothic Book" panose="020B0503020102020204" pitchFamily="34" charset="0"/>
              <a:ea typeface="Calibri" panose="020F0502020204030204" pitchFamily="34" charset="0"/>
            </a:endParaRPr>
          </a:p>
          <a:p>
            <a:r>
              <a:rPr lang="en-US" sz="1300" dirty="0">
                <a:latin typeface="Franklin Gothic Book" panose="020B0503020102020204" pitchFamily="34" charset="0"/>
                <a:ea typeface="Calibri" panose="020F0502020204030204" pitchFamily="34" charset="0"/>
              </a:rPr>
              <a:t>Among people born female diagnosed with HIV in Wisconsin during 2016–2020, 52% were Black, 28% were White, and 10% were Hispanic. Black females were 21 times more likely, and Hispanic females more than 4 times more likely, to be diagnosed with HIV compared to White females. The HIV diagnosis rate for all racial and ethnic groups among people born female remained stable or fluctuated from 2011 to 2020. </a:t>
            </a:r>
          </a:p>
          <a:p>
            <a:endParaRPr lang="en-US" sz="1300"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Transmission mode</a:t>
            </a:r>
          </a:p>
          <a:p>
            <a:r>
              <a:rPr lang="en-US" sz="1300" dirty="0">
                <a:latin typeface="Franklin Gothic Book" panose="020B0503020102020204" pitchFamily="34" charset="0"/>
                <a:ea typeface="Calibri" panose="020F0502020204030204" pitchFamily="34" charset="0"/>
              </a:rPr>
              <a:t>During 2016–2020, 4 in 5 new HIV diagnoses among people born female in Wisconsin were attributed to male-female sexual contact. The other 18% of new diagnoses were attributed to injection drug use. The diagnosis rate of all transmission modes remained stable from 2011 to 2020. </a:t>
            </a: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42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0931653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latin typeface="Franklin Gothic Book" panose="020B0503020102020204" pitchFamily="34" charset="0"/>
                <a:ea typeface="Calibri" panose="020F0502020204030204" pitchFamily="34" charset="0"/>
              </a:rPr>
              <a:t>Prevalence</a:t>
            </a:r>
            <a:endParaRPr lang="en-US" sz="1300" dirty="0">
              <a:latin typeface="Franklin Gothic Book" panose="020B0503020102020204" pitchFamily="34" charset="0"/>
              <a:ea typeface="Calibri" panose="020F0502020204030204" pitchFamily="34" charset="0"/>
            </a:endParaRPr>
          </a:p>
          <a:p>
            <a:r>
              <a:rPr lang="en-US" sz="1300" dirty="0">
                <a:latin typeface="Franklin Gothic Book" panose="020B0503020102020204" pitchFamily="34" charset="0"/>
                <a:ea typeface="Calibri" panose="020F0502020204030204" pitchFamily="34" charset="0"/>
              </a:rPr>
              <a:t>As of December 31, 2020, 20% (n=1,385) of all people living with HIV in Wisconsin were born female. According to CDC, an estimated 10.2% of people born female are living with HIV and undiagnosed. This means that an additional 141 females are estimated to be living with HIV in Wisconsin but are unaware of their status.</a:t>
            </a:r>
            <a:r>
              <a:rPr lang="en-US" sz="1300" baseline="30000" dirty="0">
                <a:latin typeface="Franklin Gothic Book" panose="020B0503020102020204" pitchFamily="34" charset="0"/>
                <a:ea typeface="Calibri" panose="020F0502020204030204" pitchFamily="34" charset="0"/>
              </a:rPr>
              <a:t>1 </a:t>
            </a:r>
          </a:p>
          <a:p>
            <a:endParaRPr lang="en-US" sz="1300" baseline="30000" dirty="0">
              <a:latin typeface="Franklin Gothic Book" panose="020B0503020102020204" pitchFamily="34" charset="0"/>
              <a:ea typeface="Calibri" panose="020F0502020204030204" pitchFamily="34" charset="0"/>
            </a:endParaRPr>
          </a:p>
          <a:p>
            <a:pPr defTabSz="966612">
              <a:defRPr/>
            </a:pPr>
            <a:r>
              <a:rPr lang="en-US" sz="1300" dirty="0">
                <a:latin typeface="Franklin Gothic Book" panose="020B0503020102020204" pitchFamily="34" charset="0"/>
                <a:ea typeface="Calibri" panose="020F0502020204030204" pitchFamily="34" charset="0"/>
              </a:rPr>
              <a:t>Source: </a:t>
            </a:r>
            <a:r>
              <a:rPr lang="en-US" sz="1300" dirty="0">
                <a:latin typeface="Franklin Gothic Book" panose="020B0503020102020204" pitchFamily="34" charset="0"/>
              </a:rPr>
              <a:t>Centers for Disease Control and Prevention. Estimated HIV incidence and prevalence in the United States, 2015–2019. HIV Surveillance Supplemental Report 2021;26(No. 1). </a:t>
            </a:r>
            <a:r>
              <a:rPr lang="en-US" sz="1300" u="sng" dirty="0">
                <a:latin typeface="Franklin Gothic Book" panose="020B0503020102020204" pitchFamily="34" charset="0"/>
              </a:rPr>
              <a:t>http://www.cdc.gov/ hiv/library/reports/hiv-surveillance.htm</a:t>
            </a:r>
            <a:r>
              <a:rPr lang="en-US" sz="1300" dirty="0">
                <a:latin typeface="Franklin Gothic Book" panose="020B0503020102020204" pitchFamily="34" charset="0"/>
              </a:rPr>
              <a:t>l. Published May 2021. Accessed June 2022.</a:t>
            </a:r>
          </a:p>
          <a:p>
            <a:endParaRPr lang="en-US" sz="1300" dirty="0">
              <a:latin typeface="Franklin Gothic Book" panose="020B05030201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43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732995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r>
              <a:rPr lang="en-US" dirty="0">
                <a:latin typeface="Franklin Gothic Book" panose="020B0503020102020204" pitchFamily="34" charset="0"/>
              </a:rPr>
              <a:t>This section addresses HIV in individuals whose current gender is transgender, meaning people whose gender identity does not conform to their sex assigned at birth. This includes people who self-identify as transgender women, transgender men, and other gender nonconforming identities. </a:t>
            </a:r>
          </a:p>
          <a:p>
            <a:endParaRPr lang="en-US" dirty="0">
              <a:latin typeface="Franklin Gothic Book" panose="020B0503020102020204" pitchFamily="34" charset="0"/>
            </a:endParaRPr>
          </a:p>
          <a:p>
            <a:r>
              <a:rPr lang="en-US" b="1" dirty="0">
                <a:latin typeface="Franklin Gothic Book" panose="020B0503020102020204" pitchFamily="34" charset="0"/>
              </a:rPr>
              <a:t>Data and transgender people</a:t>
            </a:r>
          </a:p>
          <a:p>
            <a:r>
              <a:rPr lang="en-US" dirty="0">
                <a:latin typeface="Franklin Gothic Book" panose="020B0503020102020204" pitchFamily="34" charset="0"/>
              </a:rPr>
              <a:t>Data on HIV diagnoses among transgender people are very limited, both nationally and in Wisconsin. While collection of self-reported gender identity has improved over time, the number of diagnoses among transgender individuals in Wisconsin may be underreported. </a:t>
            </a:r>
          </a:p>
          <a:p>
            <a:endParaRPr lang="en-US" dirty="0">
              <a:latin typeface="Franklin Gothic Book" panose="020B0503020102020204" pitchFamily="34" charset="0"/>
            </a:endParaRPr>
          </a:p>
          <a:p>
            <a:r>
              <a:rPr lang="en-US" dirty="0">
                <a:latin typeface="Franklin Gothic Book" panose="020B0503020102020204" pitchFamily="34" charset="0"/>
              </a:rPr>
              <a:t>Please see the HIV Annual Report on pages 6 and 7 for the most current information. </a:t>
            </a:r>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5E2FDF0-BE34-40E6-A70E-CBBA5B697AE7}" type="slidenum">
              <a:rPr lang="en-US">
                <a:solidFill>
                  <a:prstClr val="black"/>
                </a:solidFill>
                <a:latin typeface="Calibri" pitchFamily="34" charset="0"/>
                <a:cs typeface="Arial" charset="0"/>
              </a:rPr>
              <a:pPr defTabSz="966612" fontAlgn="base">
                <a:spcBef>
                  <a:spcPct val="0"/>
                </a:spcBef>
                <a:spcAft>
                  <a:spcPct val="0"/>
                </a:spcAft>
                <a:defRPr/>
              </a:pPr>
              <a:t>44</a:t>
            </a:fld>
            <a:endParaRPr lang="en-US" dirty="0">
              <a:solidFill>
                <a:prstClr val="black"/>
              </a:solidFill>
              <a:latin typeface="Calibri" pitchFamily="34" charset="0"/>
              <a:cs typeface="Arial" charset="0"/>
            </a:endParaRPr>
          </a:p>
        </p:txBody>
      </p:sp>
    </p:spTree>
    <p:extLst>
      <p:ext uri="{BB962C8B-B14F-4D97-AF65-F5344CB8AC3E}">
        <p14:creationId xmlns:p14="http://schemas.microsoft.com/office/powerpoint/2010/main" val="42246750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279400"/>
            <a:ext cx="5762625" cy="3241675"/>
          </a:xfrm>
        </p:spPr>
      </p:sp>
      <p:sp>
        <p:nvSpPr>
          <p:cNvPr id="3" name="Notes Placeholder 2"/>
          <p:cNvSpPr>
            <a:spLocks noGrp="1"/>
          </p:cNvSpPr>
          <p:nvPr>
            <p:ph type="body" idx="1"/>
          </p:nvPr>
        </p:nvSpPr>
        <p:spPr>
          <a:xfrm>
            <a:off x="447040" y="3767137"/>
            <a:ext cx="6678507" cy="5647373"/>
          </a:xfrm>
        </p:spPr>
        <p:txBody>
          <a:bodyPr/>
          <a:lstStyle/>
          <a:p>
            <a:pPr>
              <a:lnSpc>
                <a:spcPct val="115000"/>
              </a:lnSpc>
              <a:spcAft>
                <a:spcPts val="1057"/>
              </a:spcAft>
            </a:pPr>
            <a:r>
              <a:rPr lang="en-US" b="1" dirty="0">
                <a:effectLst/>
                <a:latin typeface="Franklin Gothic Book" panose="020B0503020102020204" pitchFamily="34" charset="0"/>
                <a:ea typeface="Calibri" panose="020F0502020204030204" pitchFamily="34" charset="0"/>
                <a:cs typeface="Times New Roman" panose="02020603050405020304" pitchFamily="18" charset="0"/>
              </a:rPr>
              <a:t>Cisgender</a:t>
            </a:r>
            <a:r>
              <a:rPr lang="en-US" dirty="0">
                <a:effectLst/>
                <a:latin typeface="Franklin Gothic Book" panose="020B0503020102020204" pitchFamily="34" charset="0"/>
                <a:ea typeface="Calibri" panose="020F0502020204030204" pitchFamily="34" charset="0"/>
                <a:cs typeface="Times New Roman" panose="02020603050405020304" pitchFamily="18" charset="0"/>
              </a:rPr>
              <a:t> people have a gender identity that corresponds with their sex assigned at birth. Conversely, </a:t>
            </a:r>
            <a:r>
              <a:rPr lang="en-US" b="1" dirty="0">
                <a:effectLst/>
                <a:latin typeface="Franklin Gothic Book" panose="020B0503020102020204" pitchFamily="34" charset="0"/>
                <a:ea typeface="Calibri" panose="020F0502020204030204" pitchFamily="34" charset="0"/>
                <a:cs typeface="Times New Roman" panose="02020603050405020304" pitchFamily="18" charset="0"/>
              </a:rPr>
              <a:t>transgende</a:t>
            </a:r>
            <a:r>
              <a:rPr lang="en-US" dirty="0">
                <a:effectLst/>
                <a:latin typeface="Franklin Gothic Book" panose="020B0503020102020204" pitchFamily="34" charset="0"/>
                <a:ea typeface="Calibri" panose="020F0502020204030204" pitchFamily="34" charset="0"/>
                <a:cs typeface="Times New Roman" panose="02020603050405020304" pitchFamily="18" charset="0"/>
              </a:rPr>
              <a:t>r people have a gender identity that does not conform to their sex assigned at birth. This includes people who self-identify as transgender women, transgender men, and other gender nonconforming identities. </a:t>
            </a:r>
          </a:p>
          <a:p>
            <a:pPr>
              <a:lnSpc>
                <a:spcPct val="115000"/>
              </a:lnSpc>
              <a:spcAft>
                <a:spcPts val="1057"/>
              </a:spcAft>
            </a:pPr>
            <a:endParaRPr lang="en-US" dirty="0">
              <a:effectLst/>
              <a:latin typeface="Franklin Gothic Book" panose="020B0503020102020204" pitchFamily="34" charset="0"/>
              <a:ea typeface="Calibri" panose="020F0502020204030204" pitchFamily="34" charset="0"/>
              <a:cs typeface="Times New Roman" panose="02020603050405020304" pitchFamily="18" charset="0"/>
            </a:endParaRPr>
          </a:p>
          <a:p>
            <a:pPr>
              <a:lnSpc>
                <a:spcPct val="115000"/>
              </a:lnSpc>
              <a:spcAft>
                <a:spcPts val="1057"/>
              </a:spcAft>
            </a:pPr>
            <a:r>
              <a:rPr lang="en-US" dirty="0">
                <a:effectLst/>
                <a:latin typeface="Franklin Gothic Book" panose="020B0503020102020204" pitchFamily="34" charset="0"/>
                <a:ea typeface="Calibri" panose="020F0502020204030204" pitchFamily="34" charset="0"/>
                <a:cs typeface="Times New Roman" panose="02020603050405020304" pitchFamily="18" charset="0"/>
              </a:rPr>
              <a:t>Gender identity and sexual orientation are separate, distinct concepts, with </a:t>
            </a:r>
            <a:r>
              <a:rPr lang="en-US" b="1" dirty="0">
                <a:effectLst/>
                <a:latin typeface="Franklin Gothic Book" panose="020B0503020102020204" pitchFamily="34" charset="0"/>
                <a:ea typeface="Calibri" panose="020F0502020204030204" pitchFamily="34" charset="0"/>
                <a:cs typeface="Times New Roman" panose="02020603050405020304" pitchFamily="18" charset="0"/>
              </a:rPr>
              <a:t>gender identity </a:t>
            </a:r>
            <a:r>
              <a:rPr lang="en-US" dirty="0">
                <a:effectLst/>
                <a:latin typeface="Franklin Gothic Book" panose="020B0503020102020204" pitchFamily="34" charset="0"/>
                <a:ea typeface="Calibri" panose="020F0502020204030204" pitchFamily="34" charset="0"/>
                <a:cs typeface="Times New Roman" panose="02020603050405020304" pitchFamily="18" charset="0"/>
              </a:rPr>
              <a:t>referring to an individual’s sense of themselves and </a:t>
            </a:r>
            <a:r>
              <a:rPr lang="en-US" b="1" dirty="0">
                <a:effectLst/>
                <a:latin typeface="Franklin Gothic Book" panose="020B0503020102020204" pitchFamily="34" charset="0"/>
                <a:ea typeface="Calibri" panose="020F0502020204030204" pitchFamily="34" charset="0"/>
                <a:cs typeface="Times New Roman" panose="02020603050405020304" pitchFamily="18" charset="0"/>
              </a:rPr>
              <a:t>sexual orientation </a:t>
            </a:r>
            <a:r>
              <a:rPr lang="en-US" dirty="0">
                <a:effectLst/>
                <a:latin typeface="Franklin Gothic Book" panose="020B0503020102020204" pitchFamily="34" charset="0"/>
                <a:ea typeface="Calibri" panose="020F0502020204030204" pitchFamily="34" charset="0"/>
                <a:cs typeface="Times New Roman" panose="02020603050405020304" pitchFamily="18" charset="0"/>
              </a:rPr>
              <a:t>referring to an individual’s attractions and partnering.</a:t>
            </a:r>
          </a:p>
          <a:p>
            <a:pPr>
              <a:lnSpc>
                <a:spcPct val="115000"/>
              </a:lnSpc>
              <a:spcAft>
                <a:spcPts val="1057"/>
              </a:spcAft>
            </a:pPr>
            <a:endParaRPr lang="en-US" dirty="0">
              <a:effectLst/>
              <a:latin typeface="Franklin Gothic Book" panose="020B0503020102020204" pitchFamily="34" charset="0"/>
              <a:ea typeface="Calibri" panose="020F0502020204030204" pitchFamily="34" charset="0"/>
              <a:cs typeface="Times New Roman" panose="02020603050405020304" pitchFamily="18" charset="0"/>
            </a:endParaRPr>
          </a:p>
          <a:p>
            <a:pPr>
              <a:lnSpc>
                <a:spcPct val="115000"/>
              </a:lnSpc>
              <a:spcAft>
                <a:spcPts val="1057"/>
              </a:spcAft>
            </a:pPr>
            <a:r>
              <a:rPr lang="en-US" dirty="0">
                <a:effectLst/>
                <a:latin typeface="Franklin Gothic Book" panose="020B0503020102020204" pitchFamily="34" charset="0"/>
                <a:ea typeface="Calibri" panose="020F0502020204030204" pitchFamily="34" charset="0"/>
                <a:cs typeface="Times New Roman" panose="02020603050405020304" pitchFamily="18" charset="0"/>
              </a:rPr>
              <a:t>Transgender people face an increased risk of HIV due to stigma, discrimination, social rejection and exclusion, violence, and barriers in health care settings, such as lack of provider training on transgender people’s unique needs.</a:t>
            </a:r>
            <a:r>
              <a:rPr lang="en-US" baseline="30000" dirty="0">
                <a:effectLst/>
                <a:latin typeface="Franklin Gothic Book" panose="020B0503020102020204" pitchFamily="34" charset="0"/>
                <a:ea typeface="Calibri" panose="020F0502020204030204" pitchFamily="34" charset="0"/>
                <a:cs typeface="Times New Roman" panose="02020603050405020304" pitchFamily="18" charset="0"/>
              </a:rPr>
              <a:t>1 </a:t>
            </a:r>
            <a:r>
              <a:rPr lang="en-US" dirty="0">
                <a:effectLst/>
                <a:latin typeface="Franklin Gothic Book" panose="020B0503020102020204" pitchFamily="34" charset="0"/>
                <a:ea typeface="Calibri" panose="020F0502020204030204" pitchFamily="34" charset="0"/>
                <a:cs typeface="Times New Roman" panose="02020603050405020304" pitchFamily="18" charset="0"/>
              </a:rPr>
              <a:t>Since 1982, 95 transgender individuals have been diagnosed with HIV in Wisconsin (eight transgender men and 87 transgender women). While collection of self-reported gender identity has improved over time, the number of diagnoses among transgender individuals in Wisconsin may be underreported.</a:t>
            </a:r>
          </a:p>
          <a:p>
            <a:pPr>
              <a:lnSpc>
                <a:spcPct val="115000"/>
              </a:lnSpc>
              <a:spcAft>
                <a:spcPts val="1057"/>
              </a:spcAft>
            </a:pPr>
            <a:endParaRPr lang="en-US" dirty="0">
              <a:effectLst/>
              <a:latin typeface="Franklin Gothic Book" panose="020B0503020102020204" pitchFamily="34" charset="0"/>
              <a:ea typeface="Calibri" panose="020F0502020204030204" pitchFamily="34" charset="0"/>
              <a:cs typeface="Times New Roman" panose="02020603050405020304" pitchFamily="18" charset="0"/>
            </a:endParaRPr>
          </a:p>
          <a:p>
            <a:pPr>
              <a:lnSpc>
                <a:spcPct val="115000"/>
              </a:lnSpc>
              <a:spcAft>
                <a:spcPts val="1057"/>
              </a:spcAft>
            </a:pPr>
            <a:r>
              <a:rPr lang="en-US" dirty="0">
                <a:effectLst/>
                <a:latin typeface="Franklin Gothic Book" panose="020B0503020102020204" pitchFamily="34" charset="0"/>
                <a:ea typeface="Calibri" panose="020F0502020204030204" pitchFamily="34" charset="0"/>
                <a:cs typeface="Times New Roman" panose="02020603050405020304" pitchFamily="18" charset="0"/>
              </a:rPr>
              <a:t>Of the 95 HIV diagnoses among transgender individuals, 53 occurred between 2011 and 2020: </a:t>
            </a:r>
          </a:p>
          <a:p>
            <a:pPr marL="845786" lvl="1" indent="-362480">
              <a:lnSpc>
                <a:spcPct val="115000"/>
              </a:lnSpc>
              <a:buFont typeface="Symbol" panose="05050102010706020507" pitchFamily="18" charset="2"/>
              <a:buChar char=""/>
            </a:pPr>
            <a:r>
              <a:rPr lang="en-US" dirty="0">
                <a:effectLst/>
                <a:latin typeface="Franklin Gothic Book" panose="020B0503020102020204" pitchFamily="34" charset="0"/>
                <a:ea typeface="Calibri" panose="020F0502020204030204" pitchFamily="34" charset="0"/>
                <a:cs typeface="Times New Roman" panose="02020603050405020304" pitchFamily="18" charset="0"/>
              </a:rPr>
              <a:t>The majority were from a racial or ethnic minority group (92%).</a:t>
            </a:r>
          </a:p>
          <a:p>
            <a:pPr marL="845786" lvl="1" indent="-362480">
              <a:lnSpc>
                <a:spcPct val="115000"/>
              </a:lnSpc>
              <a:buFont typeface="Symbol" panose="05050102010706020507" pitchFamily="18" charset="2"/>
              <a:buChar char=""/>
            </a:pPr>
            <a:r>
              <a:rPr lang="en-US" dirty="0">
                <a:effectLst/>
                <a:latin typeface="Franklin Gothic Book" panose="020B0503020102020204" pitchFamily="34" charset="0"/>
                <a:ea typeface="Calibri" panose="020F0502020204030204" pitchFamily="34" charset="0"/>
                <a:cs typeface="Times New Roman" panose="02020603050405020304" pitchFamily="18" charset="0"/>
              </a:rPr>
              <a:t>Two out of three individuals were under age 30 (66%).</a:t>
            </a:r>
          </a:p>
          <a:p>
            <a:pPr marL="845786" lvl="1" indent="-362480">
              <a:lnSpc>
                <a:spcPct val="115000"/>
              </a:lnSpc>
              <a:spcAft>
                <a:spcPts val="1057"/>
              </a:spcAft>
              <a:buFont typeface="Symbol" panose="05050102010706020507" pitchFamily="18" charset="2"/>
              <a:buChar char=""/>
            </a:pPr>
            <a:r>
              <a:rPr lang="en-US" dirty="0">
                <a:effectLst/>
                <a:latin typeface="Franklin Gothic Book" panose="020B0503020102020204" pitchFamily="34" charset="0"/>
                <a:ea typeface="Calibri" panose="020F0502020204030204" pitchFamily="34" charset="0"/>
                <a:cs typeface="Times New Roman" panose="02020603050405020304" pitchFamily="18" charset="0"/>
              </a:rPr>
              <a:t>89% of recent diagnoses were attributed to sexual contact (47 of 53).</a:t>
            </a:r>
          </a:p>
          <a:p>
            <a:pPr marL="483306" lvl="1">
              <a:lnSpc>
                <a:spcPct val="115000"/>
              </a:lnSpc>
              <a:spcAft>
                <a:spcPts val="1057"/>
              </a:spcAft>
            </a:pPr>
            <a:endParaRPr lang="en-US" dirty="0">
              <a:effectLst/>
              <a:latin typeface="Franklin Gothic Book" panose="020B0503020102020204" pitchFamily="34" charset="0"/>
              <a:ea typeface="SimSun" panose="02010600030101010101" pitchFamily="2" charset="-122"/>
              <a:cs typeface="Times New Roman" panose="02020603050405020304" pitchFamily="18" charset="0"/>
            </a:endParaRPr>
          </a:p>
          <a:p>
            <a:pPr>
              <a:lnSpc>
                <a:spcPct val="115000"/>
              </a:lnSpc>
              <a:spcAft>
                <a:spcPts val="1057"/>
              </a:spcAft>
            </a:pPr>
            <a:r>
              <a:rPr lang="en-US" baseline="30000" dirty="0">
                <a:effectLst/>
                <a:latin typeface="Franklin Gothic Book" panose="020B0503020102020204" pitchFamily="34" charset="0"/>
                <a:ea typeface="Calibri" panose="020F0502020204030204" pitchFamily="34" charset="0"/>
                <a:cs typeface="Times New Roman" panose="02020603050405020304" pitchFamily="18" charset="0"/>
              </a:rPr>
              <a:t>1</a:t>
            </a:r>
            <a:r>
              <a:rPr lang="en-US" dirty="0">
                <a:effectLst/>
                <a:latin typeface="Franklin Gothic Book" panose="020B0503020102020204" pitchFamily="34" charset="0"/>
                <a:ea typeface="SimSun" panose="02010600030101010101" pitchFamily="2" charset="-122"/>
                <a:cs typeface="Times New Roman" panose="02020603050405020304" pitchFamily="18" charset="0"/>
              </a:rPr>
              <a:t>Centers for Disease Control and Prevention. HIV Among Transgender People. </a:t>
            </a:r>
            <a:r>
              <a:rPr lang="en-US" u="sng" dirty="0">
                <a:solidFill>
                  <a:schemeClr val="tx1"/>
                </a:solidFill>
                <a:effectLst/>
                <a:latin typeface="Franklin Gothic Book" panose="020B0503020102020204" pitchFamily="34" charset="0"/>
                <a:ea typeface="SimSun" panose="02010600030101010101" pitchFamily="2" charset="-122"/>
                <a:cs typeface="Times New Roman" panose="02020603050405020304" pitchFamily="18" charset="0"/>
                <a:hlinkClick r:id="rId3">
                  <a:extLst>
                    <a:ext uri="{A12FA001-AC4F-418D-AE19-62706E023703}">
                      <ahyp:hlinkClr xmlns:ahyp="http://schemas.microsoft.com/office/drawing/2018/hyperlinkcolor" val="tx"/>
                    </a:ext>
                  </a:extLst>
                </a:hlinkClick>
              </a:rPr>
              <a:t>https://www.cdc.gov/hiv/group/gender/transgender/</a:t>
            </a:r>
            <a:r>
              <a:rPr lang="en-US" u="none" dirty="0">
                <a:solidFill>
                  <a:schemeClr val="tx1"/>
                </a:solidFill>
                <a:effectLst/>
                <a:latin typeface="Franklin Gothic Book" panose="020B0503020102020204" pitchFamily="34" charset="0"/>
                <a:ea typeface="SimSun" panose="02010600030101010101" pitchFamily="2" charset="-122"/>
                <a:cs typeface="Times New Roman" panose="02020603050405020304" pitchFamily="18" charset="0"/>
              </a:rPr>
              <a:t>.</a:t>
            </a:r>
            <a:r>
              <a:rPr lang="en-US" dirty="0">
                <a:solidFill>
                  <a:schemeClr val="tx1"/>
                </a:solidFill>
                <a:effectLst/>
                <a:latin typeface="Franklin Gothic Book" panose="020B0503020102020204" pitchFamily="34" charset="0"/>
                <a:ea typeface="SimSun" panose="02010600030101010101" pitchFamily="2" charset="-122"/>
                <a:cs typeface="Times New Roman" panose="02020603050405020304" pitchFamily="18" charset="0"/>
              </a:rPr>
              <a:t> </a:t>
            </a:r>
            <a:r>
              <a:rPr lang="en-US" dirty="0">
                <a:effectLst/>
                <a:latin typeface="Franklin Gothic Book" panose="020B0503020102020204" pitchFamily="34" charset="0"/>
                <a:ea typeface="SimSun" panose="02010600030101010101" pitchFamily="2" charset="-122"/>
                <a:cs typeface="Times New Roman" panose="02020603050405020304" pitchFamily="18" charset="0"/>
              </a:rPr>
              <a:t>Published April 2017.</a:t>
            </a:r>
          </a:p>
          <a:p>
            <a:endParaRPr lang="en-US" dirty="0"/>
          </a:p>
        </p:txBody>
      </p:sp>
      <p:sp>
        <p:nvSpPr>
          <p:cNvPr id="4" name="Slide Number Placeholder 3"/>
          <p:cNvSpPr>
            <a:spLocks noGrp="1"/>
          </p:cNvSpPr>
          <p:nvPr>
            <p:ph type="sldNum" sz="quarter" idx="5"/>
          </p:nvPr>
        </p:nvSpPr>
        <p:spPr/>
        <p:txBody>
          <a:bodyPr/>
          <a:lstStyle/>
          <a:p>
            <a:fld id="{F8482B3A-B93F-4E5E-B0C5-9FDEC4D10B9C}" type="slidenum">
              <a:rPr lang="en-US" smtClean="0"/>
              <a:t>45</a:t>
            </a:fld>
            <a:endParaRPr lang="en-US" dirty="0"/>
          </a:p>
        </p:txBody>
      </p:sp>
    </p:spTree>
    <p:extLst>
      <p:ext uri="{BB962C8B-B14F-4D97-AF65-F5344CB8AC3E}">
        <p14:creationId xmlns:p14="http://schemas.microsoft.com/office/powerpoint/2010/main" val="219128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r>
              <a:rPr lang="en-US" dirty="0">
                <a:latin typeface="Franklin Gothic Book" panose="020B0503020102020204" pitchFamily="34" charset="0"/>
              </a:rPr>
              <a:t>This section addresses HIV in non-Hispanic Black people or African Americans. </a:t>
            </a:r>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5E2FDF0-BE34-40E6-A70E-CBBA5B697AE7}" type="slidenum">
              <a:rPr lang="en-US">
                <a:solidFill>
                  <a:prstClr val="black"/>
                </a:solidFill>
                <a:latin typeface="Calibri" pitchFamily="34" charset="0"/>
                <a:cs typeface="Arial" charset="0"/>
              </a:rPr>
              <a:pPr defTabSz="966612" fontAlgn="base">
                <a:spcBef>
                  <a:spcPct val="0"/>
                </a:spcBef>
                <a:spcAft>
                  <a:spcPct val="0"/>
                </a:spcAft>
                <a:defRPr/>
              </a:pPr>
              <a:t>46</a:t>
            </a:fld>
            <a:endParaRPr lang="en-US" dirty="0">
              <a:solidFill>
                <a:prstClr val="black"/>
              </a:solidFill>
              <a:latin typeface="Calibri" pitchFamily="34" charset="0"/>
              <a:cs typeface="Arial" charset="0"/>
            </a:endParaRPr>
          </a:p>
        </p:txBody>
      </p:sp>
    </p:spTree>
    <p:extLst>
      <p:ext uri="{BB962C8B-B14F-4D97-AF65-F5344CB8AC3E}">
        <p14:creationId xmlns:p14="http://schemas.microsoft.com/office/powerpoint/2010/main" val="1749613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239713"/>
            <a:ext cx="5759450" cy="3240087"/>
          </a:xfrm>
        </p:spPr>
      </p:sp>
      <p:sp>
        <p:nvSpPr>
          <p:cNvPr id="3" name="Notes Placeholder 2"/>
          <p:cNvSpPr>
            <a:spLocks noGrp="1"/>
          </p:cNvSpPr>
          <p:nvPr>
            <p:ph type="body" idx="1"/>
          </p:nvPr>
        </p:nvSpPr>
        <p:spPr>
          <a:xfrm>
            <a:off x="406400" y="3727132"/>
            <a:ext cx="6488853" cy="5634038"/>
          </a:xfrm>
        </p:spPr>
        <p:txBody>
          <a:bodyPr/>
          <a:lstStyle/>
          <a:p>
            <a:r>
              <a:rPr lang="en-US" sz="1300" b="1" dirty="0">
                <a:latin typeface="Franklin Gothic Book" panose="020B0503020102020204" pitchFamily="34" charset="0"/>
                <a:ea typeface="Calibri" panose="020F0502020204030204" pitchFamily="34" charset="0"/>
              </a:rPr>
              <a:t>New diagnoses</a:t>
            </a:r>
          </a:p>
          <a:p>
            <a:r>
              <a:rPr lang="en-US" sz="1300" dirty="0">
                <a:latin typeface="Franklin Gothic Book" panose="020B0503020102020204" pitchFamily="34" charset="0"/>
                <a:ea typeface="Calibri" panose="020F0502020204030204" pitchFamily="34" charset="0"/>
              </a:rPr>
              <a:t>Black people accounted for 487 (43%) of the 1,126 HIV diagnoses in Wisconsin during 2016–2020 but make up only 7% of the state’s population. The HIV diagnosis rate in Black people were more than 14 times higher than in White people and nearly 3 times higher than in Hispanic people. The HIV diagnosis rate remained level among all racial and ethnic groups from 2011 to 2020. </a:t>
            </a:r>
          </a:p>
          <a:p>
            <a:endParaRPr lang="en-US" sz="1300"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Birth sex</a:t>
            </a:r>
          </a:p>
          <a:p>
            <a:r>
              <a:rPr lang="en-US" sz="1300" dirty="0">
                <a:latin typeface="Franklin Gothic Book" panose="020B0503020102020204" pitchFamily="34" charset="0"/>
                <a:ea typeface="Calibri" panose="020F0502020204030204" pitchFamily="34" charset="0"/>
              </a:rPr>
              <a:t>During 2016–2020, 4 in 5 Black people diagnosed with HIV in Wisconsin were male. </a:t>
            </a:r>
          </a:p>
          <a:p>
            <a:endParaRPr lang="en-US" sz="1300"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Current gender</a:t>
            </a:r>
          </a:p>
          <a:p>
            <a:r>
              <a:rPr lang="en-US" sz="1300" dirty="0">
                <a:latin typeface="Franklin Gothic Book" panose="020B0503020102020204" pitchFamily="34" charset="0"/>
                <a:ea typeface="Calibri" panose="020F0502020204030204" pitchFamily="34" charset="0"/>
              </a:rPr>
              <a:t>Of the 53 known transgender individuals diagnosed with HIV during 2011–2020, 34 are Black, and 29 of these were diagnosed before the age of 30. </a:t>
            </a:r>
          </a:p>
          <a:p>
            <a:endParaRPr lang="en-US" sz="1300"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Age at diagnosis</a:t>
            </a:r>
          </a:p>
          <a:p>
            <a:r>
              <a:rPr lang="en-US" sz="1300" dirty="0">
                <a:latin typeface="Franklin Gothic Book" panose="020B0503020102020204" pitchFamily="34" charset="0"/>
                <a:ea typeface="Calibri" panose="020F0502020204030204" pitchFamily="34" charset="0"/>
              </a:rPr>
              <a:t>Black males were diagnosed at a much younger age than both Black females and males of other racial and ethnic groups except multiracial males. </a:t>
            </a:r>
          </a:p>
          <a:p>
            <a:endParaRPr lang="en-US" sz="1300"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Transmission mode</a:t>
            </a:r>
          </a:p>
          <a:p>
            <a:r>
              <a:rPr lang="en-US" sz="1300" dirty="0">
                <a:latin typeface="Franklin Gothic Book" panose="020B0503020102020204" pitchFamily="34" charset="0"/>
                <a:ea typeface="Calibri" panose="020F0502020204030204" pitchFamily="34" charset="0"/>
              </a:rPr>
              <a:t>Male-male sexual contact (MMSC), including males who report both MMSC and injection drug use, accounted for 90% of new HIV diagnoses among Black males in Wisconsin between 2016 and 2020. Among Black women, 87% of HIV diagnoses were attributed to male-female sexual contact. </a:t>
            </a:r>
          </a:p>
          <a:p>
            <a:endParaRPr lang="en-US" sz="1300" dirty="0">
              <a:latin typeface="Franklin Gothic Book" panose="020B0503020102020204" pitchFamily="34" charset="0"/>
              <a:ea typeface="Calibri" panose="020F0502020204030204" pitchFamily="34" charset="0"/>
            </a:endParaRPr>
          </a:p>
          <a:p>
            <a:r>
              <a:rPr lang="en-US" sz="1300" dirty="0">
                <a:latin typeface="Franklin Gothic Book" panose="020B0503020102020204" pitchFamily="34" charset="0"/>
                <a:ea typeface="Calibri" panose="020F0502020204030204" pitchFamily="34" charset="0"/>
              </a:rPr>
              <a:t>HIV diagnoses in Wisconsin during 2011–2020: </a:t>
            </a:r>
          </a:p>
          <a:p>
            <a:pPr marL="302066" indent="-302066">
              <a:buFont typeface="Arial" panose="020B0604020202020204" pitchFamily="34" charset="0"/>
              <a:buChar char="•"/>
            </a:pPr>
            <a:r>
              <a:rPr lang="en-US" sz="1300" dirty="0">
                <a:latin typeface="Franklin Gothic Book" panose="020B0503020102020204" pitchFamily="34" charset="0"/>
                <a:ea typeface="Calibri" panose="020F0502020204030204" pitchFamily="34" charset="0"/>
              </a:rPr>
              <a:t>Decreased in young Black males who report MMSC.</a:t>
            </a:r>
          </a:p>
          <a:p>
            <a:pPr marL="302066" indent="-302066">
              <a:buFont typeface="Arial" panose="020B0604020202020204" pitchFamily="34" charset="0"/>
              <a:buChar char="•"/>
            </a:pPr>
            <a:r>
              <a:rPr lang="en-US" sz="1300" dirty="0">
                <a:latin typeface="Franklin Gothic Book" panose="020B0503020102020204" pitchFamily="34" charset="0"/>
                <a:ea typeface="Calibri" panose="020F0502020204030204" pitchFamily="34" charset="0"/>
              </a:rPr>
              <a:t>Increased in Black males who report MMSC ages 25 and older. </a:t>
            </a:r>
          </a:p>
          <a:p>
            <a:pPr marL="302066" indent="-302066">
              <a:buFont typeface="Arial" panose="020B0604020202020204" pitchFamily="34" charset="0"/>
              <a:buChar char="•"/>
            </a:pPr>
            <a:r>
              <a:rPr lang="en-US" sz="1300" dirty="0">
                <a:latin typeface="Franklin Gothic Book" panose="020B0503020102020204" pitchFamily="34" charset="0"/>
                <a:ea typeface="Calibri" panose="020F0502020204030204" pitchFamily="34" charset="0"/>
              </a:rPr>
              <a:t>Declined in Black people who inject drugs and those with male-female sexual contact. </a:t>
            </a:r>
          </a:p>
          <a:p>
            <a:endParaRPr lang="en-US" sz="1900" dirty="0">
              <a:latin typeface="Franklin Gothic Book" panose="020B05030201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47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149611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latin typeface="Franklin Gothic Book" panose="020B0503020102020204" pitchFamily="34" charset="0"/>
                <a:ea typeface="Calibri" panose="020F0502020204030204" pitchFamily="34" charset="0"/>
              </a:rPr>
              <a:t>Geography</a:t>
            </a:r>
            <a:endParaRPr lang="en-US" sz="1300" dirty="0">
              <a:latin typeface="Franklin Gothic Book" panose="020B0503020102020204" pitchFamily="34" charset="0"/>
              <a:ea typeface="Calibri" panose="020F0502020204030204" pitchFamily="34" charset="0"/>
            </a:endParaRPr>
          </a:p>
          <a:p>
            <a:r>
              <a:rPr lang="en-US" sz="1300" dirty="0">
                <a:latin typeface="Franklin Gothic Book" panose="020B0503020102020204" pitchFamily="34" charset="0"/>
                <a:ea typeface="Calibri" panose="020F0502020204030204" pitchFamily="34" charset="0"/>
              </a:rPr>
              <a:t>Milwaukee County residents account for over three in four diagnoses among Black people in Wisconsin. </a:t>
            </a:r>
            <a:endParaRPr lang="en-US" sz="1300" b="1" dirty="0">
              <a:latin typeface="Franklin Gothic Book" panose="020B0503020102020204" pitchFamily="34" charset="0"/>
              <a:ea typeface="Calibri" panose="020F0502020204030204" pitchFamily="34" charset="0"/>
            </a:endParaRPr>
          </a:p>
          <a:p>
            <a:endParaRPr lang="en-US" sz="1300" b="1"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Prevalence</a:t>
            </a:r>
            <a:endParaRPr lang="en-US" sz="1300" dirty="0">
              <a:latin typeface="Franklin Gothic Book" panose="020B0503020102020204" pitchFamily="34" charset="0"/>
              <a:ea typeface="Calibri" panose="020F0502020204030204" pitchFamily="34" charset="0"/>
            </a:endParaRPr>
          </a:p>
          <a:p>
            <a:r>
              <a:rPr lang="en-US" sz="1300" dirty="0">
                <a:latin typeface="Franklin Gothic Book" panose="020B0503020102020204" pitchFamily="34" charset="0"/>
                <a:ea typeface="Calibri" panose="020F0502020204030204" pitchFamily="34" charset="0"/>
              </a:rPr>
              <a:t>As of December 31, 2020, 38% (n=2,611) of all people living with HIV were Black. According to CDC, an estimated 8 13.4% of Black people living with HIV are undiagnosed, meaning an additional 350 people may be living with HIV in Wisconsin but are unaware of their status.</a:t>
            </a:r>
            <a:r>
              <a:rPr lang="en-US" sz="1300" baseline="30000" dirty="0">
                <a:latin typeface="Franklin Gothic Book" panose="020B0503020102020204" pitchFamily="34" charset="0"/>
                <a:ea typeface="Calibri" panose="020F0502020204030204" pitchFamily="34" charset="0"/>
              </a:rPr>
              <a:t>1 </a:t>
            </a:r>
          </a:p>
          <a:p>
            <a:endParaRPr lang="en-US" sz="1300" baseline="30000" dirty="0">
              <a:latin typeface="Franklin Gothic Book" panose="020B0503020102020204" pitchFamily="34" charset="0"/>
              <a:ea typeface="Calibri" panose="020F0502020204030204" pitchFamily="34" charset="0"/>
            </a:endParaRPr>
          </a:p>
          <a:p>
            <a:r>
              <a:rPr lang="en-US" sz="1300" dirty="0">
                <a:latin typeface="Franklin Gothic Book" panose="020B0503020102020204" pitchFamily="34" charset="0"/>
                <a:ea typeface="Calibri" panose="020F0502020204030204" pitchFamily="34" charset="0"/>
              </a:rPr>
              <a:t>1 in 3 Black MSM is estimated to be living with HIV compared to 12% of Hispanic and 3% of White MSM.</a:t>
            </a:r>
            <a:endParaRPr lang="en-US" sz="1300" baseline="30000" dirty="0">
              <a:latin typeface="Franklin Gothic Book" panose="020B0503020102020204" pitchFamily="34" charset="0"/>
              <a:ea typeface="Calibri" panose="020F0502020204030204" pitchFamily="34" charset="0"/>
            </a:endParaRPr>
          </a:p>
          <a:p>
            <a:endParaRPr lang="en-US" sz="1300" dirty="0">
              <a:latin typeface="Franklin Gothic Book" panose="020B0503020102020204" pitchFamily="34" charset="0"/>
              <a:ea typeface="Calibri" panose="020F0502020204030204" pitchFamily="34" charset="0"/>
            </a:endParaRPr>
          </a:p>
          <a:p>
            <a:r>
              <a:rPr lang="en-US" sz="1300" baseline="30000" dirty="0">
                <a:latin typeface="Franklin Gothic Book" panose="020B0503020102020204" pitchFamily="34" charset="0"/>
                <a:ea typeface="Calibri" panose="020F0502020204030204" pitchFamily="34" charset="0"/>
              </a:rPr>
              <a:t>1</a:t>
            </a:r>
            <a:r>
              <a:rPr lang="en-US" sz="1300" dirty="0">
                <a:latin typeface="Franklin Gothic Book" panose="020B0503020102020204" pitchFamily="34" charset="0"/>
              </a:rPr>
              <a:t>Centers for Disease Control and Prevention. Estimated HIV incidence and prevalence in the United States, 2015–2019. HIV Surveillance Supplemental Report 2021;26(No. 1). </a:t>
            </a:r>
            <a:r>
              <a:rPr lang="en-US" sz="1300" u="sng" dirty="0">
                <a:latin typeface="Franklin Gothic Book" panose="020B0503020102020204" pitchFamily="34" charset="0"/>
              </a:rPr>
              <a:t>http://www.cdc.gov/ hiv/library/reports/hiv-surveillance.html</a:t>
            </a:r>
            <a:r>
              <a:rPr lang="en-US" sz="1300" dirty="0">
                <a:latin typeface="Franklin Gothic Book" panose="020B0503020102020204" pitchFamily="34" charset="0"/>
              </a:rPr>
              <a:t>. Published May 2021. Accessed June 2022.</a:t>
            </a: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48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921840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pPr defTabSz="966612">
              <a:defRPr/>
            </a:pPr>
            <a:r>
              <a:rPr lang="en-US" dirty="0">
                <a:latin typeface="Franklin Gothic Book" panose="020B0503020102020204" pitchFamily="34" charset="0"/>
              </a:rPr>
              <a:t>This section addresses HIV in Hispanic or Latino people. The federal Office of Management and Budget (OMB) defines Hispanic or Latino as “a person of Cuban, Mexican, Puerto Rican, South or Central American, or other Spanish culture or origin, regardless of race.” </a:t>
            </a:r>
          </a:p>
          <a:p>
            <a:endParaRPr lang="en-US" dirty="0"/>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5E2FDF0-BE34-40E6-A70E-CBBA5B697AE7}" type="slidenum">
              <a:rPr lang="en-US">
                <a:solidFill>
                  <a:prstClr val="black"/>
                </a:solidFill>
                <a:latin typeface="Calibri" pitchFamily="34" charset="0"/>
                <a:cs typeface="Arial" charset="0"/>
              </a:rPr>
              <a:pPr defTabSz="966612" fontAlgn="base">
                <a:spcBef>
                  <a:spcPct val="0"/>
                </a:spcBef>
                <a:spcAft>
                  <a:spcPct val="0"/>
                </a:spcAft>
                <a:defRPr/>
              </a:pPr>
              <a:t>49</a:t>
            </a:fld>
            <a:endParaRPr lang="en-US" dirty="0">
              <a:solidFill>
                <a:prstClr val="black"/>
              </a:solidFill>
              <a:latin typeface="Calibri" pitchFamily="34" charset="0"/>
              <a:cs typeface="Arial" charset="0"/>
            </a:endParaRPr>
          </a:p>
        </p:txBody>
      </p:sp>
    </p:spTree>
    <p:extLst>
      <p:ext uri="{BB962C8B-B14F-4D97-AF65-F5344CB8AC3E}">
        <p14:creationId xmlns:p14="http://schemas.microsoft.com/office/powerpoint/2010/main" val="3072107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482B3A-B93F-4E5E-B0C5-9FDEC4D10B9C}" type="slidenum">
              <a:rPr lang="en-US" smtClean="0"/>
              <a:t>5</a:t>
            </a:fld>
            <a:endParaRPr lang="en-US" dirty="0"/>
          </a:p>
        </p:txBody>
      </p:sp>
    </p:spTree>
    <p:extLst>
      <p:ext uri="{BB962C8B-B14F-4D97-AF65-F5344CB8AC3E}">
        <p14:creationId xmlns:p14="http://schemas.microsoft.com/office/powerpoint/2010/main" val="9228678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346075"/>
            <a:ext cx="5762625" cy="3241675"/>
          </a:xfrm>
        </p:spPr>
      </p:sp>
      <p:sp>
        <p:nvSpPr>
          <p:cNvPr id="3" name="Notes Placeholder 2"/>
          <p:cNvSpPr>
            <a:spLocks noGrp="1"/>
          </p:cNvSpPr>
          <p:nvPr>
            <p:ph type="body" idx="1"/>
          </p:nvPr>
        </p:nvSpPr>
        <p:spPr>
          <a:xfrm>
            <a:off x="216747" y="3687127"/>
            <a:ext cx="6841067" cy="5674043"/>
          </a:xfrm>
        </p:spPr>
        <p:txBody>
          <a:bodyPr/>
          <a:lstStyle/>
          <a:p>
            <a:r>
              <a:rPr lang="en-US" sz="1300" b="1" dirty="0">
                <a:latin typeface="Franklin Gothic Book" panose="020B0503020102020204" pitchFamily="34" charset="0"/>
                <a:ea typeface="Calibri" panose="020F0502020204030204" pitchFamily="34" charset="0"/>
              </a:rPr>
              <a:t>New diagnoses</a:t>
            </a:r>
          </a:p>
          <a:p>
            <a:pPr defTabSz="966612">
              <a:defRPr/>
            </a:pPr>
            <a:r>
              <a:rPr lang="en-US" sz="1300" dirty="0">
                <a:latin typeface="Franklin Gothic Book" panose="020B0503020102020204" pitchFamily="34" charset="0"/>
                <a:ea typeface="Calibri" panose="020F0502020204030204" pitchFamily="34" charset="0"/>
              </a:rPr>
              <a:t>Hispanic people accounted for 170 (15%) of the 1,126 new HIV diagnoses in Wisconsin during 2016–2020 but make up only 7% of the state’s population. The HIV diagnosis rate in Hispanics was five times higher than in Whites during 2016–2020. The HIV diagnosis rate remained level among all racial and ethnic groups from 2011 to 2020.  </a:t>
            </a:r>
          </a:p>
          <a:p>
            <a:endParaRPr lang="en-US" sz="1300"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Birth sex</a:t>
            </a:r>
          </a:p>
          <a:p>
            <a:r>
              <a:rPr lang="en-US" sz="1300" dirty="0">
                <a:latin typeface="Franklin Gothic Book" panose="020B0503020102020204" pitchFamily="34" charset="0"/>
                <a:ea typeface="Calibri" panose="020F0502020204030204" pitchFamily="34" charset="0"/>
              </a:rPr>
              <a:t>Males accounted for nine out of ten Hispanic people diagnosed with HIV in Wisconsin during 2016–2020. </a:t>
            </a:r>
          </a:p>
          <a:p>
            <a:endParaRPr lang="en-US" sz="1300" b="1"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Current gender</a:t>
            </a:r>
          </a:p>
          <a:p>
            <a:r>
              <a:rPr lang="en-US" sz="1300" dirty="0">
                <a:latin typeface="Franklin Gothic Book" panose="020B0503020102020204" pitchFamily="34" charset="0"/>
                <a:ea typeface="Calibri" panose="020F0502020204030204" pitchFamily="34" charset="0"/>
              </a:rPr>
              <a:t>Of the 53 known transgender individuals diagnosed with HIV during 2011–2020, 10 are Hispanic, and five of these were diagnosed before the age of 30. </a:t>
            </a:r>
          </a:p>
          <a:p>
            <a:r>
              <a:rPr lang="en-US" sz="1300" dirty="0">
                <a:latin typeface="Franklin Gothic Book" panose="020B0503020102020204" pitchFamily="34" charset="0"/>
                <a:ea typeface="Calibri" panose="020F0502020204030204" pitchFamily="34" charset="0"/>
              </a:rPr>
              <a:t> </a:t>
            </a:r>
          </a:p>
          <a:p>
            <a:r>
              <a:rPr lang="en-US" sz="1300" b="1" dirty="0">
                <a:latin typeface="Franklin Gothic Book" panose="020B0503020102020204" pitchFamily="34" charset="0"/>
                <a:ea typeface="Calibri" panose="020F0502020204030204" pitchFamily="34" charset="0"/>
              </a:rPr>
              <a:t>Age at diagnosis</a:t>
            </a:r>
          </a:p>
          <a:p>
            <a:r>
              <a:rPr lang="en-US" sz="1300" dirty="0">
                <a:latin typeface="Franklin Gothic Book" panose="020B0503020102020204" pitchFamily="34" charset="0"/>
                <a:ea typeface="Calibri" panose="020F0502020204030204" pitchFamily="34" charset="0"/>
              </a:rPr>
              <a:t>Hispanic females had a median age at diagnosis that was older than all other racial and ethnic groups while Hispanic males had a median age at diagnosis that was younger than White and Asian people but older than Black and multiracial people. </a:t>
            </a:r>
          </a:p>
          <a:p>
            <a:endParaRPr lang="en-US" sz="1300"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Transmission mode</a:t>
            </a:r>
          </a:p>
          <a:p>
            <a:r>
              <a:rPr lang="en-US" sz="1300" dirty="0">
                <a:latin typeface="Franklin Gothic Book" panose="020B0503020102020204" pitchFamily="34" charset="0"/>
                <a:ea typeface="Calibri" panose="020F0502020204030204" pitchFamily="34" charset="0"/>
              </a:rPr>
              <a:t>Male-male sexual contact (MMSC), including males who report both MMSC and injected drugs, accounted for 89% of new HIV diagnoses among Hispanic males in Wisconsin. Among Hispanic women, 88% of HIV diagnoses were attributed to male-female sexual contact. </a:t>
            </a:r>
          </a:p>
          <a:p>
            <a:endParaRPr lang="en-US" sz="1300" dirty="0">
              <a:latin typeface="Franklin Gothic Book" panose="020B0503020102020204" pitchFamily="34" charset="0"/>
              <a:ea typeface="Calibri" panose="020F0502020204030204" pitchFamily="34" charset="0"/>
            </a:endParaRPr>
          </a:p>
          <a:p>
            <a:r>
              <a:rPr lang="en-US" sz="1300" dirty="0">
                <a:latin typeface="Franklin Gothic Book" panose="020B0503020102020204" pitchFamily="34" charset="0"/>
                <a:ea typeface="Calibri" panose="020F0502020204030204" pitchFamily="34" charset="0"/>
              </a:rPr>
              <a:t>HIV diagnoses in Wisconsin during 2011–2020: </a:t>
            </a:r>
          </a:p>
          <a:p>
            <a:pPr marL="302066" indent="-302066">
              <a:buFont typeface="Arial" panose="020B0604020202020204" pitchFamily="34" charset="0"/>
              <a:buChar char="•"/>
            </a:pPr>
            <a:r>
              <a:rPr lang="en-US" sz="1300" dirty="0">
                <a:latin typeface="Franklin Gothic Book" panose="020B0503020102020204" pitchFamily="34" charset="0"/>
                <a:ea typeface="Calibri" panose="020F0502020204030204" pitchFamily="34" charset="0"/>
              </a:rPr>
              <a:t>Increased in Hispanic males who report MMSC.</a:t>
            </a:r>
          </a:p>
          <a:p>
            <a:pPr marL="302066" indent="-302066">
              <a:buFont typeface="Arial" panose="020B0604020202020204" pitchFamily="34" charset="0"/>
              <a:buChar char="•"/>
            </a:pPr>
            <a:r>
              <a:rPr lang="en-US" sz="1300" dirty="0">
                <a:latin typeface="Franklin Gothic Book" panose="020B0503020102020204" pitchFamily="34" charset="0"/>
                <a:ea typeface="Calibri" panose="020F0502020204030204" pitchFamily="34" charset="0"/>
              </a:rPr>
              <a:t>Declined in Hispanic people with HIV attributed to injection drug use and male-female sexual contact. </a:t>
            </a: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50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0699759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latin typeface="Franklin Gothic Book" panose="020B0503020102020204" pitchFamily="34" charset="0"/>
                <a:ea typeface="Calibri" panose="020F0502020204030204" pitchFamily="34" charset="0"/>
              </a:rPr>
              <a:t>Geography</a:t>
            </a:r>
          </a:p>
          <a:p>
            <a:r>
              <a:rPr lang="en-US" sz="1300" dirty="0">
                <a:latin typeface="Franklin Gothic Book" panose="020B0503020102020204" pitchFamily="34" charset="0"/>
                <a:ea typeface="Calibri" panose="020F0502020204030204" pitchFamily="34" charset="0"/>
              </a:rPr>
              <a:t>Milwaukee County residents account for over half of diagnoses among Hispanic people in Wisconsin from 2016–2020. </a:t>
            </a:r>
          </a:p>
          <a:p>
            <a:endParaRPr lang="en-US" sz="1300" b="1"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Prevalence</a:t>
            </a:r>
            <a:endParaRPr lang="en-US" sz="1300" dirty="0">
              <a:latin typeface="Franklin Gothic Book" panose="020B0503020102020204" pitchFamily="34" charset="0"/>
              <a:ea typeface="Calibri" panose="020F0502020204030204" pitchFamily="34" charset="0"/>
            </a:endParaRPr>
          </a:p>
          <a:p>
            <a:r>
              <a:rPr lang="en-US" sz="1300" dirty="0">
                <a:latin typeface="Franklin Gothic Book" panose="020B0503020102020204" pitchFamily="34" charset="0"/>
                <a:ea typeface="Calibri" panose="020F0502020204030204" pitchFamily="34" charset="0"/>
              </a:rPr>
              <a:t>As of December 31, 2020, 14% (n=1,001) of all people living with HIV in Wisconsin were of Hispanic ethnicity. According to CDC, an estimated 16.4% of Hispanic people are living with HIV and undiagnosed. This means that an additional 164 Hispanic people are estimated to be living with HIV in Wisconsin but are unaware of their status.</a:t>
            </a:r>
            <a:r>
              <a:rPr lang="en-US" sz="1300" baseline="30000" dirty="0">
                <a:latin typeface="Franklin Gothic Book" panose="020B0503020102020204" pitchFamily="34" charset="0"/>
                <a:ea typeface="Calibri" panose="020F0502020204030204" pitchFamily="34" charset="0"/>
              </a:rPr>
              <a:t>1 </a:t>
            </a:r>
          </a:p>
          <a:p>
            <a:endParaRPr lang="en-US" sz="1300" baseline="30000" dirty="0">
              <a:latin typeface="Franklin Gothic Book" panose="020B0503020102020204" pitchFamily="34" charset="0"/>
              <a:ea typeface="Calibri" panose="020F0502020204030204" pitchFamily="34" charset="0"/>
            </a:endParaRPr>
          </a:p>
          <a:p>
            <a:r>
              <a:rPr lang="en-US" sz="1300" dirty="0">
                <a:latin typeface="Franklin Gothic Book" panose="020B0503020102020204" pitchFamily="34" charset="0"/>
                <a:ea typeface="Calibri" panose="020F0502020204030204" pitchFamily="34" charset="0"/>
              </a:rPr>
              <a:t>The prevalence of HIV in Hispanic people is almost four times higher than in White people. An estimated 12% of Hispanic MSM are living with HIV compared to 3% of White MSM. </a:t>
            </a:r>
            <a:endParaRPr lang="en-US" sz="1300" baseline="30000" dirty="0">
              <a:latin typeface="Franklin Gothic Book" panose="020B0503020102020204" pitchFamily="34" charset="0"/>
              <a:ea typeface="Calibri" panose="020F0502020204030204" pitchFamily="34" charset="0"/>
            </a:endParaRPr>
          </a:p>
          <a:p>
            <a:endParaRPr lang="en-US" sz="1300" dirty="0">
              <a:latin typeface="Franklin Gothic Book" panose="020B0503020102020204" pitchFamily="34" charset="0"/>
              <a:ea typeface="Calibri" panose="020F0502020204030204" pitchFamily="34" charset="0"/>
            </a:endParaRPr>
          </a:p>
          <a:p>
            <a:r>
              <a:rPr lang="en-US" sz="1300" dirty="0">
                <a:latin typeface="Franklin Gothic Book" panose="020B0503020102020204" pitchFamily="34" charset="0"/>
                <a:ea typeface="Calibri" panose="020F0502020204030204" pitchFamily="34" charset="0"/>
              </a:rPr>
              <a:t>Source: </a:t>
            </a:r>
            <a:r>
              <a:rPr lang="en-US" sz="1300" dirty="0">
                <a:latin typeface="Franklin Gothic Book" panose="020B0503020102020204" pitchFamily="34" charset="0"/>
              </a:rPr>
              <a:t>Centers for Disease Control and Prevention. Estimated HIV incidence and prevalence in the United States, 2015–2019. HIV Surveillance Supplemental Report 2021;26(No. 1). </a:t>
            </a:r>
            <a:r>
              <a:rPr lang="en-US" sz="1300" u="sng" dirty="0">
                <a:latin typeface="Franklin Gothic Book" panose="020B0503020102020204" pitchFamily="34" charset="0"/>
              </a:rPr>
              <a:t>http://www.cdc.gov/ hiv/library/reports/hiv-surveillance.html</a:t>
            </a:r>
            <a:r>
              <a:rPr lang="en-US" sz="1300" dirty="0">
                <a:latin typeface="Franklin Gothic Book" panose="020B0503020102020204" pitchFamily="34" charset="0"/>
              </a:rPr>
              <a:t>. Published May 2021. Accessed June 2022.</a:t>
            </a: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51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4090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pPr defTabSz="966612">
              <a:defRPr/>
            </a:pPr>
            <a:r>
              <a:rPr lang="en-US" dirty="0">
                <a:latin typeface="Franklin Gothic Book" panose="020B0503020102020204" pitchFamily="34" charset="0"/>
              </a:rPr>
              <a:t>This section addresses HIV in Native American people (formerly referred to as American Indian and Alaskan Native). The federal Office of Management and Budget (OMB) defines Native American as “a person having origins in any of the original peoples of North and South America (including Central America), and who maintains tribal affiliation or community attachment.” </a:t>
            </a:r>
          </a:p>
          <a:p>
            <a:pPr defTabSz="966612">
              <a:defRPr/>
            </a:pPr>
            <a:endParaRPr lang="en-US" dirty="0">
              <a:latin typeface="Franklin Gothic Book" panose="020B0503020102020204" pitchFamily="34" charset="0"/>
            </a:endParaRPr>
          </a:p>
          <a:p>
            <a:pPr defTabSz="966612">
              <a:defRPr/>
            </a:pPr>
            <a:r>
              <a:rPr lang="en-US" dirty="0">
                <a:latin typeface="Franklin Gothic Book" panose="020B0503020102020204" pitchFamily="34" charset="0"/>
              </a:rPr>
              <a:t>This report bases classifications of race and ethnicity according to CDC standard classifications, which may lead to underreporting of certain racial and ethnic groups. When classified in a more inclusive way, the number of new HIV diagnoses among Native American people during 2011–2020 increases from 16 to 52. This section will use the more inclusive way of defining race and ethnicity (ever reported as Native American, alone or in combination with other racial or ethnic groups). </a:t>
            </a:r>
          </a:p>
          <a:p>
            <a:endParaRPr lang="en-US" dirty="0"/>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5E2FDF0-BE34-40E6-A70E-CBBA5B697AE7}" type="slidenum">
              <a:rPr lang="en-US">
                <a:solidFill>
                  <a:prstClr val="black"/>
                </a:solidFill>
                <a:latin typeface="Calibri" pitchFamily="34" charset="0"/>
                <a:cs typeface="Arial" charset="0"/>
              </a:rPr>
              <a:pPr defTabSz="966612" fontAlgn="base">
                <a:spcBef>
                  <a:spcPct val="0"/>
                </a:spcBef>
                <a:spcAft>
                  <a:spcPct val="0"/>
                </a:spcAft>
                <a:defRPr/>
              </a:pPr>
              <a:t>52</a:t>
            </a:fld>
            <a:endParaRPr lang="en-US" dirty="0">
              <a:solidFill>
                <a:prstClr val="black"/>
              </a:solidFill>
              <a:latin typeface="Calibri" pitchFamily="34" charset="0"/>
              <a:cs typeface="Arial" charset="0"/>
            </a:endParaRPr>
          </a:p>
        </p:txBody>
      </p:sp>
    </p:spTree>
    <p:extLst>
      <p:ext uri="{BB962C8B-B14F-4D97-AF65-F5344CB8AC3E}">
        <p14:creationId xmlns:p14="http://schemas.microsoft.com/office/powerpoint/2010/main" val="10830096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360363"/>
            <a:ext cx="5759450" cy="3240087"/>
          </a:xfrm>
        </p:spPr>
      </p:sp>
      <p:sp>
        <p:nvSpPr>
          <p:cNvPr id="3" name="Notes Placeholder 2"/>
          <p:cNvSpPr>
            <a:spLocks noGrp="1"/>
          </p:cNvSpPr>
          <p:nvPr>
            <p:ph type="body" idx="1"/>
          </p:nvPr>
        </p:nvSpPr>
        <p:spPr>
          <a:xfrm>
            <a:off x="731520" y="4033837"/>
            <a:ext cx="5852160" cy="5407343"/>
          </a:xfrm>
        </p:spPr>
        <p:txBody>
          <a:bodyPr/>
          <a:lstStyle/>
          <a:p>
            <a:r>
              <a:rPr lang="en-US" sz="1300" b="1" dirty="0">
                <a:latin typeface="Franklin Gothic Book" panose="020B0503020102020204" pitchFamily="34" charset="0"/>
                <a:ea typeface="Calibri" panose="020F0502020204030204" pitchFamily="34" charset="0"/>
              </a:rPr>
              <a:t>New diagnoses</a:t>
            </a:r>
          </a:p>
          <a:p>
            <a:r>
              <a:rPr lang="en-US" sz="1300" dirty="0">
                <a:latin typeface="Franklin Gothic Book" panose="020B0503020102020204" pitchFamily="34" charset="0"/>
                <a:ea typeface="Calibri" panose="020F0502020204030204" pitchFamily="34" charset="0"/>
              </a:rPr>
              <a:t>Native Americans accounted for 24 (2%) of the 1,126 new HIV diagnoses in Wisconsin during 2016–2020. The diagnosis rate among Native Americans is higher (6.1 per 100,000 people) than that of White people (1.7 per 100,000 people). </a:t>
            </a:r>
          </a:p>
          <a:p>
            <a:endParaRPr lang="en-US" sz="1300" dirty="0">
              <a:latin typeface="Franklin Gothic Book" panose="020B0503020102020204" pitchFamily="34" charset="0"/>
              <a:ea typeface="Calibri" panose="020F0502020204030204" pitchFamily="34" charset="0"/>
            </a:endParaRPr>
          </a:p>
          <a:p>
            <a:r>
              <a:rPr lang="en-US" sz="1300" dirty="0">
                <a:latin typeface="Franklin Gothic Book" panose="020B0503020102020204" pitchFamily="34" charset="0"/>
                <a:ea typeface="Calibri" panose="020F0502020204030204" pitchFamily="34" charset="0"/>
              </a:rPr>
              <a:t>Because of relatively small numbers of diagnoses in recent years, the rest of this section will focus on the 174 Native Americans ever diagnosed with HIV in Wisconsin from 1979 to 2020. </a:t>
            </a:r>
          </a:p>
          <a:p>
            <a:endParaRPr lang="en-US" sz="1300"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Birth sex</a:t>
            </a:r>
          </a:p>
          <a:p>
            <a:r>
              <a:rPr lang="en-US" sz="1300" dirty="0">
                <a:latin typeface="Franklin Gothic Book" panose="020B0503020102020204" pitchFamily="34" charset="0"/>
                <a:ea typeface="Calibri" panose="020F0502020204030204" pitchFamily="34" charset="0"/>
              </a:rPr>
              <a:t>Males accounted for seven out of ten Native Americans diagnosed with HIV in Wisconsin during 1979–2020. In other racial and ethnic groups, males accounted for at least three in four diagnoses. </a:t>
            </a:r>
            <a:endParaRPr lang="en-US" sz="1300" b="1" dirty="0">
              <a:latin typeface="Franklin Gothic Book" panose="020B0503020102020204" pitchFamily="34" charset="0"/>
              <a:ea typeface="Calibri" panose="020F0502020204030204" pitchFamily="34" charset="0"/>
            </a:endParaRPr>
          </a:p>
          <a:p>
            <a:r>
              <a:rPr lang="en-US" sz="1300" dirty="0">
                <a:latin typeface="Franklin Gothic Book" panose="020B0503020102020204" pitchFamily="34" charset="0"/>
                <a:ea typeface="Calibri" panose="020F0502020204030204" pitchFamily="34" charset="0"/>
              </a:rPr>
              <a:t> </a:t>
            </a:r>
          </a:p>
          <a:p>
            <a:r>
              <a:rPr lang="en-US" sz="1300" b="1" dirty="0">
                <a:latin typeface="Franklin Gothic Book" panose="020B0503020102020204" pitchFamily="34" charset="0"/>
                <a:ea typeface="Calibri" panose="020F0502020204030204" pitchFamily="34" charset="0"/>
              </a:rPr>
              <a:t>Age at diagnosis</a:t>
            </a:r>
          </a:p>
          <a:p>
            <a:r>
              <a:rPr lang="en-US" sz="1300" dirty="0">
                <a:latin typeface="Franklin Gothic Book" panose="020B0503020102020204" pitchFamily="34" charset="0"/>
                <a:ea typeface="Calibri" panose="020F0502020204030204" pitchFamily="34" charset="0"/>
              </a:rPr>
              <a:t>The median age at diagnosis for Native Americans diagnosed with HIV in Wisconsin is 30.5 for people born female and 31 for people born male which is similar to all racial and ethnic groups except White and Asian people. </a:t>
            </a:r>
          </a:p>
          <a:p>
            <a:endParaRPr lang="en-US" sz="1300"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Transmission mode</a:t>
            </a:r>
          </a:p>
          <a:p>
            <a:r>
              <a:rPr lang="en-US" sz="1300" dirty="0">
                <a:latin typeface="Franklin Gothic Book" panose="020B0503020102020204" pitchFamily="34" charset="0"/>
                <a:ea typeface="Calibri" panose="020F0502020204030204" pitchFamily="34" charset="0"/>
              </a:rPr>
              <a:t>Male-male sexual contact (MMSC), including males who report both MMSC and injected drugs, accounted for 85% of new diagnoses among Native American males in Wisconsin from 1979 to 2020. Injection drug use accounted for 34% and 9% of diagnoses in females and males respectively, a higher percentage than in other racial and ethnic groups. Male-female sexual contact (MFSC) accounted for 59% of diagnoses in Native American women. </a:t>
            </a: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53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994883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latin typeface="Franklin Gothic Book" panose="020B0503020102020204" pitchFamily="34" charset="0"/>
                <a:ea typeface="Calibri" panose="020F0502020204030204" pitchFamily="34" charset="0"/>
              </a:rPr>
              <a:t>Geography</a:t>
            </a:r>
            <a:endParaRPr lang="en-US" sz="1300" dirty="0">
              <a:latin typeface="Franklin Gothic Book" panose="020B0503020102020204" pitchFamily="34" charset="0"/>
              <a:ea typeface="Calibri" panose="020F0502020204030204" pitchFamily="34" charset="0"/>
            </a:endParaRPr>
          </a:p>
          <a:p>
            <a:r>
              <a:rPr lang="en-US" sz="1300" dirty="0">
                <a:latin typeface="Franklin Gothic Book" panose="020B0503020102020204" pitchFamily="34" charset="0"/>
                <a:ea typeface="Calibri" panose="020F0502020204030204" pitchFamily="34" charset="0"/>
              </a:rPr>
              <a:t>HIV diagnoses among Native Americans have been distributed across the state, with 32% from Milwaukee County, 13% from Dane County, 8% from Menominee County, 37% from north or northeastern counties, and 22% from southern Wisconsin counties. </a:t>
            </a:r>
          </a:p>
          <a:p>
            <a:endParaRPr lang="en-US" sz="1300" b="1"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Prevalence</a:t>
            </a:r>
            <a:endParaRPr lang="en-US" sz="1300" dirty="0">
              <a:latin typeface="Franklin Gothic Book" panose="020B0503020102020204" pitchFamily="34" charset="0"/>
              <a:ea typeface="Calibri" panose="020F0502020204030204" pitchFamily="34" charset="0"/>
            </a:endParaRPr>
          </a:p>
          <a:p>
            <a:r>
              <a:rPr lang="en-US" sz="1300" dirty="0">
                <a:latin typeface="Franklin Gothic Book" panose="020B0503020102020204" pitchFamily="34" charset="0"/>
                <a:ea typeface="Calibri" panose="020F0502020204030204" pitchFamily="34" charset="0"/>
              </a:rPr>
              <a:t>As of December 31, 2020, 2% (n=142) of all people living with HIV in Wisconsin were Native American. According to CDC, an estimated 20.5% of Native American people are living with HIV and undiagnosed. This means that an additional 29 Native Americans are estimated to be living with HIV in Wisconsin but are unaware of their status.</a:t>
            </a:r>
            <a:r>
              <a:rPr lang="en-US" sz="1300" baseline="30000" dirty="0">
                <a:latin typeface="Franklin Gothic Book" panose="020B0503020102020204" pitchFamily="34" charset="0"/>
                <a:ea typeface="Calibri" panose="020F0502020204030204" pitchFamily="34" charset="0"/>
              </a:rPr>
              <a:t>1 </a:t>
            </a:r>
          </a:p>
          <a:p>
            <a:endParaRPr lang="en-US" sz="1300" baseline="30000" dirty="0">
              <a:latin typeface="Franklin Gothic Book" panose="020B0503020102020204" pitchFamily="34" charset="0"/>
              <a:ea typeface="Calibri" panose="020F0502020204030204" pitchFamily="34" charset="0"/>
            </a:endParaRPr>
          </a:p>
          <a:p>
            <a:endParaRPr lang="en-US" sz="1300" dirty="0">
              <a:latin typeface="Franklin Gothic Book" panose="020B0503020102020204" pitchFamily="34" charset="0"/>
              <a:ea typeface="Calibri" panose="020F0502020204030204" pitchFamily="34" charset="0"/>
            </a:endParaRPr>
          </a:p>
          <a:p>
            <a:r>
              <a:rPr lang="en-US" sz="1300" dirty="0">
                <a:latin typeface="Franklin Gothic Book" panose="020B0503020102020204" pitchFamily="34" charset="0"/>
                <a:ea typeface="Calibri" panose="020F0502020204030204" pitchFamily="34" charset="0"/>
              </a:rPr>
              <a:t>Source: </a:t>
            </a:r>
            <a:r>
              <a:rPr lang="en-US" sz="1300" dirty="0">
                <a:latin typeface="Franklin Gothic Book" panose="020B0503020102020204" pitchFamily="34" charset="0"/>
              </a:rPr>
              <a:t>Centers for Disease Control and Prevention. Estimated HIV incidence and prevalence in the United States, 2015–2019. HIV Surveillance Supplemental Report 2021;26(No. 1). </a:t>
            </a:r>
            <a:r>
              <a:rPr lang="en-US" sz="1300" u="sng" dirty="0">
                <a:latin typeface="Franklin Gothic Book" panose="020B0503020102020204" pitchFamily="34" charset="0"/>
              </a:rPr>
              <a:t>http://www.cdc.gov/ hiv/library/reports/hiv-surveillance.html</a:t>
            </a:r>
            <a:r>
              <a:rPr lang="en-US" sz="1300" dirty="0">
                <a:latin typeface="Franklin Gothic Book" panose="020B0503020102020204" pitchFamily="34" charset="0"/>
              </a:rPr>
              <a:t>. Published May 2021. Accessed June 2022.</a:t>
            </a: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54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36423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pPr defTabSz="966612">
              <a:defRPr/>
            </a:pPr>
            <a:r>
              <a:rPr lang="en-US" dirty="0">
                <a:latin typeface="Franklin Gothic Book" panose="020B0503020102020204" pitchFamily="34" charset="0"/>
              </a:rPr>
              <a:t>This section addresses HIV in Asian people, Native Hawaiians, and Pacific Islanders. The U.S. census in 2010 defines Asian as a “person having origins in any of the original peoples of the Far East, Southeast Asia, or the Indian subcontinent” and Native Hawaiian or Other Pacific Islander as a “person with origins in any of the original peoples of Hawaii, Guam, Samoa, or other Pacific Islands.” This section will use the term “Asians” for brevity. </a:t>
            </a:r>
          </a:p>
          <a:p>
            <a:endParaRPr lang="en-US" dirty="0"/>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5E2FDF0-BE34-40E6-A70E-CBBA5B697AE7}" type="slidenum">
              <a:rPr lang="en-US">
                <a:solidFill>
                  <a:prstClr val="black"/>
                </a:solidFill>
                <a:latin typeface="Calibri" pitchFamily="34" charset="0"/>
                <a:cs typeface="Arial" charset="0"/>
              </a:rPr>
              <a:pPr defTabSz="966612" fontAlgn="base">
                <a:spcBef>
                  <a:spcPct val="0"/>
                </a:spcBef>
                <a:spcAft>
                  <a:spcPct val="0"/>
                </a:spcAft>
                <a:defRPr/>
              </a:pPr>
              <a:t>55</a:t>
            </a:fld>
            <a:endParaRPr lang="en-US" dirty="0">
              <a:solidFill>
                <a:prstClr val="black"/>
              </a:solidFill>
              <a:latin typeface="Calibri" pitchFamily="34" charset="0"/>
              <a:cs typeface="Arial" charset="0"/>
            </a:endParaRPr>
          </a:p>
        </p:txBody>
      </p:sp>
    </p:spTree>
    <p:extLst>
      <p:ext uri="{BB962C8B-B14F-4D97-AF65-F5344CB8AC3E}">
        <p14:creationId xmlns:p14="http://schemas.microsoft.com/office/powerpoint/2010/main" val="5562097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279400"/>
            <a:ext cx="5762625" cy="3241675"/>
          </a:xfrm>
        </p:spPr>
      </p:sp>
      <p:sp>
        <p:nvSpPr>
          <p:cNvPr id="3" name="Notes Placeholder 2"/>
          <p:cNvSpPr>
            <a:spLocks noGrp="1"/>
          </p:cNvSpPr>
          <p:nvPr>
            <p:ph type="body" idx="1"/>
          </p:nvPr>
        </p:nvSpPr>
        <p:spPr>
          <a:xfrm>
            <a:off x="731520" y="3857150"/>
            <a:ext cx="5852160" cy="5077300"/>
          </a:xfrm>
        </p:spPr>
        <p:txBody>
          <a:bodyPr/>
          <a:lstStyle/>
          <a:p>
            <a:r>
              <a:rPr lang="en-US" sz="1300" b="1" dirty="0">
                <a:latin typeface="Franklin Gothic Book" panose="020B0503020102020204" pitchFamily="34" charset="0"/>
                <a:ea typeface="Calibri" panose="020F0502020204030204" pitchFamily="34" charset="0"/>
              </a:rPr>
              <a:t>New diagnoses</a:t>
            </a:r>
          </a:p>
          <a:p>
            <a:r>
              <a:rPr lang="en-US" sz="1300" dirty="0">
                <a:latin typeface="Franklin Gothic Book" panose="020B0503020102020204" pitchFamily="34" charset="0"/>
                <a:ea typeface="Calibri" panose="020F0502020204030204" pitchFamily="34" charset="0"/>
              </a:rPr>
              <a:t>Asians accounted for 20 (2%) of the 1,126 people newly diagnosed with HIV in Wisconsin during 2016–2020. The diagnosis rate among Asians (2.2 per 100,000 people) was 1.3 times the rate for Whites (1.7 per 100,000 people). </a:t>
            </a:r>
          </a:p>
          <a:p>
            <a:endParaRPr lang="en-US" sz="1300" dirty="0">
              <a:latin typeface="Franklin Gothic Book" panose="020B0503020102020204" pitchFamily="34" charset="0"/>
              <a:ea typeface="Calibri" panose="020F0502020204030204" pitchFamily="34" charset="0"/>
            </a:endParaRPr>
          </a:p>
          <a:p>
            <a:r>
              <a:rPr lang="en-US" sz="1300" dirty="0">
                <a:latin typeface="Franklin Gothic Book" panose="020B0503020102020204" pitchFamily="34" charset="0"/>
                <a:ea typeface="Calibri" panose="020F0502020204030204" pitchFamily="34" charset="0"/>
              </a:rPr>
              <a:t>Because of the relatively small number of diagnoses in the recent period, the rest of this summary is based on the 115 Asians diagnosed with HIV in Wisconsin from 1987 to 2020. </a:t>
            </a:r>
          </a:p>
          <a:p>
            <a:endParaRPr lang="en-US" sz="1300"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Birth sex</a:t>
            </a:r>
          </a:p>
          <a:p>
            <a:r>
              <a:rPr lang="en-US" sz="1300" dirty="0">
                <a:latin typeface="Franklin Gothic Book" panose="020B0503020102020204" pitchFamily="34" charset="0"/>
                <a:ea typeface="Calibri" panose="020F0502020204030204" pitchFamily="34" charset="0"/>
              </a:rPr>
              <a:t>Males accounted for almost four in five of the 115 Asians diagnosed with HIV in Wisconsin during 1987–2020. </a:t>
            </a:r>
          </a:p>
          <a:p>
            <a:r>
              <a:rPr lang="en-US" sz="1300" dirty="0">
                <a:latin typeface="Franklin Gothic Book" panose="020B0503020102020204" pitchFamily="34" charset="0"/>
                <a:ea typeface="Calibri" panose="020F0502020204030204" pitchFamily="34" charset="0"/>
              </a:rPr>
              <a:t> </a:t>
            </a:r>
          </a:p>
          <a:p>
            <a:r>
              <a:rPr lang="en-US" sz="1300" b="1" dirty="0">
                <a:latin typeface="Franklin Gothic Book" panose="020B0503020102020204" pitchFamily="34" charset="0"/>
                <a:ea typeface="Calibri" panose="020F0502020204030204" pitchFamily="34" charset="0"/>
              </a:rPr>
              <a:t>Age at diagnosis</a:t>
            </a:r>
          </a:p>
          <a:p>
            <a:r>
              <a:rPr lang="en-US" sz="1300" dirty="0">
                <a:latin typeface="Franklin Gothic Book" panose="020B0503020102020204" pitchFamily="34" charset="0"/>
                <a:ea typeface="Calibri" panose="020F0502020204030204" pitchFamily="34" charset="0"/>
              </a:rPr>
              <a:t>The median age at diagnosis for all Asians diagnosed with HIV in Wisconsin is 32 for females and 31 for males–similar to that of other people of color. </a:t>
            </a:r>
          </a:p>
          <a:p>
            <a:endParaRPr lang="en-US" sz="1300"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Transmission mode</a:t>
            </a:r>
          </a:p>
          <a:p>
            <a:r>
              <a:rPr lang="en-US" sz="1300" dirty="0">
                <a:latin typeface="Franklin Gothic Book" panose="020B0503020102020204" pitchFamily="34" charset="0"/>
                <a:ea typeface="Calibri" panose="020F0502020204030204" pitchFamily="34" charset="0"/>
              </a:rPr>
              <a:t>Male-male sexual contact (MMSC), including males who report both MMSC and injection drug use, accounted for 79% of new HIV diagnoses among Asian males in Wisconsin. An additional 20% were due to male-female sexual contact (MFSC), which is the largest percentage among males of the other racial and ethnic groups. Injection drug use accounted for 1% and 7% among Asian males and females, respectively. Male-female sexual contact accounted for 85% of HIV diagnoses among Asian women.  </a:t>
            </a: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56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126394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latin typeface="Franklin Gothic Book" panose="020B0503020102020204" pitchFamily="34" charset="0"/>
                <a:ea typeface="Calibri" panose="020F0502020204030204" pitchFamily="34" charset="0"/>
              </a:rPr>
              <a:t>Geography</a:t>
            </a:r>
          </a:p>
          <a:p>
            <a:r>
              <a:rPr lang="en-US" sz="1300" dirty="0">
                <a:latin typeface="Franklin Gothic Book" panose="020B0503020102020204" pitchFamily="34" charset="0"/>
                <a:ea typeface="Calibri" panose="020F0502020204030204" pitchFamily="34" charset="0"/>
              </a:rPr>
              <a:t>Seven out of ten (70%) diagnoses among Asians were made in Southern and Southeastern Wisconsin, including 39% from Milwaukee County, followed by 14% in the northeast, 10% in the west, and 6% in the north. </a:t>
            </a:r>
          </a:p>
          <a:p>
            <a:endParaRPr lang="en-US" sz="1300" b="1"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Prevalence</a:t>
            </a:r>
            <a:endParaRPr lang="en-US" sz="1300" dirty="0">
              <a:latin typeface="Franklin Gothic Book" panose="020B0503020102020204" pitchFamily="34" charset="0"/>
              <a:ea typeface="Calibri" panose="020F0502020204030204" pitchFamily="34" charset="0"/>
            </a:endParaRPr>
          </a:p>
          <a:p>
            <a:r>
              <a:rPr lang="en-US" sz="1300" dirty="0">
                <a:latin typeface="Franklin Gothic Book" panose="020B0503020102020204" pitchFamily="34" charset="0"/>
                <a:ea typeface="Calibri" panose="020F0502020204030204" pitchFamily="34" charset="0"/>
              </a:rPr>
              <a:t>As of December 31, 2020 1% (n=98) of all people living with HIV in Wisconsin were Asian. According to CDC, an estimated 13.6% of Asian people are living with HIV and undiagnosed. This means that an additional 13 Asians are estimated to be living with HIV in Wisconsin but are unaware of their status.</a:t>
            </a:r>
            <a:r>
              <a:rPr lang="en-US" sz="1300" baseline="30000" dirty="0">
                <a:latin typeface="Franklin Gothic Book" panose="020B0503020102020204" pitchFamily="34" charset="0"/>
                <a:ea typeface="Calibri" panose="020F0502020204030204" pitchFamily="34" charset="0"/>
              </a:rPr>
              <a:t>1 </a:t>
            </a:r>
          </a:p>
          <a:p>
            <a:endParaRPr lang="en-US" sz="1300" baseline="30000" dirty="0">
              <a:latin typeface="Franklin Gothic Book" panose="020B0503020102020204" pitchFamily="34" charset="0"/>
              <a:ea typeface="Calibri" panose="020F0502020204030204" pitchFamily="34" charset="0"/>
            </a:endParaRPr>
          </a:p>
          <a:p>
            <a:endParaRPr lang="en-US" sz="1300" dirty="0">
              <a:latin typeface="Franklin Gothic Book" panose="020B0503020102020204" pitchFamily="34" charset="0"/>
              <a:ea typeface="Calibri" panose="020F0502020204030204" pitchFamily="34" charset="0"/>
            </a:endParaRPr>
          </a:p>
          <a:p>
            <a:r>
              <a:rPr lang="en-US" sz="1300" dirty="0">
                <a:latin typeface="Franklin Gothic Book" panose="020B0503020102020204" pitchFamily="34" charset="0"/>
                <a:ea typeface="Calibri" panose="020F0502020204030204" pitchFamily="34" charset="0"/>
              </a:rPr>
              <a:t>Source: </a:t>
            </a:r>
            <a:r>
              <a:rPr lang="en-US" sz="1300" dirty="0">
                <a:latin typeface="Franklin Gothic Book" panose="020B0503020102020204" pitchFamily="34" charset="0"/>
              </a:rPr>
              <a:t>Centers for Disease Control and Prevention. Estimated HIV incidence and prevalence in the United States, 2015–2019. HIV Surveillance Supplemental Report 2021;26(No. 1). </a:t>
            </a:r>
            <a:r>
              <a:rPr lang="en-US" sz="1300" u="sng" dirty="0">
                <a:latin typeface="Franklin Gothic Book" panose="020B0503020102020204" pitchFamily="34" charset="0"/>
              </a:rPr>
              <a:t>http://www.cdc.gov/hiv/library/reports/hiv-surveillance.html</a:t>
            </a:r>
            <a:r>
              <a:rPr lang="en-US" sz="1300" dirty="0">
                <a:latin typeface="Franklin Gothic Book" panose="020B0503020102020204" pitchFamily="34" charset="0"/>
              </a:rPr>
              <a:t>. Published May 2021. Accessed June 2022.</a:t>
            </a: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57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542296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pPr defTabSz="966612">
              <a:defRPr/>
            </a:pPr>
            <a:r>
              <a:rPr lang="en-US" dirty="0">
                <a:latin typeface="Franklin Gothic Book" panose="020B0503020102020204" pitchFamily="34" charset="0"/>
              </a:rPr>
              <a:t>This section addresses HIV in youth, defined as individuals ages 13–24 years old at the time of diagnosis (new diagnosis section) or were ages 13–24 as of December 31, 2020 (prevalence section). </a:t>
            </a:r>
          </a:p>
          <a:p>
            <a:endParaRPr lang="en-US" dirty="0"/>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5E2FDF0-BE34-40E6-A70E-CBBA5B697AE7}" type="slidenum">
              <a:rPr lang="en-US">
                <a:solidFill>
                  <a:prstClr val="black"/>
                </a:solidFill>
                <a:latin typeface="Calibri" pitchFamily="34" charset="0"/>
                <a:cs typeface="Arial" charset="0"/>
              </a:rPr>
              <a:pPr defTabSz="966612" fontAlgn="base">
                <a:spcBef>
                  <a:spcPct val="0"/>
                </a:spcBef>
                <a:spcAft>
                  <a:spcPct val="0"/>
                </a:spcAft>
                <a:defRPr/>
              </a:pPr>
              <a:t>58</a:t>
            </a:fld>
            <a:endParaRPr lang="en-US" dirty="0">
              <a:solidFill>
                <a:prstClr val="black"/>
              </a:solidFill>
              <a:latin typeface="Calibri" pitchFamily="34" charset="0"/>
              <a:cs typeface="Arial" charset="0"/>
            </a:endParaRPr>
          </a:p>
        </p:txBody>
      </p:sp>
    </p:spTree>
    <p:extLst>
      <p:ext uri="{BB962C8B-B14F-4D97-AF65-F5344CB8AC3E}">
        <p14:creationId xmlns:p14="http://schemas.microsoft.com/office/powerpoint/2010/main" val="17974199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3588" y="254000"/>
            <a:ext cx="5761037" cy="3240088"/>
          </a:xfrm>
        </p:spPr>
      </p:sp>
      <p:sp>
        <p:nvSpPr>
          <p:cNvPr id="3" name="Notes Placeholder 2"/>
          <p:cNvSpPr>
            <a:spLocks noGrp="1"/>
          </p:cNvSpPr>
          <p:nvPr>
            <p:ph type="body" idx="1"/>
          </p:nvPr>
        </p:nvSpPr>
        <p:spPr>
          <a:xfrm>
            <a:off x="298027" y="3607117"/>
            <a:ext cx="6692053" cy="5847398"/>
          </a:xfrm>
        </p:spPr>
        <p:txBody>
          <a:bodyPr/>
          <a:lstStyle/>
          <a:p>
            <a:r>
              <a:rPr lang="en-US" sz="1300" b="1" dirty="0">
                <a:latin typeface="Franklin Gothic Book" panose="020B0503020102020204" pitchFamily="34" charset="0"/>
                <a:ea typeface="Calibri" panose="020F0502020204030204" pitchFamily="34" charset="0"/>
              </a:rPr>
              <a:t>New diagnoses</a:t>
            </a:r>
          </a:p>
          <a:p>
            <a:r>
              <a:rPr lang="en-US" sz="1300" dirty="0">
                <a:latin typeface="Franklin Gothic Book" panose="020B0503020102020204" pitchFamily="34" charset="0"/>
                <a:ea typeface="Calibri" panose="020F0502020204030204" pitchFamily="34" charset="0"/>
              </a:rPr>
              <a:t>Of the 1,126 people diagnosed with HIV in Wisconsin during 2016–2020, 271 (24%) were among youth. While the annual number of new HIV diagnoses among youth fluctuated from year to year, it was on a downward trend from 2011 to 2020. </a:t>
            </a:r>
          </a:p>
          <a:p>
            <a:endParaRPr lang="en-US" sz="1300"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Race and ethnicity</a:t>
            </a:r>
          </a:p>
          <a:p>
            <a:r>
              <a:rPr lang="en-US" sz="1300" dirty="0">
                <a:latin typeface="Franklin Gothic Book" panose="020B0503020102020204" pitchFamily="34" charset="0"/>
                <a:ea typeface="Calibri" panose="020F0502020204030204" pitchFamily="34" charset="0"/>
              </a:rPr>
              <a:t>Among youth newly diagnosed with HIV in Wisconsin during 2016–2020, 20% were White and 80% were People of Color (POC). Black youth were 23 times more likely to be diagnosed with HIV than their White counterparts. </a:t>
            </a:r>
          </a:p>
          <a:p>
            <a:endParaRPr lang="en-US" sz="1300"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Birth Sex</a:t>
            </a:r>
          </a:p>
          <a:p>
            <a:r>
              <a:rPr lang="en-US" sz="1300" dirty="0">
                <a:latin typeface="Franklin Gothic Book" panose="020B0503020102020204" pitchFamily="34" charset="0"/>
                <a:ea typeface="Calibri" panose="020F0502020204030204" pitchFamily="34" charset="0"/>
              </a:rPr>
              <a:t>Most (91%) youth diagnosed during 2016–2020 were male. </a:t>
            </a:r>
            <a:endParaRPr lang="en-US" sz="1300" b="1" dirty="0">
              <a:latin typeface="Franklin Gothic Book" panose="020B0503020102020204" pitchFamily="34" charset="0"/>
              <a:ea typeface="Calibri" panose="020F0502020204030204" pitchFamily="34" charset="0"/>
            </a:endParaRPr>
          </a:p>
          <a:p>
            <a:r>
              <a:rPr lang="en-US" sz="1300" dirty="0">
                <a:latin typeface="Franklin Gothic Book" panose="020B0503020102020204" pitchFamily="34" charset="0"/>
                <a:ea typeface="Calibri" panose="020F0502020204030204" pitchFamily="34" charset="0"/>
              </a:rPr>
              <a:t> </a:t>
            </a:r>
          </a:p>
          <a:p>
            <a:r>
              <a:rPr lang="en-US" sz="1300" b="1" dirty="0">
                <a:latin typeface="Franklin Gothic Book" panose="020B0503020102020204" pitchFamily="34" charset="0"/>
                <a:ea typeface="Calibri" panose="020F0502020204030204" pitchFamily="34" charset="0"/>
              </a:rPr>
              <a:t>Transmission mode</a:t>
            </a:r>
          </a:p>
          <a:p>
            <a:r>
              <a:rPr lang="en-US" sz="1300" dirty="0">
                <a:latin typeface="Franklin Gothic Book" panose="020B0503020102020204" pitchFamily="34" charset="0"/>
                <a:ea typeface="Calibri" panose="020F0502020204030204" pitchFamily="34" charset="0"/>
              </a:rPr>
              <a:t>Most (89%) of new diagnoses among youth in Wisconsin are among males who report MMSC, including males who report both MMSC and injection drug use. The remaining new diagnoses are attributed to male-female sexual contact (10%) and injection drug use (2%). Among young females diagnosed with HIV, 92% of diagnoses were attributed to male-female sexual contact and 8% to injection drug use. Among young males diagnosed with HIV, 97% of diagnoses were attributed to male-male sexual contact, including males who reported both MMSC and injection drug use. Diagnoses decreased among young Black males who report MMSC from 2011 to 2020, while remaining stable in young White and Hispanic males who report MMSC. </a:t>
            </a:r>
          </a:p>
          <a:p>
            <a:endParaRPr lang="en-US" sz="1300"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Geography</a:t>
            </a:r>
          </a:p>
          <a:p>
            <a:r>
              <a:rPr lang="en-US" sz="1300" dirty="0">
                <a:latin typeface="Franklin Gothic Book" panose="020B0503020102020204" pitchFamily="34" charset="0"/>
                <a:ea typeface="Calibri" panose="020F0502020204030204" pitchFamily="34" charset="0"/>
              </a:rPr>
              <a:t>Youth were most likely to be diagnosed with HIV in Milwaukee (65%) and Dane (10%) counties. Small metropolitan counties make up 18% of diagnoses among youth while non-metro counties made up just 7% of diagnoses. </a:t>
            </a:r>
          </a:p>
          <a:p>
            <a:endParaRPr lang="en-US" sz="1300" b="1"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Prevalence</a:t>
            </a:r>
            <a:endParaRPr lang="en-US" sz="1300" dirty="0">
              <a:latin typeface="Franklin Gothic Book" panose="020B0503020102020204" pitchFamily="34" charset="0"/>
              <a:ea typeface="Calibri" panose="020F0502020204030204" pitchFamily="34" charset="0"/>
            </a:endParaRPr>
          </a:p>
          <a:p>
            <a:r>
              <a:rPr lang="en-US" sz="1300" dirty="0">
                <a:latin typeface="Franklin Gothic Book" panose="020B0503020102020204" pitchFamily="34" charset="0"/>
                <a:ea typeface="Calibri" panose="020F0502020204030204" pitchFamily="34" charset="0"/>
              </a:rPr>
              <a:t>As of December 31, 2020, approximately 3% (n=213) of all people living with HIV in Wisconsin were ages 13-24. According to CDC, an estimated 45% of youth are living with HIV and undiagnosed. This means that an additional 94 youth are estimated to be living with HIV in Wisconsin but are unaware of their status.</a:t>
            </a:r>
            <a:r>
              <a:rPr lang="en-US" sz="1300" baseline="30000" dirty="0">
                <a:latin typeface="Franklin Gothic Book" panose="020B0503020102020204" pitchFamily="34" charset="0"/>
                <a:ea typeface="Calibri" panose="020F0502020204030204" pitchFamily="34" charset="0"/>
              </a:rPr>
              <a:t>1 </a:t>
            </a:r>
          </a:p>
          <a:p>
            <a:endParaRPr lang="en-US" sz="1300" dirty="0">
              <a:latin typeface="Franklin Gothic Book" panose="020B0503020102020204" pitchFamily="34" charset="0"/>
              <a:ea typeface="Calibri" panose="020F0502020204030204" pitchFamily="34" charset="0"/>
            </a:endParaRPr>
          </a:p>
          <a:p>
            <a:r>
              <a:rPr lang="en-US" sz="1300" dirty="0">
                <a:latin typeface="Franklin Gothic Book" panose="020B0503020102020204" pitchFamily="34" charset="0"/>
                <a:ea typeface="Calibri" panose="020F0502020204030204" pitchFamily="34" charset="0"/>
              </a:rPr>
              <a:t>Source: </a:t>
            </a:r>
            <a:r>
              <a:rPr lang="en-US" sz="1300" dirty="0">
                <a:latin typeface="Franklin Gothic Book" panose="020B0503020102020204" pitchFamily="34" charset="0"/>
              </a:rPr>
              <a:t>Centers for Disease Control and Prevention. Estimated HIV incidence and prevalence in the United States, 2015–2019. HIV Surveillance Supplemental Report 2021;26(No. 1). </a:t>
            </a:r>
            <a:r>
              <a:rPr lang="en-US" sz="1300" u="sng" dirty="0">
                <a:latin typeface="Franklin Gothic Book" panose="020B0503020102020204" pitchFamily="34" charset="0"/>
              </a:rPr>
              <a:t>http://www.cdc.gov/ hiv/library/reports/hiv-surveillance.html</a:t>
            </a:r>
            <a:r>
              <a:rPr lang="en-US" sz="1300" dirty="0">
                <a:latin typeface="Franklin Gothic Book" panose="020B0503020102020204" pitchFamily="34" charset="0"/>
              </a:rPr>
              <a:t>. Published May 2021. Accessed June 2022.</a:t>
            </a:r>
          </a:p>
          <a:p>
            <a:endParaRPr lang="en-US" sz="1100" dirty="0">
              <a:latin typeface="Franklin Gothic Book" panose="020B05030201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59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3829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439738"/>
            <a:ext cx="5759450" cy="3240087"/>
          </a:xfrm>
        </p:spPr>
      </p:sp>
      <p:sp>
        <p:nvSpPr>
          <p:cNvPr id="3" name="Notes Placeholder 2"/>
          <p:cNvSpPr>
            <a:spLocks noGrp="1"/>
          </p:cNvSpPr>
          <p:nvPr>
            <p:ph type="body" idx="1"/>
          </p:nvPr>
        </p:nvSpPr>
        <p:spPr>
          <a:xfrm>
            <a:off x="389467" y="3953827"/>
            <a:ext cx="6536267" cy="5554028"/>
          </a:xfrm>
        </p:spPr>
        <p:txBody>
          <a:bodyPr/>
          <a:lstStyle/>
          <a:p>
            <a:pPr defTabSz="966612">
              <a:lnSpc>
                <a:spcPct val="107000"/>
              </a:lnSpc>
              <a:spcAft>
                <a:spcPts val="846"/>
              </a:spcAft>
              <a:defRPr/>
            </a:pPr>
            <a:r>
              <a:rPr lang="en-US" sz="1300" dirty="0">
                <a:latin typeface="Franklin Gothic Book" panose="020B0503020102020204" pitchFamily="34" charset="0"/>
                <a:ea typeface="Calibri" panose="020F0502020204030204" pitchFamily="34" charset="0"/>
                <a:cs typeface="Times New Roman" panose="02020603050405020304" pitchFamily="18" charset="0"/>
              </a:rPr>
              <a:t>The Wisconsin HIV Integrated Epidemiology Profile, 2016–2020, is a comprehensive summary of the HIV-related data and outcomes from programs administered within the Wisconsin Department of Health Services (DHS), Division of Public Health (DPH), Communicable Diseases Harm Reduction Section (CDHRS), HIV Program. It is an update to the first profile that covered 2010–2014. </a:t>
            </a:r>
          </a:p>
          <a:p>
            <a:pPr defTabSz="966612">
              <a:lnSpc>
                <a:spcPct val="107000"/>
              </a:lnSpc>
              <a:spcAft>
                <a:spcPts val="846"/>
              </a:spcAft>
              <a:defRPr/>
            </a:pPr>
            <a:endParaRPr lang="en-US" sz="1300" dirty="0">
              <a:latin typeface="Franklin Gothic Book" panose="020B0503020102020204" pitchFamily="34" charset="0"/>
              <a:ea typeface="Calibri" panose="020F0502020204030204" pitchFamily="34" charset="0"/>
              <a:cs typeface="Times New Roman" panose="02020603050405020304" pitchFamily="18" charset="0"/>
            </a:endParaRPr>
          </a:p>
          <a:p>
            <a:pPr defTabSz="966612">
              <a:lnSpc>
                <a:spcPct val="107000"/>
              </a:lnSpc>
              <a:spcAft>
                <a:spcPts val="846"/>
              </a:spcAft>
              <a:defRPr/>
            </a:pPr>
            <a:r>
              <a:rPr lang="en-US" sz="1300" dirty="0">
                <a:latin typeface="Franklin Gothic Book" panose="020B0503020102020204" pitchFamily="34" charset="0"/>
                <a:ea typeface="Calibri" panose="020F0502020204030204" pitchFamily="34" charset="0"/>
                <a:cs typeface="Times New Roman" panose="02020603050405020304" pitchFamily="18" charset="0"/>
              </a:rPr>
              <a:t>The purpose of this epidemiology profile is to describe HIV among various populations in terms of socio-demographic, geographic, behavioral, and clinical characteristics. </a:t>
            </a:r>
            <a:r>
              <a:rPr lang="en-US" sz="1300" dirty="0">
                <a:latin typeface="Franklin Gothic Book" panose="020B0503020102020204" pitchFamily="34" charset="0"/>
              </a:rPr>
              <a:t>Therefore, this profile offers: </a:t>
            </a:r>
          </a:p>
          <a:p>
            <a:pPr marL="181240" indent="-181240" defTabSz="966612">
              <a:lnSpc>
                <a:spcPct val="107000"/>
              </a:lnSpc>
              <a:spcAft>
                <a:spcPts val="846"/>
              </a:spcAft>
              <a:buFont typeface="Arial" panose="020B0604020202020204" pitchFamily="34" charset="0"/>
              <a:buChar char="•"/>
              <a:defRPr/>
            </a:pPr>
            <a:r>
              <a:rPr lang="en-US" sz="1300" dirty="0">
                <a:latin typeface="Franklin Gothic Book" panose="020B0503020102020204" pitchFamily="34" charset="0"/>
              </a:rPr>
              <a:t>A more comprehensive description of HIV in Wisconsin than the annual HIV surveillance report.</a:t>
            </a:r>
          </a:p>
          <a:p>
            <a:pPr marL="181240" indent="-181240" defTabSz="966612">
              <a:lnSpc>
                <a:spcPct val="107000"/>
              </a:lnSpc>
              <a:spcAft>
                <a:spcPts val="846"/>
              </a:spcAft>
              <a:buFont typeface="Arial" panose="020B0604020202020204" pitchFamily="34" charset="0"/>
              <a:buChar char="•"/>
              <a:defRPr/>
            </a:pPr>
            <a:r>
              <a:rPr lang="en-US" sz="1300" dirty="0">
                <a:latin typeface="Franklin Gothic Book" panose="020B0503020102020204" pitchFamily="34" charset="0"/>
              </a:rPr>
              <a:t>A summary of HIV in Wisconsin from 2016–2020 and population-specific summaries that can be used as stand-alone fact sheets.</a:t>
            </a:r>
          </a:p>
          <a:p>
            <a:pPr marL="181240" indent="-181240" defTabSz="966612">
              <a:lnSpc>
                <a:spcPct val="107000"/>
              </a:lnSpc>
              <a:spcAft>
                <a:spcPts val="846"/>
              </a:spcAft>
              <a:buFont typeface="Arial" panose="020B0604020202020204" pitchFamily="34" charset="0"/>
              <a:buChar char="•"/>
              <a:defRPr/>
            </a:pPr>
            <a:r>
              <a:rPr lang="en-US" sz="1300" dirty="0">
                <a:latin typeface="Franklin Gothic Book" panose="020B0503020102020204" pitchFamily="34" charset="0"/>
              </a:rPr>
              <a:t>A summary of commonly co-occurring HIV conditions such as syphilis, tuberculosis, and hepatitis C.</a:t>
            </a:r>
          </a:p>
          <a:p>
            <a:pPr marL="181240" indent="-181240" defTabSz="966612">
              <a:lnSpc>
                <a:spcPct val="107000"/>
              </a:lnSpc>
              <a:spcAft>
                <a:spcPts val="846"/>
              </a:spcAft>
              <a:buFont typeface="Arial" panose="020B0604020202020204" pitchFamily="34" charset="0"/>
              <a:buChar char="•"/>
              <a:defRPr/>
            </a:pPr>
            <a:r>
              <a:rPr lang="en-US" sz="1300" dirty="0">
                <a:latin typeface="Franklin Gothic Book" panose="020B0503020102020204" pitchFamily="34" charset="0"/>
              </a:rPr>
              <a:t>Service utilization and outcomes from programs administered by the CDHRS. </a:t>
            </a:r>
          </a:p>
          <a:p>
            <a:pPr defTabSz="966612">
              <a:lnSpc>
                <a:spcPct val="107000"/>
              </a:lnSpc>
              <a:spcAft>
                <a:spcPts val="846"/>
              </a:spcAft>
              <a:defRPr/>
            </a:pPr>
            <a:endParaRPr lang="en-US" sz="1300" b="1" dirty="0">
              <a:latin typeface="Franklin Gothic Book" panose="020B0503020102020204" pitchFamily="34" charset="0"/>
              <a:ea typeface="Calibri" panose="020F0502020204030204" pitchFamily="34" charset="0"/>
              <a:cs typeface="Times New Roman" panose="02020603050405020304" pitchFamily="18" charset="0"/>
            </a:endParaRPr>
          </a:p>
          <a:p>
            <a:pPr defTabSz="966612">
              <a:lnSpc>
                <a:spcPct val="107000"/>
              </a:lnSpc>
              <a:spcAft>
                <a:spcPts val="846"/>
              </a:spcAft>
              <a:defRPr/>
            </a:pPr>
            <a:r>
              <a:rPr lang="en-US" sz="1300" b="1" dirty="0">
                <a:latin typeface="Franklin Gothic Book" panose="020B0503020102020204" pitchFamily="34" charset="0"/>
                <a:ea typeface="Calibri" panose="020F0502020204030204" pitchFamily="34" charset="0"/>
                <a:cs typeface="Times New Roman" panose="02020603050405020304" pitchFamily="18" charset="0"/>
              </a:rPr>
              <a:t>Annual HIV surveillance reports</a:t>
            </a:r>
            <a:br>
              <a:rPr lang="en-US" sz="1300" dirty="0">
                <a:latin typeface="Franklin Gothic Book" panose="020B0503020102020204" pitchFamily="34" charset="0"/>
                <a:ea typeface="Calibri" panose="020F0502020204030204" pitchFamily="34" charset="0"/>
                <a:cs typeface="Times New Roman" panose="02020603050405020304" pitchFamily="18" charset="0"/>
              </a:rPr>
            </a:br>
            <a:r>
              <a:rPr lang="en-US" sz="1300" dirty="0">
                <a:latin typeface="Franklin Gothic Book" panose="020B0503020102020204" pitchFamily="34" charset="0"/>
                <a:ea typeface="Calibri" panose="020F0502020204030204" pitchFamily="34" charset="0"/>
                <a:cs typeface="Times New Roman" panose="02020603050405020304" pitchFamily="18" charset="0"/>
              </a:rPr>
              <a:t>Each year, the comprehensive Wisconsin HIV Surveillance Annual Report is released, which describes the previous calendar year’s new diagnoses and prevalent cases and analyzes trends over time among various subpopulations. This report is limited in scope to a summary of surveillance data among people reported with HIV in Wisconsin. Similarly, Wisconsin HIV Surveillance Annual Report: Milwaukee Addendum describes City of Milwaukee data. The HIV Surveillance Annual Report and Milwaukee Addendum can be found at: https://www.dhs.wisconsin.gov/hiv/data.htm. </a:t>
            </a:r>
            <a:endParaRPr lang="en-US" sz="1300" dirty="0">
              <a:latin typeface="Franklin Gothic Book" panose="020B0503020102020204" pitchFamily="34" charset="0"/>
            </a:endParaRPr>
          </a:p>
          <a:p>
            <a:pPr>
              <a:lnSpc>
                <a:spcPct val="107000"/>
              </a:lnSpc>
              <a:spcAft>
                <a:spcPts val="846"/>
              </a:spcAft>
            </a:pPr>
            <a:endParaRPr lang="en-US" sz="1300"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8588905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pPr defTabSz="966612">
              <a:defRPr/>
            </a:pPr>
            <a:r>
              <a:rPr lang="en-US" dirty="0">
                <a:latin typeface="Franklin Gothic Book" panose="020B0503020102020204" pitchFamily="34" charset="0"/>
              </a:rPr>
              <a:t>This section addresses HIV in adults who were ages 55 and older at the time of HIV diagnosis (new diagnoses section) or were ages 55 and older as of December 31, 2020 (prevalence section). </a:t>
            </a:r>
          </a:p>
          <a:p>
            <a:endParaRPr lang="en-US" dirty="0"/>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5E2FDF0-BE34-40E6-A70E-CBBA5B697AE7}" type="slidenum">
              <a:rPr lang="en-US">
                <a:solidFill>
                  <a:prstClr val="black"/>
                </a:solidFill>
                <a:latin typeface="Calibri" pitchFamily="34" charset="0"/>
                <a:cs typeface="Arial" charset="0"/>
              </a:rPr>
              <a:pPr defTabSz="966612" fontAlgn="base">
                <a:spcBef>
                  <a:spcPct val="0"/>
                </a:spcBef>
                <a:spcAft>
                  <a:spcPct val="0"/>
                </a:spcAft>
                <a:defRPr/>
              </a:pPr>
              <a:t>60</a:t>
            </a:fld>
            <a:endParaRPr lang="en-US" dirty="0">
              <a:solidFill>
                <a:prstClr val="black"/>
              </a:solidFill>
              <a:latin typeface="Calibri" pitchFamily="34" charset="0"/>
              <a:cs typeface="Arial" charset="0"/>
            </a:endParaRPr>
          </a:p>
        </p:txBody>
      </p:sp>
    </p:spTree>
    <p:extLst>
      <p:ext uri="{BB962C8B-B14F-4D97-AF65-F5344CB8AC3E}">
        <p14:creationId xmlns:p14="http://schemas.microsoft.com/office/powerpoint/2010/main" val="33473704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227013"/>
            <a:ext cx="5761037" cy="3240087"/>
          </a:xfrm>
        </p:spPr>
      </p:sp>
      <p:sp>
        <p:nvSpPr>
          <p:cNvPr id="3" name="Notes Placeholder 2"/>
          <p:cNvSpPr>
            <a:spLocks noGrp="1"/>
          </p:cNvSpPr>
          <p:nvPr>
            <p:ph type="body" idx="1"/>
          </p:nvPr>
        </p:nvSpPr>
        <p:spPr>
          <a:xfrm>
            <a:off x="203200" y="3607117"/>
            <a:ext cx="6922347" cy="5900738"/>
          </a:xfrm>
        </p:spPr>
        <p:txBody>
          <a:bodyPr/>
          <a:lstStyle/>
          <a:p>
            <a:r>
              <a:rPr lang="en-US" sz="1300" b="1" dirty="0">
                <a:latin typeface="Franklin Gothic Book" panose="020B0503020102020204" pitchFamily="34" charset="0"/>
                <a:ea typeface="Calibri" panose="020F0502020204030204" pitchFamily="34" charset="0"/>
              </a:rPr>
              <a:t>New diagnoses</a:t>
            </a:r>
          </a:p>
          <a:p>
            <a:r>
              <a:rPr lang="en-US" sz="1300" dirty="0">
                <a:latin typeface="Franklin Gothic Book" panose="020B0503020102020204" pitchFamily="34" charset="0"/>
                <a:ea typeface="Calibri" panose="020F0502020204030204" pitchFamily="34" charset="0"/>
              </a:rPr>
              <a:t>Of the 1,126 new HIV diagnoses in Wisconsin during 2016–2020, 111 (10%) were among adults aged 55 and over. The annual number of new HIV diagnoses among older adults fluctuated between 2011 and 2020 with no clear trend. </a:t>
            </a:r>
          </a:p>
          <a:p>
            <a:endParaRPr lang="en-US" sz="1300"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Race and ethnicity</a:t>
            </a:r>
          </a:p>
          <a:p>
            <a:r>
              <a:rPr lang="en-US" sz="1300" dirty="0">
                <a:latin typeface="Franklin Gothic Book" panose="020B0503020102020204" pitchFamily="34" charset="0"/>
                <a:ea typeface="Calibri" panose="020F0502020204030204" pitchFamily="34" charset="0"/>
              </a:rPr>
              <a:t>Among older adults newly diagnosed with HIV in Wisconsin during 2016–2020, 59% were White and 41% were people of color (POC). Despite a similar number of new diagnoses among White people and POC ages 55 and older, racial and ethnic minorities are still disproportionately impacted given the difference in population size. Older Black people are 9 times and older Hispanic people are 4 times more likely than Older White people to be diagnosed with HIV. </a:t>
            </a:r>
          </a:p>
          <a:p>
            <a:endParaRPr lang="en-US" sz="1300"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Birth sex</a:t>
            </a:r>
          </a:p>
          <a:p>
            <a:pPr defTabSz="966612">
              <a:defRPr/>
            </a:pPr>
            <a:r>
              <a:rPr lang="en-US" sz="1300" dirty="0">
                <a:latin typeface="Franklin Gothic Book" panose="020B0503020102020204" pitchFamily="34" charset="0"/>
                <a:ea typeface="Calibri" panose="020F0502020204030204" pitchFamily="34" charset="0"/>
              </a:rPr>
              <a:t>During 2016–2020, 5 in 7 new diagnoses among older adults were male.  </a:t>
            </a:r>
            <a:endParaRPr lang="en-US" sz="1300" b="1" dirty="0">
              <a:latin typeface="Franklin Gothic Book" panose="020B0503020102020204" pitchFamily="34" charset="0"/>
              <a:ea typeface="Calibri" panose="020F0502020204030204" pitchFamily="34" charset="0"/>
            </a:endParaRPr>
          </a:p>
          <a:p>
            <a:endParaRPr lang="en-US" sz="1300"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Transmission mode</a:t>
            </a:r>
          </a:p>
          <a:p>
            <a:r>
              <a:rPr lang="en-US" sz="1300" dirty="0">
                <a:latin typeface="Franklin Gothic Book" panose="020B0503020102020204" pitchFamily="34" charset="0"/>
                <a:ea typeface="Calibri" panose="020F0502020204030204" pitchFamily="34" charset="0"/>
              </a:rPr>
              <a:t>Over half (58%) of new diagnoses among adults ages 55 and older in Wisconsin during 2016–2020 were among males who report male-male sexual contact (MMSC), including those who also injected drugs. The remaining new diagnoses among older adults were attributed to male-female sexual contact (27%) and injection drug use (15%). Diagnoses were stable among adults aged 55 and older among all transmission modes between 2011 and 2020. </a:t>
            </a:r>
          </a:p>
          <a:p>
            <a:endParaRPr lang="en-US" sz="1300" b="1"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Geography</a:t>
            </a:r>
          </a:p>
          <a:p>
            <a:r>
              <a:rPr lang="en-US" sz="1300" dirty="0">
                <a:latin typeface="Franklin Gothic Book" panose="020B0503020102020204" pitchFamily="34" charset="0"/>
                <a:ea typeface="Calibri" panose="020F0502020204030204" pitchFamily="34" charset="0"/>
              </a:rPr>
              <a:t>Milwaukee County accounts for almost half of all diagnoses among older adults in Wisconsin during 2016–2020. The HIV diagnosis rate among older adults in Milwaukee County is more than four times higher than in Dane County and small metropolitan counties, and more than 8 times higher than in non-metropolitan counties. </a:t>
            </a:r>
          </a:p>
          <a:p>
            <a:endParaRPr lang="en-US" sz="1300" b="1"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Prevalence</a:t>
            </a:r>
            <a:endParaRPr lang="en-US" sz="1300" dirty="0">
              <a:latin typeface="Franklin Gothic Book" panose="020B0503020102020204" pitchFamily="34" charset="0"/>
              <a:ea typeface="Calibri" panose="020F0502020204030204" pitchFamily="34" charset="0"/>
            </a:endParaRPr>
          </a:p>
          <a:p>
            <a:r>
              <a:rPr lang="en-US" sz="1300" dirty="0">
                <a:latin typeface="Franklin Gothic Book" panose="020B0503020102020204" pitchFamily="34" charset="0"/>
                <a:ea typeface="Calibri" panose="020F0502020204030204" pitchFamily="34" charset="0"/>
              </a:rPr>
              <a:t>As of December 31, 2020, 39% (n=2,269) of all people living with HIV in Wisconsin were aged 55 and older. According to CDC, an estimated 5% of people aged 55 and older are living with HIV and undiagnosed. This means that an additional 133 people aged 55 and older are estimated to be living with HIV in Wisconsin but are unaware of their status.</a:t>
            </a:r>
            <a:r>
              <a:rPr lang="en-US" sz="1300" baseline="30000" dirty="0">
                <a:latin typeface="Franklin Gothic Book" panose="020B0503020102020204" pitchFamily="34" charset="0"/>
                <a:ea typeface="Calibri" panose="020F0502020204030204" pitchFamily="34" charset="0"/>
              </a:rPr>
              <a:t>1 </a:t>
            </a:r>
          </a:p>
          <a:p>
            <a:endParaRPr lang="en-US" sz="1300" dirty="0">
              <a:latin typeface="Franklin Gothic Book" panose="020B0503020102020204" pitchFamily="34" charset="0"/>
              <a:ea typeface="Calibri" panose="020F0502020204030204" pitchFamily="34" charset="0"/>
            </a:endParaRPr>
          </a:p>
          <a:p>
            <a:r>
              <a:rPr lang="en-US" sz="1300" dirty="0">
                <a:latin typeface="Franklin Gothic Book" panose="020B0503020102020204" pitchFamily="34" charset="0"/>
                <a:ea typeface="Calibri" panose="020F0502020204030204" pitchFamily="34" charset="0"/>
              </a:rPr>
              <a:t>Source: </a:t>
            </a:r>
            <a:r>
              <a:rPr lang="en-US" sz="1300" dirty="0">
                <a:latin typeface="Franklin Gothic Book" panose="020B0503020102020204" pitchFamily="34" charset="0"/>
              </a:rPr>
              <a:t>Centers for Disease Control and Prevention. Estimated HIV incidence and prevalence in the United States, 2015–2019. HIV Surveillance Supplemental Report 2021;26(No. 1). </a:t>
            </a:r>
            <a:r>
              <a:rPr lang="en-US" sz="1300" u="sng" dirty="0">
                <a:latin typeface="Franklin Gothic Book" panose="020B0503020102020204" pitchFamily="34" charset="0"/>
              </a:rPr>
              <a:t>http://www.cdc.gov/hiv/library/reports/hiv-surveillance.html</a:t>
            </a:r>
            <a:r>
              <a:rPr lang="en-US" sz="1300" dirty="0">
                <a:latin typeface="Franklin Gothic Book" panose="020B0503020102020204" pitchFamily="34" charset="0"/>
              </a:rPr>
              <a:t>. Published May 2021. Accessed June 2022.</a:t>
            </a:r>
          </a:p>
          <a:p>
            <a:endParaRPr lang="en-US" sz="1100" b="1" dirty="0">
              <a:latin typeface="Franklin Gothic Book" panose="020B05030201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61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6997300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pPr defTabSz="966612">
              <a:defRPr/>
            </a:pPr>
            <a:r>
              <a:rPr lang="en-US" dirty="0">
                <a:latin typeface="Franklin Gothic Book" panose="020B0503020102020204" pitchFamily="34" charset="0"/>
              </a:rPr>
              <a:t>The definition of a late diagnosis is individuals who progress to Stage 3 (AIDS) within one year of receiving their initial HIV diagnosis, including those who receive a concurrent HIV and Stage 3 diagnosis. A concurrent diagnosis is when Stage 3 is diagnosed within 30 days of the HIV diagnosis. </a:t>
            </a:r>
          </a:p>
          <a:p>
            <a:endParaRPr lang="en-US" dirty="0">
              <a:latin typeface="Franklin Gothic Book" panose="020B0503020102020204" pitchFamily="34" charset="0"/>
            </a:endParaRPr>
          </a:p>
          <a:p>
            <a:pPr defTabSz="966612">
              <a:defRPr/>
            </a:pPr>
            <a:r>
              <a:rPr lang="en-US" dirty="0">
                <a:latin typeface="Franklin Gothic Book" panose="020B0503020102020204" pitchFamily="34" charset="0"/>
              </a:rPr>
              <a:t>Please see the HIV Annual Report on pages 6 and 7 for the most current information. </a:t>
            </a:r>
          </a:p>
          <a:p>
            <a:endParaRPr lang="en-US" dirty="0"/>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5E2FDF0-BE34-40E6-A70E-CBBA5B697AE7}" type="slidenum">
              <a:rPr lang="en-US">
                <a:solidFill>
                  <a:prstClr val="black"/>
                </a:solidFill>
                <a:latin typeface="Calibri" pitchFamily="34" charset="0"/>
                <a:cs typeface="Arial" charset="0"/>
              </a:rPr>
              <a:pPr defTabSz="966612" fontAlgn="base">
                <a:spcBef>
                  <a:spcPct val="0"/>
                </a:spcBef>
                <a:spcAft>
                  <a:spcPct val="0"/>
                </a:spcAft>
                <a:defRPr/>
              </a:pPr>
              <a:t>62</a:t>
            </a:fld>
            <a:endParaRPr lang="en-US" dirty="0">
              <a:solidFill>
                <a:prstClr val="black"/>
              </a:solidFill>
              <a:latin typeface="Calibri" pitchFamily="34" charset="0"/>
              <a:cs typeface="Arial" charset="0"/>
            </a:endParaRPr>
          </a:p>
        </p:txBody>
      </p:sp>
    </p:spTree>
    <p:extLst>
      <p:ext uri="{BB962C8B-B14F-4D97-AF65-F5344CB8AC3E}">
        <p14:creationId xmlns:p14="http://schemas.microsoft.com/office/powerpoint/2010/main" val="40864907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254000"/>
            <a:ext cx="5759450" cy="3240088"/>
          </a:xfrm>
        </p:spPr>
      </p:sp>
      <p:sp>
        <p:nvSpPr>
          <p:cNvPr id="3" name="Notes Placeholder 2"/>
          <p:cNvSpPr>
            <a:spLocks noGrp="1"/>
          </p:cNvSpPr>
          <p:nvPr>
            <p:ph type="body" idx="1"/>
          </p:nvPr>
        </p:nvSpPr>
        <p:spPr>
          <a:xfrm>
            <a:off x="731520" y="3713797"/>
            <a:ext cx="5852160" cy="5634038"/>
          </a:xfrm>
        </p:spPr>
        <p:txBody>
          <a:bodyPr/>
          <a:lstStyle/>
          <a:p>
            <a:pPr>
              <a:lnSpc>
                <a:spcPct val="115000"/>
              </a:lnSpc>
              <a:spcAft>
                <a:spcPts val="1057"/>
              </a:spcAft>
            </a:pPr>
            <a:r>
              <a:rPr lang="en-US" dirty="0">
                <a:effectLst/>
                <a:latin typeface="Franklin Gothic Book" panose="020B0503020102020204" pitchFamily="34" charset="0"/>
                <a:ea typeface="Calibri" panose="020F0502020204030204" pitchFamily="34" charset="0"/>
                <a:cs typeface="Times New Roman" panose="02020603050405020304" pitchFamily="18" charset="0"/>
              </a:rPr>
              <a:t>A late diagnosis occurs when a person living with HIV progresses to Stage 3 (AIDS) within one year of receiving their initial diagnosis. Without treatment, progression to Stage 3 typically occurs eight to 10 years after HIV was acquired. Stage 3 status is clinically defined by having a very low CD4 white blood cell count or a Stage 3-defining opportunistic infection. Early diagnosis and access to HIV care can prevent progression to Stage 3 so that people living with HIV have longer and healthier lives.</a:t>
            </a:r>
          </a:p>
          <a:p>
            <a:pPr>
              <a:lnSpc>
                <a:spcPct val="115000"/>
              </a:lnSpc>
              <a:spcAft>
                <a:spcPts val="1057"/>
              </a:spcAft>
            </a:pPr>
            <a:endParaRPr lang="en-US" dirty="0">
              <a:effectLst/>
              <a:latin typeface="Franklin Gothic Book" panose="020B0503020102020204" pitchFamily="34" charset="0"/>
              <a:ea typeface="Calibri" panose="020F0502020204030204" pitchFamily="34" charset="0"/>
              <a:cs typeface="Times New Roman" panose="02020603050405020304" pitchFamily="18" charset="0"/>
            </a:endParaRPr>
          </a:p>
          <a:p>
            <a:r>
              <a:rPr lang="en-US" dirty="0">
                <a:effectLst/>
                <a:latin typeface="Franklin Gothic Book" panose="020B0503020102020204" pitchFamily="34" charset="0"/>
                <a:ea typeface="Calibri" panose="020F0502020204030204" pitchFamily="34" charset="0"/>
                <a:cs typeface="Times New Roman" panose="02020603050405020304" pitchFamily="18" charset="0"/>
              </a:rPr>
              <a:t>The percentage of new HIV diagnoses that had progressed to Stage 3 by the time they were first identified increased from 2015 to 2020, with a low of 17% in 2015 and a high of 24% in 2019.</a:t>
            </a:r>
          </a:p>
          <a:p>
            <a:endParaRPr lang="en-US" dirty="0">
              <a:effectLst/>
              <a:latin typeface="Franklin Gothic Book" panose="020B0503020102020204" pitchFamily="34" charset="0"/>
              <a:cs typeface="Times New Roman" panose="02020603050405020304" pitchFamily="18" charset="0"/>
            </a:endParaRPr>
          </a:p>
          <a:p>
            <a:pPr>
              <a:lnSpc>
                <a:spcPct val="115000"/>
              </a:lnSpc>
              <a:spcAft>
                <a:spcPts val="1057"/>
              </a:spcAft>
            </a:pPr>
            <a:r>
              <a:rPr lang="en-US" dirty="0">
                <a:effectLst/>
                <a:latin typeface="Franklin Gothic Book" panose="020B0503020102020204" pitchFamily="34" charset="0"/>
                <a:ea typeface="Calibri" panose="020F0502020204030204" pitchFamily="34" charset="0"/>
                <a:cs typeface="Times New Roman" panose="02020603050405020304" pitchFamily="18" charset="0"/>
              </a:rPr>
              <a:t>Of people who received a late HIV diagnosis during 2015–2020:</a:t>
            </a:r>
          </a:p>
          <a:p>
            <a:pPr marL="845786" lvl="1" indent="-362480">
              <a:lnSpc>
                <a:spcPct val="115000"/>
              </a:lnSpc>
              <a:buFont typeface="Symbol" panose="05050102010706020507" pitchFamily="18" charset="2"/>
              <a:buChar char=""/>
            </a:pPr>
            <a:r>
              <a:rPr lang="en-US" dirty="0">
                <a:effectLst/>
                <a:latin typeface="Franklin Gothic Book" panose="020B0503020102020204" pitchFamily="34" charset="0"/>
                <a:ea typeface="SimSun" panose="02010600030101010101" pitchFamily="2" charset="-122"/>
                <a:cs typeface="Times New Roman" panose="02020603050405020304" pitchFamily="18" charset="0"/>
              </a:rPr>
              <a:t>The majority (77%) were men.</a:t>
            </a:r>
          </a:p>
          <a:p>
            <a:pPr marL="845786" lvl="1" indent="-362480">
              <a:lnSpc>
                <a:spcPct val="115000"/>
              </a:lnSpc>
              <a:buFont typeface="Symbol" panose="05050102010706020507" pitchFamily="18" charset="2"/>
              <a:buChar char=""/>
            </a:pPr>
            <a:r>
              <a:rPr lang="en-US" dirty="0">
                <a:effectLst/>
                <a:latin typeface="Franklin Gothic Book" panose="020B0503020102020204" pitchFamily="34" charset="0"/>
                <a:ea typeface="SimSun" panose="02010600030101010101" pitchFamily="2" charset="-122"/>
                <a:cs typeface="Times New Roman" panose="02020603050405020304" pitchFamily="18" charset="0"/>
              </a:rPr>
              <a:t>Four out of five (79%) were over 30 at the time of diagnosis. </a:t>
            </a:r>
          </a:p>
          <a:p>
            <a:pPr marL="845786" lvl="1" indent="-362480">
              <a:lnSpc>
                <a:spcPct val="115000"/>
              </a:lnSpc>
              <a:spcAft>
                <a:spcPts val="1057"/>
              </a:spcAft>
              <a:buFont typeface="Symbol" panose="05050102010706020507" pitchFamily="18" charset="2"/>
              <a:buChar char=""/>
            </a:pPr>
            <a:r>
              <a:rPr lang="en-US" dirty="0">
                <a:effectLst/>
                <a:latin typeface="Franklin Gothic Book" panose="020B0503020102020204" pitchFamily="34" charset="0"/>
                <a:ea typeface="SimSun" panose="02010600030101010101" pitchFamily="2" charset="-122"/>
                <a:cs typeface="Times New Roman" panose="02020603050405020304" pitchFamily="18" charset="0"/>
              </a:rPr>
              <a:t>Thirty-nine percent were White, 38% were Black, and 17% were Hispanic.</a:t>
            </a:r>
          </a:p>
          <a:p>
            <a:pPr marL="845786" lvl="1" indent="-362480">
              <a:lnSpc>
                <a:spcPct val="115000"/>
              </a:lnSpc>
              <a:spcAft>
                <a:spcPts val="1057"/>
              </a:spcAft>
              <a:buFont typeface="Symbol" panose="05050102010706020507" pitchFamily="18" charset="2"/>
              <a:buChar char=""/>
            </a:pPr>
            <a:r>
              <a:rPr lang="en-US" dirty="0">
                <a:effectLst/>
                <a:latin typeface="Franklin Gothic Book" panose="020B0503020102020204" pitchFamily="34" charset="0"/>
                <a:ea typeface="Calibri" panose="020F0502020204030204" pitchFamily="34" charset="0"/>
                <a:cs typeface="Times New Roman" panose="02020603050405020304" pitchFamily="18" charset="0"/>
              </a:rPr>
              <a:t>About half (51%) had a transmission category of male-male sexual contact, 8% had a transmission category of male-female sexual (heterosexual) contact, and 3% had a transmission category of injection drug use.</a:t>
            </a:r>
            <a:endParaRPr lang="en-US"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F8482B3A-B93F-4E5E-B0C5-9FDEC4D10B9C}" type="slidenum">
              <a:rPr lang="en-US" smtClean="0"/>
              <a:t>63</a:t>
            </a:fld>
            <a:endParaRPr lang="en-US" dirty="0"/>
          </a:p>
        </p:txBody>
      </p:sp>
    </p:spTree>
    <p:extLst>
      <p:ext uri="{BB962C8B-B14F-4D97-AF65-F5344CB8AC3E}">
        <p14:creationId xmlns:p14="http://schemas.microsoft.com/office/powerpoint/2010/main" val="41434629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pPr defTabSz="966612">
              <a:defRPr/>
            </a:pPr>
            <a:r>
              <a:rPr lang="en-US" dirty="0">
                <a:latin typeface="Franklin Gothic Book" panose="020B0503020102020204" pitchFamily="34" charset="0"/>
              </a:rPr>
              <a:t>This section addresses individuals who were diagnosed with HIV, or are living with HIV, in one of Wisconsin’s state or federal correctional facilities. However, individuals diagnosed or living with HIV in a county jail are excluded. In Wisconsin, Dodge Correctional Institution is the central reception center for adult males who are sentenced to prison. HIV testing at Dodge Correctional Institution is offered to all people who are incarcerated. HIV testing is similar at Taycheedah Correctional Institution, Wisconsin’s correctional facility for women. </a:t>
            </a:r>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5E2FDF0-BE34-40E6-A70E-CBBA5B697AE7}" type="slidenum">
              <a:rPr lang="en-US">
                <a:solidFill>
                  <a:prstClr val="black"/>
                </a:solidFill>
                <a:latin typeface="Calibri" pitchFamily="34" charset="0"/>
                <a:cs typeface="Arial" charset="0"/>
              </a:rPr>
              <a:pPr defTabSz="966612" fontAlgn="base">
                <a:spcBef>
                  <a:spcPct val="0"/>
                </a:spcBef>
                <a:spcAft>
                  <a:spcPct val="0"/>
                </a:spcAft>
                <a:defRPr/>
              </a:pPr>
              <a:t>64</a:t>
            </a:fld>
            <a:endParaRPr lang="en-US" dirty="0">
              <a:solidFill>
                <a:prstClr val="black"/>
              </a:solidFill>
              <a:latin typeface="Calibri" pitchFamily="34" charset="0"/>
              <a:cs typeface="Arial" charset="0"/>
            </a:endParaRPr>
          </a:p>
        </p:txBody>
      </p:sp>
    </p:spTree>
    <p:extLst>
      <p:ext uri="{BB962C8B-B14F-4D97-AF65-F5344CB8AC3E}">
        <p14:creationId xmlns:p14="http://schemas.microsoft.com/office/powerpoint/2010/main" val="30014412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239713"/>
            <a:ext cx="5759450" cy="3240087"/>
          </a:xfrm>
        </p:spPr>
      </p:sp>
      <p:sp>
        <p:nvSpPr>
          <p:cNvPr id="3" name="Notes Placeholder 2"/>
          <p:cNvSpPr>
            <a:spLocks noGrp="1"/>
          </p:cNvSpPr>
          <p:nvPr>
            <p:ph type="body" idx="1"/>
          </p:nvPr>
        </p:nvSpPr>
        <p:spPr>
          <a:xfrm>
            <a:off x="731520" y="3647122"/>
            <a:ext cx="5852160" cy="5834063"/>
          </a:xfrm>
        </p:spPr>
        <p:txBody>
          <a:bodyPr/>
          <a:lstStyle/>
          <a:p>
            <a:r>
              <a:rPr lang="en-US" sz="1300" b="1" dirty="0">
                <a:latin typeface="Franklin Gothic Book" panose="020B0503020102020204" pitchFamily="34" charset="0"/>
                <a:ea typeface="Calibri" panose="020F0502020204030204" pitchFamily="34" charset="0"/>
              </a:rPr>
              <a:t>New diagnoses</a:t>
            </a:r>
          </a:p>
          <a:p>
            <a:r>
              <a:rPr lang="en-US" sz="1300" dirty="0">
                <a:latin typeface="Franklin Gothic Book" panose="020B0503020102020204" pitchFamily="34" charset="0"/>
                <a:ea typeface="Calibri" panose="020F0502020204030204" pitchFamily="34" charset="0"/>
              </a:rPr>
              <a:t>Between 1985 and 2020, 385 individuals were first diagnosed with HIV in the Wisconsin Department of Corrections (DOC). The number of people diagnosed with HIV in the DOC has decreased, from an average of 15 new diagnoses per year during 1985–1999, to an average of 10 new diagnoses per year during 2000–2010, to an average of 5 new diagnoses per year during 2011–2020. </a:t>
            </a:r>
          </a:p>
          <a:p>
            <a:endParaRPr lang="en-US" sz="1300"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Race and ethnicity</a:t>
            </a:r>
          </a:p>
          <a:p>
            <a:r>
              <a:rPr lang="en-US" sz="1300" dirty="0">
                <a:latin typeface="Franklin Gothic Book" panose="020B0503020102020204" pitchFamily="34" charset="0"/>
                <a:ea typeface="Calibri" panose="020F0502020204030204" pitchFamily="34" charset="0"/>
              </a:rPr>
              <a:t>Black people accounted for almost half of new HIV diagnoses among incarcerated persons, followed by White people (36%), then Hispanic and multiracial people (8% each). </a:t>
            </a:r>
          </a:p>
          <a:p>
            <a:endParaRPr lang="en-US" sz="1300"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Birth sex</a:t>
            </a:r>
          </a:p>
          <a:p>
            <a:pPr defTabSz="966612">
              <a:defRPr/>
            </a:pPr>
            <a:r>
              <a:rPr lang="en-US" sz="1300" dirty="0">
                <a:latin typeface="Franklin Gothic Book" panose="020B0503020102020204" pitchFamily="34" charset="0"/>
                <a:ea typeface="Calibri" panose="020F0502020204030204" pitchFamily="34" charset="0"/>
              </a:rPr>
              <a:t>Eight out of nine new diagnoses among incarcerated people during this period were male. </a:t>
            </a:r>
          </a:p>
          <a:p>
            <a:r>
              <a:rPr lang="en-US" sz="1300" dirty="0">
                <a:latin typeface="Franklin Gothic Book" panose="020B0503020102020204" pitchFamily="34" charset="0"/>
                <a:ea typeface="Calibri" panose="020F0502020204030204" pitchFamily="34" charset="0"/>
              </a:rPr>
              <a:t> </a:t>
            </a:r>
          </a:p>
          <a:p>
            <a:r>
              <a:rPr lang="en-US" sz="1300" b="1" dirty="0">
                <a:latin typeface="Franklin Gothic Book" panose="020B0503020102020204" pitchFamily="34" charset="0"/>
                <a:ea typeface="Calibri" panose="020F0502020204030204" pitchFamily="34" charset="0"/>
              </a:rPr>
              <a:t>Transmission mode</a:t>
            </a:r>
          </a:p>
          <a:p>
            <a:r>
              <a:rPr lang="en-US" sz="1300" dirty="0">
                <a:latin typeface="Franklin Gothic Book" panose="020B0503020102020204" pitchFamily="34" charset="0"/>
                <a:ea typeface="Calibri" panose="020F0502020204030204" pitchFamily="34" charset="0"/>
              </a:rPr>
              <a:t>Individuals diagnosed with HIV within DOC were more likely to have a history of drug use compared to individuals diagnosed outside of DOC. </a:t>
            </a:r>
          </a:p>
          <a:p>
            <a:endParaRPr lang="en-US" sz="1300" b="1"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Prevalence</a:t>
            </a:r>
            <a:r>
              <a:rPr lang="en-US" sz="1300" b="1" baseline="30000" dirty="0">
                <a:latin typeface="Franklin Gothic Book" panose="020B0503020102020204" pitchFamily="34" charset="0"/>
                <a:ea typeface="Calibri" panose="020F0502020204030204" pitchFamily="34" charset="0"/>
              </a:rPr>
              <a:t>1</a:t>
            </a:r>
            <a:endParaRPr lang="en-US" sz="1300" baseline="30000" dirty="0">
              <a:latin typeface="Franklin Gothic Book" panose="020B0503020102020204" pitchFamily="34" charset="0"/>
              <a:ea typeface="Calibri" panose="020F0502020204030204" pitchFamily="34" charset="0"/>
            </a:endParaRPr>
          </a:p>
          <a:p>
            <a:r>
              <a:rPr lang="en-US" sz="1300" dirty="0">
                <a:latin typeface="Franklin Gothic Book" panose="020B0503020102020204" pitchFamily="34" charset="0"/>
                <a:ea typeface="Calibri" panose="020F0502020204030204" pitchFamily="34" charset="0"/>
              </a:rPr>
              <a:t>At any one time, there are approximately 105 incarcerated persons living with HIV within the DOC. With 20,191 incarcerated persons annually, the estimated HIV prevalence within the DOC is 5 per 1,000 inmates. </a:t>
            </a:r>
          </a:p>
          <a:p>
            <a:endParaRPr lang="en-US" sz="1300" baseline="30000" dirty="0">
              <a:latin typeface="Franklin Gothic Book" panose="020B0503020102020204" pitchFamily="34" charset="0"/>
              <a:ea typeface="Calibri" panose="020F0502020204030204" pitchFamily="34" charset="0"/>
            </a:endParaRPr>
          </a:p>
          <a:p>
            <a:endParaRPr lang="en-US" sz="1300" dirty="0">
              <a:latin typeface="Franklin Gothic Book" panose="020B0503020102020204" pitchFamily="34" charset="0"/>
              <a:ea typeface="Calibri" panose="020F0502020204030204" pitchFamily="34" charset="0"/>
            </a:endParaRPr>
          </a:p>
          <a:p>
            <a:r>
              <a:rPr lang="en-US" sz="1300" baseline="30000" dirty="0">
                <a:latin typeface="Franklin Gothic Book" panose="020B0503020102020204" pitchFamily="34" charset="0"/>
                <a:ea typeface="Calibri" panose="020F0502020204030204" pitchFamily="34" charset="0"/>
              </a:rPr>
              <a:t>1</a:t>
            </a:r>
            <a:r>
              <a:rPr lang="en-US" sz="1300" dirty="0">
                <a:latin typeface="Franklin Gothic Book" panose="020B0503020102020204" pitchFamily="34" charset="0"/>
                <a:ea typeface="Calibri" panose="020F0502020204030204" pitchFamily="34" charset="0"/>
              </a:rPr>
              <a:t>Wisconsin Department of Corrections. </a:t>
            </a:r>
            <a:r>
              <a:rPr lang="en-US" sz="1300" u="sng" dirty="0">
                <a:latin typeface="Franklin Gothic Book" panose="020B0503020102020204" pitchFamily="34" charset="0"/>
                <a:ea typeface="Calibri" panose="020F0502020204030204" pitchFamily="34" charset="0"/>
              </a:rPr>
              <a:t>https://doc.wi.gov/Pages/DataResearch/PrisonPointInTime.aspx</a:t>
            </a:r>
            <a:r>
              <a:rPr lang="en-US" sz="1300" dirty="0">
                <a:latin typeface="Franklin Gothic Book" panose="020B0503020102020204" pitchFamily="34" charset="0"/>
                <a:ea typeface="Calibri" panose="020F0502020204030204" pitchFamily="34" charset="0"/>
              </a:rPr>
              <a:t>. Accessed July 12, 2022. University of Wisconsin HIV Program, Department of Corrections Case Management Program. </a:t>
            </a:r>
            <a:endParaRPr lang="en-US" sz="1300" baseline="30000" dirty="0">
              <a:latin typeface="Franklin Gothic Book" panose="020B0503020102020204" pitchFamily="34" charset="0"/>
              <a:ea typeface="Calibri" panose="020F0502020204030204" pitchFamily="34" charset="0"/>
            </a:endParaRPr>
          </a:p>
          <a:p>
            <a:endParaRPr lang="en-US" sz="1900" b="1" dirty="0">
              <a:latin typeface="Franklin Gothic Book" panose="020B05030201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65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569424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Franklin Gothic Book" panose="020B0503020102020204" pitchFamily="34" charset="0"/>
              </a:rPr>
              <a:t>Individuals diagnosed with HIV from 2011 to 2020 within DOC were more likely to be Black, ages 25–34, and have a history of injection drug use compared to individuals diagnosed outside of DOC. </a:t>
            </a: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66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1753720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pPr defTabSz="966612">
              <a:defRPr/>
            </a:pPr>
            <a:r>
              <a:rPr lang="en-US" dirty="0">
                <a:latin typeface="Franklin Gothic Book" panose="020B0503020102020204" pitchFamily="34" charset="0"/>
              </a:rPr>
              <a:t>Based on U.S. Census Bureau definitions</a:t>
            </a:r>
            <a:r>
              <a:rPr lang="en-US" baseline="30000" dirty="0">
                <a:latin typeface="Franklin Gothic Book" panose="020B0503020102020204" pitchFamily="34" charset="0"/>
              </a:rPr>
              <a:t>1</a:t>
            </a:r>
            <a:r>
              <a:rPr lang="en-US" dirty="0">
                <a:latin typeface="Franklin Gothic Book" panose="020B0503020102020204" pitchFamily="34" charset="0"/>
              </a:rPr>
              <a:t>, Wisconsin counties were grouped into four metropolitan, or “metro,” levels: Milwaukee County (large metropolitan), Dane County (medium-sized metro); small metro (25 counties); and non-metro (45 counties) as shown on the map. These groupings also match with the Wisconsin Office of Rural Health’s county urban and rural designations</a:t>
            </a:r>
            <a:r>
              <a:rPr lang="en-US" baseline="30000" dirty="0">
                <a:latin typeface="Franklin Gothic Book" panose="020B0503020102020204" pitchFamily="34" charset="0"/>
              </a:rPr>
              <a:t>2</a:t>
            </a:r>
            <a:r>
              <a:rPr lang="en-US" dirty="0">
                <a:latin typeface="Franklin Gothic Book" panose="020B0503020102020204" pitchFamily="34" charset="0"/>
              </a:rPr>
              <a:t>. Non-metro is rural and the metropolitan counties are urban. </a:t>
            </a:r>
          </a:p>
          <a:p>
            <a:endParaRPr lang="en-US" dirty="0">
              <a:latin typeface="Franklin Gothic Book" panose="020B0503020102020204" pitchFamily="34" charset="0"/>
            </a:endParaRPr>
          </a:p>
          <a:p>
            <a:endParaRPr lang="en-US" dirty="0">
              <a:latin typeface="Franklin Gothic Book" panose="020B0503020102020204" pitchFamily="34" charset="0"/>
            </a:endParaRPr>
          </a:p>
          <a:p>
            <a:r>
              <a:rPr lang="en-US" baseline="30000" dirty="0">
                <a:latin typeface="Franklin Gothic Book" panose="020B0503020102020204" pitchFamily="34" charset="0"/>
              </a:rPr>
              <a:t>1</a:t>
            </a:r>
            <a:r>
              <a:rPr lang="en-US" dirty="0">
                <a:latin typeface="Franklin Gothic Book" panose="020B0503020102020204" pitchFamily="34" charset="0"/>
              </a:rPr>
              <a:t>Ingram DD, Franco SJ. 2013 NCHS urban–rural classification scheme for counties. National Center for Health Statistics. Vital Health Stat 2(166). 2014.</a:t>
            </a:r>
          </a:p>
          <a:p>
            <a:r>
              <a:rPr lang="en-US" baseline="30000" dirty="0">
                <a:latin typeface="Franklin Gothic Book" panose="020B0503020102020204" pitchFamily="34" charset="0"/>
              </a:rPr>
              <a:t>2</a:t>
            </a:r>
            <a:r>
              <a:rPr lang="en-US" dirty="0">
                <a:latin typeface="Franklin Gothic Book" panose="020B0503020102020204" pitchFamily="34" charset="0"/>
              </a:rPr>
              <a:t>WISH: Urban and Rural Counties. Accessed July 19, 2022: </a:t>
            </a:r>
            <a:r>
              <a:rPr lang="en-US" u="sng" dirty="0">
                <a:latin typeface="Franklin Gothic Book" panose="020B0503020102020204" pitchFamily="34" charset="0"/>
              </a:rPr>
              <a:t>https://www.dhs.wisconsin.gov/wish/urban-rural.htm</a:t>
            </a:r>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5E2FDF0-BE34-40E6-A70E-CBBA5B697AE7}" type="slidenum">
              <a:rPr lang="en-US">
                <a:solidFill>
                  <a:prstClr val="black"/>
                </a:solidFill>
                <a:latin typeface="Calibri" pitchFamily="34" charset="0"/>
                <a:cs typeface="Arial" charset="0"/>
              </a:rPr>
              <a:pPr defTabSz="966612" fontAlgn="base">
                <a:spcBef>
                  <a:spcPct val="0"/>
                </a:spcBef>
                <a:spcAft>
                  <a:spcPct val="0"/>
                </a:spcAft>
                <a:defRPr/>
              </a:pPr>
              <a:t>67</a:t>
            </a:fld>
            <a:endParaRPr lang="en-US" dirty="0">
              <a:solidFill>
                <a:prstClr val="black"/>
              </a:solidFill>
              <a:latin typeface="Calibri" pitchFamily="34" charset="0"/>
              <a:cs typeface="Arial" charset="0"/>
            </a:endParaRPr>
          </a:p>
        </p:txBody>
      </p:sp>
    </p:spTree>
    <p:extLst>
      <p:ext uri="{BB962C8B-B14F-4D97-AF65-F5344CB8AC3E}">
        <p14:creationId xmlns:p14="http://schemas.microsoft.com/office/powerpoint/2010/main" val="2007989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780598"/>
          </a:xfrm>
        </p:spPr>
        <p:txBody>
          <a:bodyPr/>
          <a:lstStyle/>
          <a:p>
            <a:r>
              <a:rPr lang="en-US" sz="1300" b="1" dirty="0">
                <a:latin typeface="Franklin Gothic Book" panose="020B0503020102020204" pitchFamily="34" charset="0"/>
                <a:ea typeface="Calibri" panose="020F0502020204030204" pitchFamily="34" charset="0"/>
              </a:rPr>
              <a:t>New diagnoses</a:t>
            </a:r>
          </a:p>
          <a:p>
            <a:r>
              <a:rPr lang="en-US" sz="1300" dirty="0">
                <a:latin typeface="Franklin Gothic Book" panose="020B0503020102020204" pitchFamily="34" charset="0"/>
                <a:ea typeface="Calibri" panose="020F0502020204030204" pitchFamily="34" charset="0"/>
              </a:rPr>
              <a:t>The HIV diagnosis rate is much higher in Milwaukee County than in other Wisconsin counties. HIV diagnosis rates remained steady for Dane County, small metro counties, and non-metro counties but there was a slight decline in Milwaukee County during 2011–2020. </a:t>
            </a:r>
          </a:p>
          <a:p>
            <a:endParaRPr lang="en-US" sz="1300"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Age at diagnosis</a:t>
            </a:r>
          </a:p>
          <a:p>
            <a:r>
              <a:rPr lang="en-US" sz="1300" dirty="0">
                <a:latin typeface="Franklin Gothic Book" panose="020B0503020102020204" pitchFamily="34" charset="0"/>
                <a:ea typeface="Calibri" panose="020F0502020204030204" pitchFamily="34" charset="0"/>
              </a:rPr>
              <a:t>The median age at diagnosis during 2016–2020 was age 29 for Milwaukee County, but about age 33 in the other metro areas. </a:t>
            </a:r>
          </a:p>
          <a:p>
            <a:endParaRPr lang="en-US" sz="1300" b="1"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Race and ethnicity</a:t>
            </a:r>
          </a:p>
          <a:p>
            <a:r>
              <a:rPr lang="en-US" sz="1300" dirty="0">
                <a:latin typeface="Franklin Gothic Book" panose="020B0503020102020204" pitchFamily="34" charset="0"/>
                <a:ea typeface="Calibri" panose="020F0502020204030204" pitchFamily="34" charset="0"/>
              </a:rPr>
              <a:t>HIV diagnosis rates among Black people and Hispanic people are more than twice as high in Milwaukee as in small and non-metro counties. White people have a lower rate in every metro grouping; even so, the rate in Milwaukee is four-fold higher than in small and non-metro counties. </a:t>
            </a:r>
          </a:p>
          <a:p>
            <a:endParaRPr lang="en-US" sz="1300"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Transmission mode</a:t>
            </a:r>
          </a:p>
          <a:p>
            <a:r>
              <a:rPr lang="en-US" sz="1300" dirty="0">
                <a:latin typeface="Franklin Gothic Book" panose="020B0503020102020204" pitchFamily="34" charset="0"/>
                <a:ea typeface="Calibri" panose="020F0502020204030204" pitchFamily="34" charset="0"/>
              </a:rPr>
              <a:t>Each metro grouping had a similar proportion of diagnoses across reported risk groups, except for non-metro counties, which had fewer new diagnoses attributed to male-male sexual contact (MMSC) and more new diagnoses attributed to injection drug use. </a:t>
            </a:r>
          </a:p>
          <a:p>
            <a:endParaRPr lang="en-US" sz="1900" b="1" dirty="0">
              <a:latin typeface="Franklin Gothic Book" panose="020B05030201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68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2519363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latin typeface="Franklin Gothic Book" panose="020B0503020102020204" pitchFamily="34" charset="0"/>
                <a:ea typeface="Calibri" panose="020F0502020204030204" pitchFamily="34" charset="0"/>
              </a:rPr>
              <a:t>Prevalence</a:t>
            </a:r>
            <a:endParaRPr lang="en-US" sz="1300" dirty="0">
              <a:latin typeface="Franklin Gothic Book" panose="020B0503020102020204" pitchFamily="34" charset="0"/>
              <a:ea typeface="Calibri" panose="020F0502020204030204" pitchFamily="34" charset="0"/>
            </a:endParaRPr>
          </a:p>
          <a:p>
            <a:r>
              <a:rPr lang="en-US" sz="1300" dirty="0">
                <a:latin typeface="Franklin Gothic Book" panose="020B0503020102020204" pitchFamily="34" charset="0"/>
                <a:ea typeface="Calibri" panose="020F0502020204030204" pitchFamily="34" charset="0"/>
              </a:rPr>
              <a:t>HIV prevalence rates are highest in Milwaukee County and lowest in non-metro counties. </a:t>
            </a:r>
            <a:endParaRPr lang="en-US" sz="1300"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69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11620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212725"/>
            <a:ext cx="5762625" cy="3241675"/>
          </a:xfrm>
        </p:spPr>
      </p:sp>
      <p:sp>
        <p:nvSpPr>
          <p:cNvPr id="3" name="Notes Placeholder 2"/>
          <p:cNvSpPr>
            <a:spLocks noGrp="1"/>
          </p:cNvSpPr>
          <p:nvPr>
            <p:ph type="body" idx="1"/>
          </p:nvPr>
        </p:nvSpPr>
        <p:spPr>
          <a:xfrm>
            <a:off x="270934" y="3740467"/>
            <a:ext cx="6732693" cy="5527358"/>
          </a:xfrm>
        </p:spPr>
        <p:txBody>
          <a:bodyPr/>
          <a:lstStyle/>
          <a:p>
            <a:r>
              <a:rPr lang="en-US" b="1" dirty="0">
                <a:latin typeface="Franklin Gothic Book" panose="020B0503020102020204" pitchFamily="34" charset="0"/>
              </a:rPr>
              <a:t>Other Department of Health Services Programs</a:t>
            </a:r>
          </a:p>
          <a:p>
            <a:r>
              <a:rPr lang="en-US" dirty="0">
                <a:effectLst/>
                <a:latin typeface="Franklin Gothic Book" panose="020B0503020102020204" pitchFamily="34" charset="0"/>
                <a:ea typeface="Calibri" panose="020F0502020204030204" pitchFamily="34" charset="0"/>
                <a:cs typeface="Times New Roman" panose="02020603050405020304" pitchFamily="18" charset="0"/>
              </a:rPr>
              <a:t>In addition to data from within the Communicable Diseases Harm Reduction Section (CDHRS), this epidemiology profile also includes data from other Wisconsin DHS programs. The DPH, Bureau of Communicable Diseases houses the HIV Program, Hepatitis C Program, Sexually Transmitted Infections Program, and Tuberculosis Program. The Department of Health Services also administers the Wisconsin Medicaid Program.</a:t>
            </a:r>
          </a:p>
          <a:p>
            <a:endParaRPr lang="en-US" dirty="0">
              <a:latin typeface="Franklin Gothic Book" panose="020B0503020102020204" pitchFamily="34" charset="0"/>
            </a:endParaRPr>
          </a:p>
          <a:p>
            <a:r>
              <a:rPr lang="en-US" b="1" dirty="0">
                <a:latin typeface="Franklin Gothic Book" panose="020B0503020102020204" pitchFamily="34" charset="0"/>
              </a:rPr>
              <a:t>Wisconsin reporting requirements</a:t>
            </a:r>
          </a:p>
          <a:p>
            <a:pPr>
              <a:lnSpc>
                <a:spcPct val="107000"/>
              </a:lnSpc>
              <a:spcAft>
                <a:spcPts val="846"/>
              </a:spcAft>
            </a:pPr>
            <a:r>
              <a:rPr lang="en-US" dirty="0">
                <a:effectLst/>
                <a:latin typeface="Franklin Gothic Book" panose="020B0503020102020204" pitchFamily="34" charset="0"/>
                <a:ea typeface="Calibri" panose="020F0502020204030204" pitchFamily="34" charset="0"/>
                <a:cs typeface="Times New Roman" panose="02020603050405020304" pitchFamily="18" charset="0"/>
              </a:rPr>
              <a:t>Wisconsin Stat. § 252 requires that providers and laboratories report suspect or confirmed cases of specified communicable diseases to the local health departments (LHD) or, in the case of HIV, directly to the state. The following disease-specific reporting requirements also apply:</a:t>
            </a:r>
          </a:p>
          <a:p>
            <a:pPr marL="181240" indent="-181240">
              <a:lnSpc>
                <a:spcPct val="107000"/>
              </a:lnSpc>
              <a:spcAft>
                <a:spcPts val="846"/>
              </a:spcAft>
              <a:buFont typeface="Arial" panose="020B0604020202020204" pitchFamily="34" charset="0"/>
              <a:buChar char="•"/>
            </a:pPr>
            <a:r>
              <a:rPr lang="en-US" dirty="0">
                <a:effectLst/>
                <a:latin typeface="Franklin Gothic Book" panose="020B0503020102020204" pitchFamily="34" charset="0"/>
                <a:ea typeface="Calibri" panose="020F0502020204030204" pitchFamily="34" charset="0"/>
                <a:cs typeface="Times New Roman" panose="02020603050405020304" pitchFamily="18" charset="0"/>
              </a:rPr>
              <a:t>HIV: In addition to suspect and confirmed cases of HIV, all CD4 counts, all viral load test results, and Stage 3 (AIDS)-defining conditions are also reportable directly to the state epidemiologist.</a:t>
            </a:r>
          </a:p>
          <a:p>
            <a:pPr marL="181240" indent="-181240">
              <a:lnSpc>
                <a:spcPct val="107000"/>
              </a:lnSpc>
              <a:spcAft>
                <a:spcPts val="846"/>
              </a:spcAft>
              <a:buFont typeface="Arial" panose="020B0604020202020204" pitchFamily="34" charset="0"/>
              <a:buChar char="•"/>
            </a:pPr>
            <a:r>
              <a:rPr lang="en-US" dirty="0">
                <a:effectLst/>
                <a:latin typeface="Franklin Gothic Book" panose="020B0503020102020204" pitchFamily="34" charset="0"/>
                <a:ea typeface="Calibri" panose="020F0502020204030204" pitchFamily="34" charset="0"/>
                <a:cs typeface="Times New Roman" panose="02020603050405020304" pitchFamily="18" charset="0"/>
              </a:rPr>
              <a:t>HCV: Evidence of hepatitis C virus is reportable to the local health department. HCV has been a reportable communicable disease in Wisconsin since 2000.</a:t>
            </a:r>
          </a:p>
          <a:p>
            <a:pPr marL="181240" indent="-181240">
              <a:lnSpc>
                <a:spcPct val="107000"/>
              </a:lnSpc>
              <a:spcAft>
                <a:spcPts val="846"/>
              </a:spcAft>
              <a:buFont typeface="Arial" panose="020B0604020202020204" pitchFamily="34" charset="0"/>
              <a:buChar char="•"/>
            </a:pPr>
            <a:r>
              <a:rPr lang="en-US" dirty="0">
                <a:effectLst/>
                <a:latin typeface="Franklin Gothic Book" panose="020B0503020102020204" pitchFamily="34" charset="0"/>
                <a:ea typeface="Calibri" panose="020F0502020204030204" pitchFamily="34" charset="0"/>
                <a:cs typeface="Times New Roman" panose="02020603050405020304" pitchFamily="18" charset="0"/>
              </a:rPr>
              <a:t>Syphilis: In addition to suspect, probable and confirmed cases of syphilis, the stage of syphilis infection (congenital; primary; secondary; early non-primary non secondary; and late, unknown duration), symptoms and treatment information are also reportable to the local health department officer.</a:t>
            </a:r>
          </a:p>
          <a:p>
            <a:pPr marL="181240" indent="-181240">
              <a:lnSpc>
                <a:spcPct val="107000"/>
              </a:lnSpc>
              <a:spcAft>
                <a:spcPts val="846"/>
              </a:spcAft>
              <a:buFont typeface="Arial" panose="020B0604020202020204" pitchFamily="34" charset="0"/>
              <a:buChar char="•"/>
            </a:pPr>
            <a:r>
              <a:rPr lang="en-US" dirty="0">
                <a:effectLst/>
                <a:latin typeface="Franklin Gothic Book" panose="020B0503020102020204" pitchFamily="34" charset="0"/>
                <a:ea typeface="Calibri" panose="020F0502020204030204" pitchFamily="34" charset="0"/>
                <a:cs typeface="Times New Roman" panose="02020603050405020304" pitchFamily="18" charset="0"/>
              </a:rPr>
              <a:t>Tuberculosis: In addition to smear, nucleic acid testing (NAT), and culture test results, chest X-ray results and medication treatment information are also reportable to the local health department.</a:t>
            </a:r>
          </a:p>
          <a:p>
            <a:pPr marL="181240" indent="-181240">
              <a:lnSpc>
                <a:spcPct val="107000"/>
              </a:lnSpc>
              <a:spcAft>
                <a:spcPts val="846"/>
              </a:spcAft>
              <a:buFont typeface="Arial" panose="020B0604020202020204" pitchFamily="34" charset="0"/>
              <a:buChar char="•"/>
            </a:pPr>
            <a:endParaRPr lang="en-US" dirty="0">
              <a:latin typeface="Franklin Gothic Book" panose="020B0503020102020204" pitchFamily="34" charset="0"/>
              <a:ea typeface="Calibri" panose="020F0502020204030204" pitchFamily="34" charset="0"/>
              <a:cs typeface="Times New Roman" panose="02020603050405020304" pitchFamily="18" charset="0"/>
            </a:endParaRPr>
          </a:p>
          <a:p>
            <a:r>
              <a:rPr lang="en-US" b="1" dirty="0">
                <a:latin typeface="Franklin Gothic Book" panose="020B0503020102020204" pitchFamily="34" charset="0"/>
              </a:rPr>
              <a:t>Definitions</a:t>
            </a:r>
          </a:p>
          <a:p>
            <a:r>
              <a:rPr lang="en-US" b="1" i="1" dirty="0">
                <a:latin typeface="Franklin Gothic Book" panose="020B0503020102020204" pitchFamily="34" charset="0"/>
              </a:rPr>
              <a:t>Newly diagnosed HIV cases</a:t>
            </a:r>
          </a:p>
          <a:p>
            <a:r>
              <a:rPr lang="en-US" b="0" dirty="0">
                <a:latin typeface="Franklin Gothic Book" panose="020B0503020102020204" pitchFamily="34" charset="0"/>
              </a:rPr>
              <a:t>Individuals included in analyses of new diagnoses are those whose first verifiable HIV diagnosis was made at the time they were living in Wisconsin. Also included are individuals who report being first diagnosed with HIV in another country but for whom Wisconsin is unable to verify the non-U.S. diagnosis. These practices conform to CDC’s guidelines for case residency assignment. New diagnoses are counted by the year of diagnosis, regardless of when the case was reported to the HIV Surveillance Program. In this report, new diagnoses are reported over a five-year period (2016–2020) to allow for more robust estimates, especially among population groups with small numbers of cases. Trends in new diagnoses are analyzed across a 10-year period (2011–2020) to reduce the impact of normal, annual fluctuations.</a:t>
            </a:r>
          </a:p>
          <a:p>
            <a:endParaRPr lang="en-US" b="0" dirty="0">
              <a:latin typeface="Franklin Gothic Book" panose="020B0503020102020204" pitchFamily="34" charset="0"/>
            </a:endParaRPr>
          </a:p>
          <a:p>
            <a:r>
              <a:rPr lang="en-US" b="1" i="1" dirty="0">
                <a:latin typeface="Franklin Gothic Book" panose="020B0503020102020204" pitchFamily="34" charset="0"/>
              </a:rPr>
              <a:t>Prevalent HIV cases</a:t>
            </a:r>
          </a:p>
          <a:p>
            <a:r>
              <a:rPr lang="en-US" b="0" dirty="0">
                <a:latin typeface="Franklin Gothic Book" panose="020B0503020102020204" pitchFamily="34" charset="0"/>
              </a:rPr>
              <a:t>Individuals are included in the prevalence count for a given year if they were presumed to be alive at the end of the calendar year (i.e., no documentation of death has been received and the individuals did not match any records in local or national death data) and their last known address is in Wisconsin. Because of delays in reporting of deaths, the number of cases presumed alive should be considered provisional.</a:t>
            </a:r>
          </a:p>
          <a:p>
            <a:endParaRPr lang="en-US" b="0" dirty="0">
              <a:latin typeface="Franklin Gothic Book" panose="020B0503020102020204" pitchFamily="34" charset="0"/>
            </a:endParaRPr>
          </a:p>
          <a:p>
            <a:r>
              <a:rPr lang="en-US" b="1" i="1" dirty="0">
                <a:latin typeface="Franklin Gothic Book" panose="020B0503020102020204" pitchFamily="34" charset="0"/>
              </a:rPr>
              <a:t>HIV disease status</a:t>
            </a:r>
          </a:p>
          <a:p>
            <a:r>
              <a:rPr lang="en-US" b="0" dirty="0">
                <a:latin typeface="Franklin Gothic Book" panose="020B0503020102020204" pitchFamily="34" charset="0"/>
              </a:rPr>
              <a:t>In this report, the term HIV refers to all persons confirmed to be living with HIV, regardless of whether their disease has progressed to Stage 3—also called AIDS, which is defined as a CD4 count of less than 200, or a diagnosis of a Stage 3 (AIDS)-defining opportunistic infection.</a:t>
            </a:r>
          </a:p>
          <a:p>
            <a:endParaRPr lang="en-US" b="0" dirty="0">
              <a:latin typeface="Franklin Gothic Book" panose="020B0503020102020204" pitchFamily="34" charset="0"/>
            </a:endParaRPr>
          </a:p>
          <a:p>
            <a:r>
              <a:rPr lang="en-US" b="1" i="1" dirty="0">
                <a:latin typeface="Franklin Gothic Book" panose="020B0503020102020204" pitchFamily="34" charset="0"/>
              </a:rPr>
              <a:t>HIV transmission mode</a:t>
            </a:r>
          </a:p>
          <a:p>
            <a:r>
              <a:rPr lang="en-US" b="0" dirty="0">
                <a:latin typeface="Franklin Gothic Book" panose="020B0503020102020204" pitchFamily="34" charset="0"/>
              </a:rPr>
              <a:t>Transmission mode is self-reported by the individual. For surveillance purposes, cases are counted only once in a hierarchy of transmission categories. Persons with more than one reported mode of transmission to HIV are classified in the first category in the hierarchy as defined by CDC. The transmission categories, in order of their position in the hierarchy, are:</a:t>
            </a:r>
          </a:p>
          <a:p>
            <a:pPr marL="241653" indent="-241653" defTabSz="966612">
              <a:buFont typeface="+mj-lt"/>
              <a:buAutoNum type="arabicPeriod"/>
              <a:defRPr/>
            </a:pPr>
            <a:r>
              <a:rPr lang="en-US" b="1" dirty="0">
                <a:latin typeface="Franklin Gothic Book" panose="020B0503020102020204" pitchFamily="34" charset="0"/>
              </a:rPr>
              <a:t>Male-male sexual contact (MMSC)</a:t>
            </a:r>
            <a:r>
              <a:rPr lang="en-US" b="0" dirty="0">
                <a:latin typeface="Franklin Gothic Book" panose="020B0503020102020204" pitchFamily="34" charset="0"/>
              </a:rPr>
              <a:t>: </a:t>
            </a:r>
            <a:r>
              <a:rPr lang="en-US" b="0" dirty="0">
                <a:effectLst/>
                <a:latin typeface="Franklin Gothic Book" panose="020B0503020102020204" pitchFamily="34" charset="0"/>
              </a:rPr>
              <a:t>This r</a:t>
            </a:r>
            <a:r>
              <a:rPr lang="en-US" dirty="0">
                <a:effectLst/>
                <a:latin typeface="Franklin Gothic Book" panose="020B0503020102020204" pitchFamily="34" charset="0"/>
              </a:rPr>
              <a:t>efers to sex at birth males who report sexual contact with another person born male</a:t>
            </a:r>
            <a:r>
              <a:rPr lang="en-US" b="0" dirty="0">
                <a:effectLst/>
                <a:latin typeface="Franklin Gothic Book" panose="020B0503020102020204" pitchFamily="34" charset="0"/>
              </a:rPr>
              <a:t> and </a:t>
            </a:r>
            <a:r>
              <a:rPr lang="en-US" b="0" dirty="0">
                <a:latin typeface="Franklin Gothic Book" panose="020B0503020102020204" pitchFamily="34" charset="0"/>
              </a:rPr>
              <a:t>with no history of injection drug use. This includes males who report sexual contact with both males and females.</a:t>
            </a:r>
          </a:p>
          <a:p>
            <a:pPr marL="241653" indent="-241653">
              <a:buFont typeface="+mj-lt"/>
              <a:buAutoNum type="arabicPeriod"/>
            </a:pPr>
            <a:r>
              <a:rPr lang="en-US" b="1" dirty="0">
                <a:latin typeface="Franklin Gothic Book" panose="020B0503020102020204" pitchFamily="34" charset="0"/>
              </a:rPr>
              <a:t>MMSC/IDU</a:t>
            </a:r>
            <a:r>
              <a:rPr lang="en-US" b="0" dirty="0">
                <a:latin typeface="Franklin Gothic Book" panose="020B0503020102020204" pitchFamily="34" charset="0"/>
              </a:rPr>
              <a:t>: This refers to a reported history of male-male sexual contact and a history of injection drug use.</a:t>
            </a:r>
          </a:p>
          <a:p>
            <a:pPr marL="241653" indent="-241653">
              <a:buFont typeface="+mj-lt"/>
              <a:buAutoNum type="arabicPeriod"/>
            </a:pPr>
            <a:r>
              <a:rPr lang="en-US" b="1" dirty="0">
                <a:latin typeface="Franklin Gothic Book" panose="020B0503020102020204" pitchFamily="34" charset="0"/>
              </a:rPr>
              <a:t>IDU</a:t>
            </a:r>
            <a:r>
              <a:rPr lang="en-US" b="0" dirty="0">
                <a:latin typeface="Franklin Gothic Book" panose="020B0503020102020204" pitchFamily="34" charset="0"/>
              </a:rPr>
              <a:t>: This refers to a history of injection drug use for females and males without a reported history of MMSC.</a:t>
            </a:r>
          </a:p>
          <a:p>
            <a:pPr marL="241653" indent="-241653">
              <a:buFont typeface="+mj-lt"/>
              <a:buAutoNum type="arabicPeriod"/>
            </a:pPr>
            <a:r>
              <a:rPr lang="en-US" b="1" dirty="0">
                <a:latin typeface="Franklin Gothic Book" panose="020B0503020102020204" pitchFamily="34" charset="0"/>
              </a:rPr>
              <a:t>Male-female sexual contact (MFSC)</a:t>
            </a:r>
            <a:r>
              <a:rPr lang="en-US" b="0" dirty="0">
                <a:latin typeface="Franklin Gothic Book" panose="020B0503020102020204" pitchFamily="34" charset="0"/>
              </a:rPr>
              <a:t>: This refers to sex at birth persons who report a history of sexual contact with a partner of the opposite sex including a person who injects drugs, a person who identifies as a bisexual male, a person with hemophilia, or a person living with HIV.</a:t>
            </a:r>
          </a:p>
          <a:p>
            <a:pPr marL="241653" indent="-241653">
              <a:buFont typeface="+mj-lt"/>
              <a:buAutoNum type="arabicPeriod"/>
            </a:pPr>
            <a:r>
              <a:rPr lang="en-US" b="1" dirty="0">
                <a:latin typeface="Franklin Gothic Book" panose="020B0503020102020204" pitchFamily="34" charset="0"/>
              </a:rPr>
              <a:t>Additional</a:t>
            </a:r>
            <a:r>
              <a:rPr lang="en-US" b="0" dirty="0">
                <a:latin typeface="Franklin Gothic Book" panose="020B0503020102020204" pitchFamily="34" charset="0"/>
              </a:rPr>
              <a:t>: This refers to having hemophilia, being exposed to HIV through a blood transfusion or tissue/organ transplant and being born to people living with HIV.</a:t>
            </a:r>
          </a:p>
          <a:p>
            <a:pPr marL="241653" indent="-241653">
              <a:buFont typeface="+mj-lt"/>
              <a:buAutoNum type="arabicPeriod"/>
            </a:pPr>
            <a:r>
              <a:rPr lang="en-US" b="1" dirty="0">
                <a:latin typeface="Franklin Gothic Book" panose="020B0503020102020204" pitchFamily="34" charset="0"/>
              </a:rPr>
              <a:t>No identified/Unknown</a:t>
            </a:r>
            <a:r>
              <a:rPr lang="en-US" b="0" dirty="0">
                <a:latin typeface="Franklin Gothic Book" panose="020B0503020102020204" pitchFamily="34" charset="0"/>
              </a:rPr>
              <a:t>: These are cases currently under investigation; cases with incomplete exposure history; cases with exposure history but no transmission mode was identified.</a:t>
            </a:r>
          </a:p>
          <a:p>
            <a:endParaRPr lang="en-US" dirty="0">
              <a:latin typeface="Franklin Gothic Book" panose="020B0503020102020204" pitchFamily="34" charset="0"/>
            </a:endParaRPr>
          </a:p>
          <a:p>
            <a:r>
              <a:rPr lang="en-US" b="0" dirty="0">
                <a:latin typeface="Franklin Gothic Book" panose="020B0503020102020204" pitchFamily="34" charset="0"/>
              </a:rPr>
              <a:t>Unless otherwise noted, the transmission mode data in the Wisconsin HIV Epidemiology Profile have been statistically adjusted to account for individuals with unknown risk using a CDC-supplied multiple imputation program.</a:t>
            </a:r>
          </a:p>
          <a:p>
            <a:endParaRPr lang="en-US" dirty="0">
              <a:latin typeface="Franklin Gothic Book" panose="020B0503020102020204" pitchFamily="34" charset="0"/>
            </a:endParaRPr>
          </a:p>
          <a:p>
            <a:r>
              <a:rPr lang="en-US" b="1" i="1" dirty="0">
                <a:latin typeface="Franklin Gothic Book" panose="020B0503020102020204" pitchFamily="34" charset="0"/>
              </a:rPr>
              <a:t>Co-occurring conditions</a:t>
            </a:r>
          </a:p>
          <a:p>
            <a:r>
              <a:rPr lang="en-US" b="0" dirty="0">
                <a:latin typeface="Franklin Gothic Book" panose="020B0503020102020204" pitchFamily="34" charset="0"/>
              </a:rPr>
              <a:t>People living with HIV (PLWH) in Wisconsin as of December 31, 2020, were identified as prevalent HIV cases in the Enhance HIV/AIDS Reporting System (eHARS) and matched by last name, first name, and date of birth against people diagnosed with syphilis, gonorrhea, or chlamydia during 2016–2020, or hepatitis C virus (acute or chronic disease, probable, and confirmed status) through 2020. Co-occurring condition was defined as an STI or HCV report within 30 days of or any time after the date of HIV diagnosis.</a:t>
            </a:r>
            <a:endParaRPr lang="en-US" b="0" i="1" dirty="0">
              <a:latin typeface="Franklin Gothic Book" panose="020B0503020102020204" pitchFamily="34" charset="0"/>
            </a:endParaRPr>
          </a:p>
          <a:p>
            <a:endParaRPr lang="en-US" b="0" dirty="0">
              <a:latin typeface="Franklin Gothic Book" panose="020B0503020102020204" pitchFamily="34" charset="0"/>
            </a:endParaRPr>
          </a:p>
          <a:p>
            <a:r>
              <a:rPr lang="en-US" b="1" i="1" dirty="0">
                <a:latin typeface="Franklin Gothic Book" panose="020B0503020102020204" pitchFamily="34" charset="0"/>
              </a:rPr>
              <a:t>Sex at birth</a:t>
            </a:r>
          </a:p>
          <a:p>
            <a:r>
              <a:rPr lang="en-US" b="0" i="0" dirty="0">
                <a:latin typeface="Franklin Gothic Book" panose="020B0503020102020204" pitchFamily="34" charset="0"/>
              </a:rPr>
              <a:t>Sex at birth is collected by health care providers. CDC classifications for male and female are based on sex at birth, which may include both cisgender and transgender individuals.</a:t>
            </a:r>
            <a:endParaRPr lang="en-US" b="0" i="1" dirty="0">
              <a:latin typeface="Franklin Gothic Book" panose="020B0503020102020204" pitchFamily="34" charset="0"/>
            </a:endParaRPr>
          </a:p>
          <a:p>
            <a:endParaRPr lang="en-US" b="0" i="1" dirty="0">
              <a:latin typeface="Franklin Gothic Book" panose="020B0503020102020204" pitchFamily="34" charset="0"/>
            </a:endParaRPr>
          </a:p>
          <a:p>
            <a:r>
              <a:rPr lang="en-US" b="1" i="1" dirty="0">
                <a:latin typeface="Franklin Gothic Book" panose="020B0503020102020204" pitchFamily="34" charset="0"/>
              </a:rPr>
              <a:t>Age</a:t>
            </a:r>
          </a:p>
          <a:p>
            <a:r>
              <a:rPr lang="en-US" b="0" dirty="0">
                <a:latin typeface="Franklin Gothic Book" panose="020B0503020102020204" pitchFamily="34" charset="0"/>
              </a:rPr>
              <a:t>For new diagnoses, age refers to the age at time of HIV diagnosis. For prevalent HIV cases, age refers to the age on December 31 of the year of analysis.</a:t>
            </a:r>
          </a:p>
          <a:p>
            <a:endParaRPr lang="en-US" b="0" dirty="0">
              <a:latin typeface="Franklin Gothic Book" panose="020B0503020102020204" pitchFamily="34" charset="0"/>
            </a:endParaRPr>
          </a:p>
          <a:p>
            <a:r>
              <a:rPr lang="en-US" b="1" i="1" dirty="0">
                <a:latin typeface="Franklin Gothic Book" panose="020B0503020102020204" pitchFamily="34" charset="0"/>
              </a:rPr>
              <a:t>Race/Ethnicity</a:t>
            </a:r>
          </a:p>
          <a:p>
            <a:r>
              <a:rPr lang="en-US" b="0" dirty="0">
                <a:latin typeface="Franklin Gothic Book" panose="020B0503020102020204" pitchFamily="34" charset="0"/>
              </a:rPr>
              <a:t>This report presents data using the following race categories: Black, Asian, Native American, Native Hawaiian or other Pacific Islander, and White. </a:t>
            </a:r>
            <a:r>
              <a:rPr lang="en-US" sz="1300" dirty="0">
                <a:solidFill>
                  <a:prstClr val="black"/>
                </a:solidFill>
                <a:latin typeface="Calibri" panose="020F0502020204030204"/>
              </a:rPr>
              <a:t>People categorized by race were not Hispanic or Latino. </a:t>
            </a:r>
            <a:r>
              <a:rPr lang="en-US" b="0" dirty="0">
                <a:latin typeface="Franklin Gothic Book" panose="020B0503020102020204" pitchFamily="34" charset="0"/>
              </a:rPr>
              <a:t>This report also presents data for whom multiple race categories are reported. People who identify their origin as Hispanic, Latino, or Spanish may be of any race and they are referred to as “Hispanic” ethnicity in this report. </a:t>
            </a:r>
          </a:p>
          <a:p>
            <a:endParaRPr lang="en-US" b="0" dirty="0">
              <a:latin typeface="Franklin Gothic Book" panose="020B0503020102020204" pitchFamily="34" charset="0"/>
            </a:endParaRPr>
          </a:p>
          <a:p>
            <a:r>
              <a:rPr lang="en-US" b="1" i="1" dirty="0">
                <a:latin typeface="Franklin Gothic Book" panose="020B0503020102020204" pitchFamily="34" charset="0"/>
              </a:rPr>
              <a:t>Rates</a:t>
            </a:r>
          </a:p>
          <a:p>
            <a:r>
              <a:rPr lang="en-US" b="0" dirty="0">
                <a:latin typeface="Franklin Gothic Book" panose="020B0503020102020204" pitchFamily="34" charset="0"/>
              </a:rPr>
              <a:t>In this report, rates are presented as the estimated number of diagnoses per 100,000 or 1,000 population. A one-year rate is based on the population denominator for the year of analysis. Five-year rates, covering 2016–2020, are based on the total number of cases during the period and the mid-point population estimate, in this case 2018. The resulting rate is annualized by dividing by five.</a:t>
            </a:r>
          </a:p>
          <a:p>
            <a:endParaRPr lang="en-US" dirty="0">
              <a:latin typeface="Franklin Gothic Book" panose="020B0503020102020204" pitchFamily="34" charset="0"/>
            </a:endParaRPr>
          </a:p>
          <a:p>
            <a:r>
              <a:rPr lang="en-US" b="1" dirty="0">
                <a:latin typeface="Franklin Gothic Book" panose="020B0503020102020204" pitchFamily="34" charset="0"/>
              </a:rPr>
              <a:t>Data Sources</a:t>
            </a:r>
          </a:p>
          <a:p>
            <a:pPr>
              <a:lnSpc>
                <a:spcPct val="107000"/>
              </a:lnSpc>
              <a:spcAft>
                <a:spcPts val="846"/>
              </a:spcAft>
            </a:pPr>
            <a:r>
              <a:rPr lang="en-US" b="1" i="1" dirty="0">
                <a:effectLst/>
                <a:latin typeface="Franklin Gothic Book" panose="020B0503020102020204" pitchFamily="34" charset="0"/>
                <a:ea typeface="Calibri" panose="020F0502020204030204" pitchFamily="34" charset="0"/>
                <a:cs typeface="Times New Roman" panose="02020603050405020304" pitchFamily="18" charset="0"/>
              </a:rPr>
              <a:t>Socio-demographic data</a:t>
            </a:r>
            <a:br>
              <a:rPr lang="en-US" dirty="0">
                <a:effectLst/>
                <a:latin typeface="Franklin Gothic Book" panose="020B0503020102020204" pitchFamily="34" charset="0"/>
                <a:ea typeface="Calibri" panose="020F0502020204030204" pitchFamily="34" charset="0"/>
                <a:cs typeface="Times New Roman" panose="02020603050405020304" pitchFamily="18" charset="0"/>
              </a:rPr>
            </a:br>
            <a:r>
              <a:rPr lang="en-US" dirty="0">
                <a:effectLst/>
                <a:latin typeface="Franklin Gothic Book" panose="020B0503020102020204" pitchFamily="34" charset="0"/>
                <a:ea typeface="Calibri" panose="020F0502020204030204" pitchFamily="34" charset="0"/>
                <a:cs typeface="Times New Roman" panose="02020603050405020304" pitchFamily="18" charset="0"/>
              </a:rPr>
              <a:t>The socio-demographic section of this profile pulls from a variety of datasets, including the Wisconsin Interactive Statistics on Health website for population, birth, and death information; the American Community Survey for income, poverty, housing, education, Gini Index, and country of birth; and the Wisconsin Youth Risk Behavior Survey (YRBS). Specific data sources and years are listed within each section.</a:t>
            </a:r>
          </a:p>
          <a:p>
            <a:pPr>
              <a:lnSpc>
                <a:spcPct val="107000"/>
              </a:lnSpc>
              <a:spcAft>
                <a:spcPts val="846"/>
              </a:spcAft>
            </a:pPr>
            <a:endParaRPr lang="en-US" b="1" i="1" dirty="0">
              <a:effectLst/>
              <a:latin typeface="Franklin Gothic Book" panose="020B050302010202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b="1" i="1" dirty="0">
                <a:effectLst/>
                <a:latin typeface="Franklin Gothic Book" panose="020B0503020102020204" pitchFamily="34" charset="0"/>
                <a:ea typeface="Calibri" panose="020F0502020204030204" pitchFamily="34" charset="0"/>
                <a:cs typeface="Times New Roman" panose="02020603050405020304" pitchFamily="18" charset="0"/>
              </a:rPr>
              <a:t>HIV diagnoses</a:t>
            </a:r>
            <a:br>
              <a:rPr lang="en-US" dirty="0">
                <a:effectLst/>
                <a:latin typeface="Franklin Gothic Book" panose="020B0503020102020204" pitchFamily="34" charset="0"/>
                <a:ea typeface="Calibri" panose="020F0502020204030204" pitchFamily="34" charset="0"/>
                <a:cs typeface="Times New Roman" panose="02020603050405020304" pitchFamily="18" charset="0"/>
              </a:rPr>
            </a:br>
            <a:r>
              <a:rPr lang="en-US" dirty="0">
                <a:effectLst/>
                <a:latin typeface="Franklin Gothic Book" panose="020B0503020102020204" pitchFamily="34" charset="0"/>
                <a:ea typeface="Calibri" panose="020F0502020204030204" pitchFamily="34" charset="0"/>
                <a:cs typeface="Times New Roman" panose="02020603050405020304" pitchFamily="18" charset="0"/>
              </a:rPr>
              <a:t>Analyses of HIV diagnoses are based on HIV case surveillance and laboratory data collected by the HIV Program. These data are stored in the Enhances HIV/AIDS Reporting System (eHARS), the CDC-mandated HIV surveillance database used by all states and territories. Data reported here are based on the information available in eHARS on the date the surveillance and laboratory data were frozen for analysis. Therefore, all data are provisional and subject to change as additional case information becomes available. The analyses of HIV diagnoses do not include individuals who are unaware of their HIV status.</a:t>
            </a:r>
          </a:p>
          <a:p>
            <a:pPr>
              <a:lnSpc>
                <a:spcPct val="107000"/>
              </a:lnSpc>
              <a:spcAft>
                <a:spcPts val="846"/>
              </a:spcAft>
            </a:pPr>
            <a:endParaRPr lang="en-US" b="1" i="1" dirty="0">
              <a:effectLst/>
              <a:latin typeface="Franklin Gothic Book" panose="020B050302010202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b="1" i="1" dirty="0">
                <a:effectLst/>
                <a:latin typeface="Franklin Gothic Book" panose="020B0503020102020204" pitchFamily="34" charset="0"/>
                <a:ea typeface="Calibri" panose="020F0502020204030204" pitchFamily="34" charset="0"/>
                <a:cs typeface="Times New Roman" panose="02020603050405020304" pitchFamily="18" charset="0"/>
              </a:rPr>
              <a:t>Co-occurring conditions</a:t>
            </a:r>
            <a:br>
              <a:rPr lang="en-US" dirty="0">
                <a:effectLst/>
                <a:latin typeface="Franklin Gothic Book" panose="020B0503020102020204" pitchFamily="34" charset="0"/>
                <a:ea typeface="Calibri" panose="020F0502020204030204" pitchFamily="34" charset="0"/>
                <a:cs typeface="Times New Roman" panose="02020603050405020304" pitchFamily="18" charset="0"/>
              </a:rPr>
            </a:br>
            <a:r>
              <a:rPr lang="en-US" dirty="0">
                <a:effectLst/>
                <a:latin typeface="Franklin Gothic Book" panose="020B0503020102020204" pitchFamily="34" charset="0"/>
                <a:ea typeface="Calibri" panose="020F0502020204030204" pitchFamily="34" charset="0"/>
                <a:cs typeface="Times New Roman" panose="02020603050405020304" pitchFamily="18" charset="0"/>
              </a:rPr>
              <a:t>Data on sexually transmitted infections, tuberculosis, and hepatitis C virus are housed in the Wisconsin Electronic Disease Surveillance System (WEDSS). Similar to HIV diagnoses, data reported here are based on the information in WEDSS on the date the data were frozen for analysis.</a:t>
            </a:r>
          </a:p>
          <a:p>
            <a:pPr>
              <a:lnSpc>
                <a:spcPct val="107000"/>
              </a:lnSpc>
              <a:spcAft>
                <a:spcPts val="846"/>
              </a:spcAft>
            </a:pPr>
            <a:endParaRPr lang="en-US" b="1" i="1" dirty="0">
              <a:effectLst/>
              <a:latin typeface="Franklin Gothic Book" panose="020B050302010202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b="1" i="1" dirty="0">
                <a:effectLst/>
                <a:latin typeface="Franklin Gothic Book" panose="020B0503020102020204" pitchFamily="34" charset="0"/>
                <a:ea typeface="Calibri" panose="020F0502020204030204" pitchFamily="34" charset="0"/>
                <a:cs typeface="Times New Roman" panose="02020603050405020304" pitchFamily="18" charset="0"/>
              </a:rPr>
              <a:t>HIV testing</a:t>
            </a:r>
            <a:br>
              <a:rPr lang="en-US" dirty="0">
                <a:effectLst/>
                <a:latin typeface="Franklin Gothic Book" panose="020B0503020102020204" pitchFamily="34" charset="0"/>
                <a:ea typeface="Calibri" panose="020F0502020204030204" pitchFamily="34" charset="0"/>
                <a:cs typeface="Times New Roman" panose="02020603050405020304" pitchFamily="18" charset="0"/>
              </a:rPr>
            </a:br>
            <a:r>
              <a:rPr lang="en-US" dirty="0">
                <a:effectLst/>
                <a:latin typeface="Franklin Gothic Book" panose="020B0503020102020204" pitchFamily="34" charset="0"/>
                <a:ea typeface="Calibri" panose="020F0502020204030204" pitchFamily="34" charset="0"/>
                <a:cs typeface="Times New Roman" panose="02020603050405020304" pitchFamily="18" charset="0"/>
              </a:rPr>
              <a:t>HIV testing data included in this epidemiology profile are restricted to tests performed at state-funded CTR sites. Unless otherwise noted, the number of tests may include multiple tests for the same person. All CTR tests are reported and managed within EvaluationWeb, a web-based data system designed and hosted by Luther Consulting, LLC.</a:t>
            </a:r>
          </a:p>
          <a:p>
            <a:pPr>
              <a:lnSpc>
                <a:spcPct val="107000"/>
              </a:lnSpc>
              <a:spcAft>
                <a:spcPts val="846"/>
              </a:spcAft>
            </a:pPr>
            <a:endParaRPr lang="en-US" b="1" i="1" dirty="0">
              <a:effectLst/>
              <a:latin typeface="Franklin Gothic Book" panose="020B050302010202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b="1" i="1" dirty="0">
                <a:effectLst/>
                <a:latin typeface="Franklin Gothic Book" panose="020B0503020102020204" pitchFamily="34" charset="0"/>
                <a:ea typeface="Calibri" panose="020F0502020204030204" pitchFamily="34" charset="0"/>
                <a:cs typeface="Times New Roman" panose="02020603050405020304" pitchFamily="18" charset="0"/>
              </a:rPr>
              <a:t>Care utilization</a:t>
            </a:r>
            <a:br>
              <a:rPr lang="en-US" dirty="0">
                <a:effectLst/>
                <a:latin typeface="Franklin Gothic Book" panose="020B0503020102020204" pitchFamily="34" charset="0"/>
                <a:ea typeface="Calibri" panose="020F0502020204030204" pitchFamily="34" charset="0"/>
                <a:cs typeface="Times New Roman" panose="02020603050405020304" pitchFamily="18" charset="0"/>
              </a:rPr>
            </a:br>
            <a:r>
              <a:rPr lang="en-US" dirty="0">
                <a:effectLst/>
                <a:latin typeface="Franklin Gothic Book" panose="020B0503020102020204" pitchFamily="34" charset="0"/>
                <a:ea typeface="Calibri" panose="020F0502020204030204" pitchFamily="34" charset="0"/>
                <a:cs typeface="Times New Roman" panose="02020603050405020304" pitchFamily="18" charset="0"/>
              </a:rPr>
              <a:t>Care utilization data come from a number of sources, consisting of HIV surveillance data, the federally required Ryan White Services Report (RSR), the Wisconsin AIDS Drug Assistance Program (ADAP), and the Wisconsin Medicaid program. The HIV care continuum is based on HIV surveillance data. A detailed description of the methodology and definitions can be found at </a:t>
            </a:r>
            <a:r>
              <a:rPr lang="en-US" u="sng" dirty="0">
                <a:effectLst/>
                <a:latin typeface="Franklin Gothic Book" panose="020B05030201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https://www.dhs.wisconsin.gov/hiv/notes.htm</a:t>
            </a:r>
            <a:r>
              <a:rPr lang="en-US" dirty="0">
                <a:effectLst/>
                <a:latin typeface="Franklin Gothic Book" panose="020B0503020102020204" pitchFamily="34" charset="0"/>
                <a:ea typeface="Calibri" panose="020F0502020204030204" pitchFamily="34" charset="0"/>
                <a:cs typeface="Times New Roman" panose="02020603050405020304" pitchFamily="18" charset="0"/>
              </a:rPr>
              <a:t>. </a:t>
            </a:r>
          </a:p>
          <a:p>
            <a:pPr>
              <a:lnSpc>
                <a:spcPct val="107000"/>
              </a:lnSpc>
              <a:spcAft>
                <a:spcPts val="846"/>
              </a:spcAft>
            </a:pPr>
            <a:r>
              <a:rPr lang="en-US" dirty="0">
                <a:effectLst/>
                <a:latin typeface="Franklin Gothic Book" panose="020B0503020102020204" pitchFamily="34" charset="0"/>
                <a:ea typeface="Calibri" panose="020F0502020204030204" pitchFamily="34" charset="0"/>
                <a:cs typeface="Times New Roman" panose="02020603050405020304" pitchFamily="18" charset="0"/>
              </a:rPr>
              <a:t>Ryan White service utilization data are from the RSR, which the HIV Program submits to Health Resources and Services Administration (HRSA) annually in March. The de-identified, client-level data files are submitted simultaneously to the HIV Program, and contain client demographics, Ryan White-funded service utilization, and laboratory and medical visit dates. The RSR data in this profile are from clients served during 2016–2020. Data on Wisconsin ADAP include individuals who received services from the program in the form of payment towards medications or insurance premiums. Individuals who enrolled in but never used the program are excluded from the analyses.</a:t>
            </a:r>
          </a:p>
          <a:p>
            <a:pPr>
              <a:lnSpc>
                <a:spcPct val="107000"/>
              </a:lnSpc>
              <a:spcAft>
                <a:spcPts val="846"/>
              </a:spcAft>
            </a:pPr>
            <a:endParaRPr lang="en-US" b="1" i="1" dirty="0">
              <a:effectLst/>
              <a:latin typeface="Franklin Gothic Book" panose="020B050302010202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b="1" i="1" dirty="0">
                <a:effectLst/>
                <a:latin typeface="Franklin Gothic Book" panose="020B0503020102020204" pitchFamily="34" charset="0"/>
                <a:ea typeface="Calibri" panose="020F0502020204030204" pitchFamily="34" charset="0"/>
                <a:cs typeface="Times New Roman" panose="02020603050405020304" pitchFamily="18" charset="0"/>
              </a:rPr>
              <a:t>Wisconsin Medicaid data</a:t>
            </a:r>
          </a:p>
          <a:p>
            <a:pPr>
              <a:lnSpc>
                <a:spcPct val="107000"/>
              </a:lnSpc>
              <a:spcAft>
                <a:spcPts val="846"/>
              </a:spcAft>
            </a:pPr>
            <a:r>
              <a:rPr lang="en-US" dirty="0">
                <a:effectLst/>
                <a:latin typeface="Franklin Gothic Book" panose="020B0503020102020204" pitchFamily="34" charset="0"/>
                <a:ea typeface="Calibri" panose="020F0502020204030204" pitchFamily="34" charset="0"/>
                <a:cs typeface="Times New Roman" panose="02020603050405020304" pitchFamily="18" charset="0"/>
              </a:rPr>
              <a:t>The HIV Program contracts with Gainwell Technologies and the DPH Office of Health Informatics to conduct analysis of data regarding Wisconsin residents living with HIV receiving services and medications billed to Medicaid. Data are also provided for HIV-negative residents who have filled prescriptions for pre-exposure prophylaxis (PrEP).</a:t>
            </a:r>
          </a:p>
          <a:p>
            <a:pPr>
              <a:lnSpc>
                <a:spcPct val="107000"/>
              </a:lnSpc>
              <a:spcAft>
                <a:spcPts val="846"/>
              </a:spcAft>
            </a:pPr>
            <a:endParaRPr lang="en-US" b="1" i="1" dirty="0">
              <a:effectLst/>
              <a:latin typeface="Franklin Gothic Book" panose="020B050302010202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b="1" i="1" dirty="0">
                <a:effectLst/>
                <a:latin typeface="Franklin Gothic Book" panose="020B0503020102020204" pitchFamily="34" charset="0"/>
                <a:ea typeface="Calibri" panose="020F0502020204030204" pitchFamily="34" charset="0"/>
                <a:cs typeface="Times New Roman" panose="02020603050405020304" pitchFamily="18" charset="0"/>
              </a:rPr>
              <a:t>HIV Partner Services (PS)</a:t>
            </a:r>
            <a:br>
              <a:rPr lang="en-US" dirty="0">
                <a:effectLst/>
                <a:latin typeface="Franklin Gothic Book" panose="020B0503020102020204" pitchFamily="34" charset="0"/>
                <a:ea typeface="Calibri" panose="020F0502020204030204" pitchFamily="34" charset="0"/>
                <a:cs typeface="Times New Roman" panose="02020603050405020304" pitchFamily="18" charset="0"/>
              </a:rPr>
            </a:br>
            <a:r>
              <a:rPr lang="en-US" dirty="0">
                <a:effectLst/>
                <a:latin typeface="Franklin Gothic Book" panose="020B0503020102020204" pitchFamily="34" charset="0"/>
                <a:ea typeface="Calibri" panose="020F0502020204030204" pitchFamily="34" charset="0"/>
                <a:cs typeface="Times New Roman" panose="02020603050405020304" pitchFamily="18" charset="0"/>
              </a:rPr>
              <a:t>HIV PS are coordinated centrally within the HIV Program. All PS case assignments and PS provider notes are managed within EvaluationWeb, a web-based data system designed and hosted by Luther Consulting, LLC and within the Wisconsin Electronic Disease Surveillance System (WEDSS). PS outcomes in this document are based on cases assigned and partners named during 2016–February 2020. </a:t>
            </a:r>
          </a:p>
          <a:p>
            <a:endParaRPr lang="en-US" b="0" dirty="0">
              <a:latin typeface="Franklin Gothic Book" panose="020B0503020102020204" pitchFamily="34" charset="0"/>
            </a:endParaRPr>
          </a:p>
          <a:p>
            <a:endParaRPr lang="en-US" dirty="0">
              <a:latin typeface="Franklin Gothic Book" panose="020B0503020102020204" pitchFamily="34" charset="0"/>
            </a:endParaRPr>
          </a:p>
          <a:p>
            <a:endParaRPr lang="en-US" b="0" dirty="0">
              <a:latin typeface="Franklin Gothic Book" panose="020B0503020102020204" pitchFamily="34" charset="0"/>
            </a:endParaRPr>
          </a:p>
          <a:p>
            <a:endParaRPr lang="en-US" b="0" dirty="0">
              <a:latin typeface="Franklin Gothic Book" panose="020B0503020102020204" pitchFamily="34" charset="0"/>
            </a:endParaRPr>
          </a:p>
          <a:p>
            <a:pPr>
              <a:lnSpc>
                <a:spcPct val="107000"/>
              </a:lnSpc>
              <a:spcAft>
                <a:spcPts val="846"/>
              </a:spcAft>
            </a:pPr>
            <a:endParaRPr lang="en-US" dirty="0">
              <a:effectLst/>
              <a:latin typeface="Franklin Gothic Book" panose="020B0503020102020204" pitchFamily="34" charset="0"/>
              <a:ea typeface="Calibri" panose="020F0502020204030204" pitchFamily="34" charset="0"/>
              <a:cs typeface="Times New Roman" panose="02020603050405020304" pitchFamily="18" charset="0"/>
            </a:endParaRPr>
          </a:p>
          <a:p>
            <a:endParaRPr lang="en-US" dirty="0">
              <a:latin typeface="Franklin Gothic Book" panose="020B0503020102020204" pitchFamily="34" charset="0"/>
            </a:endParaRPr>
          </a:p>
          <a:p>
            <a:endParaRPr lang="en-US" b="0" dirty="0">
              <a:latin typeface="Franklin Gothic Book" panose="020B0503020102020204" pitchFamily="34" charset="0"/>
            </a:endParaRPr>
          </a:p>
          <a:p>
            <a:endParaRPr lang="en-US" b="0"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2949854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a:xfrm>
            <a:off x="731520" y="4620577"/>
            <a:ext cx="5852160" cy="4713923"/>
          </a:xfrm>
        </p:spPr>
        <p:txBody>
          <a:bodyPr/>
          <a:lstStyle/>
          <a:p>
            <a:pPr defTabSz="966612">
              <a:defRPr/>
            </a:pPr>
            <a:r>
              <a:rPr lang="en-US" dirty="0">
                <a:latin typeface="Franklin Gothic Book" panose="020B0503020102020204" pitchFamily="34" charset="0"/>
              </a:rPr>
              <a:t>This section addresses HIV cluster detection and response in Wisconsin. </a:t>
            </a:r>
            <a:r>
              <a:rPr lang="en-US" b="0" i="0" dirty="0">
                <a:solidFill>
                  <a:srgbClr val="000000"/>
                </a:solidFill>
                <a:effectLst/>
                <a:latin typeface="Franklin Gothic Book" panose="020B0503020102020204" pitchFamily="34" charset="0"/>
              </a:rPr>
              <a:t>The presence of an HIV cluster or outbreak is a sign of increased HIV transmission among a group of people in an area or in a sexual or social network. </a:t>
            </a:r>
            <a:r>
              <a:rPr lang="en-US" sz="1300" dirty="0">
                <a:latin typeface="Franklin Gothic Book" panose="020B0503020102020204" pitchFamily="34" charset="0"/>
                <a:ea typeface="Calibri" panose="020F0502020204030204" pitchFamily="34" charset="0"/>
                <a:cs typeface="Times New Roman" panose="02020603050405020304" pitchFamily="18" charset="0"/>
              </a:rPr>
              <a:t>The Wisconsin Department of Health Services relies on analysis of surveillance data to detect HIV transmission events of potential concern, known as clusters and outbreaks. Clusters are smaller in case numbers and, in general, do not require a community-wide response. An outbreak is larger in case numbers and could require activating the Incident Command System (ICS) at the health department and involving external partners.</a:t>
            </a:r>
            <a:endParaRPr lang="en-US" dirty="0">
              <a:latin typeface="Franklin Gothic Book" panose="020B0503020102020204" pitchFamily="34" charset="0"/>
            </a:endParaRPr>
          </a:p>
          <a:p>
            <a:pPr defTabSz="966612">
              <a:defRPr/>
            </a:pPr>
            <a:endParaRPr lang="en-US" dirty="0">
              <a:latin typeface="Franklin Gothic Book" panose="020B0503020102020204" pitchFamily="34" charset="0"/>
            </a:endParaRPr>
          </a:p>
          <a:p>
            <a:pPr defTabSz="966612">
              <a:defRPr/>
            </a:pPr>
            <a:r>
              <a:rPr lang="en-US" b="0" i="0" dirty="0">
                <a:solidFill>
                  <a:srgbClr val="000000"/>
                </a:solidFill>
                <a:effectLst/>
                <a:latin typeface="Franklin Gothic Book" panose="020B0503020102020204" pitchFamily="34" charset="0"/>
              </a:rPr>
              <a:t>When an HIV cluster or outbreak is identified, public health agencies can engage a wide range of health care providers, advocates, and other community leaders who work together to design interventions that address the community’s specific needs. HIV responses seek to reach people in affected networks, including people with undiagnosed HIV, people with diagnosed HIV who might not be accessing HIV care or other services, and people who do not have HIV but would benefit from prevention services. </a:t>
            </a:r>
          </a:p>
          <a:p>
            <a:pPr defTabSz="966612">
              <a:defRPr/>
            </a:pPr>
            <a:endParaRPr lang="en-US" dirty="0"/>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5E2FDF0-BE34-40E6-A70E-CBBA5B697AE7}" type="slidenum">
              <a:rPr lang="en-US">
                <a:solidFill>
                  <a:prstClr val="black"/>
                </a:solidFill>
                <a:latin typeface="Calibri" pitchFamily="34" charset="0"/>
                <a:cs typeface="Arial" charset="0"/>
              </a:rPr>
              <a:pPr defTabSz="966612" fontAlgn="base">
                <a:spcBef>
                  <a:spcPct val="0"/>
                </a:spcBef>
                <a:spcAft>
                  <a:spcPct val="0"/>
                </a:spcAft>
                <a:defRPr/>
              </a:pPr>
              <a:t>70</a:t>
            </a:fld>
            <a:endParaRPr lang="en-US" dirty="0">
              <a:solidFill>
                <a:prstClr val="black"/>
              </a:solidFill>
              <a:latin typeface="Calibri" pitchFamily="34" charset="0"/>
              <a:cs typeface="Arial" charset="0"/>
            </a:endParaRPr>
          </a:p>
        </p:txBody>
      </p:sp>
    </p:spTree>
    <p:extLst>
      <p:ext uri="{BB962C8B-B14F-4D97-AF65-F5344CB8AC3E}">
        <p14:creationId xmlns:p14="http://schemas.microsoft.com/office/powerpoint/2010/main" val="16848471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212725"/>
            <a:ext cx="5762625" cy="3241675"/>
          </a:xfrm>
        </p:spPr>
      </p:sp>
      <p:sp>
        <p:nvSpPr>
          <p:cNvPr id="3" name="Notes Placeholder 2"/>
          <p:cNvSpPr>
            <a:spLocks noGrp="1"/>
          </p:cNvSpPr>
          <p:nvPr>
            <p:ph type="body" idx="1"/>
          </p:nvPr>
        </p:nvSpPr>
        <p:spPr>
          <a:xfrm>
            <a:off x="535094" y="3700462"/>
            <a:ext cx="6245013" cy="5687378"/>
          </a:xfrm>
        </p:spPr>
        <p:txBody>
          <a:bodyPr/>
          <a:lstStyle/>
          <a:p>
            <a:r>
              <a:rPr lang="en-US" sz="1300" dirty="0">
                <a:solidFill>
                  <a:srgbClr val="000000"/>
                </a:solidFill>
                <a:latin typeface="Franklin Gothic Book" panose="020B0503020102020204" pitchFamily="34" charset="0"/>
              </a:rPr>
              <a:t>CDC and health departments can identify HIV clusters or outbreaks a few different ways. In some cases, public health agencies use multiple ways to understand HIV transmission in an area at the same time. One-way clusters or outbreaks can be identified is when frontline health workers (such as medical providers, public health staff, or others in the community) notice an increase in HIV diagnoses among a specific group of people in their community:</a:t>
            </a:r>
          </a:p>
          <a:p>
            <a:endParaRPr lang="en-US" sz="1300" dirty="0">
              <a:solidFill>
                <a:srgbClr val="000000"/>
              </a:solidFill>
              <a:latin typeface="Franklin Gothic Book" panose="020B0503020102020204" pitchFamily="34" charset="0"/>
            </a:endParaRPr>
          </a:p>
          <a:p>
            <a:pPr marL="845786" lvl="1" indent="-362480">
              <a:lnSpc>
                <a:spcPct val="107000"/>
              </a:lnSpc>
              <a:buFont typeface="Symbol" panose="05050102010706020507" pitchFamily="18" charset="2"/>
              <a:buChar char=""/>
            </a:pPr>
            <a:r>
              <a:rPr lang="en-US" sz="1300" dirty="0">
                <a:latin typeface="Franklin Gothic Book" panose="020B0503020102020204" pitchFamily="34" charset="0"/>
                <a:ea typeface="Calibri" panose="020F0502020204030204" pitchFamily="34" charset="0"/>
                <a:cs typeface="Times New Roman" panose="02020603050405020304" pitchFamily="18" charset="0"/>
              </a:rPr>
              <a:t>When disease intervention specialists (DIS) or HIV Partner Service providers (PS) at the local health departments notice an unexpected pattern (e.g., connections among social and/or sexual networks) or increased HIV diagnoses in their jurisdictional areas, they notify the HIV PS coordinator.</a:t>
            </a:r>
          </a:p>
          <a:p>
            <a:pPr marL="845786" lvl="1" indent="-362480">
              <a:lnSpc>
                <a:spcPct val="107000"/>
              </a:lnSpc>
              <a:buFont typeface="Symbol" panose="05050102010706020507" pitchFamily="18" charset="2"/>
              <a:buChar char=""/>
            </a:pPr>
            <a:r>
              <a:rPr lang="en-US" sz="1300" dirty="0">
                <a:latin typeface="Franklin Gothic Book" panose="020B0503020102020204" pitchFamily="34" charset="0"/>
                <a:ea typeface="Calibri" panose="020F0502020204030204" pitchFamily="34" charset="0"/>
                <a:cs typeface="Times New Roman" panose="02020603050405020304" pitchFamily="18" charset="0"/>
              </a:rPr>
              <a:t>When health care providers at clinical settings observe an increase in HIV diagnoses, they directly report this information to the HIV Surveillance Unit staff.</a:t>
            </a:r>
          </a:p>
          <a:p>
            <a:pPr marL="845786" lvl="1" indent="-362480">
              <a:lnSpc>
                <a:spcPct val="107000"/>
              </a:lnSpc>
              <a:buFont typeface="Symbol" panose="05050102010706020507" pitchFamily="18" charset="2"/>
              <a:buChar char=""/>
            </a:pPr>
            <a:r>
              <a:rPr lang="en-US" sz="1300" dirty="0">
                <a:latin typeface="Franklin Gothic Book" panose="020B0503020102020204" pitchFamily="34" charset="0"/>
                <a:ea typeface="Calibri" panose="020F0502020204030204" pitchFamily="34" charset="0"/>
                <a:cs typeface="Times New Roman" panose="02020603050405020304" pitchFamily="18" charset="0"/>
              </a:rPr>
              <a:t>When outreach staff at prevention grantee agencies identify a spike in HIV (and/or HIV/HCV coinfection) cases at their respective testing, syringe service program, or harm reduction sites, they notify the HIV prevention coordinator and the hepatitis prevention coordinator.</a:t>
            </a:r>
          </a:p>
          <a:p>
            <a:pPr marL="845786" lvl="1" indent="-362480">
              <a:lnSpc>
                <a:spcPct val="107000"/>
              </a:lnSpc>
              <a:spcAft>
                <a:spcPts val="846"/>
              </a:spcAft>
              <a:buFont typeface="Symbol" panose="05050102010706020507" pitchFamily="18" charset="2"/>
              <a:buChar char=""/>
            </a:pPr>
            <a:r>
              <a:rPr lang="en-US" sz="1300" dirty="0">
                <a:latin typeface="Franklin Gothic Book" panose="020B0503020102020204" pitchFamily="34" charset="0"/>
                <a:ea typeface="Calibri" panose="020F0502020204030204" pitchFamily="34" charset="0"/>
                <a:cs typeface="Times New Roman" panose="02020603050405020304" pitchFamily="18" charset="0"/>
              </a:rPr>
              <a:t>When case managers or linkage to care specialists at the care grantee agencies identify a spike in HIV (and/or coinfection) cases at their respective sites, they notify the HIV care services coordinator.</a:t>
            </a:r>
          </a:p>
          <a:p>
            <a:pPr marL="483306" lvl="1">
              <a:lnSpc>
                <a:spcPct val="107000"/>
              </a:lnSpc>
              <a:spcAft>
                <a:spcPts val="846"/>
              </a:spcAft>
            </a:pPr>
            <a:endParaRPr lang="en-US" sz="1300" dirty="0">
              <a:latin typeface="Franklin Gothic Book" panose="020B050302010202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sz="1300" dirty="0">
                <a:latin typeface="Franklin Gothic Book" panose="020B0503020102020204" pitchFamily="34" charset="0"/>
                <a:ea typeface="Calibri" panose="020F0502020204030204" pitchFamily="34" charset="0"/>
                <a:cs typeface="Times New Roman" panose="02020603050405020304" pitchFamily="18" charset="0"/>
              </a:rPr>
              <a:t>The roles listed above will report the notification from frontline staff to the HIV surveillance coordinator who will share them at the monthly cluster detection and response meeting. These observations of increases in HIV diagnoses or unusual patterns call for further investigation to determine if and how people are connected and the extent of other connections they may have in a community. </a:t>
            </a:r>
          </a:p>
          <a:p>
            <a:endParaRPr lang="en-US" sz="1300" dirty="0">
              <a:solidFill>
                <a:srgbClr val="000000"/>
              </a:solidFill>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F8482B3A-B93F-4E5E-B0C5-9FDEC4D10B9C}" type="slidenum">
              <a:rPr lang="en-US" smtClean="0"/>
              <a:t>71</a:t>
            </a:fld>
            <a:endParaRPr lang="en-US" dirty="0"/>
          </a:p>
        </p:txBody>
      </p:sp>
    </p:spTree>
    <p:extLst>
      <p:ext uri="{BB962C8B-B14F-4D97-AF65-F5344CB8AC3E}">
        <p14:creationId xmlns:p14="http://schemas.microsoft.com/office/powerpoint/2010/main" val="1617240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212725"/>
            <a:ext cx="5762625" cy="3241675"/>
          </a:xfrm>
        </p:spPr>
      </p:sp>
      <p:sp>
        <p:nvSpPr>
          <p:cNvPr id="3" name="Notes Placeholder 2"/>
          <p:cNvSpPr>
            <a:spLocks noGrp="1"/>
          </p:cNvSpPr>
          <p:nvPr>
            <p:ph type="body" idx="1"/>
          </p:nvPr>
        </p:nvSpPr>
        <p:spPr>
          <a:xfrm>
            <a:off x="243840" y="3607117"/>
            <a:ext cx="6854613" cy="4900613"/>
          </a:xfrm>
        </p:spPr>
        <p:txBody>
          <a:bodyPr/>
          <a:lstStyle/>
          <a:p>
            <a:pPr defTabSz="966612">
              <a:defRPr/>
            </a:pPr>
            <a:r>
              <a:rPr lang="en-US" sz="1300" dirty="0">
                <a:latin typeface="Franklin Gothic Book" panose="020B0503020102020204" pitchFamily="34" charset="0"/>
              </a:rPr>
              <a:t>In the event an HIV cluster is detected, assessing the level of concern about a cluster is a dynamic process. Factors used for assessing concern can change as new information becomes available or new cases are added to a cluster. Most of the recent cluster alerts being reviewed are low priority or Level 1. </a:t>
            </a:r>
          </a:p>
          <a:p>
            <a:endParaRPr lang="en-US" sz="1300" dirty="0">
              <a:latin typeface="Franklin Gothic Book" panose="020B0503020102020204" pitchFamily="34" charset="0"/>
            </a:endParaRPr>
          </a:p>
          <a:p>
            <a:r>
              <a:rPr lang="en-US" sz="1300" b="1" dirty="0">
                <a:latin typeface="Franklin Gothic Book" panose="020B0503020102020204" pitchFamily="34" charset="0"/>
              </a:rPr>
              <a:t>Step 1: </a:t>
            </a:r>
            <a:r>
              <a:rPr lang="en-US" sz="1300" dirty="0">
                <a:latin typeface="Franklin Gothic Book" panose="020B0503020102020204" pitchFamily="34" charset="0"/>
              </a:rPr>
              <a:t>The HIV surveillance coordinator conducts monthly analysis to detect unusual increases or patterns in case reports. </a:t>
            </a:r>
          </a:p>
          <a:p>
            <a:endParaRPr lang="en-US" sz="1300" dirty="0">
              <a:latin typeface="Franklin Gothic Book" panose="020B0503020102020204" pitchFamily="34" charset="0"/>
            </a:endParaRPr>
          </a:p>
          <a:p>
            <a:r>
              <a:rPr lang="en-US" sz="1300" b="1" dirty="0">
                <a:latin typeface="Franklin Gothic Book" panose="020B0503020102020204" pitchFamily="34" charset="0"/>
              </a:rPr>
              <a:t>Step 2: </a:t>
            </a:r>
            <a:r>
              <a:rPr lang="en-US" sz="1300" dirty="0">
                <a:latin typeface="Franklin Gothic Book" panose="020B0503020102020204" pitchFamily="34" charset="0"/>
              </a:rPr>
              <a:t>All available data will be reviewed by the HIV surveillance coordinator, HIV PS coordinator, and HIV Data-to-Care team. </a:t>
            </a:r>
          </a:p>
          <a:p>
            <a:endParaRPr lang="en-US" sz="1300" dirty="0">
              <a:latin typeface="Franklin Gothic Book" panose="020B0503020102020204" pitchFamily="34" charset="0"/>
            </a:endParaRPr>
          </a:p>
          <a:p>
            <a:r>
              <a:rPr lang="en-US" sz="1300" b="1" dirty="0">
                <a:latin typeface="Franklin Gothic Book" panose="020B0503020102020204" pitchFamily="34" charset="0"/>
              </a:rPr>
              <a:t>Step 3: </a:t>
            </a:r>
            <a:r>
              <a:rPr lang="en-US" sz="1300" dirty="0">
                <a:latin typeface="Franklin Gothic Book" panose="020B0503020102020204" pitchFamily="34" charset="0"/>
              </a:rPr>
              <a:t>If it is determined that more information is required, the HIV Program can investigate further and seek qualitative interviews with providers and case management staff, clients themselves, additional PS interview questions, and/or medical chart review.</a:t>
            </a:r>
          </a:p>
          <a:p>
            <a:pPr defTabSz="966612">
              <a:defRPr/>
            </a:pPr>
            <a:endParaRPr lang="en-US" sz="1300" dirty="0">
              <a:latin typeface="Franklin Gothic Book" panose="020B0503020102020204" pitchFamily="34" charset="0"/>
            </a:endParaRPr>
          </a:p>
          <a:p>
            <a:pPr defTabSz="966612">
              <a:defRPr/>
            </a:pPr>
            <a:r>
              <a:rPr lang="en-US" sz="1300" b="1" dirty="0">
                <a:latin typeface="Franklin Gothic Book" panose="020B0503020102020204" pitchFamily="34" charset="0"/>
              </a:rPr>
              <a:t>Step 4: </a:t>
            </a:r>
            <a:r>
              <a:rPr lang="en-US" sz="1300" dirty="0">
                <a:latin typeface="Franklin Gothic Book" panose="020B0503020102020204" pitchFamily="34" charset="0"/>
              </a:rPr>
              <a:t>The surveillance team meets to plan by determining the level of follow-up appropriate and whether HIV Program response is appropriate. </a:t>
            </a:r>
          </a:p>
          <a:p>
            <a:pPr defTabSz="966612">
              <a:defRPr/>
            </a:pPr>
            <a:endParaRPr lang="en-US" sz="1300" b="1" dirty="0">
              <a:latin typeface="Franklin Gothic Book" panose="020B0503020102020204" pitchFamily="34" charset="0"/>
            </a:endParaRPr>
          </a:p>
          <a:p>
            <a:pPr defTabSz="966612">
              <a:defRPr/>
            </a:pPr>
            <a:r>
              <a:rPr lang="en-US" sz="1300" b="1" dirty="0">
                <a:latin typeface="Franklin Gothic Book" panose="020B0503020102020204" pitchFamily="34" charset="0"/>
              </a:rPr>
              <a:t>Criteria to be considered when evaluating clusters of interest are the following:</a:t>
            </a:r>
          </a:p>
          <a:p>
            <a:pPr marL="181240" indent="-181240" defTabSz="966612">
              <a:buFontTx/>
              <a:buChar char="-"/>
              <a:defRPr/>
            </a:pPr>
            <a:r>
              <a:rPr lang="en-US" sz="1300" dirty="0">
                <a:latin typeface="Franklin Gothic Book" panose="020B0503020102020204" pitchFamily="34" charset="0"/>
              </a:rPr>
              <a:t>Size of the cluster</a:t>
            </a:r>
          </a:p>
          <a:p>
            <a:pPr marL="181240" indent="-181240" defTabSz="966612">
              <a:buFontTx/>
              <a:buChar char="-"/>
              <a:defRPr/>
            </a:pPr>
            <a:r>
              <a:rPr lang="en-US" sz="1300" dirty="0">
                <a:latin typeface="Franklin Gothic Book" panose="020B0503020102020204" pitchFamily="34" charset="0"/>
              </a:rPr>
              <a:t>Evidence of ongoing risk (for example, transmission communities of males who report MMSC, PWID)</a:t>
            </a:r>
          </a:p>
          <a:p>
            <a:pPr marL="181240" indent="-181240" defTabSz="966612">
              <a:buFontTx/>
              <a:buChar char="-"/>
              <a:defRPr/>
            </a:pPr>
            <a:r>
              <a:rPr lang="en-US" sz="1300" dirty="0">
                <a:latin typeface="Franklin Gothic Book" panose="020B0503020102020204" pitchFamily="34" charset="0"/>
              </a:rPr>
              <a:t>Acute HIV or late diagnosis</a:t>
            </a:r>
          </a:p>
          <a:p>
            <a:pPr marL="181240" indent="-181240" defTabSz="966612">
              <a:buFontTx/>
              <a:buChar char="-"/>
              <a:defRPr/>
            </a:pPr>
            <a:r>
              <a:rPr lang="en-US" sz="1300" dirty="0">
                <a:latin typeface="Franklin Gothic Book" panose="020B0503020102020204" pitchFamily="34" charset="0"/>
              </a:rPr>
              <a:t>Pregnancy status</a:t>
            </a:r>
          </a:p>
          <a:p>
            <a:pPr marL="181240" indent="-181240" defTabSz="966612">
              <a:buFontTx/>
              <a:buChar char="-"/>
              <a:defRPr/>
            </a:pPr>
            <a:r>
              <a:rPr lang="en-US" sz="1300" dirty="0">
                <a:latin typeface="Franklin Gothic Book" panose="020B0503020102020204" pitchFamily="34" charset="0"/>
              </a:rPr>
              <a:t>Current Wisconsin residency</a:t>
            </a:r>
          </a:p>
          <a:p>
            <a:pPr marL="181240" indent="-181240" defTabSz="966612">
              <a:buFontTx/>
              <a:buChar char="-"/>
              <a:defRPr/>
            </a:pPr>
            <a:r>
              <a:rPr lang="en-US" sz="1300" dirty="0">
                <a:latin typeface="Franklin Gothic Book" panose="020B0503020102020204" pitchFamily="34" charset="0"/>
              </a:rPr>
              <a:t>Care status and viral load suppression</a:t>
            </a:r>
          </a:p>
          <a:p>
            <a:pPr marL="181240" indent="-181240" defTabSz="966612">
              <a:buFontTx/>
              <a:buChar char="-"/>
              <a:defRPr/>
            </a:pPr>
            <a:r>
              <a:rPr lang="en-US" sz="1300" dirty="0">
                <a:latin typeface="Franklin Gothic Book" panose="020B0503020102020204" pitchFamily="34" charset="0"/>
              </a:rPr>
              <a:t>HIV PS interview and enrollment status</a:t>
            </a:r>
          </a:p>
          <a:p>
            <a:pPr marL="181240" indent="-181240" defTabSz="966612">
              <a:buFontTx/>
              <a:buChar char="-"/>
              <a:defRPr/>
            </a:pPr>
            <a:r>
              <a:rPr lang="en-US" sz="1300" dirty="0">
                <a:latin typeface="Franklin Gothic Book" panose="020B0503020102020204" pitchFamily="34" charset="0"/>
              </a:rPr>
              <a:t>Co-occurring conditions of HIV with HCV or STI</a:t>
            </a:r>
          </a:p>
          <a:p>
            <a:pPr defTabSz="966612">
              <a:defRPr/>
            </a:pPr>
            <a:endParaRPr lang="en-US" sz="1300" dirty="0">
              <a:latin typeface="Franklin Gothic Book" panose="020B0503020102020204" pitchFamily="34" charset="0"/>
            </a:endParaRPr>
          </a:p>
          <a:p>
            <a:pPr defTabSz="966612">
              <a:defRPr/>
            </a:pPr>
            <a:r>
              <a:rPr lang="en-US" sz="1300" b="1" dirty="0">
                <a:latin typeface="Franklin Gothic Book" panose="020B0503020102020204" pitchFamily="34" charset="0"/>
              </a:rPr>
              <a:t>Step 5: </a:t>
            </a:r>
            <a:r>
              <a:rPr lang="en-US" sz="1300" dirty="0">
                <a:latin typeface="Franklin Gothic Book" panose="020B0503020102020204" pitchFamily="34" charset="0"/>
              </a:rPr>
              <a:t>In a potential fifth step, response efforts may include </a:t>
            </a:r>
            <a:r>
              <a:rPr lang="en-US" sz="1300" dirty="0">
                <a:latin typeface="Franklin Gothic Book" panose="020B0503020102020204" pitchFamily="34" charset="0"/>
                <a:cs typeface="Leelawadee" panose="020B0502040204020203" pitchFamily="34" charset="-34"/>
              </a:rPr>
              <a:t>directing, or re-directing, routine program activities</a:t>
            </a:r>
            <a:r>
              <a:rPr lang="en-US" sz="1300" b="1" dirty="0">
                <a:latin typeface="Franklin Gothic Book" panose="020B0503020102020204" pitchFamily="34" charset="0"/>
                <a:cs typeface="Leelawadee" panose="020B0502040204020203" pitchFamily="34" charset="-34"/>
              </a:rPr>
              <a:t> </a:t>
            </a:r>
            <a:r>
              <a:rPr lang="en-US" sz="1300" dirty="0">
                <a:latin typeface="Franklin Gothic Book" panose="020B0503020102020204" pitchFamily="34" charset="0"/>
                <a:cs typeface="Leelawadee" panose="020B0502040204020203" pitchFamily="34" charset="-34"/>
              </a:rPr>
              <a:t>with the larger network of Partner Services providers, data-to-care teams, the Peer Navigation Program, and/or linkage to care specialists. Descriptions for each of these teams Is described below.</a:t>
            </a:r>
          </a:p>
          <a:p>
            <a:endParaRPr lang="en-US" sz="1300" b="1" dirty="0">
              <a:solidFill>
                <a:schemeClr val="accent1"/>
              </a:solidFill>
              <a:latin typeface="Franklin Gothic Book" panose="020B0503020102020204" pitchFamily="34" charset="0"/>
              <a:cs typeface="Leelawadee" panose="020B0502040204020203" pitchFamily="34" charset="-34"/>
            </a:endParaRPr>
          </a:p>
          <a:p>
            <a:pPr defTabSz="966612">
              <a:defRPr/>
            </a:pPr>
            <a:r>
              <a:rPr lang="en-US" sz="1300" b="1" dirty="0">
                <a:latin typeface="Franklin Gothic Book" panose="020B0503020102020204" pitchFamily="34" charset="0"/>
              </a:rPr>
              <a:t>Partner Services (PS) </a:t>
            </a:r>
            <a:r>
              <a:rPr lang="en-US" sz="1300" dirty="0">
                <a:latin typeface="Franklin Gothic Book" panose="020B0503020102020204" pitchFamily="34" charset="0"/>
              </a:rPr>
              <a:t>assigns members of identified clusters to DIS/Public health nurses at the local health department who regularly conduct Partner Services within the jurisdiction of that cluster member’s residence. Partner Services process continues as usual. Previously interviewed clients will be considered for re-interview based on relevant data (for example, date of first interview, ability to locate). Clusters are prioritized based on several factors including viral load, HIV care history, transmission, known behavioral risk factors, co-occurring conditions, etc.</a:t>
            </a:r>
          </a:p>
          <a:p>
            <a:endParaRPr lang="en-US" sz="1300" dirty="0">
              <a:latin typeface="Franklin Gothic Book" panose="020B0503020102020204" pitchFamily="34" charset="0"/>
            </a:endParaRPr>
          </a:p>
          <a:p>
            <a:pPr defTabSz="966612">
              <a:defRPr/>
            </a:pPr>
            <a:r>
              <a:rPr lang="en-US" sz="1300" b="1" dirty="0">
                <a:latin typeface="Franklin Gothic Book" panose="020B0503020102020204" pitchFamily="34" charset="0"/>
              </a:rPr>
              <a:t>Data-to-Care (D2C) </a:t>
            </a:r>
            <a:r>
              <a:rPr lang="en-US" sz="1300" dirty="0">
                <a:latin typeface="Franklin Gothic Book" panose="020B0503020102020204" pitchFamily="34" charset="0"/>
              </a:rPr>
              <a:t>collaborates with the PS coordinator and assists with identifying the most up-to-date locating information for cases within a cluster. D2C also assists surveillance staff in conducting outreach to the client’s most recent health care provider as appropriate.</a:t>
            </a:r>
          </a:p>
          <a:p>
            <a:endParaRPr lang="en-US" sz="1300" dirty="0">
              <a:latin typeface="Franklin Gothic Book" panose="020B0503020102020204" pitchFamily="34" charset="0"/>
            </a:endParaRPr>
          </a:p>
          <a:p>
            <a:pPr defTabSz="966612">
              <a:defRPr/>
            </a:pPr>
            <a:r>
              <a:rPr lang="en-US" sz="1300" b="1" dirty="0">
                <a:latin typeface="Franklin Gothic Book" panose="020B0503020102020204" pitchFamily="34" charset="0"/>
              </a:rPr>
              <a:t>Peer Navigator Program</a:t>
            </a:r>
            <a:r>
              <a:rPr lang="en-US" sz="1300" dirty="0">
                <a:latin typeface="Franklin Gothic Book" panose="020B0503020102020204" pitchFamily="34" charset="0"/>
              </a:rPr>
              <a:t> is housed within Diverse and Resilient in Milwaukee. Peer navigators may be called upon to assist in case follow-up if the need is determined. Diverse and Resilient is also HIV Prevention-funded for HIV testing and could provide expanded HIV testing services in the event of a cluster.</a:t>
            </a:r>
          </a:p>
          <a:p>
            <a:endParaRPr lang="en-US" sz="1300" dirty="0">
              <a:latin typeface="Franklin Gothic Book" panose="020B0503020102020204" pitchFamily="34" charset="0"/>
            </a:endParaRPr>
          </a:p>
          <a:p>
            <a:pPr defTabSz="966612">
              <a:defRPr/>
            </a:pPr>
            <a:r>
              <a:rPr lang="en-US" sz="1300" b="1" dirty="0">
                <a:latin typeface="Franklin Gothic Book" panose="020B0503020102020204" pitchFamily="34" charset="0"/>
              </a:rPr>
              <a:t>Linkage to Care Specialists (LTCS) </a:t>
            </a:r>
            <a:r>
              <a:rPr lang="en-US" sz="1300" dirty="0">
                <a:latin typeface="Franklin Gothic Book" panose="020B0503020102020204" pitchFamily="34" charset="0"/>
              </a:rPr>
              <a:t>are integrated within Wisconsin Early Intervention Services (EIS) and is provided at 5 subrecipient agencies in southern Wisconsin. The goal of LTCS is to increase overall levels of client engagement in HIV medical care. Referrals are to be made for LTCS for identified cluster members. Staff may be called upon to assist in case follow-up, re-linkage to care, and linkage to additional services as needed.</a:t>
            </a:r>
          </a:p>
          <a:p>
            <a:pPr defTabSz="966612">
              <a:defRPr/>
            </a:pPr>
            <a:r>
              <a:rPr lang="en-US" sz="1300" dirty="0">
                <a:latin typeface="Franklin Gothic Book" panose="020B0503020102020204" pitchFamily="34" charset="0"/>
              </a:rPr>
              <a:t> </a:t>
            </a:r>
          </a:p>
          <a:p>
            <a:pPr defTabSz="966612">
              <a:defRPr/>
            </a:pPr>
            <a:endParaRPr lang="en-US" sz="1100" dirty="0">
              <a:latin typeface="Franklin Gothic Book" panose="020B0503020102020204" pitchFamily="34" charset="0"/>
            </a:endParaRPr>
          </a:p>
          <a:p>
            <a:pPr defTabSz="966612">
              <a:defRPr/>
            </a:pPr>
            <a:endParaRPr lang="en-US" sz="1100" dirty="0">
              <a:latin typeface="Franklin Gothic Book" panose="020B0503020102020204" pitchFamily="34" charset="0"/>
            </a:endParaRPr>
          </a:p>
          <a:p>
            <a:pPr defTabSz="966612">
              <a:defRPr/>
            </a:pPr>
            <a:endParaRPr lang="en-US" sz="1100" dirty="0">
              <a:latin typeface="Franklin Gothic Book" panose="020B0503020102020204" pitchFamily="34" charset="0"/>
            </a:endParaRPr>
          </a:p>
          <a:p>
            <a:endParaRPr lang="en-US" sz="1100" dirty="0"/>
          </a:p>
        </p:txBody>
      </p:sp>
      <p:sp>
        <p:nvSpPr>
          <p:cNvPr id="4" name="Slide Number Placeholder 3"/>
          <p:cNvSpPr>
            <a:spLocks noGrp="1"/>
          </p:cNvSpPr>
          <p:nvPr>
            <p:ph type="sldNum" sz="quarter" idx="5"/>
          </p:nvPr>
        </p:nvSpPr>
        <p:spPr/>
        <p:txBody>
          <a:bodyPr/>
          <a:lstStyle/>
          <a:p>
            <a:fld id="{F8482B3A-B93F-4E5E-B0C5-9FDEC4D10B9C}" type="slidenum">
              <a:rPr lang="en-US" smtClean="0"/>
              <a:t>72</a:t>
            </a:fld>
            <a:endParaRPr lang="en-US" dirty="0"/>
          </a:p>
        </p:txBody>
      </p:sp>
    </p:spTree>
    <p:extLst>
      <p:ext uri="{BB962C8B-B14F-4D97-AF65-F5344CB8AC3E}">
        <p14:creationId xmlns:p14="http://schemas.microsoft.com/office/powerpoint/2010/main" val="350347690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212725"/>
            <a:ext cx="5762625" cy="3241675"/>
          </a:xfrm>
        </p:spPr>
      </p:sp>
      <p:sp>
        <p:nvSpPr>
          <p:cNvPr id="3" name="Notes Placeholder 2"/>
          <p:cNvSpPr>
            <a:spLocks noGrp="1"/>
          </p:cNvSpPr>
          <p:nvPr>
            <p:ph type="body" idx="1"/>
          </p:nvPr>
        </p:nvSpPr>
        <p:spPr>
          <a:xfrm>
            <a:off x="298027" y="3580447"/>
            <a:ext cx="6705600" cy="4868609"/>
          </a:xfrm>
        </p:spPr>
        <p:txBody>
          <a:bodyPr/>
          <a:lstStyle/>
          <a:p>
            <a:r>
              <a:rPr lang="en-US" sz="1300" dirty="0">
                <a:solidFill>
                  <a:srgbClr val="000000"/>
                </a:solidFill>
                <a:latin typeface="Franklin Gothic Book" panose="020B0503020102020204" pitchFamily="34" charset="0"/>
              </a:rPr>
              <a:t>Another way clusters or outbreaks can be identified is when CDC and health departments analyze HIV surveillance data to identify areas where HIV diagnoses are increasing. Three methods used by the Wisconsin HIV Program are named below.</a:t>
            </a:r>
            <a:endParaRPr lang="en-US" sz="1300" dirty="0">
              <a:latin typeface="Franklin Gothic Book" panose="020B0503020102020204" pitchFamily="34" charset="0"/>
            </a:endParaRPr>
          </a:p>
          <a:p>
            <a:pPr defTabSz="966612">
              <a:defRPr/>
            </a:pPr>
            <a:endParaRPr lang="en-US" sz="1300" dirty="0">
              <a:latin typeface="Franklin Gothic Book" panose="020B0503020102020204" pitchFamily="34" charset="0"/>
            </a:endParaRPr>
          </a:p>
          <a:p>
            <a:pPr defTabSz="966612">
              <a:defRPr/>
            </a:pPr>
            <a:r>
              <a:rPr lang="en-US" sz="1300" b="1" dirty="0">
                <a:latin typeface="Franklin Gothic Book" panose="020B0503020102020204" pitchFamily="34" charset="0"/>
              </a:rPr>
              <a:t>I. Time-space analysis</a:t>
            </a:r>
          </a:p>
          <a:p>
            <a:pPr defTabSz="966612">
              <a:defRPr/>
            </a:pPr>
            <a:r>
              <a:rPr lang="en-US" sz="1300" dirty="0">
                <a:latin typeface="Franklin Gothic Book" panose="020B0503020102020204" pitchFamily="34" charset="0"/>
              </a:rPr>
              <a:t>On a monthly basis, Wisconsin Health Services HIV Surveillance Unit analyzes the previous 12 month’s surveillance data using a CDC-provided statistical program. This tool alerts staff to regional increases in HIV cases that exceed normal county-specific values (referencing space, or geographical considerations), referencing a baseline of the previous 3 years of data (referencing time). In addition to county-level analysis, </a:t>
            </a:r>
            <a:r>
              <a:rPr lang="en-US" sz="1300" dirty="0">
                <a:latin typeface="Franklin Gothic Book" panose="020B0503020102020204" pitchFamily="34" charset="0"/>
                <a:cs typeface="Times New Roman" panose="02020603050405020304" pitchFamily="18" charset="0"/>
              </a:rPr>
              <a:t>t</a:t>
            </a:r>
            <a:r>
              <a:rPr lang="en-US" sz="1300" dirty="0">
                <a:latin typeface="Franklin Gothic Book" panose="020B0503020102020204" pitchFamily="34" charset="0"/>
                <a:ea typeface="Calibri" panose="020F0502020204030204" pitchFamily="34" charset="0"/>
                <a:cs typeface="Times New Roman" panose="02020603050405020304" pitchFamily="18" charset="0"/>
              </a:rPr>
              <a:t>he analyses are also done by sub-populations of interest including persons who report injection drug use (IDU), males who report male-male sexual contact (MMSC), and males who report both MMSC and IDU. Clusters that appear to have related cases using the time-space analysis will be examined for available HIV nucleotide sequence data that could confirm the cases may be closely related by transmission (see “Molecular cluster detection” below for more details). </a:t>
            </a:r>
          </a:p>
          <a:p>
            <a:pPr defTabSz="966612">
              <a:defRPr/>
            </a:pPr>
            <a:endParaRPr lang="en-US" sz="1300" dirty="0">
              <a:latin typeface="Franklin Gothic Book" panose="020B0503020102020204" pitchFamily="34" charset="0"/>
              <a:ea typeface="Calibri" panose="020F0502020204030204" pitchFamily="34" charset="0"/>
              <a:cs typeface="Times New Roman" panose="02020603050405020304" pitchFamily="18" charset="0"/>
            </a:endParaRPr>
          </a:p>
          <a:p>
            <a:pPr algn="l"/>
            <a:r>
              <a:rPr lang="en-US" sz="1300" dirty="0">
                <a:latin typeface="Franklin Gothic Book" panose="020B0503020102020204" pitchFamily="34" charset="0"/>
              </a:rPr>
              <a:t>Our ability to detect and effectively respond to emergent HIV relies on the completeness and accuracy of surveillance data in order to detect patterns of accelerated disease occurrence.</a:t>
            </a:r>
            <a:r>
              <a:rPr lang="en-US" sz="1300" b="1" dirty="0">
                <a:latin typeface="Franklin Gothic Book" panose="020B0503020102020204" pitchFamily="34" charset="0"/>
              </a:rPr>
              <a:t> </a:t>
            </a:r>
            <a:r>
              <a:rPr lang="en-US" sz="1300" dirty="0">
                <a:latin typeface="Franklin Gothic Book" panose="020B0503020102020204" pitchFamily="34" charset="0"/>
              </a:rPr>
              <a:t>Our annual Standards Evaluation Report for year 2022 reported that all 2020 case records that met the surveillance case definition for HIV were complete with no missing required data by the end of December 2021. As shown here, 79% of new HIV cases reported to surveillance were accompanied by sufficient risk factor information to describe sub-populations of interest. </a:t>
            </a:r>
            <a:endParaRPr lang="en-US" sz="1300" dirty="0">
              <a:latin typeface="Franklin Gothic Book" panose="020B0503020102020204" pitchFamily="34" charset="0"/>
              <a:ea typeface="Calibri" panose="020F0502020204030204" pitchFamily="34" charset="0"/>
              <a:cs typeface="Times New Roman" panose="02020603050405020304" pitchFamily="18" charset="0"/>
            </a:endParaRPr>
          </a:p>
          <a:p>
            <a:pPr defTabSz="966612">
              <a:defRPr/>
            </a:pPr>
            <a:endParaRPr lang="en-US" sz="1300" dirty="0">
              <a:latin typeface="Franklin Gothic Book" panose="020B0503020102020204" pitchFamily="34" charset="0"/>
              <a:ea typeface="Calibri" panose="020F0502020204030204" pitchFamily="34" charset="0"/>
              <a:cs typeface="Times New Roman" panose="02020603050405020304" pitchFamily="18" charset="0"/>
            </a:endParaRPr>
          </a:p>
          <a:p>
            <a:pPr defTabSz="966612">
              <a:defRPr/>
            </a:pPr>
            <a:r>
              <a:rPr lang="en-US" sz="1300" b="1" dirty="0">
                <a:latin typeface="Franklin Gothic Book" panose="020B0503020102020204" pitchFamily="34" charset="0"/>
                <a:ea typeface="Calibri" panose="020F0502020204030204" pitchFamily="34" charset="0"/>
                <a:cs typeface="Times New Roman" panose="02020603050405020304" pitchFamily="18" charset="0"/>
              </a:rPr>
              <a:t>II. Molecular cluster detection</a:t>
            </a:r>
          </a:p>
          <a:p>
            <a:pPr defTabSz="966612">
              <a:defRPr/>
            </a:pPr>
            <a:r>
              <a:rPr lang="en-US" sz="1300" dirty="0">
                <a:solidFill>
                  <a:srgbClr val="000000"/>
                </a:solidFill>
                <a:latin typeface="Franklin Gothic Book" panose="020B0503020102020204" pitchFamily="34" charset="0"/>
              </a:rPr>
              <a:t>Health care providers routinely conduct drug resistance testing to find the best HIV medication for their patients. This process generates genetic sequences from the virus (not the person); these sequences are a small portion of the larger HIV genome. CDC and health departments can then analyze these sequences to identify groups, or clusters, of similar HIV sequences. Because HIV mutates quickly in each person’s body, similar genetic sequences in the virus indicate that rapid transmission is occurring. </a:t>
            </a:r>
          </a:p>
          <a:p>
            <a:pPr defTabSz="966612">
              <a:defRPr/>
            </a:pPr>
            <a:endParaRPr lang="en-US" sz="1300" dirty="0">
              <a:solidFill>
                <a:srgbClr val="000000"/>
              </a:solidFill>
              <a:latin typeface="Franklin Gothic Book" panose="020B0503020102020204" pitchFamily="34" charset="0"/>
              <a:ea typeface="Calibri" panose="020F0502020204030204" pitchFamily="34" charset="0"/>
              <a:cs typeface="Times New Roman" panose="02020603050405020304" pitchFamily="18" charset="0"/>
            </a:endParaRPr>
          </a:p>
          <a:p>
            <a:pPr marL="483306" lvl="1" defTabSz="966612">
              <a:defRPr/>
            </a:pPr>
            <a:r>
              <a:rPr lang="en-US" sz="1300" b="1" i="1" dirty="0">
                <a:latin typeface="Franklin Gothic Book" panose="020B0503020102020204" pitchFamily="34" charset="0"/>
                <a:ea typeface="Calibri" panose="020F0502020204030204" pitchFamily="34" charset="0"/>
                <a:cs typeface="Times New Roman" panose="02020603050405020304" pitchFamily="18" charset="0"/>
              </a:rPr>
              <a:t>Technical considerations regarding molecular cluster detection</a:t>
            </a:r>
            <a:r>
              <a:rPr lang="en-US" sz="1300" dirty="0">
                <a:latin typeface="Franklin Gothic Book" panose="020B0503020102020204" pitchFamily="34" charset="0"/>
                <a:ea typeface="Calibri" panose="020F0502020204030204" pitchFamily="34" charset="0"/>
                <a:cs typeface="Times New Roman" panose="02020603050405020304" pitchFamily="18" charset="0"/>
              </a:rPr>
              <a:t>: Please note that similarity of HIV sequences does not imply direction of transmission or even direct transmission between two people. Molecular cluster information may not always be complete because DHS may lack drug resistance testing data for some PLWH in Wisconsin or people may not have had resistance tests completed. According to our </a:t>
            </a:r>
            <a:r>
              <a:rPr lang="en-US" sz="1300" dirty="0">
                <a:latin typeface="Franklin Gothic Book" panose="020B0503020102020204" pitchFamily="34" charset="0"/>
              </a:rPr>
              <a:t>annual Standards Evaluation Report for year 2022, 70.6% of HIV cases diagnosed in 2020</a:t>
            </a:r>
            <a:r>
              <a:rPr lang="en-US" sz="1300" b="1" dirty="0">
                <a:latin typeface="Franklin Gothic Book" panose="020B0503020102020204" pitchFamily="34" charset="0"/>
              </a:rPr>
              <a:t> </a:t>
            </a:r>
            <a:r>
              <a:rPr lang="en-US" sz="1300" dirty="0">
                <a:latin typeface="Franklin Gothic Book" panose="020B0503020102020204" pitchFamily="34" charset="0"/>
              </a:rPr>
              <a:t>had an analyzable genotype sequence which could be utilized for molecular cluster detection, surpassing a 60% national standard. </a:t>
            </a:r>
            <a:endParaRPr lang="en-US" sz="1300" dirty="0">
              <a:latin typeface="Franklin Gothic Book" panose="020B0503020102020204" pitchFamily="34" charset="0"/>
              <a:ea typeface="Calibri" panose="020F0502020204030204" pitchFamily="34" charset="0"/>
              <a:cs typeface="Times New Roman" panose="02020603050405020304" pitchFamily="18" charset="0"/>
            </a:endParaRPr>
          </a:p>
          <a:p>
            <a:pPr defTabSz="966612">
              <a:defRPr/>
            </a:pPr>
            <a:endParaRPr lang="en-US" sz="1300" dirty="0">
              <a:latin typeface="Franklin Gothic Book" panose="020B0503020102020204" pitchFamily="34" charset="0"/>
              <a:ea typeface="Calibri" panose="020F0502020204030204" pitchFamily="34" charset="0"/>
              <a:cs typeface="Times New Roman" panose="02020603050405020304" pitchFamily="18" charset="0"/>
            </a:endParaRPr>
          </a:p>
          <a:p>
            <a:pPr defTabSz="966612">
              <a:defRPr/>
            </a:pPr>
            <a:r>
              <a:rPr lang="en-US" sz="1300" b="1" dirty="0">
                <a:latin typeface="Franklin Gothic Book" panose="020B0503020102020204" pitchFamily="34" charset="0"/>
                <a:ea typeface="Calibri" panose="020F0502020204030204" pitchFamily="34" charset="0"/>
                <a:cs typeface="Times New Roman" panose="02020603050405020304" pitchFamily="18" charset="0"/>
              </a:rPr>
              <a:t>III. HIV-HCV monitoring</a:t>
            </a:r>
          </a:p>
          <a:p>
            <a:pPr defTabSz="966612">
              <a:defRPr/>
            </a:pPr>
            <a:r>
              <a:rPr lang="en-US" sz="1300" dirty="0">
                <a:latin typeface="Franklin Gothic Book" panose="020B0503020102020204" pitchFamily="34" charset="0"/>
              </a:rPr>
              <a:t>People who inject drugs (PWID) are at high risk for Hepatitis C (HCV) through the sharing of needles and drug preparation equipment. HCV infections among PWID are examined as a potential precursor to an HIV cluster or outbreak. HIV Surveillance works with the Hepatitis Surveillance to conduct monthly monitoring of HIV/HCV co-occurring conditions using laboratory and case data from the Wisconsin Electronic Disease Surveillance System (WEDSS) and eHARS. They visualize data using Tableau dashboards.</a:t>
            </a:r>
          </a:p>
          <a:p>
            <a:pPr defTabSz="966612">
              <a:defRPr/>
            </a:pPr>
            <a:endParaRPr lang="en-US" sz="1300" b="1" dirty="0">
              <a:latin typeface="Franklin Gothic Book" panose="020B0503020102020204" pitchFamily="34" charset="0"/>
              <a:ea typeface="Calibri" panose="020F0502020204030204" pitchFamily="34" charset="0"/>
              <a:cs typeface="Times New Roman" panose="02020603050405020304" pitchFamily="18" charset="0"/>
            </a:endParaRPr>
          </a:p>
          <a:p>
            <a:pPr defTabSz="966612">
              <a:defRPr/>
            </a:pPr>
            <a:r>
              <a:rPr lang="en-US" sz="1300" b="1" dirty="0">
                <a:latin typeface="Franklin Gothic Book" panose="020B0503020102020204" pitchFamily="34" charset="0"/>
                <a:ea typeface="Calibri" panose="020F0502020204030204" pitchFamily="34" charset="0"/>
                <a:cs typeface="Times New Roman" panose="02020603050405020304" pitchFamily="18" charset="0"/>
              </a:rPr>
              <a:t>Addressing public concerns about molecular surveillance</a:t>
            </a:r>
          </a:p>
          <a:p>
            <a:pPr defTabSz="966612">
              <a:defRPr/>
            </a:pPr>
            <a:r>
              <a:rPr lang="en-US" sz="1300" dirty="0">
                <a:latin typeface="Franklin Gothic Book" panose="020B0503020102020204" pitchFamily="34" charset="0"/>
                <a:ea typeface="Calibri" panose="020F0502020204030204" pitchFamily="34" charset="0"/>
                <a:cs typeface="Times New Roman" panose="02020603050405020304" pitchFamily="18" charset="0"/>
              </a:rPr>
              <a:t>In 2018, CDC included molecular detection methods to enhance existing efforts of cluster detection. Any health data provided by health providers comes from routine patient care services and is strictly protected under HIPAA regulations (Health Insurance Portability and Accountability Act). Wisconsin works to ensure program partners are supported to assist in these statewide efforts. Please contact the Wisconsin HIV Surveillance Unit (</a:t>
            </a:r>
            <a:r>
              <a:rPr lang="en-US" sz="1300" dirty="0">
                <a:effectLst/>
                <a:latin typeface="Franklin Gothic Book" panose="020B0503020102020204" pitchFamily="34" charset="0"/>
                <a:hlinkClick r:id="rId3" tooltip="mailto:dhshivsurveillance@dhs.wisconsin.gov"/>
              </a:rPr>
              <a:t>DHSHIVSurveillance@dhs.wisconsin.gov</a:t>
            </a:r>
            <a:r>
              <a:rPr lang="en-US" sz="1300" dirty="0">
                <a:effectLst/>
                <a:latin typeface="Franklin Gothic Book" panose="020B0503020102020204" pitchFamily="34" charset="0"/>
              </a:rPr>
              <a:t>)</a:t>
            </a:r>
            <a:r>
              <a:rPr lang="en-US" sz="1300" dirty="0">
                <a:latin typeface="Franklin Gothic Book" panose="020B0503020102020204" pitchFamily="34" charset="0"/>
                <a:ea typeface="Calibri" panose="020F0502020204030204" pitchFamily="34" charset="0"/>
                <a:cs typeface="Times New Roman" panose="02020603050405020304" pitchFamily="18" charset="0"/>
              </a:rPr>
              <a:t> to discuss how additional cluster detection methods can support your work.</a:t>
            </a:r>
          </a:p>
          <a:p>
            <a:pPr defTabSz="966612">
              <a:defRPr/>
            </a:pPr>
            <a:endParaRPr lang="en-US" sz="1100" b="1" dirty="0">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8482B3A-B93F-4E5E-B0C5-9FDEC4D10B9C}" type="slidenum">
              <a:rPr lang="en-US" smtClean="0"/>
              <a:t>73</a:t>
            </a:fld>
            <a:endParaRPr lang="en-US" dirty="0"/>
          </a:p>
        </p:txBody>
      </p:sp>
    </p:spTree>
    <p:extLst>
      <p:ext uri="{BB962C8B-B14F-4D97-AF65-F5344CB8AC3E}">
        <p14:creationId xmlns:p14="http://schemas.microsoft.com/office/powerpoint/2010/main" val="7245088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a:xfrm>
            <a:off x="731520" y="4620577"/>
            <a:ext cx="5852160" cy="4647248"/>
          </a:xfrm>
        </p:spPr>
        <p:txBody>
          <a:bodyPr/>
          <a:lstStyle/>
          <a:p>
            <a:pPr defTabSz="966612">
              <a:defRPr/>
            </a:pPr>
            <a:r>
              <a:rPr lang="en-US" sz="1300" dirty="0">
                <a:latin typeface="Franklin Gothic Book" panose="020B0503020102020204" pitchFamily="34" charset="0"/>
                <a:ea typeface="Calibri" panose="020F0502020204030204" pitchFamily="34" charset="0"/>
              </a:rPr>
              <a:t>There is substantial evidence that being diagnosed with a sexually transmitted infection (STI) increases the chances of getting or transmitting HIV (</a:t>
            </a:r>
            <a:r>
              <a:rPr lang="en-US" sz="1300" dirty="0">
                <a:solidFill>
                  <a:schemeClr val="tx1"/>
                </a:solidFill>
                <a:latin typeface="Franklin Gothic Book" panose="020B05030201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http://www.cdc.gov/std/hiv/stdfact-std-hiv.htm</a:t>
            </a:r>
            <a:r>
              <a:rPr lang="en-US" sz="1300" dirty="0">
                <a:latin typeface="Franklin Gothic Book" panose="020B0503020102020204" pitchFamily="34" charset="0"/>
                <a:ea typeface="Calibri" panose="020F0502020204030204" pitchFamily="34" charset="0"/>
              </a:rPr>
              <a:t>). People living with HIV and an STI are more likely to transmit HIV. This section describes trends in STI diagnosis among people living with HIV and is important for HIV and STI prevention efforts.  </a:t>
            </a:r>
          </a:p>
          <a:p>
            <a:pPr defTabSz="966612">
              <a:defRPr/>
            </a:pPr>
            <a:endParaRPr lang="en-US" sz="1300" dirty="0">
              <a:latin typeface="Franklin Gothic Book" panose="020B0503020102020204" pitchFamily="34" charset="0"/>
              <a:ea typeface="Calibri" panose="020F0502020204030204" pitchFamily="34" charset="0"/>
            </a:endParaRPr>
          </a:p>
          <a:p>
            <a:pPr defTabSz="966612">
              <a:defRPr/>
            </a:pPr>
            <a:r>
              <a:rPr lang="en-US" sz="1300" dirty="0">
                <a:latin typeface="Franklin Gothic Book" panose="020B0503020102020204" pitchFamily="34" charset="0"/>
                <a:ea typeface="Calibri" panose="020F0502020204030204" pitchFamily="34" charset="0"/>
              </a:rPr>
              <a:t>To determine the occurrence of an STI among people living with HIV (PLWH), </a:t>
            </a:r>
            <a:r>
              <a:rPr lang="en-US" sz="1300" dirty="0">
                <a:latin typeface="Franklin Gothic Book" panose="020B0503020102020204" pitchFamily="34" charset="0"/>
              </a:rPr>
              <a:t>people presumed alive and living with HIV in Wisconsin </a:t>
            </a:r>
            <a:r>
              <a:rPr lang="en-US" sz="1300" dirty="0">
                <a:latin typeface="Franklin Gothic Book" panose="020B0503020102020204" pitchFamily="34" charset="0"/>
                <a:ea typeface="Calibri" panose="020F0502020204030204" pitchFamily="34" charset="0"/>
              </a:rPr>
              <a:t>as of December 31, 2020, were identified in the Wisconsin HIV registry (eHARS) and matched against people diagnosed with syphilis (</a:t>
            </a:r>
            <a:r>
              <a:rPr lang="en-US" dirty="0">
                <a:effectLst/>
                <a:latin typeface="Franklin Gothic Book" panose="020B0503020102020204" pitchFamily="34" charset="0"/>
              </a:rPr>
              <a:t>primary, secondary, early non-primary non secondary, and late, unknown duration</a:t>
            </a:r>
            <a:r>
              <a:rPr lang="en-US" sz="1300" dirty="0">
                <a:latin typeface="Franklin Gothic Book" panose="020B0503020102020204" pitchFamily="34" charset="0"/>
                <a:ea typeface="Calibri" panose="020F0502020204030204" pitchFamily="34" charset="0"/>
              </a:rPr>
              <a:t>), gonorrhea, or chlamydia during 2016–2020.  Co-occurring condition was defined as an STI report within 30 days of, or any time after, the date of HIV diagnosis. The transmission category determined at the time of HIV diagnosis was used to describe transmission mode associated with STI and HIV diagnoses.  </a:t>
            </a:r>
          </a:p>
          <a:p>
            <a:pPr defTabSz="966612">
              <a:defRPr/>
            </a:pPr>
            <a:endParaRPr lang="en-US" sz="1300" dirty="0">
              <a:latin typeface="Franklin Gothic Book" panose="020B05030201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5E2FDF0-BE34-40E6-A70E-CBBA5B697AE7}" type="slidenum">
              <a:rPr lang="en-US">
                <a:solidFill>
                  <a:prstClr val="black"/>
                </a:solidFill>
                <a:latin typeface="Calibri" pitchFamily="34" charset="0"/>
                <a:cs typeface="Arial" charset="0"/>
              </a:rPr>
              <a:pPr defTabSz="966612" fontAlgn="base">
                <a:spcBef>
                  <a:spcPct val="0"/>
                </a:spcBef>
                <a:spcAft>
                  <a:spcPct val="0"/>
                </a:spcAft>
                <a:defRPr/>
              </a:pPr>
              <a:t>74</a:t>
            </a:fld>
            <a:endParaRPr lang="en-US" dirty="0">
              <a:solidFill>
                <a:prstClr val="black"/>
              </a:solidFill>
              <a:latin typeface="Calibri" pitchFamily="34" charset="0"/>
              <a:cs typeface="Arial" charset="0"/>
            </a:endParaRPr>
          </a:p>
        </p:txBody>
      </p:sp>
    </p:spTree>
    <p:extLst>
      <p:ext uri="{BB962C8B-B14F-4D97-AF65-F5344CB8AC3E}">
        <p14:creationId xmlns:p14="http://schemas.microsoft.com/office/powerpoint/2010/main" val="170287532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212725"/>
            <a:ext cx="5762625" cy="3241675"/>
          </a:xfrm>
        </p:spPr>
      </p:sp>
      <p:sp>
        <p:nvSpPr>
          <p:cNvPr id="3" name="Notes Placeholder 2"/>
          <p:cNvSpPr>
            <a:spLocks noGrp="1"/>
          </p:cNvSpPr>
          <p:nvPr>
            <p:ph type="body" idx="1"/>
          </p:nvPr>
        </p:nvSpPr>
        <p:spPr>
          <a:xfrm>
            <a:off x="257387" y="3553777"/>
            <a:ext cx="6800427" cy="5940743"/>
          </a:xfrm>
        </p:spPr>
        <p:txBody>
          <a:bodyPr/>
          <a:lstStyle/>
          <a:p>
            <a:r>
              <a:rPr lang="en-US" sz="1500" b="1" dirty="0">
                <a:latin typeface="Franklin Gothic Book" panose="020B0503020102020204" pitchFamily="34" charset="0"/>
              </a:rPr>
              <a:t>Syphilis</a:t>
            </a:r>
            <a:endParaRPr lang="en-US" sz="1500" dirty="0">
              <a:latin typeface="Franklin Gothic Book" panose="020B0503020102020204" pitchFamily="34" charset="0"/>
            </a:endParaRPr>
          </a:p>
          <a:p>
            <a:pPr defTabSz="966612">
              <a:defRPr/>
            </a:pPr>
            <a:r>
              <a:rPr lang="en-US" dirty="0">
                <a:effectLst/>
                <a:latin typeface="Franklin Gothic Book" panose="020B0503020102020204" pitchFamily="34" charset="0"/>
                <a:ea typeface="Calibri" panose="020F0502020204030204" pitchFamily="34" charset="0"/>
              </a:rPr>
              <a:t>Syphilis is an STI that can cause long-term complications if not treated properly. Symptoms in adults are divided into stages.</a:t>
            </a:r>
            <a:r>
              <a:rPr lang="en-US" dirty="0">
                <a:effectLst/>
                <a:latin typeface="Franklin Gothic Book" panose="020B0503020102020204" pitchFamily="34" charset="0"/>
              </a:rPr>
              <a:t> The stage of syphilis infection are primary, secondary, early non-primary non secondary, and late, unknown duration </a:t>
            </a:r>
            <a:r>
              <a:rPr lang="en-US" dirty="0">
                <a:effectLst/>
                <a:latin typeface="Franklin Gothic Book" panose="020B0503020102020204" pitchFamily="34" charset="0"/>
                <a:ea typeface="Calibri" panose="020F0502020204030204" pitchFamily="34" charset="0"/>
              </a:rPr>
              <a:t>(</a:t>
            </a:r>
            <a:r>
              <a:rPr lang="en-US" u="sng" dirty="0">
                <a:solidFill>
                  <a:srgbClr val="007FFE"/>
                </a:solidFill>
                <a:effectLst/>
                <a:latin typeface="Franklin Gothic Book" panose="020B0503020102020204" pitchFamily="34" charset="0"/>
                <a:ea typeface="Calibri" panose="020F0502020204030204" pitchFamily="34" charset="0"/>
              </a:rPr>
              <a:t>http://www.cdc.gov/std/syphilis/stdfact-syphilis.htm</a:t>
            </a:r>
            <a:r>
              <a:rPr lang="en-US" dirty="0">
                <a:effectLst/>
                <a:latin typeface="Franklin Gothic Book" panose="020B0503020102020204" pitchFamily="34" charset="0"/>
                <a:ea typeface="Calibri" panose="020F0502020204030204" pitchFamily="34" charset="0"/>
              </a:rPr>
              <a:t>).</a:t>
            </a:r>
          </a:p>
          <a:p>
            <a:r>
              <a:rPr lang="en-US" b="1" dirty="0">
                <a:solidFill>
                  <a:srgbClr val="253494"/>
                </a:solidFill>
                <a:effectLst/>
                <a:latin typeface="Franklin Gothic Book" panose="020B0503020102020204" pitchFamily="34" charset="0"/>
                <a:ea typeface="Calibri" panose="020F0502020204030204" pitchFamily="34" charset="0"/>
              </a:rPr>
              <a:t> </a:t>
            </a:r>
            <a:endParaRPr lang="en-US" dirty="0">
              <a:effectLst/>
              <a:latin typeface="Franklin Gothic Book" panose="020B0503020102020204" pitchFamily="34" charset="0"/>
              <a:ea typeface="Calibri" panose="020F0502020204030204" pitchFamily="34" charset="0"/>
            </a:endParaRPr>
          </a:p>
          <a:p>
            <a:r>
              <a:rPr lang="en-US" dirty="0">
                <a:effectLst/>
                <a:latin typeface="Franklin Gothic Book" panose="020B0503020102020204" pitchFamily="34" charset="0"/>
                <a:ea typeface="Calibri" panose="020F0502020204030204" pitchFamily="34" charset="0"/>
              </a:rPr>
              <a:t>Of syphilis, gonorrhea and chlamydia, the current epidemiology of syphilis overlaps most with that of HIV. </a:t>
            </a:r>
          </a:p>
          <a:p>
            <a:endParaRPr lang="en-US" dirty="0">
              <a:effectLst/>
              <a:latin typeface="Franklin Gothic Book" panose="020B0503020102020204" pitchFamily="34" charset="0"/>
              <a:ea typeface="Calibri" panose="020F0502020204030204" pitchFamily="34" charset="0"/>
            </a:endParaRPr>
          </a:p>
          <a:p>
            <a:r>
              <a:rPr lang="en-US" dirty="0">
                <a:effectLst/>
                <a:latin typeface="Franklin Gothic Book" panose="020B0503020102020204" pitchFamily="34" charset="0"/>
                <a:ea typeface="Calibri" panose="020F0502020204030204" pitchFamily="34" charset="0"/>
              </a:rPr>
              <a:t>During 2016–2020, there were 2,865 syphilis cases reported to the Wisconsin Department of Health Services. Of these, 715 (25%) cases were syphilis-HIV co-occurring conditions.</a:t>
            </a:r>
          </a:p>
          <a:p>
            <a:endParaRPr lang="en-US" dirty="0">
              <a:effectLst/>
              <a:latin typeface="Franklin Gothic Book" panose="020B0503020102020204" pitchFamily="34" charset="0"/>
              <a:ea typeface="Calibri" panose="020F0502020204030204" pitchFamily="34" charset="0"/>
            </a:endParaRPr>
          </a:p>
          <a:p>
            <a:r>
              <a:rPr lang="en-US" b="1" dirty="0">
                <a:effectLst/>
                <a:latin typeface="Franklin Gothic Book" panose="020B0503020102020204" pitchFamily="34" charset="0"/>
                <a:ea typeface="Calibri" panose="020F0502020204030204" pitchFamily="34" charset="0"/>
              </a:rPr>
              <a:t>Timing of diagnosis</a:t>
            </a:r>
          </a:p>
          <a:p>
            <a:r>
              <a:rPr lang="en-US" sz="1300" dirty="0">
                <a:latin typeface="Franklin Gothic Book" panose="020B0503020102020204" pitchFamily="34" charset="0"/>
                <a:ea typeface="Calibri" panose="020F0502020204030204" pitchFamily="34" charset="0"/>
              </a:rPr>
              <a:t>Among the 2016–2020 cases of syphilis-HIV co-occurring conditions, 98 of 715 (14%) </a:t>
            </a:r>
            <a:r>
              <a:rPr lang="en-US" dirty="0">
                <a:effectLst/>
                <a:latin typeface="Franklin Gothic Book" panose="020B0503020102020204" pitchFamily="34" charset="0"/>
                <a:ea typeface="Calibri" panose="020F0502020204030204" pitchFamily="34" charset="0"/>
              </a:rPr>
              <a:t>were concurrently diagnosed with syphilis and HIV, while the majority of cases (86%, n=617) had the second diagnosis more than 1 month later. </a:t>
            </a:r>
          </a:p>
          <a:p>
            <a:endParaRPr lang="en-US" dirty="0">
              <a:effectLst/>
              <a:latin typeface="Franklin Gothic Book" panose="020B0503020102020204" pitchFamily="34" charset="0"/>
              <a:ea typeface="Calibri" panose="020F0502020204030204" pitchFamily="34" charset="0"/>
            </a:endParaRPr>
          </a:p>
          <a:p>
            <a:r>
              <a:rPr lang="en-US" b="1" dirty="0">
                <a:effectLst/>
                <a:latin typeface="Franklin Gothic Book" panose="020B0503020102020204" pitchFamily="34" charset="0"/>
                <a:ea typeface="Calibri" panose="020F0502020204030204" pitchFamily="34" charset="0"/>
              </a:rPr>
              <a:t>Transmission mode</a:t>
            </a:r>
          </a:p>
          <a:p>
            <a:r>
              <a:rPr lang="en-US" dirty="0">
                <a:effectLst/>
                <a:latin typeface="Franklin Gothic Book" panose="020B0503020102020204" pitchFamily="34" charset="0"/>
                <a:ea typeface="Calibri" panose="020F0502020204030204" pitchFamily="34" charset="0"/>
              </a:rPr>
              <a:t>There has been a notable increase in syphilis diagnoses among males who report male-male sexual contact (MMSC) in the United States, as well as in Wisconsin. For years 2016–2020, MMSC was the leading transmission mode reported for syphilis-HIV cases (87%), followed by people who report both MMSC and injection drug use (MMSC/IDU), and “additional modes” (8%). Additional transmission modes included the following modes: no reported or identified risk (5%), male-female sexual contact (2%), and injection drug use (1%). </a:t>
            </a:r>
            <a:endParaRPr lang="en-US" dirty="0">
              <a:latin typeface="Franklin Gothic Book" panose="020B0503020102020204" pitchFamily="34" charset="0"/>
            </a:endParaRPr>
          </a:p>
          <a:p>
            <a:endParaRPr lang="en-US" dirty="0">
              <a:latin typeface="Franklin Gothic Book" panose="020B0503020102020204" pitchFamily="34" charset="0"/>
            </a:endParaRPr>
          </a:p>
          <a:p>
            <a:pPr defTabSz="966612">
              <a:defRPr/>
            </a:pPr>
            <a:r>
              <a:rPr lang="en-US" b="1" dirty="0">
                <a:latin typeface="Franklin Gothic Book" panose="020B0503020102020204" pitchFamily="34" charset="0"/>
              </a:rPr>
              <a:t>Note: </a:t>
            </a:r>
            <a:r>
              <a:rPr lang="en-US" b="0" dirty="0">
                <a:latin typeface="Franklin Gothic Book" panose="020B0503020102020204" pitchFamily="34" charset="0"/>
              </a:rPr>
              <a:t>For syphilis-HIV co-occurring conditions, s</a:t>
            </a:r>
            <a:r>
              <a:rPr lang="en-US" dirty="0">
                <a:latin typeface="Franklin Gothic Book" panose="020B0503020102020204" pitchFamily="34" charset="0"/>
              </a:rPr>
              <a:t>yphilis data included multiple syphilis types, including syphilis early non-primary non-secondary (31%, n=219); late, unknown duration syphilis (26%, n=185); secondary syphilis (17%, n=122); early-latent syphilis (16%, n=116); and primary syphilis (10%, n=73). There were no cases of congenital syphilis. The previous 2010–2014 Epi Profile reported primary, secondary, and early latent syphilis disease.</a:t>
            </a:r>
          </a:p>
        </p:txBody>
      </p:sp>
      <p:sp>
        <p:nvSpPr>
          <p:cNvPr id="4" name="Slide Number Placeholder 3"/>
          <p:cNvSpPr>
            <a:spLocks noGrp="1"/>
          </p:cNvSpPr>
          <p:nvPr>
            <p:ph type="sldNum" sz="quarter" idx="5"/>
          </p:nvPr>
        </p:nvSpPr>
        <p:spPr/>
        <p:txBody>
          <a:bodyPr/>
          <a:lstStyle/>
          <a:p>
            <a:fld id="{F8482B3A-B93F-4E5E-B0C5-9FDEC4D10B9C}" type="slidenum">
              <a:rPr lang="en-US" smtClean="0"/>
              <a:t>75</a:t>
            </a:fld>
            <a:endParaRPr lang="en-US" dirty="0"/>
          </a:p>
        </p:txBody>
      </p:sp>
    </p:spTree>
    <p:extLst>
      <p:ext uri="{BB962C8B-B14F-4D97-AF65-F5344CB8AC3E}">
        <p14:creationId xmlns:p14="http://schemas.microsoft.com/office/powerpoint/2010/main" val="255244424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833938"/>
          </a:xfrm>
        </p:spPr>
        <p:txBody>
          <a:bodyPr/>
          <a:lstStyle/>
          <a:p>
            <a:r>
              <a:rPr lang="en-US" b="1" dirty="0">
                <a:latin typeface="Franklin Gothic Book" panose="020B0503020102020204" pitchFamily="34" charset="0"/>
              </a:rPr>
              <a:t>Characteristics of people with syphilis and HIV co-occurring conditions</a:t>
            </a:r>
          </a:p>
          <a:p>
            <a:r>
              <a:rPr lang="en-US" dirty="0">
                <a:latin typeface="Franklin Gothic Book" panose="020B0503020102020204" pitchFamily="34" charset="0"/>
              </a:rPr>
              <a:t>Among co-occurring conditions of syphilis and HIV in Wisconsin from 2016–2020, most cases occurred among people aged 25–34 years (40%) followed by people aged 35–44 years (23%). By gender, cisgender men accounted for 9 of 10 cases (92%) of people diagnosed with both syphilis and HIV, while cisgender women (2%) and transgender women (6%) accounted for less syphilis-HIV cases. </a:t>
            </a:r>
          </a:p>
          <a:p>
            <a:endParaRPr lang="en-US" dirty="0">
              <a:latin typeface="Franklin Gothic Book" panose="020B0503020102020204" pitchFamily="34" charset="0"/>
            </a:endParaRPr>
          </a:p>
          <a:p>
            <a:r>
              <a:rPr lang="en-US" dirty="0">
                <a:latin typeface="Franklin Gothic Book" panose="020B0503020102020204" pitchFamily="34" charset="0"/>
              </a:rPr>
              <a:t>By race and ethnicity, Black people (45%) and White people (36%) represented 81% of syphilis-HIV co-occurring conditions. Hispanic people represented a smaller proportion (14%). The “additional identities” category included smaller categories of multiracial (2%), Asian (0.7%), Native American (0.4%), and Native Hawaiian/Pacific Islander </a:t>
            </a:r>
            <a:r>
              <a:rPr lang="en-US" b="0" dirty="0">
                <a:latin typeface="Franklin Gothic Book" panose="020B0503020102020204" pitchFamily="34" charset="0"/>
              </a:rPr>
              <a:t>people (0.4%).</a:t>
            </a:r>
          </a:p>
          <a:p>
            <a:endParaRPr lang="en-US" b="1" dirty="0">
              <a:latin typeface="Franklin Gothic Book" panose="020B0503020102020204" pitchFamily="34" charset="0"/>
            </a:endParaRPr>
          </a:p>
          <a:p>
            <a:r>
              <a:rPr lang="en-US" b="0" dirty="0">
                <a:latin typeface="Franklin Gothic Book" panose="020B0503020102020204" pitchFamily="34" charset="0"/>
              </a:rPr>
              <a:t>By county region, more than half (53%) of syphilis-HIV co-occurring conditions were reported in Milwaukee County. Dane County was the next highest occurrence of syphilis-HIV cases at a lower 12%. The remaining third (35%) of syphilis-HIV cases were reported among other counties (single-digit percentages).</a:t>
            </a:r>
          </a:p>
        </p:txBody>
      </p:sp>
      <p:sp>
        <p:nvSpPr>
          <p:cNvPr id="4" name="Slide Number Placeholder 3"/>
          <p:cNvSpPr>
            <a:spLocks noGrp="1"/>
          </p:cNvSpPr>
          <p:nvPr>
            <p:ph type="sldNum" sz="quarter" idx="5"/>
          </p:nvPr>
        </p:nvSpPr>
        <p:spPr/>
        <p:txBody>
          <a:bodyPr/>
          <a:lstStyle/>
          <a:p>
            <a:fld id="{F8482B3A-B93F-4E5E-B0C5-9FDEC4D10B9C}" type="slidenum">
              <a:rPr lang="en-US" smtClean="0"/>
              <a:t>76</a:t>
            </a:fld>
            <a:endParaRPr lang="en-US" dirty="0"/>
          </a:p>
        </p:txBody>
      </p:sp>
    </p:spTree>
    <p:extLst>
      <p:ext uri="{BB962C8B-B14F-4D97-AF65-F5344CB8AC3E}">
        <p14:creationId xmlns:p14="http://schemas.microsoft.com/office/powerpoint/2010/main" val="29217939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860608"/>
          </a:xfrm>
        </p:spPr>
        <p:txBody>
          <a:bodyPr/>
          <a:lstStyle/>
          <a:p>
            <a:r>
              <a:rPr lang="en-US" sz="1500" b="1" dirty="0">
                <a:latin typeface="Franklin Gothic Book" panose="020B0503020102020204" pitchFamily="34" charset="0"/>
              </a:rPr>
              <a:t>Gonorrhea</a:t>
            </a:r>
          </a:p>
          <a:p>
            <a:pPr algn="l"/>
            <a:r>
              <a:rPr lang="en-US" sz="1300" dirty="0">
                <a:latin typeface="Franklin Gothic Book" panose="020B0503020102020204" pitchFamily="34" charset="0"/>
              </a:rPr>
              <a:t>Gonorrhea (GC) is an STI that can cause infections in the genitals, rectum, and throat and create an opportunity for HIV. It is a very common STI, especially among young people ages 15–24 years (</a:t>
            </a:r>
            <a:r>
              <a:rPr lang="en-US" sz="2000" b="0" i="0" u="sng" dirty="0">
                <a:solidFill>
                  <a:srgbClr val="007FFE"/>
                </a:solidFill>
                <a:effectLst/>
                <a:latin typeface="Roboto" panose="02000000000000000000" pitchFamily="2" charset="0"/>
              </a:rPr>
              <a:t>www.cdc.gov/std/gonorrhea/stdfact-gonorrhea.htm</a:t>
            </a:r>
            <a:r>
              <a:rPr lang="en-US" sz="2000" b="0" i="0" dirty="0">
                <a:solidFill>
                  <a:srgbClr val="006D21"/>
                </a:solidFill>
                <a:effectLst/>
                <a:latin typeface="Roboto" panose="02000000000000000000" pitchFamily="2" charset="0"/>
              </a:rPr>
              <a:t>)</a:t>
            </a:r>
            <a:r>
              <a:rPr lang="en-US" sz="1300" dirty="0">
                <a:latin typeface="Franklin Gothic Book" panose="020B0503020102020204" pitchFamily="34" charset="0"/>
              </a:rPr>
              <a:t>.</a:t>
            </a:r>
          </a:p>
          <a:p>
            <a:pPr algn="l"/>
            <a:endParaRPr lang="en-US" sz="1300" dirty="0">
              <a:latin typeface="Franklin Gothic Book" panose="020B0503020102020204" pitchFamily="34" charset="0"/>
            </a:endParaRPr>
          </a:p>
          <a:p>
            <a:pPr algn="l"/>
            <a:r>
              <a:rPr lang="en-US" sz="1300" dirty="0">
                <a:latin typeface="Franklin Gothic Book" panose="020B0503020102020204" pitchFamily="34" charset="0"/>
              </a:rPr>
              <a:t>During 2016–2020, there were 1,211 GC-HIV co-occurring conditions reported among Wisconsin residents, which represents 3% of all GC cases. </a:t>
            </a:r>
          </a:p>
          <a:p>
            <a:endParaRPr lang="en-US" sz="1300" dirty="0">
              <a:latin typeface="Franklin Gothic Book" panose="020B0503020102020204" pitchFamily="34" charset="0"/>
            </a:endParaRPr>
          </a:p>
          <a:p>
            <a:r>
              <a:rPr lang="en-US" sz="1300" b="1" dirty="0">
                <a:latin typeface="Franklin Gothic Book" panose="020B0503020102020204" pitchFamily="34" charset="0"/>
              </a:rPr>
              <a:t>Timing of diagnosis</a:t>
            </a:r>
          </a:p>
          <a:p>
            <a:pPr defTabSz="966612">
              <a:defRPr/>
            </a:pPr>
            <a:r>
              <a:rPr lang="en-US" sz="1300" dirty="0">
                <a:latin typeface="Franklin Gothic Book" panose="020B0503020102020204" pitchFamily="34" charset="0"/>
                <a:ea typeface="Calibri" panose="020F0502020204030204" pitchFamily="34" charset="0"/>
              </a:rPr>
              <a:t>Among the 2016–2020 cases of GC-HIV co-occurring conditions, 70 of 1,211 (6%) were concurrently diagnosed with GC and HIV, whereas the majority of cases (n=1141, 94%) had the second diagnosis more than 1 month later. </a:t>
            </a:r>
          </a:p>
          <a:p>
            <a:endParaRPr lang="en-US" sz="1300" b="1" dirty="0">
              <a:latin typeface="Franklin Gothic Book" panose="020B0503020102020204" pitchFamily="34" charset="0"/>
            </a:endParaRPr>
          </a:p>
          <a:p>
            <a:r>
              <a:rPr lang="en-US" sz="1300" b="1" dirty="0">
                <a:latin typeface="Franklin Gothic Book" panose="020B0503020102020204" pitchFamily="34" charset="0"/>
              </a:rPr>
              <a:t>Transmission Mode</a:t>
            </a:r>
          </a:p>
          <a:p>
            <a:r>
              <a:rPr lang="en-US" sz="1300" dirty="0">
                <a:latin typeface="Franklin Gothic Book" panose="020B0503020102020204" pitchFamily="34" charset="0"/>
              </a:rPr>
              <a:t>Transmission notably occurred among </a:t>
            </a:r>
            <a:r>
              <a:rPr lang="en-US" sz="1300" dirty="0">
                <a:solidFill>
                  <a:srgbClr val="2A5934"/>
                </a:solidFill>
                <a:latin typeface="Franklin Gothic Book" panose="020B0503020102020204" pitchFamily="34" charset="0"/>
              </a:rPr>
              <a:t>males who report male-male sexual contact (MMSC)</a:t>
            </a:r>
            <a:r>
              <a:rPr lang="en-US" sz="1300" dirty="0">
                <a:solidFill>
                  <a:srgbClr val="00B050"/>
                </a:solidFill>
                <a:latin typeface="Franklin Gothic Book" panose="020B0503020102020204" pitchFamily="34" charset="0"/>
              </a:rPr>
              <a:t>, </a:t>
            </a:r>
            <a:r>
              <a:rPr lang="en-US" sz="1300" dirty="0">
                <a:latin typeface="Franklin Gothic Book" panose="020B0503020102020204" pitchFamily="34" charset="0"/>
              </a:rPr>
              <a:t>accounting for </a:t>
            </a:r>
            <a:r>
              <a:rPr lang="en-US" sz="1300" dirty="0">
                <a:solidFill>
                  <a:srgbClr val="2A5934"/>
                </a:solidFill>
                <a:latin typeface="Franklin Gothic Book" panose="020B0503020102020204" pitchFamily="34" charset="0"/>
              </a:rPr>
              <a:t>81% </a:t>
            </a:r>
            <a:r>
              <a:rPr lang="en-US" sz="1300" dirty="0">
                <a:latin typeface="Franklin Gothic Book" panose="020B0503020102020204" pitchFamily="34" charset="0"/>
              </a:rPr>
              <a:t>of GC-HIV co-occurring conditions. Other transmission modes included male-female sexual contact (MFSC, 5%), males who report both male-male sexual contact and injection drug use (MMSC/IDU, 5%), as well as “additional modes”. These additional transmission modes included the following categories: no reported or identified risk (8%), and transfusion and perinatal transmission(&lt;1%)</a:t>
            </a:r>
          </a:p>
          <a:p>
            <a:endParaRPr lang="en-US" b="1" dirty="0"/>
          </a:p>
        </p:txBody>
      </p:sp>
      <p:sp>
        <p:nvSpPr>
          <p:cNvPr id="4" name="Slide Number Placeholder 3"/>
          <p:cNvSpPr>
            <a:spLocks noGrp="1"/>
          </p:cNvSpPr>
          <p:nvPr>
            <p:ph type="sldNum" sz="quarter" idx="5"/>
          </p:nvPr>
        </p:nvSpPr>
        <p:spPr/>
        <p:txBody>
          <a:bodyPr/>
          <a:lstStyle/>
          <a:p>
            <a:fld id="{F8482B3A-B93F-4E5E-B0C5-9FDEC4D10B9C}" type="slidenum">
              <a:rPr lang="en-US" smtClean="0"/>
              <a:t>77</a:t>
            </a:fld>
            <a:endParaRPr lang="en-US" dirty="0"/>
          </a:p>
        </p:txBody>
      </p:sp>
    </p:spTree>
    <p:extLst>
      <p:ext uri="{BB962C8B-B14F-4D97-AF65-F5344CB8AC3E}">
        <p14:creationId xmlns:p14="http://schemas.microsoft.com/office/powerpoint/2010/main" val="399251643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873943"/>
          </a:xfrm>
        </p:spPr>
        <p:txBody>
          <a:bodyPr/>
          <a:lstStyle/>
          <a:p>
            <a:r>
              <a:rPr lang="en-US" b="1" dirty="0">
                <a:latin typeface="Franklin Gothic Book" panose="020B0503020102020204" pitchFamily="34" charset="0"/>
              </a:rPr>
              <a:t>Characteristics of people diagnosed with both gonorrhea and HIV</a:t>
            </a:r>
          </a:p>
          <a:p>
            <a:r>
              <a:rPr lang="en-US" dirty="0">
                <a:latin typeface="Franklin Gothic Book" panose="020B0503020102020204" pitchFamily="34" charset="0"/>
              </a:rPr>
              <a:t>Among 1,211 </a:t>
            </a:r>
            <a:r>
              <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gonorrhea-HIV co-occurring conditions </a:t>
            </a:r>
            <a:r>
              <a:rPr lang="en-US" dirty="0">
                <a:latin typeface="Franklin Gothic Book" panose="020B0503020102020204" pitchFamily="34" charset="0"/>
              </a:rPr>
              <a:t>in Wisconsin from 2016–2020, the majority were among young people, with nearly half of GC-HIV cases among the 25–34 age group (43%). </a:t>
            </a:r>
          </a:p>
          <a:p>
            <a:endParaRPr lang="en-US" dirty="0">
              <a:latin typeface="Franklin Gothic Book" panose="020B0503020102020204" pitchFamily="34" charset="0"/>
            </a:endParaRPr>
          </a:p>
          <a:p>
            <a:r>
              <a:rPr lang="en-US" dirty="0">
                <a:latin typeface="Franklin Gothic Book" panose="020B0503020102020204" pitchFamily="34" charset="0"/>
              </a:rPr>
              <a:t>By race and ethnicity, Black people represented more than two-times the number of </a:t>
            </a:r>
            <a:r>
              <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GC-HIV co-occurring conditions </a:t>
            </a:r>
            <a:r>
              <a:rPr lang="en-US" dirty="0">
                <a:latin typeface="Franklin Gothic Book" panose="020B0503020102020204" pitchFamily="34" charset="0"/>
              </a:rPr>
              <a:t>(58%) compared to White people (24%), with even smaller numbers for Hispanic (13%), and the “additional identities” categories (5%). Additional identities included the following: multiracial (3.6%), Asian (0.9%), Native American (0.5%), and Native Hawaiian/Pacific Islander </a:t>
            </a:r>
            <a:r>
              <a:rPr lang="en-US" b="0" dirty="0">
                <a:latin typeface="Franklin Gothic Book" panose="020B0503020102020204" pitchFamily="34" charset="0"/>
              </a:rPr>
              <a:t>(NHPI) (0.2%).</a:t>
            </a:r>
          </a:p>
          <a:p>
            <a:endParaRPr lang="en-US" b="0" dirty="0">
              <a:latin typeface="Franklin Gothic Book" panose="020B0503020102020204" pitchFamily="34" charset="0"/>
            </a:endParaRPr>
          </a:p>
          <a:p>
            <a:r>
              <a:rPr lang="en-US" b="0" dirty="0">
                <a:latin typeface="Franklin Gothic Book" panose="020B0503020102020204" pitchFamily="34" charset="0"/>
              </a:rPr>
              <a:t>By gender, 92% of GC-HIV co-occurring conditions were reported among cisgender men, with the remaining cases among transgender women (6%) and cisgender women (2%).</a:t>
            </a:r>
          </a:p>
          <a:p>
            <a:endParaRPr lang="en-US" b="1" dirty="0">
              <a:latin typeface="Franklin Gothic Book" panose="020B0503020102020204" pitchFamily="34" charset="0"/>
            </a:endParaRPr>
          </a:p>
          <a:p>
            <a:r>
              <a:rPr lang="en-US" b="0" dirty="0">
                <a:latin typeface="Franklin Gothic Book" panose="020B0503020102020204" pitchFamily="34" charset="0"/>
              </a:rPr>
              <a:t>By county region, nearly 2 of 3 GC-HIV co-occurring conditions (62%) were reported in Milwaukee county, with the last third of cases in Dane (15%) and all other counties (23%). </a:t>
            </a:r>
          </a:p>
        </p:txBody>
      </p:sp>
      <p:sp>
        <p:nvSpPr>
          <p:cNvPr id="4" name="Slide Number Placeholder 3"/>
          <p:cNvSpPr>
            <a:spLocks noGrp="1"/>
          </p:cNvSpPr>
          <p:nvPr>
            <p:ph type="sldNum" sz="quarter" idx="5"/>
          </p:nvPr>
        </p:nvSpPr>
        <p:spPr/>
        <p:txBody>
          <a:bodyPr/>
          <a:lstStyle/>
          <a:p>
            <a:fld id="{F8482B3A-B93F-4E5E-B0C5-9FDEC4D10B9C}" type="slidenum">
              <a:rPr lang="en-US" smtClean="0"/>
              <a:t>78</a:t>
            </a:fld>
            <a:endParaRPr lang="en-US" dirty="0"/>
          </a:p>
        </p:txBody>
      </p:sp>
    </p:spTree>
    <p:extLst>
      <p:ext uri="{BB962C8B-B14F-4D97-AF65-F5344CB8AC3E}">
        <p14:creationId xmlns:p14="http://schemas.microsoft.com/office/powerpoint/2010/main" val="271365797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5120" y="4620577"/>
            <a:ext cx="6692053" cy="4860608"/>
          </a:xfrm>
        </p:spPr>
        <p:txBody>
          <a:bodyPr/>
          <a:lstStyle/>
          <a:p>
            <a:pPr algn="l"/>
            <a:r>
              <a:rPr lang="en-US" sz="1300" b="1" dirty="0">
                <a:latin typeface="Franklin Gothic Book" panose="020B0503020102020204" pitchFamily="34" charset="0"/>
              </a:rPr>
              <a:t>Chlamydia</a:t>
            </a:r>
          </a:p>
          <a:p>
            <a:pPr algn="l"/>
            <a:r>
              <a:rPr lang="en-US" sz="1300" dirty="0">
                <a:latin typeface="Franklin Gothic Book" panose="020B0503020102020204" pitchFamily="34" charset="0"/>
              </a:rPr>
              <a:t>Chlamydia (CT) is the most commonly reported STI in Wisconsin and in the United States (</a:t>
            </a:r>
            <a:r>
              <a:rPr lang="en-US" sz="1300" u="sng" dirty="0">
                <a:latin typeface="Franklin Gothic Book" panose="020B0503020102020204" pitchFamily="34" charset="0"/>
              </a:rPr>
              <a:t>https://www.cdc.gov/std/chlamydia/stdfact-chlamydia-detailed.htm</a:t>
            </a:r>
            <a:r>
              <a:rPr lang="en-US" sz="1300" dirty="0">
                <a:latin typeface="Franklin Gothic Book" panose="020B0503020102020204" pitchFamily="34" charset="0"/>
              </a:rPr>
              <a:t>).</a:t>
            </a:r>
            <a:endParaRPr lang="en-US" sz="1300" baseline="30000" dirty="0">
              <a:latin typeface="Franklin Gothic Book" panose="020B0503020102020204" pitchFamily="34" charset="0"/>
            </a:endParaRPr>
          </a:p>
          <a:p>
            <a:pPr algn="l"/>
            <a:endParaRPr lang="en-US" sz="1300" dirty="0">
              <a:latin typeface="Franklin Gothic Book" panose="020B0503020102020204" pitchFamily="34" charset="0"/>
            </a:endParaRPr>
          </a:p>
          <a:p>
            <a:pPr algn="l"/>
            <a:r>
              <a:rPr lang="en-US" sz="1300" dirty="0">
                <a:latin typeface="Franklin Gothic Book" panose="020B0503020102020204" pitchFamily="34" charset="0"/>
              </a:rPr>
              <a:t>During 2016–2020, there were 1,155 CT-HIV co-occurring conditions reported among Wisconsin residents.</a:t>
            </a:r>
          </a:p>
          <a:p>
            <a:pPr algn="l"/>
            <a:endParaRPr lang="en-US" sz="1300" dirty="0">
              <a:latin typeface="Franklin Gothic Book" panose="020B0503020102020204" pitchFamily="34" charset="0"/>
            </a:endParaRPr>
          </a:p>
          <a:p>
            <a:pPr algn="l"/>
            <a:r>
              <a:rPr lang="en-US" sz="1300" dirty="0">
                <a:latin typeface="Franklin Gothic Book" panose="020B0503020102020204" pitchFamily="34" charset="0"/>
              </a:rPr>
              <a:t>The proportion of people reported with chlamydia and HIV in 2016–2020 ranged from 0.6%–1.0% (0.9% overall). This is an increased proportion compared to the previous 2010–2014 period, which ranged from 0.3%–0.5%.</a:t>
            </a:r>
          </a:p>
          <a:p>
            <a:pPr algn="l"/>
            <a:endParaRPr lang="en-US" sz="1300" dirty="0">
              <a:latin typeface="Franklin Gothic Book" panose="020B0503020102020204" pitchFamily="34" charset="0"/>
            </a:endParaRPr>
          </a:p>
          <a:p>
            <a:r>
              <a:rPr lang="en-US" sz="1300" b="1" dirty="0">
                <a:latin typeface="Franklin Gothic Book" panose="020B0503020102020204" pitchFamily="34" charset="0"/>
              </a:rPr>
              <a:t>Timing of diagnoses</a:t>
            </a:r>
          </a:p>
          <a:p>
            <a:pPr defTabSz="966612">
              <a:defRPr/>
            </a:pPr>
            <a:r>
              <a:rPr lang="en-US" sz="1300" dirty="0">
                <a:latin typeface="Franklin Gothic Book" panose="020B0503020102020204" pitchFamily="34" charset="0"/>
                <a:ea typeface="Calibri" panose="020F0502020204030204" pitchFamily="34" charset="0"/>
              </a:rPr>
              <a:t>Among the 2016–2020 cases of CT-HIV co-occurring conditions, 78 of 1,155 (7%) were concurrently diagnosed with CT and HIV, whereas the majority of cases (93%, n=1077) had the second diagnosis more than 1 month later. </a:t>
            </a:r>
          </a:p>
          <a:p>
            <a:pPr defTabSz="966612">
              <a:defRPr/>
            </a:pPr>
            <a:endParaRPr lang="en-US" sz="1300" dirty="0">
              <a:latin typeface="Franklin Gothic Book" panose="020B0503020102020204" pitchFamily="34" charset="0"/>
              <a:ea typeface="Calibri" panose="020F0502020204030204" pitchFamily="34" charset="0"/>
            </a:endParaRPr>
          </a:p>
          <a:p>
            <a:pPr defTabSz="966612">
              <a:defRPr/>
            </a:pPr>
            <a:r>
              <a:rPr lang="en-US" sz="1300" b="1" dirty="0">
                <a:latin typeface="Franklin Gothic Book" panose="020B0503020102020204" pitchFamily="34" charset="0"/>
                <a:ea typeface="Calibri" panose="020F0502020204030204" pitchFamily="34" charset="0"/>
              </a:rPr>
              <a:t>Transmission mode</a:t>
            </a:r>
          </a:p>
          <a:p>
            <a:pPr defTabSz="966612">
              <a:defRPr/>
            </a:pPr>
            <a:r>
              <a:rPr lang="en-US" sz="1300" dirty="0">
                <a:latin typeface="Franklin Gothic Book" panose="020B0503020102020204" pitchFamily="34" charset="0"/>
                <a:ea typeface="Calibri" panose="020F0502020204030204" pitchFamily="34" charset="0"/>
              </a:rPr>
              <a:t>Male-male sexual contact (MMSC) was the leading transmission mode for CT-HIV co-occurring conditions (81%). The second and third modes were male-female sexual contact (MFSC, 6%) and both MMSC and injection drug use (MMSC/IDU, 4%). Additional transmission modes, which were reported in 9% of CT-HIV cases were the following: no reported or identified risk (7%), IDU only (1%), and perinatal transmission (0.5%).</a:t>
            </a:r>
          </a:p>
          <a:p>
            <a:pPr defTabSz="966612">
              <a:defRPr/>
            </a:pPr>
            <a:endParaRPr lang="en-US" sz="1300" dirty="0">
              <a:latin typeface="Franklin Gothic Book" panose="020B0503020102020204" pitchFamily="34" charset="0"/>
              <a:ea typeface="Calibri" panose="020F0502020204030204" pitchFamily="34" charset="0"/>
            </a:endParaRPr>
          </a:p>
          <a:p>
            <a:pPr algn="l"/>
            <a:endParaRPr lang="en-US" b="1" dirty="0"/>
          </a:p>
        </p:txBody>
      </p:sp>
      <p:sp>
        <p:nvSpPr>
          <p:cNvPr id="4" name="Slide Number Placeholder 3"/>
          <p:cNvSpPr>
            <a:spLocks noGrp="1"/>
          </p:cNvSpPr>
          <p:nvPr>
            <p:ph type="sldNum" sz="quarter" idx="5"/>
          </p:nvPr>
        </p:nvSpPr>
        <p:spPr/>
        <p:txBody>
          <a:bodyPr/>
          <a:lstStyle/>
          <a:p>
            <a:fld id="{F8482B3A-B93F-4E5E-B0C5-9FDEC4D10B9C}" type="slidenum">
              <a:rPr lang="en-US" smtClean="0"/>
              <a:t>79</a:t>
            </a:fld>
            <a:endParaRPr lang="en-US" dirty="0"/>
          </a:p>
        </p:txBody>
      </p:sp>
    </p:spTree>
    <p:extLst>
      <p:ext uri="{BB962C8B-B14F-4D97-AF65-F5344CB8AC3E}">
        <p14:creationId xmlns:p14="http://schemas.microsoft.com/office/powerpoint/2010/main" val="3944245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820603"/>
          </a:xfrm>
        </p:spPr>
        <p:txBody>
          <a:bodyPr/>
          <a:lstStyle/>
          <a:p>
            <a:r>
              <a:rPr lang="en-US" b="1" dirty="0">
                <a:latin typeface="Franklin Gothic Book" panose="020B0503020102020204" pitchFamily="34" charset="0"/>
              </a:rPr>
              <a:t>Data source </a:t>
            </a:r>
          </a:p>
          <a:p>
            <a:r>
              <a:rPr lang="en-US" sz="2600" dirty="0">
                <a:latin typeface="Franklin Gothic Book" panose="020B0503020102020204" pitchFamily="34" charset="0"/>
              </a:rPr>
              <a:t>ACS	American Community Survey</a:t>
            </a:r>
          </a:p>
          <a:p>
            <a:r>
              <a:rPr lang="en-US" sz="2600" dirty="0">
                <a:latin typeface="Franklin Gothic Book" panose="020B0503020102020204" pitchFamily="34" charset="0"/>
              </a:rPr>
              <a:t>BRFSS	Behavioral Risk Factor Surveillance System</a:t>
            </a:r>
          </a:p>
          <a:p>
            <a:r>
              <a:rPr lang="en-US" sz="2600" dirty="0">
                <a:latin typeface="Franklin Gothic Book" panose="020B0503020102020204" pitchFamily="34" charset="0"/>
              </a:rPr>
              <a:t>DOC 	Department of Corrections</a:t>
            </a:r>
          </a:p>
          <a:p>
            <a:r>
              <a:rPr lang="en-US" sz="2600" dirty="0">
                <a:latin typeface="Franklin Gothic Book" panose="020B0503020102020204" pitchFamily="34" charset="0"/>
              </a:rPr>
              <a:t>WEDSS	Wisconsin Electronic Disease Surveillance Systems </a:t>
            </a:r>
          </a:p>
          <a:p>
            <a:r>
              <a:rPr lang="en-US" sz="2600" dirty="0">
                <a:latin typeface="Franklin Gothic Book" panose="020B0503020102020204" pitchFamily="34" charset="0"/>
              </a:rPr>
              <a:t>WISH	Wisconsin Interactive Statistics on Health</a:t>
            </a:r>
          </a:p>
          <a:p>
            <a:r>
              <a:rPr lang="en-US" sz="2600" dirty="0">
                <a:latin typeface="Franklin Gothic Book" panose="020B0503020102020204" pitchFamily="34" charset="0"/>
              </a:rPr>
              <a:t>YRBS	Youth Risk Behavior Surveillance System</a:t>
            </a:r>
          </a:p>
          <a:p>
            <a:endParaRPr lang="en-US" sz="1300" dirty="0">
              <a:latin typeface="Franklin Gothic Book" panose="020B0503020102020204" pitchFamily="34" charset="0"/>
            </a:endParaRPr>
          </a:p>
          <a:p>
            <a:pPr defTabSz="966612">
              <a:defRPr/>
            </a:pPr>
            <a:r>
              <a:rPr lang="en-US" b="1" dirty="0">
                <a:latin typeface="Franklin Gothic Book" panose="020B0503020102020204" pitchFamily="34" charset="0"/>
              </a:rPr>
              <a:t>Other abbreviations </a:t>
            </a:r>
            <a:endParaRPr lang="en-US" sz="1300" dirty="0">
              <a:latin typeface="Franklin Gothic Book" panose="020B0503020102020204" pitchFamily="34" charset="0"/>
            </a:endParaRPr>
          </a:p>
          <a:p>
            <a:r>
              <a:rPr lang="en-US" sz="1300" dirty="0">
                <a:latin typeface="Franklin Gothic Book" panose="020B0503020102020204" pitchFamily="34" charset="0"/>
              </a:rPr>
              <a:t>ADAP	AIDS Drug Assistance Program</a:t>
            </a:r>
          </a:p>
          <a:p>
            <a:r>
              <a:rPr lang="en-US" sz="1300" dirty="0">
                <a:latin typeface="Franklin Gothic Book" panose="020B0503020102020204" pitchFamily="34" charset="0"/>
              </a:rPr>
              <a:t>AIDS	Acquired Immune Deficiency Syndrome</a:t>
            </a:r>
          </a:p>
          <a:p>
            <a:r>
              <a:rPr lang="en-US" sz="1300" dirty="0">
                <a:latin typeface="Franklin Gothic Book" panose="020B0503020102020204" pitchFamily="34" charset="0"/>
              </a:rPr>
              <a:t>ART	Antiretroviral therapy</a:t>
            </a:r>
            <a:br>
              <a:rPr lang="en-US" sz="1300" dirty="0">
                <a:latin typeface="Franklin Gothic Book" panose="020B0503020102020204" pitchFamily="34" charset="0"/>
                <a:ea typeface="Calibri" panose="020F0502020204030204" pitchFamily="34" charset="0"/>
                <a:cs typeface="Times New Roman" panose="02020603050405020304" pitchFamily="18" charset="0"/>
              </a:rPr>
            </a:br>
            <a:r>
              <a:rPr lang="en-US" sz="1300" dirty="0">
                <a:latin typeface="Franklin Gothic Book" panose="020B0503020102020204" pitchFamily="34" charset="0"/>
                <a:ea typeface="Calibri" panose="020F0502020204030204" pitchFamily="34" charset="0"/>
                <a:cs typeface="Times New Roman" panose="02020603050405020304" pitchFamily="18" charset="0"/>
              </a:rPr>
              <a:t>CD4	Cluster of differentiation 4</a:t>
            </a:r>
            <a:br>
              <a:rPr lang="en-US" sz="1300" dirty="0">
                <a:latin typeface="Franklin Gothic Book" panose="020B0503020102020204" pitchFamily="34" charset="0"/>
                <a:ea typeface="Calibri" panose="020F0502020204030204" pitchFamily="34" charset="0"/>
                <a:cs typeface="Times New Roman" panose="02020603050405020304" pitchFamily="18" charset="0"/>
              </a:rPr>
            </a:br>
            <a:r>
              <a:rPr lang="en-US" sz="1300" dirty="0">
                <a:latin typeface="Franklin Gothic Book" panose="020B0503020102020204" pitchFamily="34" charset="0"/>
                <a:ea typeface="Calibri" panose="020F0502020204030204" pitchFamily="34" charset="0"/>
                <a:cs typeface="Times New Roman" panose="02020603050405020304" pitchFamily="18" charset="0"/>
              </a:rPr>
              <a:t>CDC	US Centers for Disease Control and Prevention</a:t>
            </a:r>
          </a:p>
          <a:p>
            <a:r>
              <a:rPr lang="en-US" sz="1300" dirty="0">
                <a:latin typeface="Franklin Gothic Book" panose="020B0503020102020204" pitchFamily="34" charset="0"/>
                <a:ea typeface="Calibri" panose="020F0502020204030204" pitchFamily="34" charset="0"/>
                <a:cs typeface="Times New Roman" panose="02020603050405020304" pitchFamily="18" charset="0"/>
              </a:rPr>
              <a:t>CDHRS	Communicable Disease Harm Reduction Section</a:t>
            </a:r>
            <a:br>
              <a:rPr lang="en-US" sz="1300" dirty="0">
                <a:latin typeface="Franklin Gothic Book" panose="020B0503020102020204" pitchFamily="34" charset="0"/>
                <a:ea typeface="Calibri" panose="020F0502020204030204" pitchFamily="34" charset="0"/>
                <a:cs typeface="Times New Roman" panose="02020603050405020304" pitchFamily="18" charset="0"/>
              </a:rPr>
            </a:br>
            <a:r>
              <a:rPr lang="en-US" sz="1300" dirty="0">
                <a:latin typeface="Franklin Gothic Book" panose="020B0503020102020204" pitchFamily="34" charset="0"/>
                <a:ea typeface="Calibri" panose="020F0502020204030204" pitchFamily="34" charset="0"/>
                <a:cs typeface="Times New Roman" panose="02020603050405020304" pitchFamily="18" charset="0"/>
              </a:rPr>
              <a:t>CTR	Counseling, testing, and referral sites</a:t>
            </a:r>
            <a:br>
              <a:rPr lang="en-US" sz="1300" dirty="0">
                <a:latin typeface="Franklin Gothic Book" panose="020B0503020102020204" pitchFamily="34" charset="0"/>
                <a:ea typeface="Calibri" panose="020F0502020204030204" pitchFamily="34" charset="0"/>
                <a:cs typeface="Times New Roman" panose="02020603050405020304" pitchFamily="18" charset="0"/>
              </a:rPr>
            </a:br>
            <a:r>
              <a:rPr lang="en-US" sz="1300" dirty="0">
                <a:latin typeface="Franklin Gothic Book" panose="020B0503020102020204" pitchFamily="34" charset="0"/>
                <a:ea typeface="Calibri" panose="020F0502020204030204" pitchFamily="34" charset="0"/>
                <a:cs typeface="Times New Roman" panose="02020603050405020304" pitchFamily="18" charset="0"/>
              </a:rPr>
              <a:t>DHS	Department of Health Services</a:t>
            </a:r>
            <a:br>
              <a:rPr lang="en-US" sz="1300" dirty="0">
                <a:latin typeface="Franklin Gothic Book" panose="020B0503020102020204" pitchFamily="34" charset="0"/>
                <a:ea typeface="Calibri" panose="020F0502020204030204" pitchFamily="34" charset="0"/>
                <a:cs typeface="Times New Roman" panose="02020603050405020304" pitchFamily="18" charset="0"/>
              </a:rPr>
            </a:br>
            <a:r>
              <a:rPr lang="en-US" sz="1300" dirty="0">
                <a:latin typeface="Franklin Gothic Book" panose="020B0503020102020204" pitchFamily="34" charset="0"/>
                <a:ea typeface="Calibri" panose="020F0502020204030204" pitchFamily="34" charset="0"/>
                <a:cs typeface="Times New Roman" panose="02020603050405020304" pitchFamily="18" charset="0"/>
              </a:rPr>
              <a:t>DPH	Division of Public Health</a:t>
            </a:r>
            <a:br>
              <a:rPr lang="en-US" sz="1300" dirty="0">
                <a:latin typeface="Franklin Gothic Book" panose="020B0503020102020204" pitchFamily="34" charset="0"/>
                <a:ea typeface="Calibri" panose="020F0502020204030204" pitchFamily="34" charset="0"/>
                <a:cs typeface="Times New Roman" panose="02020603050405020304" pitchFamily="18" charset="0"/>
              </a:rPr>
            </a:br>
            <a:r>
              <a:rPr lang="en-US" sz="1300" dirty="0">
                <a:latin typeface="Franklin Gothic Book" panose="020B0503020102020204" pitchFamily="34" charset="0"/>
                <a:ea typeface="Calibri" panose="020F0502020204030204" pitchFamily="34" charset="0"/>
                <a:cs typeface="Times New Roman" panose="02020603050405020304" pitchFamily="18" charset="0"/>
              </a:rPr>
              <a:t>eHARS	Enhanced HIV and AIDS Reporting System</a:t>
            </a:r>
            <a:br>
              <a:rPr lang="en-US" sz="1300" dirty="0">
                <a:latin typeface="Franklin Gothic Book" panose="020B0503020102020204" pitchFamily="34" charset="0"/>
                <a:ea typeface="Calibri" panose="020F0502020204030204" pitchFamily="34" charset="0"/>
                <a:cs typeface="Times New Roman" panose="02020603050405020304" pitchFamily="18" charset="0"/>
              </a:rPr>
            </a:br>
            <a:r>
              <a:rPr lang="en-US" sz="1300" dirty="0">
                <a:latin typeface="Franklin Gothic Book" panose="020B0503020102020204" pitchFamily="34" charset="0"/>
                <a:ea typeface="Calibri" panose="020F0502020204030204" pitchFamily="34" charset="0"/>
                <a:cs typeface="Times New Roman" panose="02020603050405020304" pitchFamily="18" charset="0"/>
              </a:rPr>
              <a:t>FPL 	Federal poverty level</a:t>
            </a:r>
            <a:br>
              <a:rPr lang="en-US" sz="1300" dirty="0">
                <a:latin typeface="Franklin Gothic Book" panose="020B0503020102020204" pitchFamily="34" charset="0"/>
                <a:ea typeface="Calibri" panose="020F0502020204030204" pitchFamily="34" charset="0"/>
                <a:cs typeface="Times New Roman" panose="02020603050405020304" pitchFamily="18" charset="0"/>
              </a:rPr>
            </a:br>
            <a:r>
              <a:rPr lang="en-US" sz="1300" dirty="0">
                <a:latin typeface="Franklin Gothic Book" panose="020B0503020102020204" pitchFamily="34" charset="0"/>
                <a:ea typeface="Calibri" panose="020F0502020204030204" pitchFamily="34" charset="0"/>
                <a:cs typeface="Times New Roman" panose="02020603050405020304" pitchFamily="18" charset="0"/>
              </a:rPr>
              <a:t>HIV	Human Immunodeficiency Virus</a:t>
            </a:r>
            <a:br>
              <a:rPr lang="en-US" sz="1300" dirty="0">
                <a:latin typeface="Franklin Gothic Book" panose="020B0503020102020204" pitchFamily="34" charset="0"/>
                <a:ea typeface="Calibri" panose="020F0502020204030204" pitchFamily="34" charset="0"/>
                <a:cs typeface="Times New Roman" panose="02020603050405020304" pitchFamily="18" charset="0"/>
              </a:rPr>
            </a:br>
            <a:r>
              <a:rPr lang="en-US" sz="1300" dirty="0">
                <a:latin typeface="Franklin Gothic Book" panose="020B0503020102020204" pitchFamily="34" charset="0"/>
                <a:ea typeface="Calibri" panose="020F0502020204030204" pitchFamily="34" charset="0"/>
                <a:cs typeface="Times New Roman" panose="02020603050405020304" pitchFamily="18" charset="0"/>
              </a:rPr>
              <a:t>HRSA	Health Resources and Services Administration</a:t>
            </a:r>
          </a:p>
          <a:p>
            <a:r>
              <a:rPr lang="en-US" sz="1300" dirty="0">
                <a:latin typeface="Franklin Gothic Book" panose="020B0503020102020204" pitchFamily="34" charset="0"/>
                <a:ea typeface="Calibri" panose="020F0502020204030204" pitchFamily="34" charset="0"/>
                <a:cs typeface="Times New Roman" panose="02020603050405020304" pitchFamily="18" charset="0"/>
              </a:rPr>
              <a:t>IAP	Insurance Assistance Program</a:t>
            </a:r>
            <a:br>
              <a:rPr lang="en-US" sz="1300" dirty="0">
                <a:latin typeface="Franklin Gothic Book" panose="020B0503020102020204" pitchFamily="34" charset="0"/>
                <a:ea typeface="Calibri" panose="020F0502020204030204" pitchFamily="34" charset="0"/>
                <a:cs typeface="Times New Roman" panose="02020603050405020304" pitchFamily="18" charset="0"/>
              </a:rPr>
            </a:br>
            <a:r>
              <a:rPr lang="en-US" sz="1300" dirty="0">
                <a:latin typeface="Franklin Gothic Book" panose="020B0503020102020204" pitchFamily="34" charset="0"/>
                <a:ea typeface="Calibri" panose="020F0502020204030204" pitchFamily="34" charset="0"/>
                <a:cs typeface="Times New Roman" panose="02020603050405020304" pitchFamily="18" charset="0"/>
              </a:rPr>
              <a:t>LHD	Local health department</a:t>
            </a:r>
            <a:br>
              <a:rPr lang="en-US" sz="1300" dirty="0">
                <a:latin typeface="Franklin Gothic Book" panose="020B0503020102020204" pitchFamily="34" charset="0"/>
                <a:ea typeface="Calibri" panose="020F0502020204030204" pitchFamily="34" charset="0"/>
                <a:cs typeface="Times New Roman" panose="02020603050405020304" pitchFamily="18" charset="0"/>
              </a:rPr>
            </a:br>
            <a:r>
              <a:rPr lang="en-US" sz="1300" dirty="0">
                <a:latin typeface="Franklin Gothic Book" panose="020B0503020102020204" pitchFamily="34" charset="0"/>
                <a:ea typeface="Calibri" panose="020F0502020204030204" pitchFamily="34" charset="0"/>
                <a:cs typeface="Times New Roman" panose="02020603050405020304" pitchFamily="18" charset="0"/>
              </a:rPr>
              <a:t>LTBI 	Latent tuberculosis infection</a:t>
            </a:r>
            <a:br>
              <a:rPr lang="en-US" sz="1300" dirty="0">
                <a:latin typeface="Franklin Gothic Book" panose="020B0503020102020204" pitchFamily="34" charset="0"/>
                <a:ea typeface="Calibri" panose="020F0502020204030204" pitchFamily="34" charset="0"/>
                <a:cs typeface="Times New Roman" panose="02020603050405020304" pitchFamily="18" charset="0"/>
              </a:rPr>
            </a:br>
            <a:r>
              <a:rPr lang="en-US" sz="1300" dirty="0">
                <a:latin typeface="Franklin Gothic Book" panose="020B0503020102020204" pitchFamily="34" charset="0"/>
                <a:ea typeface="Calibri" panose="020F0502020204030204" pitchFamily="34" charset="0"/>
                <a:cs typeface="Times New Roman" panose="02020603050405020304" pitchFamily="18" charset="0"/>
              </a:rPr>
              <a:t>PrEP	Pre-exposure prophylaxis</a:t>
            </a:r>
            <a:br>
              <a:rPr lang="en-US" sz="1300" dirty="0">
                <a:latin typeface="Franklin Gothic Book" panose="020B0503020102020204" pitchFamily="34" charset="0"/>
                <a:ea typeface="Calibri" panose="020F0502020204030204" pitchFamily="34" charset="0"/>
                <a:cs typeface="Times New Roman" panose="02020603050405020304" pitchFamily="18" charset="0"/>
              </a:rPr>
            </a:br>
            <a:r>
              <a:rPr lang="en-US" sz="1300" dirty="0">
                <a:latin typeface="Franklin Gothic Book" panose="020B0503020102020204" pitchFamily="34" charset="0"/>
                <a:ea typeface="Calibri" panose="020F0502020204030204" pitchFamily="34" charset="0"/>
                <a:cs typeface="Times New Roman" panose="02020603050405020304" pitchFamily="18" charset="0"/>
              </a:rPr>
              <a:t>PS 	Partner Services</a:t>
            </a:r>
            <a:br>
              <a:rPr lang="en-US" sz="1300" dirty="0">
                <a:latin typeface="Franklin Gothic Book" panose="020B0503020102020204" pitchFamily="34" charset="0"/>
                <a:ea typeface="Calibri" panose="020F0502020204030204" pitchFamily="34" charset="0"/>
                <a:cs typeface="Times New Roman" panose="02020603050405020304" pitchFamily="18" charset="0"/>
              </a:rPr>
            </a:br>
            <a:r>
              <a:rPr lang="en-US" sz="1300" dirty="0">
                <a:latin typeface="Franklin Gothic Book" panose="020B0503020102020204" pitchFamily="34" charset="0"/>
                <a:ea typeface="Calibri" panose="020F0502020204030204" pitchFamily="34" charset="0"/>
                <a:cs typeface="Times New Roman" panose="02020603050405020304" pitchFamily="18" charset="0"/>
              </a:rPr>
              <a:t>RSR	Ryan White Services Report</a:t>
            </a:r>
            <a:br>
              <a:rPr lang="en-US" sz="1300" dirty="0">
                <a:latin typeface="Franklin Gothic Book" panose="020B0503020102020204" pitchFamily="34" charset="0"/>
                <a:ea typeface="Calibri" panose="020F0502020204030204" pitchFamily="34" charset="0"/>
                <a:cs typeface="Times New Roman" panose="02020603050405020304" pitchFamily="18" charset="0"/>
              </a:rPr>
            </a:br>
            <a:r>
              <a:rPr lang="en-US" sz="1300" dirty="0">
                <a:latin typeface="Franklin Gothic Book" panose="020B0503020102020204" pitchFamily="34" charset="0"/>
                <a:ea typeface="Calibri" panose="020F0502020204030204" pitchFamily="34" charset="0"/>
                <a:cs typeface="Times New Roman" panose="02020603050405020304" pitchFamily="18" charset="0"/>
              </a:rPr>
              <a:t>RW	Ryan White HIV/AIDS Program</a:t>
            </a:r>
            <a:endParaRPr lang="en-US" dirty="0"/>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32416558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753928"/>
          </a:xfrm>
        </p:spPr>
        <p:txBody>
          <a:bodyPr/>
          <a:lstStyle/>
          <a:p>
            <a:r>
              <a:rPr lang="en-US" b="1" dirty="0">
                <a:latin typeface="Franklin Gothic Book" panose="020B0503020102020204" pitchFamily="34" charset="0"/>
              </a:rPr>
              <a:t>Characteristics of people diagnosed with both chlamydia and HIV</a:t>
            </a:r>
          </a:p>
          <a:p>
            <a:r>
              <a:rPr lang="en-US" dirty="0">
                <a:latin typeface="Franklin Gothic Book" panose="020B0503020102020204" pitchFamily="34" charset="0"/>
              </a:rPr>
              <a:t>Chlamydia-HIV co-occurring conditions had a similar profile to gonorrhea-HIV co-occurring conditions. Among 1,155 chlamydia-HIV cases in Wisconsin from 2016–2020, most cases were among young people, with nearly half (43%) of CT-HIV cases among the 25–34 age group. </a:t>
            </a:r>
          </a:p>
          <a:p>
            <a:endParaRPr lang="en-US" dirty="0">
              <a:latin typeface="Franklin Gothic Book" panose="020B0503020102020204" pitchFamily="34" charset="0"/>
            </a:endParaRPr>
          </a:p>
          <a:p>
            <a:r>
              <a:rPr lang="en-US" dirty="0">
                <a:latin typeface="Franklin Gothic Book" panose="020B0503020102020204" pitchFamily="34" charset="0"/>
              </a:rPr>
              <a:t>By race and ethnicity, Black people represented more than half (52%) of CT-HIV co-occurring conditions compared to White people (29%), with even smaller numbers for Hispanic (13%), and the “additional identities” categories (6%). Additional identities included the following: multiracial (3.5%), Asian (1.8%), Native American (0.5%), and Native Hawaiian/Pacific Islander </a:t>
            </a:r>
            <a:r>
              <a:rPr lang="en-US" b="0" dirty="0">
                <a:latin typeface="Franklin Gothic Book" panose="020B0503020102020204" pitchFamily="34" charset="0"/>
              </a:rPr>
              <a:t>(NHPI, 0.3%).</a:t>
            </a:r>
          </a:p>
          <a:p>
            <a:endParaRPr lang="en-US" b="0" dirty="0">
              <a:latin typeface="Franklin Gothic Book" panose="020B0503020102020204" pitchFamily="34" charset="0"/>
            </a:endParaRPr>
          </a:p>
          <a:p>
            <a:r>
              <a:rPr lang="en-US" b="0" dirty="0">
                <a:latin typeface="Franklin Gothic Book" panose="020B0503020102020204" pitchFamily="34" charset="0"/>
              </a:rPr>
              <a:t>By gender, 89% of CT-HIV co-occurring conditions were reported among cisgender men, with the remaining cases among cisgender women (7%), transgender women (3.5%), and transgender men (0.1%).</a:t>
            </a:r>
          </a:p>
          <a:p>
            <a:endParaRPr lang="en-US" b="1" dirty="0">
              <a:latin typeface="Franklin Gothic Book" panose="020B0503020102020204" pitchFamily="34" charset="0"/>
            </a:endParaRPr>
          </a:p>
          <a:p>
            <a:r>
              <a:rPr lang="en-US" b="0" dirty="0">
                <a:latin typeface="Franklin Gothic Book" panose="020B0503020102020204" pitchFamily="34" charset="0"/>
              </a:rPr>
              <a:t>By county, more than half (56%) of CT-HIV co-occurring conditions were reported in Milwaukee County, with 18% in Dane county and 26% in all other remaining counties.</a:t>
            </a:r>
          </a:p>
          <a:p>
            <a:endParaRPr lang="en-US" dirty="0"/>
          </a:p>
        </p:txBody>
      </p:sp>
      <p:sp>
        <p:nvSpPr>
          <p:cNvPr id="4" name="Slide Number Placeholder 3"/>
          <p:cNvSpPr>
            <a:spLocks noGrp="1"/>
          </p:cNvSpPr>
          <p:nvPr>
            <p:ph type="sldNum" sz="quarter" idx="5"/>
          </p:nvPr>
        </p:nvSpPr>
        <p:spPr/>
        <p:txBody>
          <a:bodyPr/>
          <a:lstStyle/>
          <a:p>
            <a:fld id="{F8482B3A-B93F-4E5E-B0C5-9FDEC4D10B9C}" type="slidenum">
              <a:rPr lang="en-US" smtClean="0"/>
              <a:t>80</a:t>
            </a:fld>
            <a:endParaRPr lang="en-US" dirty="0"/>
          </a:p>
        </p:txBody>
      </p:sp>
    </p:spTree>
    <p:extLst>
      <p:ext uri="{BB962C8B-B14F-4D97-AF65-F5344CB8AC3E}">
        <p14:creationId xmlns:p14="http://schemas.microsoft.com/office/powerpoint/2010/main" val="214517075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212725"/>
            <a:ext cx="5762625" cy="3241675"/>
          </a:xfrm>
        </p:spPr>
      </p:sp>
      <p:sp>
        <p:nvSpPr>
          <p:cNvPr id="3" name="Notes Placeholder 2"/>
          <p:cNvSpPr>
            <a:spLocks noGrp="1"/>
          </p:cNvSpPr>
          <p:nvPr>
            <p:ph type="body" idx="1"/>
          </p:nvPr>
        </p:nvSpPr>
        <p:spPr>
          <a:xfrm>
            <a:off x="596054" y="3713797"/>
            <a:ext cx="6123093" cy="5674043"/>
          </a:xfrm>
        </p:spPr>
        <p:txBody>
          <a:bodyPr/>
          <a:lstStyle/>
          <a:p>
            <a:r>
              <a:rPr lang="en-US" sz="1300" b="1" dirty="0">
                <a:latin typeface="Franklin Gothic Book" panose="020B0503020102020204" pitchFamily="34" charset="0"/>
              </a:rPr>
              <a:t>STI rates comparing PLWH vs. general population</a:t>
            </a:r>
          </a:p>
          <a:p>
            <a:r>
              <a:rPr lang="en-US" sz="1300" dirty="0">
                <a:latin typeface="Franklin Gothic Book" panose="020B0503020102020204" pitchFamily="34" charset="0"/>
              </a:rPr>
              <a:t>In the graph above, at left, we report rates of sexually transmitted infections (STIs) per 1,000 people living with HIV (PLWH). In general, among PLWH from 2016 to 2020, rates of gonorrhea and chlamydia showed an increasing trend while rates of syphilis remained relatively constant. Further, STI rates among PLWH are two to three times higher than the prior 5 years rates of 2010–2014. In 2019, the rate of gonorrhea-HIV cases was the highest at 49 cases per 1,000 PLWH (compared to 15 per 1,000 in 2014), followed by chlamydia-HIV at 44 per 1,000 PLWH (compared to 16 per 1,000 in 2014), and finally syphilis-HIV at 23 per 1,000 PLWH (compared to 10 per 1,000 in 2014).</a:t>
            </a:r>
          </a:p>
          <a:p>
            <a:endParaRPr lang="en-US" sz="1300" dirty="0">
              <a:latin typeface="Franklin Gothic Book" panose="020B0503020102020204" pitchFamily="34" charset="0"/>
            </a:endParaRPr>
          </a:p>
          <a:p>
            <a:r>
              <a:rPr lang="en-US" sz="1300" dirty="0">
                <a:latin typeface="Franklin Gothic Book" panose="020B0503020102020204" pitchFamily="34" charset="0"/>
              </a:rPr>
              <a:t>In the graph above, on the right, we display the general population rate of STIs per 100,000 people in Wisconsin. </a:t>
            </a:r>
            <a:r>
              <a:rPr lang="en-US" sz="1300" b="1" dirty="0">
                <a:latin typeface="Franklin Gothic Book" panose="020B0503020102020204" pitchFamily="34" charset="0"/>
              </a:rPr>
              <a:t>Please note the scale difference in the rates of the graphs between 1,000 PLWH and 100,000 Wisconsin residents to account for the higher frequency of co-occurring STIs among PLWH. </a:t>
            </a:r>
          </a:p>
          <a:p>
            <a:endParaRPr lang="en-US" sz="1300" dirty="0">
              <a:latin typeface="Franklin Gothic Book" panose="020B0503020102020204" pitchFamily="34" charset="0"/>
            </a:endParaRPr>
          </a:p>
          <a:p>
            <a:r>
              <a:rPr lang="en-US" sz="1300" dirty="0">
                <a:latin typeface="Franklin Gothic Book" panose="020B0503020102020204" pitchFamily="34" charset="0"/>
              </a:rPr>
              <a:t>Between these graphs, we compare the rate of STIs among PLWH to rates of STIs among the general population in Wisconsin in 2020.</a:t>
            </a:r>
          </a:p>
          <a:p>
            <a:pPr marL="664546" lvl="1" indent="-181240">
              <a:buFont typeface="Arial" panose="020B0604020202020204" pitchFamily="34" charset="0"/>
              <a:buChar char="•"/>
            </a:pPr>
            <a:r>
              <a:rPr lang="en-US" sz="1300" dirty="0">
                <a:latin typeface="Franklin Gothic Book" panose="020B0503020102020204" pitchFamily="34" charset="0"/>
              </a:rPr>
              <a:t>Syphilis diagnoses among PLWH were 210 times higher. </a:t>
            </a:r>
          </a:p>
          <a:p>
            <a:pPr marL="664546" lvl="1" indent="-181240">
              <a:buFont typeface="Arial" panose="020B0604020202020204" pitchFamily="34" charset="0"/>
              <a:buChar char="•"/>
            </a:pPr>
            <a:r>
              <a:rPr lang="en-US" sz="1300" dirty="0">
                <a:latin typeface="Franklin Gothic Book" panose="020B0503020102020204" pitchFamily="34" charset="0"/>
              </a:rPr>
              <a:t>Gonorrhea diagnoses among PLWH were 30 times higher.</a:t>
            </a:r>
          </a:p>
          <a:p>
            <a:pPr marL="664546" lvl="1" indent="-181240">
              <a:buFont typeface="Arial" panose="020B0604020202020204" pitchFamily="34" charset="0"/>
              <a:buChar char="•"/>
            </a:pPr>
            <a:r>
              <a:rPr lang="en-US" sz="1300" dirty="0">
                <a:latin typeface="Franklin Gothic Book" panose="020B0503020102020204" pitchFamily="34" charset="0"/>
              </a:rPr>
              <a:t>Chlamydia diagnoses among PLWH were 8 times higher.</a:t>
            </a:r>
          </a:p>
          <a:p>
            <a:endParaRPr lang="en-US" sz="1300"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F8482B3A-B93F-4E5E-B0C5-9FDEC4D10B9C}" type="slidenum">
              <a:rPr lang="en-US" smtClean="0"/>
              <a:t>81</a:t>
            </a:fld>
            <a:endParaRPr lang="en-US" dirty="0"/>
          </a:p>
        </p:txBody>
      </p:sp>
    </p:spTree>
    <p:extLst>
      <p:ext uri="{BB962C8B-B14F-4D97-AF65-F5344CB8AC3E}">
        <p14:creationId xmlns:p14="http://schemas.microsoft.com/office/powerpoint/2010/main" val="45127857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r>
              <a:rPr lang="en-US" dirty="0">
                <a:latin typeface="Franklin Gothic Book" panose="020B0503020102020204" pitchFamily="34" charset="0"/>
              </a:rPr>
              <a:t>In the United States, about 21% of people living with HIV (PLWH) are also diagnosed with HCV.</a:t>
            </a:r>
            <a:r>
              <a:rPr lang="en-US" baseline="30000" dirty="0">
                <a:latin typeface="Franklin Gothic Book" panose="020B0503020102020204" pitchFamily="34" charset="0"/>
              </a:rPr>
              <a:t>1  </a:t>
            </a:r>
            <a:r>
              <a:rPr lang="en-US" dirty="0">
                <a:latin typeface="Franklin Gothic Book" panose="020B0503020102020204" pitchFamily="34" charset="0"/>
              </a:rPr>
              <a:t>HCV progresses faster and causes more liver-related health programs among PLWH than those who do not have HIV. CDC recommends people get treated properly for both HIV and HCV. In Wisconsin, trends in HIV-HCV co-occurring conditions are closely monitored because it is known that monitoring co-occurring cases can help identify where communities might be more likely to get or transmit HIV and HCV through injection drug use (IDU) or male-male sexual contact. All people diagnosed with HCV and HIV are identified to assess transmission mode (for example, IDU) and if the person is in HIV care and virally suppressed. If not, efforts are made to link the person to care. </a:t>
            </a:r>
          </a:p>
          <a:p>
            <a:endParaRPr lang="en-US" dirty="0">
              <a:latin typeface="Franklin Gothic Book" panose="020B0503020102020204" pitchFamily="34" charset="0"/>
            </a:endParaRPr>
          </a:p>
          <a:p>
            <a:r>
              <a:rPr lang="en-US" baseline="30000" dirty="0">
                <a:latin typeface="Franklin Gothic Book" panose="020B0503020102020204" pitchFamily="34" charset="0"/>
              </a:rPr>
              <a:t>1</a:t>
            </a:r>
            <a:r>
              <a:rPr lang="en-US" dirty="0">
                <a:latin typeface="Franklin Gothic Book" panose="020B0503020102020204" pitchFamily="34" charset="0"/>
              </a:rPr>
              <a:t>CDC. People Coinfected with HIV and Viral Hepatitis. Accessed July 18, 2022, at</a:t>
            </a:r>
            <a:r>
              <a:rPr lang="en-US" u="none" dirty="0">
                <a:latin typeface="Franklin Gothic Book" panose="020B0503020102020204" pitchFamily="34" charset="0"/>
              </a:rPr>
              <a:t> </a:t>
            </a:r>
            <a:r>
              <a:rPr lang="en-US" u="sng" dirty="0">
                <a:latin typeface="Franklin Gothic Book" panose="020B0503020102020204" pitchFamily="34" charset="0"/>
              </a:rPr>
              <a:t>https://www.cdc.gov/hepatitis/populations/hiv.htm</a:t>
            </a:r>
            <a:r>
              <a:rPr lang="en-US" dirty="0">
                <a:latin typeface="Franklin Gothic Book" panose="020B0503020102020204" pitchFamily="34" charset="0"/>
              </a:rPr>
              <a:t>.   </a:t>
            </a:r>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5E2FDF0-BE34-40E6-A70E-CBBA5B697AE7}" type="slidenum">
              <a:rPr lang="en-US">
                <a:solidFill>
                  <a:prstClr val="black"/>
                </a:solidFill>
                <a:latin typeface="Calibri" pitchFamily="34" charset="0"/>
                <a:cs typeface="Arial" charset="0"/>
              </a:rPr>
              <a:pPr defTabSz="966612" fontAlgn="base">
                <a:spcBef>
                  <a:spcPct val="0"/>
                </a:spcBef>
                <a:spcAft>
                  <a:spcPct val="0"/>
                </a:spcAft>
                <a:defRPr/>
              </a:pPr>
              <a:t>82</a:t>
            </a:fld>
            <a:endParaRPr lang="en-US" dirty="0">
              <a:solidFill>
                <a:prstClr val="black"/>
              </a:solidFill>
              <a:latin typeface="Calibri" pitchFamily="34" charset="0"/>
              <a:cs typeface="Arial" charset="0"/>
            </a:endParaRPr>
          </a:p>
        </p:txBody>
      </p:sp>
    </p:spTree>
    <p:extLst>
      <p:ext uri="{BB962C8B-B14F-4D97-AF65-F5344CB8AC3E}">
        <p14:creationId xmlns:p14="http://schemas.microsoft.com/office/powerpoint/2010/main" val="418557908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873943"/>
          </a:xfrm>
        </p:spPr>
        <p:txBody>
          <a:bodyPr/>
          <a:lstStyle/>
          <a:p>
            <a:r>
              <a:rPr lang="en-US" sz="1300" b="1" dirty="0">
                <a:latin typeface="Franklin Gothic Book" panose="020B0503020102020204" pitchFamily="34" charset="0"/>
                <a:ea typeface="Calibri" panose="020F0502020204030204" pitchFamily="34" charset="0"/>
              </a:rPr>
              <a:t>Characteristics of people with HCV and HIV co-occurring conditions</a:t>
            </a:r>
          </a:p>
          <a:p>
            <a:r>
              <a:rPr lang="en-US" sz="1300" dirty="0">
                <a:latin typeface="Franklin Gothic Book" panose="020B0503020102020204" pitchFamily="34" charset="0"/>
                <a:ea typeface="Calibri" panose="020F0502020204030204" pitchFamily="34" charset="0"/>
              </a:rPr>
              <a:t>Among 573 individuals diagnosed with HCV and HIV that were still alive and residing in Wisconsin as of 2020, 62% were currently 55 years or older and the median age was 57 years (range 24–81 years); 75% were male; 41% were White, 38% were Black, and 18% were Hispanic. The most commonly reported county of current residence was Milwaukee County (47%), followed by Dane (10%), and Racine counties (6%). Over half of HCV-HIV cases were among people who reported injection drug use (IDU, 36%) at the time of HIV diagnosis as the only transmission mode or together with male-male sexual contact (MMSC &amp; IDU, 15%). Other transmission modes included MMSC only (27%), male-female sexual contact (MFSC, 10%), and no reported or identified transmission mode (9%). </a:t>
            </a:r>
          </a:p>
          <a:p>
            <a:endParaRPr lang="en-US" sz="1300"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Timing of Diagnosis</a:t>
            </a:r>
          </a:p>
          <a:p>
            <a:r>
              <a:rPr lang="en-US" sz="1300" dirty="0">
                <a:latin typeface="Franklin Gothic Book" panose="020B0503020102020204" pitchFamily="34" charset="0"/>
                <a:ea typeface="Calibri" panose="020F0502020204030204" pitchFamily="34" charset="0"/>
              </a:rPr>
              <a:t>In 1999, the U.S. Public Health Service and Infectious Disease Society of America recommended HCV screening for people living with HIV.</a:t>
            </a:r>
            <a:r>
              <a:rPr lang="en-US" sz="1300" baseline="30000" dirty="0">
                <a:latin typeface="Franklin Gothic Book" panose="020B0503020102020204" pitchFamily="34" charset="0"/>
                <a:ea typeface="Calibri" panose="020F0502020204030204" pitchFamily="34" charset="0"/>
              </a:rPr>
              <a:t>1 </a:t>
            </a:r>
            <a:r>
              <a:rPr lang="en-US" sz="1300" dirty="0">
                <a:latin typeface="Franklin Gothic Book" panose="020B0503020102020204" pitchFamily="34" charset="0"/>
                <a:ea typeface="Calibri" panose="020F0502020204030204" pitchFamily="34" charset="0"/>
              </a:rPr>
              <a:t>HCV diagnosis after HIV diagnosis may reflect HCV screening and does not necessarily indicate new HCV infection among PLWH. The majority (67%) of people with HCV and HIV were diagnosed with HIV at least one year or more before their HCV diagnosis. 11% received an HIV and HCV diagnosis concurrently (within 30 days) and 16% were diagnosed with HIV since their HCV diagnosis. </a:t>
            </a: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83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6993763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171450"/>
            <a:ext cx="6508750" cy="3660775"/>
          </a:xfrm>
        </p:spPr>
      </p:sp>
      <p:sp>
        <p:nvSpPr>
          <p:cNvPr id="3" name="Notes Placeholder 2"/>
          <p:cNvSpPr>
            <a:spLocks noGrp="1"/>
          </p:cNvSpPr>
          <p:nvPr>
            <p:ph type="body" idx="1"/>
          </p:nvPr>
        </p:nvSpPr>
        <p:spPr>
          <a:xfrm>
            <a:off x="193040" y="4198858"/>
            <a:ext cx="6929120" cy="4553903"/>
          </a:xfrm>
        </p:spPr>
        <p:txBody>
          <a:bodyPr/>
          <a:lstStyle/>
          <a:p>
            <a:r>
              <a:rPr lang="en-US" sz="1300" b="1" dirty="0">
                <a:latin typeface="Franklin Gothic Book" panose="020B0503020102020204" pitchFamily="34" charset="0"/>
              </a:rPr>
              <a:t>Tuberculosis and HIV </a:t>
            </a:r>
          </a:p>
          <a:p>
            <a:r>
              <a:rPr lang="en-US" sz="1300" dirty="0">
                <a:latin typeface="Franklin Gothic Book" panose="020B0503020102020204" pitchFamily="34" charset="0"/>
              </a:rPr>
              <a:t>People living with untreated HIV are more susceptible to opportunistic infections, like tuberculosis (TB). TB is a bacterial infection that usually affects the lungs.</a:t>
            </a:r>
            <a:r>
              <a:rPr lang="en-US" sz="1300" baseline="30000" dirty="0">
                <a:latin typeface="Franklin Gothic Book" panose="020B0503020102020204" pitchFamily="34" charset="0"/>
                <a:ea typeface="Calibri" panose="020F0502020204030204" pitchFamily="34" charset="0"/>
              </a:rPr>
              <a:t> 1</a:t>
            </a:r>
            <a:r>
              <a:rPr lang="en-US" sz="1300" dirty="0">
                <a:latin typeface="Franklin Gothic Book" panose="020B0503020102020204" pitchFamily="34" charset="0"/>
              </a:rPr>
              <a:t> There are two conditions that are caused by these bacteria: TB disease and latent TB infection (LTBI). TB disease occurs when TB bacteria is actively multiplying in one’s body. Symptoms of TB disease include a long-lasting cough, pain in the chest, coughing up blood or sputum, and general fatigue. </a:t>
            </a:r>
            <a:r>
              <a:rPr lang="en-US" sz="1300" dirty="0">
                <a:latin typeface="Franklin Gothic Book" panose="020B0503020102020204" pitchFamily="34" charset="0"/>
                <a:ea typeface="Calibri" panose="020F0502020204030204" pitchFamily="34" charset="0"/>
              </a:rPr>
              <a:t>When someone with TB disease in the lungs or throat coughs, sneezes, or speaks, TB bacteria can be released into the air and expose people nearby.</a:t>
            </a:r>
            <a:r>
              <a:rPr kumimoji="0" lang="en-US" sz="1300" b="0" i="0" u="none" strike="noStrike" kern="1200" cap="none" spc="0" normalizeH="0" baseline="30000" noProof="0" dirty="0">
                <a:ln>
                  <a:noFill/>
                </a:ln>
                <a:solidFill>
                  <a:prstClr val="black"/>
                </a:solidFill>
                <a:effectLst/>
                <a:uLnTx/>
                <a:uFillTx/>
                <a:latin typeface="Franklin Gothic Book" panose="020B0503020102020204" pitchFamily="34" charset="0"/>
                <a:ea typeface="Calibri" panose="020F0502020204030204" pitchFamily="34" charset="0"/>
                <a:cs typeface="+mn-cs"/>
              </a:rPr>
              <a:t> 2</a:t>
            </a:r>
            <a:r>
              <a:rPr lang="en-US" sz="1300" dirty="0">
                <a:latin typeface="Franklin Gothic Book" panose="020B0503020102020204" pitchFamily="34" charset="0"/>
                <a:ea typeface="Calibri" panose="020F0502020204030204" pitchFamily="34" charset="0"/>
              </a:rPr>
              <a:t> </a:t>
            </a:r>
            <a:r>
              <a:rPr lang="en-US" sz="1300" dirty="0">
                <a:latin typeface="Franklin Gothic Book" panose="020B0503020102020204" pitchFamily="34" charset="0"/>
              </a:rPr>
              <a:t>TB diagnosis has typically followed HIV diagnosis by one year or more.</a:t>
            </a:r>
          </a:p>
          <a:p>
            <a:pPr defTabSz="966612">
              <a:defRPr/>
            </a:pPr>
            <a:endParaRPr lang="en-US" sz="1300" dirty="0">
              <a:latin typeface="Franklin Gothic Book" panose="020B0503020102020204" pitchFamily="34" charset="0"/>
              <a:ea typeface="Calibri" panose="020F0502020204030204" pitchFamily="34" charset="0"/>
            </a:endParaRPr>
          </a:p>
          <a:p>
            <a:r>
              <a:rPr lang="en-US" sz="1300" dirty="0">
                <a:latin typeface="Franklin Gothic Book" panose="020B0503020102020204" pitchFamily="34" charset="0"/>
                <a:ea typeface="Calibri" panose="020F0502020204030204" pitchFamily="34" charset="0"/>
              </a:rPr>
              <a:t>LTBI occurs when TB bacteria is present in one’s body, but not actively replicating.</a:t>
            </a:r>
            <a:r>
              <a:rPr lang="en-US" sz="1300" baseline="30000" dirty="0">
                <a:latin typeface="Franklin Gothic Book" panose="020B0503020102020204" pitchFamily="34" charset="0"/>
                <a:ea typeface="Calibri" panose="020F0502020204030204" pitchFamily="34" charset="0"/>
              </a:rPr>
              <a:t>2</a:t>
            </a:r>
            <a:r>
              <a:rPr lang="en-US" sz="1300" dirty="0">
                <a:latin typeface="Franklin Gothic Book" panose="020B0503020102020204" pitchFamily="34" charset="0"/>
                <a:ea typeface="Calibri" panose="020F0502020204030204" pitchFamily="34" charset="0"/>
              </a:rPr>
              <a:t> People with LTBI has no symptoms and do not spread TB bacteria to others; however, without treatment, they may develop TB disease.</a:t>
            </a:r>
            <a:r>
              <a:rPr lang="en-US" sz="1300" baseline="30000" dirty="0">
                <a:latin typeface="Franklin Gothic Book" panose="020B0503020102020204" pitchFamily="34" charset="0"/>
                <a:ea typeface="Calibri" panose="020F0502020204030204" pitchFamily="34" charset="0"/>
              </a:rPr>
              <a:t>1</a:t>
            </a:r>
            <a:r>
              <a:rPr lang="en-US" sz="1300" dirty="0">
                <a:latin typeface="Franklin Gothic Book" panose="020B0503020102020204" pitchFamily="34" charset="0"/>
                <a:ea typeface="Calibri" panose="020F0502020204030204" pitchFamily="34" charset="0"/>
              </a:rPr>
              <a:t> In particular, if not treated, people living with HIV (PLWH) and LTBI are 30 to 100 times more likely to develop TB disease than people not living with HIV.</a:t>
            </a:r>
            <a:r>
              <a:rPr lang="en-US" sz="1300" baseline="30000" dirty="0">
                <a:latin typeface="Franklin Gothic Book" panose="020B0503020102020204" pitchFamily="34" charset="0"/>
                <a:ea typeface="Calibri" panose="020F0502020204030204" pitchFamily="34" charset="0"/>
              </a:rPr>
              <a:t> 3</a:t>
            </a:r>
            <a:r>
              <a:rPr lang="en-US" sz="1300" b="1" dirty="0">
                <a:latin typeface="Franklin Gothic Book" panose="020B0503020102020204" pitchFamily="34" charset="0"/>
              </a:rPr>
              <a:t> </a:t>
            </a:r>
            <a:r>
              <a:rPr lang="en-US" sz="1300" dirty="0">
                <a:latin typeface="Franklin Gothic Book" panose="020B0503020102020204" pitchFamily="34" charset="0"/>
              </a:rPr>
              <a:t>It is recommended that all persons diagnosed with HIV should be tested for TB and all persons with TB disease should be tested for HIV.</a:t>
            </a:r>
            <a:endParaRPr lang="en-US" sz="1300" dirty="0">
              <a:latin typeface="Franklin Gothic Book" panose="020B0503020102020204" pitchFamily="34" charset="0"/>
              <a:ea typeface="Calibri" panose="020F0502020204030204" pitchFamily="34" charset="0"/>
            </a:endParaRPr>
          </a:p>
          <a:p>
            <a:endParaRPr lang="en-US" sz="1300" dirty="0">
              <a:latin typeface="Franklin Gothic Book" panose="020B0503020102020204" pitchFamily="34" charset="0"/>
              <a:ea typeface="Calibri" panose="020F0502020204030204" pitchFamily="34" charset="0"/>
            </a:endParaRPr>
          </a:p>
          <a:p>
            <a:r>
              <a:rPr lang="en-US" sz="1300" dirty="0">
                <a:latin typeface="Franklin Gothic Book" panose="020B0503020102020204" pitchFamily="34" charset="0"/>
                <a:ea typeface="Calibri" panose="020F0502020204030204" pitchFamily="34" charset="0"/>
              </a:rPr>
              <a:t>Globally, TB-HIV co-occurring conditions are common—of an estimated 10 million new cases of TB disease worldwide in 2019, 8.2% were among PLWH.</a:t>
            </a:r>
            <a:r>
              <a:rPr lang="en-US" sz="1300" baseline="30000" dirty="0">
                <a:latin typeface="Franklin Gothic Book" panose="020B0503020102020204" pitchFamily="34" charset="0"/>
                <a:ea typeface="Calibri" panose="020F0502020204030204" pitchFamily="34" charset="0"/>
              </a:rPr>
              <a:t>4</a:t>
            </a:r>
            <a:r>
              <a:rPr lang="en-US" sz="1300" dirty="0">
                <a:latin typeface="Franklin Gothic Book" panose="020B0503020102020204" pitchFamily="34" charset="0"/>
                <a:ea typeface="Calibri" panose="020F0502020204030204" pitchFamily="34" charset="0"/>
              </a:rPr>
              <a:t> In the United States, an estimated 7% (625) of those developing TB disease annually (~9500) occur among PLWH.</a:t>
            </a:r>
            <a:r>
              <a:rPr lang="en-US" sz="1300" baseline="30000" dirty="0">
                <a:latin typeface="Franklin Gothic Book" panose="020B0503020102020204" pitchFamily="34" charset="0"/>
                <a:ea typeface="Calibri" panose="020F0502020204030204" pitchFamily="34" charset="0"/>
              </a:rPr>
              <a:t> 5</a:t>
            </a:r>
            <a:r>
              <a:rPr lang="en-US" sz="1300" dirty="0">
                <a:latin typeface="Franklin Gothic Book" panose="020B0503020102020204" pitchFamily="34" charset="0"/>
                <a:ea typeface="Calibri" panose="020F0502020204030204" pitchFamily="34" charset="0"/>
              </a:rPr>
              <a:t> In this section, the term co-occurring conditions refers to individuals with TB disease and HIV.</a:t>
            </a:r>
          </a:p>
          <a:p>
            <a:endParaRPr lang="en-US" sz="1300"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LTBI and HIV </a:t>
            </a:r>
            <a:endParaRPr lang="en-US" sz="1300" dirty="0">
              <a:latin typeface="Franklin Gothic Book" panose="020B0503020102020204" pitchFamily="34" charset="0"/>
              <a:ea typeface="Calibri" panose="020F0502020204030204" pitchFamily="34" charset="0"/>
            </a:endParaRPr>
          </a:p>
          <a:p>
            <a:r>
              <a:rPr lang="en-US" sz="1300" dirty="0">
                <a:latin typeface="Franklin Gothic Book" panose="020B0503020102020204" pitchFamily="34" charset="0"/>
                <a:ea typeface="Calibri" panose="020F0502020204030204" pitchFamily="34" charset="0"/>
                <a:cs typeface="Times New Roman" panose="02020603050405020304" pitchFamily="18" charset="0"/>
              </a:rPr>
              <a:t>LTBI is not a reportable condition in Wisconsin, but data is collected when available. </a:t>
            </a:r>
            <a:endParaRPr lang="en-US" sz="1300" dirty="0">
              <a:latin typeface="Franklin Gothic Book" panose="020B0503020102020204" pitchFamily="34" charset="0"/>
              <a:ea typeface="Calibri" panose="020F0502020204030204" pitchFamily="34" charset="0"/>
            </a:endParaRPr>
          </a:p>
          <a:p>
            <a:endParaRPr lang="en-US" sz="1300" dirty="0">
              <a:latin typeface="Franklin Gothic Book" panose="020B0503020102020204" pitchFamily="34" charset="0"/>
              <a:ea typeface="Calibri" panose="020F0502020204030204" pitchFamily="34" charset="0"/>
            </a:endParaRPr>
          </a:p>
          <a:p>
            <a:r>
              <a:rPr lang="en-US" sz="1300" dirty="0">
                <a:latin typeface="Franklin Gothic Book" panose="020B0503020102020204" pitchFamily="34" charset="0"/>
                <a:ea typeface="Calibri" panose="020F0502020204030204" pitchFamily="34" charset="0"/>
              </a:rPr>
              <a:t>1. CDC. Basic TB Facts. Accessed November 11, 2022, at </a:t>
            </a:r>
            <a:r>
              <a:rPr lang="en-US" sz="1300" u="sng" dirty="0">
                <a:latin typeface="Franklin Gothic Book" panose="020B05030201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http://www.cdc.gov/tb/topic/basics/default.htm</a:t>
            </a:r>
            <a:r>
              <a:rPr lang="en-US" sz="1300" dirty="0">
                <a:latin typeface="Franklin Gothic Book" panose="020B0503020102020204" pitchFamily="34" charset="0"/>
                <a:ea typeface="Calibri" panose="020F0502020204030204" pitchFamily="34" charset="0"/>
              </a:rPr>
              <a:t>.</a:t>
            </a:r>
          </a:p>
          <a:p>
            <a:r>
              <a:rPr lang="en-US" sz="1300" dirty="0">
                <a:latin typeface="Franklin Gothic Book" panose="020B0503020102020204" pitchFamily="34" charset="0"/>
                <a:ea typeface="Calibri" panose="020F0502020204030204" pitchFamily="34" charset="0"/>
              </a:rPr>
              <a:t>2.CDC. LTBI and TB Disease. Accessed November 11, 2022, at </a:t>
            </a:r>
            <a:r>
              <a:rPr lang="en-US" sz="1300" u="sng" dirty="0">
                <a:latin typeface="Franklin Gothic Book" panose="020B0503020102020204" pitchFamily="34" charset="0"/>
                <a:ea typeface="Calibri" panose="020F0502020204030204" pitchFamily="34" charset="0"/>
              </a:rPr>
              <a:t>https://www.cdc.gov/tb/topic/basics/tbinfectiondisease.htm</a:t>
            </a:r>
            <a:r>
              <a:rPr lang="en-US" sz="1300" dirty="0">
                <a:latin typeface="Franklin Gothic Book" panose="020B0503020102020204" pitchFamily="34" charset="0"/>
                <a:ea typeface="Calibri" panose="020F0502020204030204" pitchFamily="34" charset="0"/>
              </a:rPr>
              <a:t>.</a:t>
            </a:r>
          </a:p>
          <a:p>
            <a:r>
              <a:rPr lang="en-US" sz="1300" dirty="0">
                <a:latin typeface="Franklin Gothic Book" panose="020B0503020102020204" pitchFamily="34" charset="0"/>
                <a:ea typeface="Calibri" panose="020F0502020204030204" pitchFamily="34" charset="0"/>
              </a:rPr>
              <a:t>3. Menzies D. 10 November, 2015. Treatment of latent tuberculosis infection in HIV-infected adults. Accessed November 11, 2022, at </a:t>
            </a:r>
            <a:r>
              <a:rPr lang="en-US" sz="1300" u="sng" dirty="0">
                <a:latin typeface="Franklin Gothic Book" panose="020B0503020102020204" pitchFamily="34" charset="0"/>
                <a:ea typeface="Calibri" panose="020F0502020204030204" pitchFamily="34" charset="0"/>
              </a:rPr>
              <a:t>http://www.uptodate.com/contents/treatment-of-latent-tuberculosis-infection-in-hiv-infected-adults</a:t>
            </a:r>
            <a:r>
              <a:rPr lang="en-US" sz="1300" dirty="0">
                <a:latin typeface="Franklin Gothic Book" panose="020B0503020102020204" pitchFamily="34" charset="0"/>
                <a:ea typeface="Calibri" panose="020F0502020204030204" pitchFamily="34" charset="0"/>
              </a:rPr>
              <a:t>.</a:t>
            </a:r>
          </a:p>
          <a:p>
            <a:pPr algn="l"/>
            <a:r>
              <a:rPr lang="en-US" sz="1300" dirty="0">
                <a:latin typeface="Franklin Gothic Book" panose="020B0503020102020204" pitchFamily="34" charset="0"/>
              </a:rPr>
              <a:t>4. WHO. Global Tuberculosis Report 2020, 10 October, 2020. Accessed November 11, 2022, at </a:t>
            </a:r>
            <a:r>
              <a:rPr lang="en-US" sz="1300" u="sng" dirty="0">
                <a:latin typeface="Franklin Gothic Book" panose="020B0503020102020204" pitchFamily="34" charset="0"/>
              </a:rPr>
              <a:t>https://www.who.int/publications/i/item/9789240013131</a:t>
            </a:r>
            <a:r>
              <a:rPr lang="en-US" sz="1300" dirty="0">
                <a:latin typeface="Franklin Gothic Book" panose="020B0503020102020204" pitchFamily="34" charset="0"/>
              </a:rPr>
              <a:t>.</a:t>
            </a:r>
          </a:p>
          <a:p>
            <a:pPr algn="l"/>
            <a:r>
              <a:rPr lang="en-US" sz="1300" dirty="0">
                <a:latin typeface="Franklin Gothic Book" panose="020B0503020102020204" pitchFamily="34" charset="0"/>
              </a:rPr>
              <a:t>5. Zanoni BC, Gandhi RT. 2014. Update on opportunistic infections in the era of effective antiretroviral therapy. Infect Dis Clin North Am. Sep;28 (3):501-18. Doi: 10.1016/j.idc.2014.05.002.</a:t>
            </a:r>
            <a:endParaRPr lang="en-US" sz="1300" dirty="0">
              <a:latin typeface="Franklin Gothic Book" panose="020B0503020102020204" pitchFamily="34" charset="0"/>
              <a:ea typeface="Calibri" panose="020F0502020204030204" pitchFamily="34" charset="0"/>
            </a:endParaRPr>
          </a:p>
          <a:p>
            <a:pPr defTabSz="966612">
              <a:defRPr/>
            </a:pPr>
            <a:endParaRPr lang="en-US" dirty="0"/>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5E2FDF0-BE34-40E6-A70E-CBBA5B697AE7}" type="slidenum">
              <a:rPr lang="en-US">
                <a:solidFill>
                  <a:prstClr val="black"/>
                </a:solidFill>
                <a:latin typeface="Calibri" pitchFamily="34" charset="0"/>
                <a:cs typeface="Arial" charset="0"/>
              </a:rPr>
              <a:pPr defTabSz="966612" fontAlgn="base">
                <a:spcBef>
                  <a:spcPct val="0"/>
                </a:spcBef>
                <a:spcAft>
                  <a:spcPct val="0"/>
                </a:spcAft>
                <a:defRPr/>
              </a:pPr>
              <a:t>84</a:t>
            </a:fld>
            <a:endParaRPr lang="en-US" dirty="0">
              <a:solidFill>
                <a:prstClr val="black"/>
              </a:solidFill>
              <a:latin typeface="Calibri" pitchFamily="34" charset="0"/>
              <a:cs typeface="Arial" charset="0"/>
            </a:endParaRPr>
          </a:p>
        </p:txBody>
      </p:sp>
    </p:spTree>
    <p:extLst>
      <p:ext uri="{BB962C8B-B14F-4D97-AF65-F5344CB8AC3E}">
        <p14:creationId xmlns:p14="http://schemas.microsoft.com/office/powerpoint/2010/main" val="301175257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b="1" dirty="0">
                <a:latin typeface="Franklin Gothic Book" panose="020B0503020102020204" pitchFamily="34" charset="0"/>
              </a:rPr>
              <a:t>Tuberculosis and HIV</a:t>
            </a:r>
          </a:p>
          <a:p>
            <a:pPr defTabSz="966612">
              <a:defRPr/>
            </a:pPr>
            <a:r>
              <a:rPr lang="en-US" sz="1300" dirty="0">
                <a:latin typeface="Franklin Gothic Book" panose="020B0503020102020204" pitchFamily="34" charset="0"/>
              </a:rPr>
              <a:t>In Wisconsin, the proportion of TB-HIV co-occurrence among all TB cases (4.9%) was similar to the national data for the years 2016-2020 (4.6%).</a:t>
            </a:r>
            <a:r>
              <a:rPr lang="en-US" sz="1300" baseline="30000" dirty="0">
                <a:latin typeface="Franklin Gothic Book" panose="020B0503020102020204" pitchFamily="34" charset="0"/>
              </a:rPr>
              <a:t>1</a:t>
            </a:r>
            <a:endParaRPr lang="en-US" sz="1300" b="1" baseline="30000" dirty="0">
              <a:latin typeface="Franklin Gothic Book" panose="020B0503020102020204" pitchFamily="34" charset="0"/>
            </a:endParaRPr>
          </a:p>
          <a:p>
            <a:pPr defTabSz="966612">
              <a:defRPr/>
            </a:pPr>
            <a:endParaRPr lang="en-US" sz="1300" b="1" dirty="0">
              <a:latin typeface="Franklin Gothic Book" panose="020B0503020102020204" pitchFamily="34" charset="0"/>
            </a:endParaRPr>
          </a:p>
          <a:p>
            <a:pPr defTabSz="966612">
              <a:defRPr/>
            </a:pPr>
            <a:r>
              <a:rPr lang="en-US" sz="1300" b="1" dirty="0">
                <a:latin typeface="Franklin Gothic Book" panose="020B0503020102020204" pitchFamily="34" charset="0"/>
              </a:rPr>
              <a:t>TB-HIV co-occurrence compared to TB-only diagnosis</a:t>
            </a:r>
          </a:p>
          <a:p>
            <a:pPr defTabSz="966612">
              <a:defRPr/>
            </a:pPr>
            <a:r>
              <a:rPr lang="en-US" sz="1300" dirty="0">
                <a:latin typeface="Franklin Gothic Book" panose="020B0503020102020204" pitchFamily="34" charset="0"/>
              </a:rPr>
              <a:t>In the 2016–2020 bar graph above, at left, Wisconsin reported 224 cases of TB (gray bars), with annual cases ranging from 35 to 51 cases. TB-HIV co-occurring conditions (dark blue line) represent a very small number of these infections from 2016–2020 (n=11), with the highest annual number of infections in 2016 (n=5).  </a:t>
            </a:r>
          </a:p>
          <a:p>
            <a:endParaRPr lang="en-US" sz="1300"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Note: </a:t>
            </a:r>
            <a:r>
              <a:rPr lang="en-US" sz="1300" dirty="0">
                <a:latin typeface="Franklin Gothic Book" panose="020B0503020102020204" pitchFamily="34" charset="0"/>
              </a:rPr>
              <a:t>TB cases reported in Wisconsin during 2016–2020 (n=224) were matched against people presumed to be alive and living with HIV in Wisconsin as of the end of 2020 as identified in the Wisconsin HIV registry (eHARS). Individuals were matched based on date of birth, last name and first name.</a:t>
            </a:r>
            <a:endParaRPr lang="en-US" sz="1300" dirty="0">
              <a:latin typeface="Franklin Gothic Book" panose="020B0503020102020204" pitchFamily="34" charset="0"/>
              <a:ea typeface="Calibri" panose="020F0502020204030204" pitchFamily="34" charset="0"/>
            </a:endParaRPr>
          </a:p>
          <a:p>
            <a:endParaRPr lang="en-US" sz="1300"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Gender and county location of individuals with TB-HIV co-occurring conditions</a:t>
            </a:r>
          </a:p>
          <a:p>
            <a:r>
              <a:rPr lang="en-US" sz="1300" dirty="0">
                <a:latin typeface="Franklin Gothic Book" panose="020B0503020102020204" pitchFamily="34" charset="0"/>
                <a:ea typeface="Calibri" panose="020F0502020204030204" pitchFamily="34" charset="0"/>
              </a:rPr>
              <a:t>The 11 persons with TB-HIV co-occurring conditions were all men. In the table above, at right, more than half of cases resided in Milwaukee County (5 of 11). The other 5 counties had 1 or 2 cases each (Dane, Rock, Fond du Lac, Waukesha, and Marathon). </a:t>
            </a:r>
          </a:p>
          <a:p>
            <a:endParaRPr lang="en-US" sz="1300" dirty="0">
              <a:latin typeface="Franklin Gothic Book" panose="020B0503020102020204" pitchFamily="34" charset="0"/>
              <a:ea typeface="Calibri" panose="020F0502020204030204" pitchFamily="34" charset="0"/>
            </a:endParaRPr>
          </a:p>
          <a:p>
            <a:pPr defTabSz="966612">
              <a:defRPr/>
            </a:pPr>
            <a:r>
              <a:rPr lang="en-US" sz="1300" b="1" dirty="0">
                <a:latin typeface="Franklin Gothic Book" panose="020B0503020102020204" pitchFamily="34" charset="0"/>
                <a:ea typeface="Calibri" panose="020F0502020204030204" pitchFamily="34" charset="0"/>
              </a:rPr>
              <a:t>Location of TB-HIV co-occurring conditions by Wisconsin regions from 2005–2021</a:t>
            </a:r>
            <a:endParaRPr lang="en-US" sz="1300" dirty="0">
              <a:latin typeface="Franklin Gothic Book" panose="020B0503020102020204" pitchFamily="34" charset="0"/>
              <a:ea typeface="Calibri" panose="020F0502020204030204" pitchFamily="34" charset="0"/>
            </a:endParaRPr>
          </a:p>
          <a:p>
            <a:r>
              <a:rPr lang="en-US" sz="1300" dirty="0">
                <a:latin typeface="Franklin Gothic Book" panose="020B0503020102020204" pitchFamily="34" charset="0"/>
                <a:ea typeface="Calibri" panose="020F0502020204030204" pitchFamily="34" charset="0"/>
              </a:rPr>
              <a:t>Contextual data from 2005–2021 by Wisconsin regions show that half of TB-HIV cases resided in the SE region (51%), of which most (90%) were in the city of Milwaukee. Smaller proportions of cases were in the Southern and Northeastern regions (18% each), as well as Western (8%) and Northern regions (5%).</a:t>
            </a:r>
          </a:p>
          <a:p>
            <a:endParaRPr lang="en-US" sz="1300" dirty="0">
              <a:latin typeface="Franklin Gothic Book" panose="020B0503020102020204" pitchFamily="34" charset="0"/>
              <a:ea typeface="Calibri" panose="020F0502020204030204" pitchFamily="34" charset="0"/>
            </a:endParaRPr>
          </a:p>
          <a:p>
            <a:r>
              <a:rPr lang="en-US" sz="1300" dirty="0">
                <a:latin typeface="Franklin Gothic Book" panose="020B0503020102020204" pitchFamily="34" charset="0"/>
                <a:ea typeface="Calibri" panose="020F0502020204030204" pitchFamily="34" charset="0"/>
              </a:rPr>
              <a:t>1. CDC. Reported Tuberculosis in the United States, 2021. Table 19 Tuberculosis Cases and Percentages Among Persons with HIV Test Results and with HIV Coinfection by Age Group: United States, 2011-2021. Updated July 8 2022. Accessed from </a:t>
            </a:r>
            <a:r>
              <a:rPr lang="en-US" sz="1300" u="sng" dirty="0">
                <a:latin typeface="Franklin Gothic Book" panose="020B0503020102020204" pitchFamily="34" charset="0"/>
                <a:ea typeface="Calibri" panose="020F0502020204030204" pitchFamily="34" charset="0"/>
              </a:rPr>
              <a:t>https://www.cdc.gov/tb/statistics/reports/2021/table19.htm</a:t>
            </a:r>
            <a:r>
              <a:rPr lang="en-US" sz="1300" dirty="0">
                <a:latin typeface="Franklin Gothic Book" panose="020B0503020102020204" pitchFamily="34" charset="0"/>
                <a:ea typeface="Calibri" panose="020F0502020204030204" pitchFamily="34" charset="0"/>
              </a:rPr>
              <a:t> on December 2, 2022.</a:t>
            </a:r>
          </a:p>
          <a:p>
            <a:endParaRPr lang="en-US" sz="1900" dirty="0">
              <a:latin typeface="Franklin Gothic Book" panose="020B05030201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85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29581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b="1" dirty="0">
                <a:latin typeface="Franklin Gothic Book" panose="020B0503020102020204" pitchFamily="34" charset="0"/>
              </a:rPr>
              <a:t>TB cases by birthplace status: foreign-born </a:t>
            </a:r>
          </a:p>
          <a:p>
            <a:pPr defTabSz="966612">
              <a:defRPr/>
            </a:pPr>
            <a:r>
              <a:rPr lang="en-US" sz="1300" dirty="0">
                <a:latin typeface="Franklin Gothic Book" panose="020B0503020102020204" pitchFamily="34" charset="0"/>
              </a:rPr>
              <a:t>Among Wisconsin TB cases, foreign-born persons (light blue bar, at bottom) represented 66% (148 of 224, or 2 of every 3 TB cases) of the total people diagnosed with TB between 2016–2020, compared to TB cases who report a U.S. birthplace (grey bar, at top). </a:t>
            </a:r>
          </a:p>
          <a:p>
            <a:pPr defTabSz="966612">
              <a:defRPr/>
            </a:pPr>
            <a:endParaRPr lang="en-US" sz="1300" b="1" dirty="0">
              <a:latin typeface="Franklin Gothic Book" panose="020B0503020102020204" pitchFamily="34" charset="0"/>
              <a:ea typeface="Calibri" panose="020F0502020204030204" pitchFamily="34" charset="0"/>
            </a:endParaRPr>
          </a:p>
          <a:p>
            <a:pPr defTabSz="966612">
              <a:defRPr/>
            </a:pPr>
            <a:r>
              <a:rPr lang="en-US" sz="1300" dirty="0">
                <a:latin typeface="Franklin Gothic Book" panose="020B0503020102020204" pitchFamily="34" charset="0"/>
                <a:ea typeface="Calibri" panose="020F0502020204030204" pitchFamily="34" charset="0"/>
              </a:rPr>
              <a:t>At the bottom of the graph (dark blue line), foreign-born persons with TB-HIV co-occurring conditions were six cases from 2016 to 2020. As a result, foreign-born persons represent just greater than half of the total TB-HIV cases from 2016 to 2020 (6 of 11 cases). </a:t>
            </a:r>
          </a:p>
          <a:p>
            <a:pPr defTabSz="966612">
              <a:defRPr/>
            </a:pPr>
            <a:endParaRPr lang="en-US" sz="1300" dirty="0">
              <a:latin typeface="Franklin Gothic Book" panose="020B0503020102020204" pitchFamily="34" charset="0"/>
              <a:ea typeface="Calibri" panose="020F0502020204030204" pitchFamily="34" charset="0"/>
            </a:endParaRPr>
          </a:p>
          <a:p>
            <a:pPr defTabSz="966612">
              <a:defRPr/>
            </a:pPr>
            <a:r>
              <a:rPr lang="en-US" sz="1300" b="1" dirty="0">
                <a:latin typeface="Franklin Gothic Book" panose="020B0503020102020204" pitchFamily="34" charset="0"/>
                <a:ea typeface="Calibri" panose="020F0502020204030204" pitchFamily="34" charset="0"/>
              </a:rPr>
              <a:t>Characteristics of TB-HIV co-occurring conditions by foreign birthplace from 2005–2021</a:t>
            </a:r>
          </a:p>
          <a:p>
            <a:pPr defTabSz="966612">
              <a:defRPr/>
            </a:pPr>
            <a:r>
              <a:rPr lang="en-US" sz="1300" dirty="0">
                <a:latin typeface="Franklin Gothic Book" panose="020B0503020102020204" pitchFamily="34" charset="0"/>
                <a:ea typeface="Calibri" panose="020F0502020204030204" pitchFamily="34" charset="0"/>
              </a:rPr>
              <a:t>Contextual data from 2005–2021 shows that 39 cases of TB-HIV were reported with an average age of 39 years. Death occurred in 18% (n=7) of TB-HIV cases. Consistent with 2016–2020 data, the last 16 years of data showed that more than half (59%, n=23) were foreign-born, of which half (52%, n=12) were from Latin America (Predominantly Mexico, at 10 of 12 TB-HIV cases). A quarter were from Asia (26%, n=6) and included birthplaces of Burma, the Philippines, China, Laos, and India. A last quarter of foreign-born TB-HIV cases reported birthplaces from Africa (22%, n=5), including Liberia, Nigeria, Cameroon, and Kenya.   </a:t>
            </a:r>
          </a:p>
          <a:p>
            <a:endParaRPr lang="en-US" sz="1300" dirty="0">
              <a:latin typeface="Franklin Gothic Book" panose="020B0503020102020204" pitchFamily="34" charset="0"/>
              <a:ea typeface="Calibri" panose="020F0502020204030204" pitchFamily="34" charset="0"/>
            </a:endParaRPr>
          </a:p>
          <a:p>
            <a:r>
              <a:rPr lang="en-US" sz="1300" b="1" dirty="0">
                <a:latin typeface="Franklin Gothic Book" panose="020B0503020102020204" pitchFamily="34" charset="0"/>
                <a:ea typeface="Calibri" panose="020F0502020204030204" pitchFamily="34" charset="0"/>
              </a:rPr>
              <a:t>Note: </a:t>
            </a:r>
            <a:r>
              <a:rPr lang="en-US" sz="1300" dirty="0">
                <a:latin typeface="Franklin Gothic Book" panose="020B0503020102020204" pitchFamily="34" charset="0"/>
                <a:ea typeface="Calibri" panose="020F0502020204030204" pitchFamily="34" charset="0"/>
              </a:rPr>
              <a:t>reported birthplace does not indicate the location where TB infection was acquired (that is, imported or acquired in the United States).</a:t>
            </a: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86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6993763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315913"/>
            <a:ext cx="5764213" cy="3241675"/>
          </a:xfrm>
        </p:spPr>
      </p:sp>
      <p:sp>
        <p:nvSpPr>
          <p:cNvPr id="3" name="Notes Placeholder 2"/>
          <p:cNvSpPr>
            <a:spLocks noGrp="1"/>
          </p:cNvSpPr>
          <p:nvPr>
            <p:ph type="body" idx="1"/>
          </p:nvPr>
        </p:nvSpPr>
        <p:spPr>
          <a:xfrm>
            <a:off x="848361" y="3698862"/>
            <a:ext cx="5852160" cy="5902338"/>
          </a:xfrm>
        </p:spPr>
        <p:txBody>
          <a:bodyPr/>
          <a:lstStyle/>
          <a:p>
            <a:r>
              <a:rPr lang="en-US" b="1" dirty="0">
                <a:effectLst/>
                <a:latin typeface="Franklin Gothic Book" panose="020B0503020102020204" pitchFamily="34" charset="0"/>
                <a:ea typeface="Calibri" panose="020F0502020204030204" pitchFamily="34" charset="0"/>
              </a:rPr>
              <a:t>Characteristics of people living with HIV and TB</a:t>
            </a:r>
          </a:p>
          <a:p>
            <a:r>
              <a:rPr lang="en-US" b="0" dirty="0">
                <a:effectLst/>
                <a:latin typeface="Franklin Gothic Book" panose="020B0503020102020204" pitchFamily="34" charset="0"/>
                <a:ea typeface="Calibri" panose="020F0502020204030204" pitchFamily="34" charset="0"/>
              </a:rPr>
              <a:t>The graph on the left, above, a comparison of age, shows that TB and HIV co-occurring conditions primarily affect younger age groups, including ages 15–24 (45%) and ages 25–44 (55%). This is a contrast to all TB cases, which occur in the older age groups ages 25 to 65 and older. This data is similar to previous data reported for Wisconsin from 2010 to 2014.</a:t>
            </a:r>
          </a:p>
          <a:p>
            <a:endParaRPr lang="en-US" b="0" dirty="0">
              <a:effectLst/>
              <a:latin typeface="Franklin Gothic Book" panose="020B0503020102020204" pitchFamily="34" charset="0"/>
              <a:ea typeface="Calibri" panose="020F0502020204030204" pitchFamily="34" charset="0"/>
            </a:endParaRPr>
          </a:p>
          <a:p>
            <a:r>
              <a:rPr lang="en-US" b="0" dirty="0">
                <a:effectLst/>
                <a:latin typeface="Franklin Gothic Book" panose="020B0503020102020204" pitchFamily="34" charset="0"/>
                <a:ea typeface="Calibri" panose="020F0502020204030204" pitchFamily="34" charset="0"/>
              </a:rPr>
              <a:t>The graph on the right, above, provides the racial and ethnic demographics for the 11 cases of TB-HIV compared to all TB cases. By racial demographics, the 11 cases of TB-HIV were Black (n=3), Hispanic (n=3), Asian (n=2), White (n=2), and Native American (n=1). By comparison, the distribution of all TB cases in Wisconsin are predominantly Asian (43%) followed by Hispanic (20%), White (18%), Black (17%), and Native American (1%).</a:t>
            </a:r>
          </a:p>
          <a:p>
            <a:endParaRPr lang="en-US" b="0" dirty="0">
              <a:effectLst/>
              <a:latin typeface="Franklin Gothic Book" panose="020B0503020102020204" pitchFamily="34" charset="0"/>
              <a:ea typeface="Calibri" panose="020F0502020204030204" pitchFamily="34" charset="0"/>
            </a:endParaRPr>
          </a:p>
          <a:p>
            <a:pPr defTabSz="966612">
              <a:defRPr/>
            </a:pPr>
            <a:r>
              <a:rPr lang="en-US" b="1" dirty="0">
                <a:latin typeface="Franklin Gothic Book" panose="020B0503020102020204" pitchFamily="34" charset="0"/>
              </a:rPr>
              <a:t>Note: </a:t>
            </a:r>
            <a:r>
              <a:rPr lang="en-US" dirty="0">
                <a:latin typeface="Franklin Gothic Book" panose="020B0503020102020204" pitchFamily="34" charset="0"/>
              </a:rPr>
              <a:t>All race categories of Black, Asian, White, and Native American are non-Hispanic.</a:t>
            </a:r>
          </a:p>
          <a:p>
            <a:endParaRPr lang="en-US" sz="1900" dirty="0">
              <a:latin typeface="Franklin Gothic Book" panose="020B05030201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87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65180802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241300"/>
            <a:ext cx="6508750" cy="3660775"/>
          </a:xfrm>
        </p:spPr>
      </p:sp>
      <p:sp>
        <p:nvSpPr>
          <p:cNvPr id="3" name="Notes Placeholder 2"/>
          <p:cNvSpPr>
            <a:spLocks noGrp="1"/>
          </p:cNvSpPr>
          <p:nvPr>
            <p:ph type="body" idx="1"/>
          </p:nvPr>
        </p:nvSpPr>
        <p:spPr>
          <a:xfrm>
            <a:off x="189653" y="4127182"/>
            <a:ext cx="6881707" cy="5354003"/>
          </a:xfrm>
        </p:spPr>
        <p:txBody>
          <a:bodyPr/>
          <a:lstStyle/>
          <a:p>
            <a:r>
              <a:rPr lang="en-US" sz="1300" dirty="0">
                <a:latin typeface="Franklin Gothic Book" panose="020B0503020102020204" pitchFamily="34" charset="0"/>
              </a:rPr>
              <a:t>This section addresses mental health, and alcohol and drug abuse disorders among people who are living with HIV or at </a:t>
            </a:r>
            <a:r>
              <a:rPr kumimoji="0" lang="en-US" sz="13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increased risk for acquiring HIV</a:t>
            </a:r>
            <a:r>
              <a:rPr lang="en-US" sz="1300" dirty="0">
                <a:latin typeface="Franklin Gothic Book" panose="020B0503020102020204" pitchFamily="34" charset="0"/>
              </a:rPr>
              <a:t>.</a:t>
            </a:r>
          </a:p>
          <a:p>
            <a:endParaRPr lang="en-US" sz="1300" dirty="0">
              <a:latin typeface="Franklin Gothic Book" panose="020B0503020102020204" pitchFamily="34" charset="0"/>
            </a:endParaRPr>
          </a:p>
          <a:p>
            <a:pPr algn="l"/>
            <a:r>
              <a:rPr lang="en-US" sz="1300" b="1" dirty="0">
                <a:latin typeface="Franklin Gothic Book" panose="020B0503020102020204" pitchFamily="34" charset="0"/>
              </a:rPr>
              <a:t>Prevalence of mental health disorders among people living with HIV</a:t>
            </a:r>
          </a:p>
          <a:p>
            <a:pPr algn="l"/>
            <a:r>
              <a:rPr lang="en-US" sz="1300" dirty="0">
                <a:latin typeface="Franklin Gothic Book" panose="020B0503020102020204" pitchFamily="34" charset="0"/>
              </a:rPr>
              <a:t>Mental health disorders are more common among people living with HIV (PLWH) compared to the general population. In fact:</a:t>
            </a:r>
            <a:r>
              <a:rPr lang="en-US" sz="1300" baseline="30000" dirty="0">
                <a:latin typeface="Franklin Gothic Book" panose="020B0503020102020204" pitchFamily="34" charset="0"/>
              </a:rPr>
              <a:t>1</a:t>
            </a:r>
          </a:p>
          <a:p>
            <a:pPr algn="l"/>
            <a:endParaRPr lang="en-US" sz="1300" dirty="0">
              <a:latin typeface="Franklin Gothic Book" panose="020B0503020102020204" pitchFamily="34" charset="0"/>
            </a:endParaRPr>
          </a:p>
          <a:p>
            <a:pPr marL="785372" lvl="1" indent="-302066">
              <a:buFont typeface="Arial" panose="020B0604020202020204" pitchFamily="34" charset="0"/>
              <a:buChar char="•"/>
            </a:pPr>
            <a:r>
              <a:rPr lang="en-US" sz="1300" dirty="0">
                <a:latin typeface="Franklin Gothic Book" panose="020B0503020102020204" pitchFamily="34" charset="0"/>
              </a:rPr>
              <a:t>Three times as many PLWH experience depression during their lifetime compared to the general population.</a:t>
            </a:r>
          </a:p>
          <a:p>
            <a:pPr marL="785372" lvl="1" indent="-302066">
              <a:buFont typeface="Arial" panose="020B0604020202020204" pitchFamily="34" charset="0"/>
              <a:buChar char="•"/>
            </a:pPr>
            <a:r>
              <a:rPr lang="en-US" sz="1300" dirty="0">
                <a:latin typeface="Franklin Gothic Book" panose="020B0503020102020204" pitchFamily="34" charset="0"/>
              </a:rPr>
              <a:t>PLWH who experience trauma have higher rates of mental health conditions than the general population. </a:t>
            </a:r>
          </a:p>
          <a:p>
            <a:pPr marL="785372" lvl="1" indent="-302066">
              <a:buFont typeface="Arial" panose="020B0604020202020204" pitchFamily="34" charset="0"/>
              <a:buChar char="•"/>
            </a:pPr>
            <a:r>
              <a:rPr lang="en-US" sz="1300" dirty="0">
                <a:latin typeface="Franklin Gothic Book" panose="020B0503020102020204" pitchFamily="34" charset="0"/>
              </a:rPr>
              <a:t>Posttraumatic stress disorder (PTSD) is more than five time more likely in women living with HIV than in women in the general population. </a:t>
            </a:r>
          </a:p>
          <a:p>
            <a:pPr algn="l"/>
            <a:endParaRPr lang="en-US" sz="1300" dirty="0">
              <a:latin typeface="Franklin Gothic Book" panose="020B0503020102020204" pitchFamily="34" charset="0"/>
            </a:endParaRPr>
          </a:p>
          <a:p>
            <a:pPr algn="l"/>
            <a:r>
              <a:rPr lang="en-US" sz="1300" dirty="0">
                <a:latin typeface="Franklin Gothic Book" panose="020B0503020102020204" pitchFamily="34" charset="0"/>
              </a:rPr>
              <a:t>There are several reasons why mental health issues are more common among PLWH, including: </a:t>
            </a:r>
            <a:r>
              <a:rPr lang="en-US" sz="1300" baseline="30000" dirty="0">
                <a:latin typeface="Franklin Gothic Book" panose="020B0503020102020204" pitchFamily="34" charset="0"/>
              </a:rPr>
              <a:t>1,2</a:t>
            </a:r>
          </a:p>
          <a:p>
            <a:pPr marL="845786" lvl="1" indent="-362480">
              <a:lnSpc>
                <a:spcPct val="115000"/>
              </a:lnSpc>
              <a:buFont typeface="Arial" panose="020B0604020202020204" pitchFamily="34" charset="0"/>
              <a:buChar char="•"/>
            </a:pPr>
            <a:r>
              <a:rPr lang="en-US" sz="1300" dirty="0">
                <a:latin typeface="Franklin Gothic Book" panose="020B0503020102020204" pitchFamily="34" charset="0"/>
                <a:ea typeface="Calibri" panose="020F0502020204030204" pitchFamily="34" charset="0"/>
                <a:cs typeface="Times New Roman" panose="02020603050405020304" pitchFamily="18" charset="0"/>
              </a:rPr>
              <a:t>Experience with trauma and abuse.</a:t>
            </a:r>
          </a:p>
          <a:p>
            <a:pPr marL="845786" lvl="1" indent="-362480">
              <a:lnSpc>
                <a:spcPct val="115000"/>
              </a:lnSpc>
              <a:buFont typeface="Arial" panose="020B0604020202020204" pitchFamily="34" charset="0"/>
              <a:buChar char="•"/>
            </a:pPr>
            <a:r>
              <a:rPr lang="en-US" sz="1300" dirty="0">
                <a:latin typeface="Franklin Gothic Book" panose="020B0503020102020204" pitchFamily="34" charset="0"/>
                <a:ea typeface="Calibri" panose="020F0502020204030204" pitchFamily="34" charset="0"/>
                <a:cs typeface="Times New Roman" panose="02020603050405020304" pitchFamily="18" charset="0"/>
              </a:rPr>
              <a:t>Substance abuse.</a:t>
            </a:r>
          </a:p>
          <a:p>
            <a:pPr marL="845786" lvl="1" indent="-362480">
              <a:lnSpc>
                <a:spcPct val="115000"/>
              </a:lnSpc>
              <a:buFont typeface="Arial" panose="020B0604020202020204" pitchFamily="34" charset="0"/>
              <a:buChar char="•"/>
            </a:pPr>
            <a:r>
              <a:rPr lang="en-US" sz="1300" dirty="0">
                <a:latin typeface="Franklin Gothic Book" panose="020B0503020102020204" pitchFamily="34" charset="0"/>
                <a:ea typeface="Calibri" panose="020F0502020204030204" pitchFamily="34" charset="0"/>
                <a:cs typeface="Times New Roman" panose="02020603050405020304" pitchFamily="18" charset="0"/>
              </a:rPr>
              <a:t>Gender stereotypes.</a:t>
            </a:r>
          </a:p>
          <a:p>
            <a:pPr marL="845786" lvl="1" indent="-362480">
              <a:lnSpc>
                <a:spcPct val="115000"/>
              </a:lnSpc>
              <a:buFont typeface="Arial" panose="020B0604020202020204" pitchFamily="34" charset="0"/>
              <a:buChar char="•"/>
            </a:pPr>
            <a:r>
              <a:rPr lang="en-US" sz="1300" dirty="0">
                <a:latin typeface="Franklin Gothic Book" panose="020B0503020102020204" pitchFamily="34" charset="0"/>
                <a:ea typeface="Calibri" panose="020F0502020204030204" pitchFamily="34" charset="0"/>
                <a:cs typeface="Times New Roman" panose="02020603050405020304" pitchFamily="18" charset="0"/>
              </a:rPr>
              <a:t>Isolation due to loss of social support.</a:t>
            </a:r>
          </a:p>
          <a:p>
            <a:pPr marL="845786" lvl="1" indent="-362480">
              <a:lnSpc>
                <a:spcPct val="115000"/>
              </a:lnSpc>
              <a:buFont typeface="Arial" panose="020B0604020202020204" pitchFamily="34" charset="0"/>
              <a:buChar char="•"/>
            </a:pPr>
            <a:r>
              <a:rPr lang="en-US" sz="1300" dirty="0">
                <a:latin typeface="Franklin Gothic Book" panose="020B0503020102020204" pitchFamily="34" charset="0"/>
                <a:ea typeface="Calibri" panose="020F0502020204030204" pitchFamily="34" charset="0"/>
                <a:cs typeface="Times New Roman" panose="02020603050405020304" pitchFamily="18" charset="0"/>
              </a:rPr>
              <a:t>Loss of, or fear of losing, employment.</a:t>
            </a:r>
          </a:p>
          <a:p>
            <a:pPr marL="845786" lvl="1" indent="-362480">
              <a:lnSpc>
                <a:spcPct val="115000"/>
              </a:lnSpc>
              <a:buFont typeface="Arial" panose="020B0604020202020204" pitchFamily="34" charset="0"/>
              <a:buChar char="•"/>
            </a:pPr>
            <a:r>
              <a:rPr lang="en-US" sz="1300" dirty="0">
                <a:latin typeface="Franklin Gothic Book" panose="020B0503020102020204" pitchFamily="34" charset="0"/>
                <a:ea typeface="Calibri" panose="020F0502020204030204" pitchFamily="34" charset="0"/>
                <a:cs typeface="Times New Roman" panose="02020603050405020304" pitchFamily="18" charset="0"/>
              </a:rPr>
              <a:t>Financial instability.</a:t>
            </a:r>
          </a:p>
          <a:p>
            <a:pPr marL="845786" lvl="1" indent="-362480">
              <a:lnSpc>
                <a:spcPct val="115000"/>
              </a:lnSpc>
              <a:buFont typeface="Arial" panose="020B0604020202020204" pitchFamily="34" charset="0"/>
              <a:buChar char="•"/>
            </a:pPr>
            <a:r>
              <a:rPr lang="en-US" sz="1300" dirty="0">
                <a:latin typeface="Franklin Gothic Book" panose="020B0503020102020204" pitchFamily="34" charset="0"/>
                <a:ea typeface="Calibri" panose="020F0502020204030204" pitchFamily="34" charset="0"/>
                <a:cs typeface="Times New Roman" panose="02020603050405020304" pitchFamily="18" charset="0"/>
              </a:rPr>
              <a:t>Disclosure.</a:t>
            </a:r>
          </a:p>
          <a:p>
            <a:pPr marL="845786" lvl="1" indent="-362480">
              <a:lnSpc>
                <a:spcPct val="115000"/>
              </a:lnSpc>
              <a:buFont typeface="Arial" panose="020B0604020202020204" pitchFamily="34" charset="0"/>
              <a:buChar char="•"/>
            </a:pPr>
            <a:r>
              <a:rPr lang="en-US" sz="1300" dirty="0">
                <a:latin typeface="Franklin Gothic Book" panose="020B0503020102020204" pitchFamily="34" charset="0"/>
                <a:ea typeface="Calibri" panose="020F0502020204030204" pitchFamily="34" charset="0"/>
                <a:cs typeface="Times New Roman" panose="02020603050405020304" pitchFamily="18" charset="0"/>
              </a:rPr>
              <a:t>Management of, or effects of, HIV medication.</a:t>
            </a:r>
          </a:p>
          <a:p>
            <a:pPr marL="845786" lvl="1" indent="-362480">
              <a:lnSpc>
                <a:spcPct val="115000"/>
              </a:lnSpc>
              <a:buFont typeface="Arial" panose="020B0604020202020204" pitchFamily="34" charset="0"/>
              <a:buChar char="•"/>
            </a:pPr>
            <a:r>
              <a:rPr lang="en-US" sz="1300" dirty="0">
                <a:latin typeface="Franklin Gothic Book" panose="020B0503020102020204" pitchFamily="34" charset="0"/>
                <a:ea typeface="Calibri" panose="020F0502020204030204" pitchFamily="34" charset="0"/>
                <a:cs typeface="Times New Roman" panose="02020603050405020304" pitchFamily="18" charset="0"/>
              </a:rPr>
              <a:t>Entering or leaving the criminal justice system.</a:t>
            </a:r>
          </a:p>
          <a:p>
            <a:pPr marL="845786" lvl="1" indent="-362480">
              <a:lnSpc>
                <a:spcPct val="115000"/>
              </a:lnSpc>
              <a:buFont typeface="Arial" panose="020B0604020202020204" pitchFamily="34" charset="0"/>
              <a:buChar char="•"/>
            </a:pPr>
            <a:r>
              <a:rPr lang="en-US" sz="1300" dirty="0">
                <a:latin typeface="Franklin Gothic Book" panose="020B0503020102020204" pitchFamily="34" charset="0"/>
                <a:ea typeface="Calibri" panose="020F0502020204030204" pitchFamily="34" charset="0"/>
                <a:cs typeface="Times New Roman" panose="02020603050405020304" pitchFamily="18" charset="0"/>
              </a:rPr>
              <a:t>Dealing with loss of relationships or death. </a:t>
            </a:r>
          </a:p>
          <a:p>
            <a:pPr marL="845786" lvl="1" indent="-362480">
              <a:lnSpc>
                <a:spcPct val="115000"/>
              </a:lnSpc>
              <a:spcAft>
                <a:spcPts val="1057"/>
              </a:spcAft>
              <a:buFont typeface="Arial" panose="020B0604020202020204" pitchFamily="34" charset="0"/>
              <a:buChar char="•"/>
            </a:pPr>
            <a:r>
              <a:rPr lang="en-US" sz="1300" dirty="0">
                <a:latin typeface="Franklin Gothic Book" panose="020B0503020102020204" pitchFamily="34" charset="0"/>
                <a:ea typeface="Calibri" panose="020F0502020204030204" pitchFamily="34" charset="0"/>
                <a:cs typeface="Times New Roman" panose="02020603050405020304" pitchFamily="18" charset="0"/>
              </a:rPr>
              <a:t>Facing stigma and discrimination associated with HIV infection.</a:t>
            </a:r>
          </a:p>
          <a:p>
            <a:pPr marL="302066" indent="-302066">
              <a:buFont typeface="Symbol" panose="05050102010706020507" pitchFamily="18" charset="2"/>
              <a:buChar char="·"/>
            </a:pPr>
            <a:endParaRPr lang="en-US" sz="1300" dirty="0">
              <a:latin typeface="Franklin Gothic Book" panose="020B0503020102020204" pitchFamily="34" charset="0"/>
            </a:endParaRPr>
          </a:p>
          <a:p>
            <a:pPr algn="l"/>
            <a:r>
              <a:rPr lang="en-US" sz="1300" dirty="0">
                <a:latin typeface="Franklin Gothic Book" panose="020B0503020102020204" pitchFamily="34" charset="0"/>
              </a:rPr>
              <a:t>1. Health Resources and Services Administration. HRSA Care Action Newsletter. February 2018. Accessed June 27, 2023, at https://ryanwhite.hrsa.gov/sites/default/files/ryanwhite/resources/behavioral-health-2018.pdf.</a:t>
            </a:r>
          </a:p>
          <a:p>
            <a:pPr algn="l"/>
            <a:r>
              <a:rPr lang="en-US" sz="1300" dirty="0">
                <a:latin typeface="Franklin Gothic Book" panose="020B0503020102020204" pitchFamily="34" charset="0"/>
              </a:rPr>
              <a:t>2. AIDS.gov. Mental Health. Accessed June 27, 2023, at https://www.hiv.gov/hiv-basics/staying-in-hiv-care/other-related-health-issues/mental-health/.</a:t>
            </a:r>
          </a:p>
          <a:p>
            <a:pPr algn="l"/>
            <a:endParaRPr lang="en-US" sz="1900" dirty="0">
              <a:latin typeface="Apple Garamond Light"/>
            </a:endParaRPr>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5E2FDF0-BE34-40E6-A70E-CBBA5B697AE7}" type="slidenum">
              <a:rPr lang="en-US">
                <a:solidFill>
                  <a:prstClr val="black"/>
                </a:solidFill>
                <a:latin typeface="Calibri" pitchFamily="34" charset="0"/>
                <a:cs typeface="Arial" charset="0"/>
              </a:rPr>
              <a:pPr defTabSz="966612" fontAlgn="base">
                <a:spcBef>
                  <a:spcPct val="0"/>
                </a:spcBef>
                <a:spcAft>
                  <a:spcPct val="0"/>
                </a:spcAft>
                <a:defRPr/>
              </a:pPr>
              <a:t>88</a:t>
            </a:fld>
            <a:endParaRPr lang="en-US" dirty="0">
              <a:solidFill>
                <a:prstClr val="black"/>
              </a:solidFill>
              <a:latin typeface="Calibri" pitchFamily="34" charset="0"/>
              <a:cs typeface="Arial" charset="0"/>
            </a:endParaRPr>
          </a:p>
        </p:txBody>
      </p:sp>
    </p:spTree>
    <p:extLst>
      <p:ext uri="{BB962C8B-B14F-4D97-AF65-F5344CB8AC3E}">
        <p14:creationId xmlns:p14="http://schemas.microsoft.com/office/powerpoint/2010/main" val="29599958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33350"/>
            <a:ext cx="5759450" cy="3240088"/>
          </a:xfrm>
        </p:spPr>
      </p:sp>
      <p:sp>
        <p:nvSpPr>
          <p:cNvPr id="3" name="Notes Placeholder 2"/>
          <p:cNvSpPr>
            <a:spLocks noGrp="1"/>
          </p:cNvSpPr>
          <p:nvPr>
            <p:ph type="body" idx="1"/>
          </p:nvPr>
        </p:nvSpPr>
        <p:spPr>
          <a:xfrm>
            <a:off x="230294" y="3540442"/>
            <a:ext cx="6651413" cy="4740593"/>
          </a:xfrm>
        </p:spPr>
        <p:txBody>
          <a:bodyPr/>
          <a:lstStyle/>
          <a:p>
            <a:pPr algn="l"/>
            <a:r>
              <a:rPr lang="en-US" sz="1300" b="1" dirty="0">
                <a:latin typeface="Franklin Gothic Book" panose="020B0503020102020204" pitchFamily="34" charset="0"/>
              </a:rPr>
              <a:t>The 2022 HIV Prevention and Care integrated needs assessment</a:t>
            </a:r>
          </a:p>
          <a:p>
            <a:pPr algn="l"/>
            <a:r>
              <a:rPr lang="en-US" sz="1300" dirty="0">
                <a:latin typeface="Franklin Gothic Book" panose="020B0503020102020204" pitchFamily="34" charset="0"/>
              </a:rPr>
              <a:t>In early 2022, a statewide needs assessment survey was conducted to identify most needed services, service gaps, barriers to services, and potential areas for improvement. It was taken by 126 community members across the state who were living with HIV, impacted by HIV, or part of a priority population for HIV. These priority populations, as defined by the federal government, are gay, bisexual, and other men who have sex with men, in particular Black, Latino, and American Indian/Alaska Native men; Black women; transgender women; youth aged 13–24 years; and people who inject drugs.</a:t>
            </a:r>
            <a:r>
              <a:rPr lang="en-US" sz="1300" baseline="30000" dirty="0">
                <a:latin typeface="Franklin Gothic Book" panose="020B0503020102020204" pitchFamily="34" charset="0"/>
              </a:rPr>
              <a:t>1</a:t>
            </a:r>
            <a:r>
              <a:rPr lang="en-US" sz="1300" dirty="0">
                <a:latin typeface="Franklin Gothic Book" panose="020B0503020102020204" pitchFamily="34" charset="0"/>
              </a:rPr>
              <a:t> </a:t>
            </a:r>
          </a:p>
          <a:p>
            <a:pPr algn="l"/>
            <a:endParaRPr lang="en-US" sz="1300" b="1" dirty="0">
              <a:latin typeface="Franklin Gothic Book" panose="020B0503020102020204" pitchFamily="34" charset="0"/>
            </a:endParaRPr>
          </a:p>
          <a:p>
            <a:pPr algn="l"/>
            <a:r>
              <a:rPr lang="en-US" sz="1300" b="1" dirty="0">
                <a:latin typeface="Franklin Gothic Book" panose="020B0503020102020204" pitchFamily="34" charset="0"/>
              </a:rPr>
              <a:t>Mental health disorders among PLWH</a:t>
            </a:r>
          </a:p>
          <a:p>
            <a:pPr algn="l"/>
            <a:r>
              <a:rPr lang="en-US" sz="1300" dirty="0">
                <a:latin typeface="Franklin Gothic Book" panose="020B0503020102020204" pitchFamily="34" charset="0"/>
              </a:rPr>
              <a:t>While data are not available on the prevalence of mental health disorders among all PLWH in Wisconsin, 70% of clients who completed a survey of barriers as part of the 2015 Linkage to Care pilot stated that they sometimes felt depressed, anxious, or had other mental health concerns (Wisconsin DHS, unpublished data). While these data may not represent all PLWH in Wisconsin, they do support the thought that the prevalence of mental health disorders is high among people with HIV, especially among those who are at risk of falling out of care. </a:t>
            </a:r>
          </a:p>
          <a:p>
            <a:pPr algn="l"/>
            <a:endParaRPr lang="en-US" sz="1300" dirty="0">
              <a:latin typeface="Franklin Gothic Book" panose="020B0503020102020204" pitchFamily="34" charset="0"/>
            </a:endParaRPr>
          </a:p>
          <a:p>
            <a:pPr algn="l"/>
            <a:r>
              <a:rPr lang="en-US" sz="1300" dirty="0">
                <a:latin typeface="Franklin Gothic Book" panose="020B0503020102020204" pitchFamily="34" charset="0"/>
              </a:rPr>
              <a:t>From 2018 to 2022, between 16% and 18% of Ryan White clients utilized mental health services through Ryan White clinics (Wisconsin DHS, unpublished data). This is grossly under utilized when 95% of HIV service providers, who took the 2022 needs assessment, also commented on poor mental health as a barrier to seeking health care, citing past trauma, distrust of the medical system, and feelings of powerlessness or having a negative experience.</a:t>
            </a:r>
          </a:p>
          <a:p>
            <a:pPr algn="l"/>
            <a:endParaRPr lang="en-US" sz="1300" dirty="0">
              <a:latin typeface="Franklin Gothic Book" panose="020B0503020102020204" pitchFamily="34" charset="0"/>
            </a:endParaRPr>
          </a:p>
          <a:p>
            <a:pPr algn="l"/>
            <a:r>
              <a:rPr lang="en-US" sz="1300" b="1" dirty="0">
                <a:latin typeface="Franklin Gothic Book" panose="020B0503020102020204" pitchFamily="34" charset="0"/>
              </a:rPr>
              <a:t>Mental health disorders as a risk factor for HIV</a:t>
            </a:r>
          </a:p>
          <a:p>
            <a:pPr algn="l"/>
            <a:r>
              <a:rPr lang="en-US" sz="1300" dirty="0">
                <a:latin typeface="Franklin Gothic Book" panose="020B0503020102020204" pitchFamily="34" charset="0"/>
              </a:rPr>
              <a:t>While mental health disorders alone is not a risk factor for HIV, it is associated with less consistent condom use or less perceived condom self-efficacy or injection drug use, which puts individuals at greater risk for HIV. For example:</a:t>
            </a:r>
            <a:r>
              <a:rPr lang="en-US" sz="1300" baseline="30000" dirty="0">
                <a:latin typeface="Franklin Gothic Book" panose="020B0503020102020204" pitchFamily="34" charset="0"/>
              </a:rPr>
              <a:t>2</a:t>
            </a:r>
          </a:p>
          <a:p>
            <a:pPr marL="302066" indent="-302066">
              <a:buFont typeface="Arial" panose="020B0604020202020204" pitchFamily="34" charset="0"/>
              <a:buChar char="•"/>
            </a:pPr>
            <a:r>
              <a:rPr lang="en-US" sz="1300" dirty="0">
                <a:latin typeface="Franklin Gothic Book" panose="020B0503020102020204" pitchFamily="34" charset="0"/>
              </a:rPr>
              <a:t>Depression: In one study, houseless males with depression who engaged in multiple female sexual partnerships, were less likely to use condoms.  </a:t>
            </a:r>
          </a:p>
          <a:p>
            <a:pPr marL="302066" indent="-302066">
              <a:buFont typeface="Arial" panose="020B0604020202020204" pitchFamily="34" charset="0"/>
              <a:buChar char="•"/>
            </a:pPr>
            <a:r>
              <a:rPr lang="en-US" sz="1300" dirty="0">
                <a:latin typeface="Franklin Gothic Book" panose="020B0503020102020204" pitchFamily="34" charset="0"/>
              </a:rPr>
              <a:t>Anxiety and childhood trauma: In another study, young men and transgender women who report having sex with men with anxiety or childhood trauma were more likely to have decreased PrEP adherence.</a:t>
            </a:r>
          </a:p>
          <a:p>
            <a:pPr marL="302066" indent="-302066">
              <a:buFont typeface="Arial" panose="020B0604020202020204" pitchFamily="34" charset="0"/>
              <a:buChar char="•"/>
            </a:pPr>
            <a:r>
              <a:rPr lang="en-US" sz="1300" dirty="0">
                <a:latin typeface="Franklin Gothic Book" panose="020B0503020102020204" pitchFamily="34" charset="0"/>
              </a:rPr>
              <a:t>Sexual abuse: A study of gay and bisexual men found that those who had been abused were more likely to engage in condomless sex and injection drug use. In addition, women who have been abused may turn to drug use as a way of coping and may have trouble negotiating condom use.</a:t>
            </a:r>
          </a:p>
          <a:p>
            <a:endParaRPr lang="en-US" sz="1300" dirty="0">
              <a:latin typeface="Franklin Gothic Book" panose="020B0503020102020204" pitchFamily="34" charset="0"/>
            </a:endParaRPr>
          </a:p>
          <a:p>
            <a:r>
              <a:rPr lang="en-US" sz="1300" dirty="0">
                <a:latin typeface="Franklin Gothic Book" panose="020B0503020102020204" pitchFamily="34" charset="0"/>
              </a:rPr>
              <a:t>Among people who took the 2022 needs assessment, stress and anxiety is highly prevalent. One in two (50%) people experiences stress at least every couple of days, and one in three (36%) experiences stress every day. More than half (53%) report feeling down, depressed, or hopeless for more than two weeks. </a:t>
            </a:r>
          </a:p>
          <a:p>
            <a:pPr defTabSz="966612">
              <a:defRPr/>
            </a:pPr>
            <a:endParaRPr lang="en-US" sz="1300" dirty="0">
              <a:latin typeface="Franklin Gothic Book" panose="020B0503020102020204" pitchFamily="34" charset="0"/>
            </a:endParaRPr>
          </a:p>
          <a:p>
            <a:pPr defTabSz="966612">
              <a:defRPr/>
            </a:pPr>
            <a:r>
              <a:rPr lang="en-US" sz="1300" dirty="0">
                <a:latin typeface="Franklin Gothic Book" panose="020B0503020102020204" pitchFamily="34" charset="0"/>
              </a:rPr>
              <a:t>However, greater than one-third (35%) of people surveyed did not know of someone to ask for help if they were feeling depressed or having thoughts of self-harm. Thoughts of suicide or self-harm are relatively common (37%), among whom 60% had a plan for how they would hurt themselves and 25% attempted suicide</a:t>
            </a:r>
            <a:r>
              <a:rPr lang="en-US" sz="1300" b="1" dirty="0">
                <a:latin typeface="Franklin Gothic Book" panose="020B0503020102020204" pitchFamily="34" charset="0"/>
              </a:rPr>
              <a:t>. </a:t>
            </a:r>
            <a:r>
              <a:rPr lang="en-US" sz="1300" dirty="0">
                <a:latin typeface="Franklin Gothic Book" panose="020B0503020102020204" pitchFamily="34" charset="0"/>
              </a:rPr>
              <a:t>If they attempted suicide, 59% were hospitalized for a suicide attempt. These statistics indicate depression and self-harm as prevalent challenges.</a:t>
            </a:r>
          </a:p>
          <a:p>
            <a:endParaRPr lang="en-US" sz="1300" dirty="0">
              <a:latin typeface="Franklin Gothic Book" panose="020B0503020102020204" pitchFamily="34" charset="0"/>
            </a:endParaRPr>
          </a:p>
          <a:p>
            <a:pPr defTabSz="966612">
              <a:defRPr/>
            </a:pPr>
            <a:r>
              <a:rPr lang="en-US" sz="1300" dirty="0">
                <a:latin typeface="Franklin Gothic Book" panose="020B0503020102020204" pitchFamily="34" charset="0"/>
              </a:rPr>
              <a:t>Treatment for poor mental health is an important component of wellness for people living with or vulnerable to HIV. Among people who currently have a prescription for medication to help with feelings of stress, anxiety, or depression (37%), a further one-third (34%) of people have taken more than the prescribed dose to cope with these feelings.</a:t>
            </a:r>
          </a:p>
          <a:p>
            <a:pPr defTabSz="966612">
              <a:defRPr/>
            </a:pPr>
            <a:endParaRPr lang="en-US" sz="1300" dirty="0">
              <a:latin typeface="Franklin Gothic Book" panose="020B0503020102020204" pitchFamily="34" charset="0"/>
            </a:endParaRPr>
          </a:p>
          <a:p>
            <a:r>
              <a:rPr lang="en-US" sz="1300" dirty="0">
                <a:latin typeface="Franklin Gothic Book" panose="020B0503020102020204" pitchFamily="34" charset="0"/>
              </a:rPr>
              <a:t>For more information, please see the Wisconsin </a:t>
            </a:r>
            <a:r>
              <a:rPr lang="en-US" sz="1300" dirty="0">
                <a:solidFill>
                  <a:srgbClr val="242424"/>
                </a:solidFill>
                <a:latin typeface="Franklin Gothic Book" panose="020B0503020102020204" pitchFamily="34" charset="0"/>
              </a:rPr>
              <a:t>HIV Prevention &amp; Care Integrated Needs Assessment 2022 Final Report.</a:t>
            </a:r>
          </a:p>
          <a:p>
            <a:endParaRPr lang="en-US" sz="1300" dirty="0">
              <a:solidFill>
                <a:srgbClr val="242424"/>
              </a:solidFill>
              <a:latin typeface="Franklin Gothic Book" panose="020B0503020102020204" pitchFamily="34" charset="0"/>
            </a:endParaRPr>
          </a:p>
          <a:p>
            <a:r>
              <a:rPr lang="en-US" sz="1300" dirty="0">
                <a:solidFill>
                  <a:srgbClr val="242424"/>
                </a:solidFill>
                <a:latin typeface="Franklin Gothic Book" panose="020B0503020102020204" pitchFamily="34" charset="0"/>
              </a:rPr>
              <a:t>1. </a:t>
            </a:r>
            <a:r>
              <a:rPr lang="en-US" dirty="0">
                <a:latin typeface="Franklin Gothic Book" panose="020B0503020102020204" pitchFamily="34" charset="0"/>
              </a:rPr>
              <a:t>The White House. 2021. National HIV/AIDS Strategy for the United States 2022–2025. Washington, DC. </a:t>
            </a:r>
            <a:endParaRPr lang="en-US" sz="1300" dirty="0">
              <a:solidFill>
                <a:srgbClr val="242424"/>
              </a:solidFill>
              <a:latin typeface="Franklin Gothic Book" panose="020B0503020102020204" pitchFamily="34" charset="0"/>
            </a:endParaRPr>
          </a:p>
          <a:p>
            <a:pPr algn="l"/>
            <a:r>
              <a:rPr lang="en-US" sz="1300" dirty="0">
                <a:solidFill>
                  <a:srgbClr val="242424"/>
                </a:solidFill>
                <a:latin typeface="Franklin Gothic Book" panose="020B0503020102020204" pitchFamily="34" charset="0"/>
              </a:rPr>
              <a:t>2. </a:t>
            </a:r>
            <a:r>
              <a:rPr lang="en-US" b="0" i="0" dirty="0">
                <a:solidFill>
                  <a:srgbClr val="212121"/>
                </a:solidFill>
                <a:effectLst/>
                <a:latin typeface="Franklin Gothic Book" panose="020B0503020102020204" pitchFamily="34" charset="0"/>
              </a:rPr>
              <a:t>Collins PY, Velloza J, Concepcion T, Oseso L, Chwastiak L, Kemp CG, Simoni J, Wagenaar BH. Intervening for HIV prevention and mental health: a review of global literature. J Int AIDS Soc. 2021 Jun;24 Suppl 2(Suppl 2):e25710. </a:t>
            </a:r>
            <a:endParaRPr lang="en-US"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F8482B3A-B93F-4E5E-B0C5-9FDEC4D10B9C}" type="slidenum">
              <a:rPr lang="en-US" smtClean="0"/>
              <a:t>89</a:t>
            </a:fld>
            <a:endParaRPr lang="en-US" dirty="0"/>
          </a:p>
        </p:txBody>
      </p:sp>
    </p:spTree>
    <p:extLst>
      <p:ext uri="{BB962C8B-B14F-4D97-AF65-F5344CB8AC3E}">
        <p14:creationId xmlns:p14="http://schemas.microsoft.com/office/powerpoint/2010/main" val="1499712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5E2FDF0-BE34-40E6-A70E-CBBA5B697AE7}" type="slidenum">
              <a:rPr lang="en-US">
                <a:solidFill>
                  <a:prstClr val="black"/>
                </a:solidFill>
                <a:latin typeface="Calibri" pitchFamily="34" charset="0"/>
                <a:cs typeface="Arial" charset="0"/>
              </a:rPr>
              <a:pPr defTabSz="966612" fontAlgn="base">
                <a:spcBef>
                  <a:spcPct val="0"/>
                </a:spcBef>
                <a:spcAft>
                  <a:spcPct val="0"/>
                </a:spcAft>
                <a:defRPr/>
              </a:pPr>
              <a:t>9</a:t>
            </a:fld>
            <a:endParaRPr lang="en-US" dirty="0">
              <a:solidFill>
                <a:prstClr val="black"/>
              </a:solidFill>
              <a:latin typeface="Calibri" pitchFamily="34" charset="0"/>
              <a:cs typeface="Arial" charset="0"/>
            </a:endParaRPr>
          </a:p>
        </p:txBody>
      </p:sp>
    </p:spTree>
    <p:extLst>
      <p:ext uri="{BB962C8B-B14F-4D97-AF65-F5344CB8AC3E}">
        <p14:creationId xmlns:p14="http://schemas.microsoft.com/office/powerpoint/2010/main" val="44380501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200025"/>
            <a:ext cx="5759450" cy="3240088"/>
          </a:xfrm>
        </p:spPr>
      </p:sp>
      <p:sp>
        <p:nvSpPr>
          <p:cNvPr id="3" name="Notes Placeholder 2"/>
          <p:cNvSpPr>
            <a:spLocks noGrp="1"/>
          </p:cNvSpPr>
          <p:nvPr>
            <p:ph type="body" idx="1"/>
          </p:nvPr>
        </p:nvSpPr>
        <p:spPr>
          <a:xfrm>
            <a:off x="284480" y="3700462"/>
            <a:ext cx="6692053" cy="5419011"/>
          </a:xfrm>
        </p:spPr>
        <p:txBody>
          <a:bodyPr/>
          <a:lstStyle/>
          <a:p>
            <a:pPr algn="l"/>
            <a:r>
              <a:rPr lang="en-US" sz="1300" b="1" dirty="0">
                <a:latin typeface="Franklin Gothic Book" panose="020B0503020102020204" pitchFamily="34" charset="0"/>
              </a:rPr>
              <a:t>The 2022 HIV Prevention and Care integrated needs assessment</a:t>
            </a:r>
          </a:p>
          <a:p>
            <a:pPr algn="l"/>
            <a:r>
              <a:rPr lang="en-US" sz="1300" dirty="0">
                <a:latin typeface="Franklin Gothic Book" panose="020B0503020102020204" pitchFamily="34" charset="0"/>
              </a:rPr>
              <a:t>In early 2022, a statewide needs assessment survey was conducted to identify most needed services, service gaps, barriers to services, and potential areas for improvement. It was taken by 126 community members across the state who were living with HIV, impacted by HIV, or part of a priority population for HIV. These priority populations, as defined by the federal government, are gay, bisexual, and other men who have sex with men, in particular Black, Latino, and American Indian/Alaska Native men; Black women; transgender women; youth aged 13–24 years; and people who inject drugs.</a:t>
            </a:r>
            <a:r>
              <a:rPr lang="en-US" sz="1300" baseline="30000" dirty="0">
                <a:latin typeface="Franklin Gothic Book" panose="020B0503020102020204" pitchFamily="34" charset="0"/>
              </a:rPr>
              <a:t>1</a:t>
            </a:r>
            <a:r>
              <a:rPr lang="en-US" sz="1300" dirty="0">
                <a:latin typeface="Franklin Gothic Book" panose="020B0503020102020204" pitchFamily="34" charset="0"/>
              </a:rPr>
              <a:t> </a:t>
            </a:r>
            <a:endParaRPr lang="en-US" b="1" dirty="0">
              <a:latin typeface="Franklin Gothic Book" panose="020B0503020102020204" pitchFamily="34" charset="0"/>
            </a:endParaRPr>
          </a:p>
          <a:p>
            <a:endParaRPr lang="en-US" b="1" dirty="0">
              <a:latin typeface="Franklin Gothic Book" panose="020B0503020102020204" pitchFamily="34" charset="0"/>
            </a:endParaRPr>
          </a:p>
          <a:p>
            <a:r>
              <a:rPr lang="en-US" b="1" dirty="0">
                <a:latin typeface="Franklin Gothic Book" panose="020B0503020102020204" pitchFamily="34" charset="0"/>
              </a:rPr>
              <a:t>Alcohol use</a:t>
            </a:r>
          </a:p>
          <a:p>
            <a:r>
              <a:rPr lang="en-US" dirty="0">
                <a:latin typeface="Franklin Gothic Book" panose="020B0503020102020204" pitchFamily="34" charset="0"/>
              </a:rPr>
              <a:t>Half (50%) of the needs assessment respondents reported ever using alcohol to help cope with stress or feelings of anxiety. Nearly a fourth (23%) reported currently using alcohol to cope with stress. While the majority never use alcohol to cope with stress or anxiety (43%), about one-fifth (20%) of those surveyed use alcohol at least weekly to cope with stress, with 5% reporting daily alcohol use. </a:t>
            </a:r>
          </a:p>
          <a:p>
            <a:endParaRPr lang="en-US" dirty="0">
              <a:latin typeface="Franklin Gothic Book" panose="020B0503020102020204" pitchFamily="34" charset="0"/>
            </a:endParaRPr>
          </a:p>
          <a:p>
            <a:r>
              <a:rPr lang="en-US" b="1" dirty="0">
                <a:latin typeface="Franklin Gothic Book" panose="020B0503020102020204" pitchFamily="34" charset="0"/>
              </a:rPr>
              <a:t>Drugs used the most to cope with stress or anxiety, non-prescribed</a:t>
            </a:r>
          </a:p>
          <a:p>
            <a:r>
              <a:rPr lang="en-US" b="0" dirty="0">
                <a:latin typeface="Franklin Gothic Book" panose="020B0503020102020204" pitchFamily="34" charset="0"/>
              </a:rPr>
              <a:t>Use of drugs or medication </a:t>
            </a:r>
            <a:r>
              <a:rPr lang="en-US" dirty="0">
                <a:latin typeface="Franklin Gothic Book" panose="020B0503020102020204" pitchFamily="34" charset="0"/>
              </a:rPr>
              <a:t>without prescription was prevalent among survey respondents. More than half (59%) reported ever using drugs or medication (that was not prescribed to them) to help cope with stress or anxiety. Of these people, drugs that were used the most to cope with stress of anxiety were the following: </a:t>
            </a:r>
          </a:p>
          <a:p>
            <a:pPr marL="664546" lvl="1" indent="-181240">
              <a:buFont typeface="Arial" panose="020B0604020202020204" pitchFamily="34" charset="0"/>
              <a:buChar char="•"/>
            </a:pPr>
            <a:r>
              <a:rPr lang="en-US" dirty="0">
                <a:latin typeface="Franklin Gothic Book" panose="020B0503020102020204" pitchFamily="34" charset="0"/>
              </a:rPr>
              <a:t>Marijuana (68%), </a:t>
            </a:r>
          </a:p>
          <a:p>
            <a:pPr marL="664546" lvl="1" indent="-181240">
              <a:buFont typeface="Arial" panose="020B0604020202020204" pitchFamily="34" charset="0"/>
              <a:buChar char="•"/>
            </a:pPr>
            <a:r>
              <a:rPr lang="en-US" dirty="0">
                <a:latin typeface="Franklin Gothic Book" panose="020B0503020102020204" pitchFamily="34" charset="0"/>
              </a:rPr>
              <a:t>Heroin (34%), </a:t>
            </a:r>
          </a:p>
          <a:p>
            <a:pPr marL="664546" lvl="1" indent="-181240">
              <a:buFont typeface="Arial" panose="020B0604020202020204" pitchFamily="34" charset="0"/>
              <a:buChar char="•"/>
            </a:pPr>
            <a:r>
              <a:rPr lang="en-US" dirty="0">
                <a:latin typeface="Franklin Gothic Book" panose="020B0503020102020204" pitchFamily="34" charset="0"/>
              </a:rPr>
              <a:t>Methamphetamines (32%), </a:t>
            </a:r>
          </a:p>
          <a:p>
            <a:pPr marL="664546" lvl="1" indent="-181240">
              <a:buFont typeface="Arial" panose="020B0604020202020204" pitchFamily="34" charset="0"/>
              <a:buChar char="•"/>
            </a:pPr>
            <a:r>
              <a:rPr lang="en-US" dirty="0">
                <a:latin typeface="Franklin Gothic Book" panose="020B0503020102020204" pitchFamily="34" charset="0"/>
              </a:rPr>
              <a:t>Cocaine (27%), </a:t>
            </a:r>
          </a:p>
          <a:p>
            <a:pPr marL="664546" lvl="1" indent="-181240" defTabSz="966612">
              <a:buFont typeface="Arial" panose="020B0604020202020204" pitchFamily="34" charset="0"/>
              <a:buChar char="•"/>
              <a:defRPr/>
            </a:pPr>
            <a:r>
              <a:rPr lang="en-US" dirty="0">
                <a:latin typeface="Franklin Gothic Book" panose="020B0503020102020204" pitchFamily="34" charset="0"/>
              </a:rPr>
              <a:t>Prescription opioids (24%)—codeine, oxycontin, morphine, Percocet, Vicodin</a:t>
            </a:r>
          </a:p>
          <a:p>
            <a:pPr marL="664546" lvl="1" indent="-181240">
              <a:buFont typeface="Arial" panose="020B0604020202020204" pitchFamily="34" charset="0"/>
              <a:buChar char="•"/>
            </a:pPr>
            <a:r>
              <a:rPr lang="en-US" dirty="0">
                <a:latin typeface="Franklin Gothic Book" panose="020B0503020102020204" pitchFamily="34" charset="0"/>
              </a:rPr>
              <a:t>Synthetic opioids (22%)—fentanyl, methadone, meperidine, tramadol</a:t>
            </a:r>
          </a:p>
          <a:p>
            <a:pPr marL="664546" lvl="1" indent="-181240">
              <a:buFont typeface="Arial" panose="020B0604020202020204" pitchFamily="34" charset="0"/>
              <a:buChar char="•"/>
            </a:pPr>
            <a:r>
              <a:rPr lang="en-US" dirty="0">
                <a:latin typeface="Franklin Gothic Book" panose="020B0503020102020204" pitchFamily="34" charset="0"/>
              </a:rPr>
              <a:t>Prescription stimulants (11%)—Adderall, Vyvanse</a:t>
            </a:r>
          </a:p>
          <a:p>
            <a:pPr marL="664546" lvl="1" indent="-181240">
              <a:buFont typeface="Arial" panose="020B0604020202020204" pitchFamily="34" charset="0"/>
              <a:buChar char="•"/>
            </a:pPr>
            <a:r>
              <a:rPr lang="en-US" dirty="0">
                <a:latin typeface="Franklin Gothic Book" panose="020B0503020102020204" pitchFamily="34" charset="0"/>
              </a:rPr>
              <a:t>Other drugs (4%)—CBD (x3), benzies or mushrooms</a:t>
            </a:r>
          </a:p>
          <a:p>
            <a:endParaRPr lang="en-US" dirty="0">
              <a:latin typeface="Franklin Gothic Book" panose="020B0503020102020204" pitchFamily="34" charset="0"/>
            </a:endParaRPr>
          </a:p>
          <a:p>
            <a:r>
              <a:rPr lang="en-US" dirty="0">
                <a:latin typeface="Franklin Gothic Book" panose="020B0503020102020204" pitchFamily="34" charset="0"/>
              </a:rPr>
              <a:t>Among those who reported ever using recreational drugs or medication (without prescription) to cope with stress and anxiety, just less than half (40%) used substances in the last seven days, and a third (35%) used these substances daily.</a:t>
            </a:r>
          </a:p>
          <a:p>
            <a:pPr defTabSz="966612">
              <a:defRPr/>
            </a:pPr>
            <a:endParaRPr lang="en-US" dirty="0">
              <a:latin typeface="Franklin Gothic Book" panose="020B0503020102020204" pitchFamily="34" charset="0"/>
            </a:endParaRPr>
          </a:p>
          <a:p>
            <a:pPr defTabSz="966612">
              <a:defRPr/>
            </a:pPr>
            <a:r>
              <a:rPr lang="en-US" b="1" dirty="0">
                <a:latin typeface="Franklin Gothic Book" panose="020B0503020102020204" pitchFamily="34" charset="0"/>
              </a:rPr>
              <a:t>Syringe use and sharing practices</a:t>
            </a:r>
          </a:p>
          <a:p>
            <a:pPr defTabSz="966612">
              <a:defRPr/>
            </a:pPr>
            <a:r>
              <a:rPr lang="en-US" dirty="0">
                <a:latin typeface="Franklin Gothic Book" panose="020B0503020102020204" pitchFamily="34" charset="0"/>
              </a:rPr>
              <a:t>With regard to syringe use, 11% of respondents said they use syringes to inject hormones (that is, testosterone, estrogen) or steroids and 21% of them had ever shared syringes. When asked how frequently they shared syringes, most people “rarely or never” share (71%), while 29% “sometimes” share. When asked how frequently they use sterile syringes to inject hormones or steroids, 77% responded “every time,” 15% responded “most of the time,” and 7% responded “every other time or so.”</a:t>
            </a:r>
          </a:p>
          <a:p>
            <a:pPr defTabSz="966612">
              <a:defRPr/>
            </a:pPr>
            <a:endParaRPr lang="en-US" dirty="0">
              <a:latin typeface="Franklin Gothic Book" panose="020B0503020102020204" pitchFamily="34" charset="0"/>
            </a:endParaRPr>
          </a:p>
          <a:p>
            <a:pPr defTabSz="966612">
              <a:defRPr/>
            </a:pPr>
            <a:r>
              <a:rPr lang="en-US" dirty="0">
                <a:latin typeface="Franklin Gothic Book" panose="020B0503020102020204" pitchFamily="34" charset="0"/>
              </a:rPr>
              <a:t>Further, 28% of respondents used syringes recreationally to “get high” with drugs or medications that were not prescribed to them and 18% of them had ever shared syringes. When asked how frequently they shared syringes, 43% “rarely or never” share, 43% “sometimes” share, and 14% share “most of the time.” When asked how frequently they use sterile syringes to inject drugs recreationally, 47% said “most of the time,” 44% said “every time,” a small 6% said “every other time or so,” and 3% said “sometimes.”</a:t>
            </a:r>
          </a:p>
          <a:p>
            <a:pPr defTabSz="966612">
              <a:defRPr/>
            </a:pPr>
            <a:endParaRPr lang="en-US" b="1" dirty="0">
              <a:latin typeface="Franklin Gothic Book" panose="020B0503020102020204" pitchFamily="34" charset="0"/>
            </a:endParaRPr>
          </a:p>
          <a:p>
            <a:r>
              <a:rPr lang="en-US" b="1" dirty="0">
                <a:latin typeface="Franklin Gothic Book" panose="020B0503020102020204" pitchFamily="34" charset="0"/>
              </a:rPr>
              <a:t>Substance use impact on daily activities or responsibilities</a:t>
            </a:r>
          </a:p>
          <a:p>
            <a:pPr defTabSz="966612">
              <a:defRPr/>
            </a:pPr>
            <a:r>
              <a:rPr lang="en-US" dirty="0">
                <a:latin typeface="Franklin Gothic Book" panose="020B0503020102020204" pitchFamily="34" charset="0"/>
              </a:rPr>
              <a:t>Use of alcohol or drugs as a coping mechanism for stress and anxiety can have adverse impact on completing daily activities or responsibilities. A third (32%) </a:t>
            </a:r>
            <a:r>
              <a:rPr lang="en-US" b="0" dirty="0">
                <a:latin typeface="Franklin Gothic Book" panose="020B0503020102020204" pitchFamily="34" charset="0"/>
              </a:rPr>
              <a:t>of respondents reported that </a:t>
            </a:r>
            <a:r>
              <a:rPr lang="en-US" dirty="0">
                <a:latin typeface="Franklin Gothic Book" panose="020B0503020102020204" pitchFamily="34" charset="0"/>
              </a:rPr>
              <a:t>substance use has ever impacted their ability to complete work, childcare, family or social responsibilities; if they reported yes to this question, a further one in three (35%) reported that drug or alcohol use impacted them daily.</a:t>
            </a:r>
          </a:p>
          <a:p>
            <a:pPr defTabSz="966612">
              <a:defRPr/>
            </a:pPr>
            <a:endParaRPr lang="en-US" dirty="0">
              <a:latin typeface="Franklin Gothic Book" panose="020B0503020102020204" pitchFamily="34" charset="0"/>
            </a:endParaRPr>
          </a:p>
          <a:p>
            <a:pPr defTabSz="966612">
              <a:defRPr/>
            </a:pPr>
            <a:r>
              <a:rPr lang="en-US" sz="1300" dirty="0">
                <a:solidFill>
                  <a:srgbClr val="242424"/>
                </a:solidFill>
                <a:latin typeface="Franklin Gothic Book" panose="020B0503020102020204" pitchFamily="34" charset="0"/>
              </a:rPr>
              <a:t>1. </a:t>
            </a:r>
            <a:r>
              <a:rPr lang="en-US" dirty="0">
                <a:latin typeface="Franklin Gothic Book" panose="020B0503020102020204" pitchFamily="34" charset="0"/>
              </a:rPr>
              <a:t>The White House. 2021. National HIV/AIDS Strategy for the United States 2022–2025. Washington, DC. </a:t>
            </a:r>
            <a:endParaRPr lang="en-US" sz="1300" dirty="0">
              <a:solidFill>
                <a:srgbClr val="242424"/>
              </a:solidFill>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F8482B3A-B93F-4E5E-B0C5-9FDEC4D10B9C}" type="slidenum">
              <a:rPr lang="en-US" smtClean="0"/>
              <a:t>90</a:t>
            </a:fld>
            <a:endParaRPr lang="en-US" dirty="0"/>
          </a:p>
        </p:txBody>
      </p:sp>
    </p:spTree>
    <p:extLst>
      <p:ext uri="{BB962C8B-B14F-4D97-AF65-F5344CB8AC3E}">
        <p14:creationId xmlns:p14="http://schemas.microsoft.com/office/powerpoint/2010/main" val="389091136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346075"/>
            <a:ext cx="5762625" cy="3241675"/>
          </a:xfrm>
        </p:spPr>
      </p:sp>
      <p:sp>
        <p:nvSpPr>
          <p:cNvPr id="3" name="Notes Placeholder 2"/>
          <p:cNvSpPr>
            <a:spLocks noGrp="1"/>
          </p:cNvSpPr>
          <p:nvPr>
            <p:ph type="body" idx="1"/>
          </p:nvPr>
        </p:nvSpPr>
        <p:spPr>
          <a:xfrm>
            <a:off x="230294" y="3740467"/>
            <a:ext cx="6854613" cy="5860733"/>
          </a:xfrm>
        </p:spPr>
        <p:txBody>
          <a:bodyPr/>
          <a:lstStyle/>
          <a:p>
            <a:pPr defTabSz="966612">
              <a:defRPr/>
            </a:pPr>
            <a:r>
              <a:rPr lang="en-US" sz="1500" b="1" dirty="0">
                <a:latin typeface="Franklin Gothic Book" panose="020B0503020102020204" pitchFamily="34" charset="0"/>
              </a:rPr>
              <a:t>Youth mental health: LGBT youth</a:t>
            </a:r>
          </a:p>
          <a:p>
            <a:pPr defTabSz="966612">
              <a:defRPr/>
            </a:pPr>
            <a:r>
              <a:rPr lang="en-US" dirty="0">
                <a:latin typeface="Franklin Gothic Book" panose="020B0503020102020204" pitchFamily="34" charset="0"/>
              </a:rPr>
              <a:t>Although Wisconsin does not routinely collect surveillance data for mental health and substance abuse, data from the national Youth Risk Behavioral Surveillance Survey (YRBSS) may inform planning for HIV prevention interventions. The objective of YRBSS is to estimate the prevalence of behaviors that put youth at risk for unintentional injury or violence. The survey demographics include vulnerable youth communities, such as lesbian, gay, bisexual, and transgender (LGBT) youth, highlighting potential risk disparities that can impact HIV prevention success.</a:t>
            </a:r>
            <a:endParaRPr lang="en-US" b="1" dirty="0">
              <a:latin typeface="Franklin Gothic Book" panose="020B0503020102020204" pitchFamily="34" charset="0"/>
            </a:endParaRPr>
          </a:p>
          <a:p>
            <a:endParaRPr lang="en-US" b="1" dirty="0">
              <a:latin typeface="Franklin Gothic Book" panose="020B0503020102020204" pitchFamily="34" charset="0"/>
            </a:endParaRPr>
          </a:p>
          <a:p>
            <a:r>
              <a:rPr lang="en-US" b="0" dirty="0">
                <a:latin typeface="Franklin Gothic Book" panose="020B0503020102020204" pitchFamily="34" charset="0"/>
              </a:rPr>
              <a:t>We display weighted data from </a:t>
            </a:r>
            <a:r>
              <a:rPr lang="en-US" sz="1300" dirty="0">
                <a:latin typeface="Franklin Gothic Book" panose="020B0503020102020204" pitchFamily="34" charset="0"/>
              </a:rPr>
              <a:t>the Youth Risk Behavior Survey (YRBS) 2019, as 2021 data was not yet available at the time this report was completed.</a:t>
            </a:r>
            <a:endParaRPr lang="en-US" b="1" dirty="0">
              <a:latin typeface="Franklin Gothic Book" panose="020B0503020102020204" pitchFamily="34" charset="0"/>
            </a:endParaRPr>
          </a:p>
          <a:p>
            <a:endParaRPr lang="en-US" dirty="0">
              <a:latin typeface="Franklin Gothic Book" panose="020B0503020102020204" pitchFamily="34" charset="0"/>
            </a:endParaRPr>
          </a:p>
          <a:p>
            <a:pPr defTabSz="966612">
              <a:defRPr/>
            </a:pPr>
            <a:r>
              <a:rPr lang="en-US" sz="1300" dirty="0">
                <a:latin typeface="Franklin Gothic Book" panose="020B0503020102020204" pitchFamily="34" charset="0"/>
              </a:rPr>
              <a:t>In Wisconsin, data from YRBS showed a higher prevalence of forced sex, depressed mental health, and lack of safety that could lead to increased risk of HIV among lesbian, gay, and bisexual youth (LGBT) compared to straight-cisgender (heterosexual) youth.</a:t>
            </a:r>
            <a:r>
              <a:rPr lang="en-US" sz="1300" baseline="30000" dirty="0">
                <a:latin typeface="Franklin Gothic Book" panose="020B0503020102020204" pitchFamily="34" charset="0"/>
              </a:rPr>
              <a:t>1</a:t>
            </a:r>
            <a:r>
              <a:rPr lang="en-US" sz="1300" b="1" dirty="0">
                <a:latin typeface="Franklin Gothic Book" panose="020B0503020102020204" pitchFamily="34" charset="0"/>
              </a:rPr>
              <a:t> </a:t>
            </a:r>
            <a:r>
              <a:rPr lang="en-US" sz="1300" dirty="0">
                <a:latin typeface="Franklin Gothic Book" panose="020B0503020102020204" pitchFamily="34" charset="0"/>
              </a:rPr>
              <a:t>Risks assessed included reports of engaging in self-harm, anxiety problems, changes in behavior, and the ideation, planning and attempt of suicide.</a:t>
            </a:r>
          </a:p>
          <a:p>
            <a:pPr defTabSz="966612">
              <a:defRPr/>
            </a:pPr>
            <a:endParaRPr lang="en-US" sz="1300" b="1" dirty="0">
              <a:latin typeface="Franklin Gothic Book" panose="020B0503020102020204" pitchFamily="34" charset="0"/>
            </a:endParaRPr>
          </a:p>
          <a:p>
            <a:pPr defTabSz="966612">
              <a:defRPr/>
            </a:pPr>
            <a:r>
              <a:rPr lang="en-US" sz="1300" dirty="0">
                <a:latin typeface="Franklin Gothic Book" panose="020B0503020102020204" pitchFamily="34" charset="0"/>
              </a:rPr>
              <a:t>In fact, with regard to intimacy and risk disparity, LGBT youth were nearly three-times more likely to be forced into unwanted sexual activity or physically hurt by a dating partner compared to similarly aged, straight-cisgender youth.</a:t>
            </a:r>
          </a:p>
          <a:p>
            <a:pPr defTabSz="966612">
              <a:defRPr/>
            </a:pPr>
            <a:endParaRPr lang="en-US" sz="1300" dirty="0">
              <a:latin typeface="Franklin Gothic Book" panose="020B0503020102020204" pitchFamily="34" charset="0"/>
            </a:endParaRPr>
          </a:p>
          <a:p>
            <a:pPr marL="0" indent="0" defTabSz="966612">
              <a:buFont typeface="Arial" panose="020B0604020202020204" pitchFamily="34" charset="0"/>
              <a:buNone/>
              <a:defRPr/>
            </a:pPr>
            <a:r>
              <a:rPr lang="en-US" sz="1300" dirty="0">
                <a:latin typeface="Franklin Gothic Book" panose="020B0503020102020204" pitchFamily="34" charset="0"/>
              </a:rPr>
              <a:t>Additional information about the Wisconsin YRBSS can be viewed here at </a:t>
            </a:r>
            <a:r>
              <a:rPr lang="en-US" sz="1300" u="sng" dirty="0">
                <a:latin typeface="Franklin Gothic Book" panose="020B0503020102020204" pitchFamily="34" charset="0"/>
              </a:rPr>
              <a:t>https://dpi.wi.gov/sspw/yrbs</a:t>
            </a:r>
            <a:r>
              <a:rPr lang="en-US" sz="1300" u="none" dirty="0">
                <a:latin typeface="Franklin Gothic Book" panose="020B0503020102020204" pitchFamily="34" charset="0"/>
              </a:rPr>
              <a:t>.</a:t>
            </a:r>
          </a:p>
          <a:p>
            <a:pPr marL="285750" indent="-285750" defTabSz="966612">
              <a:buFont typeface="Arial" panose="020B0604020202020204" pitchFamily="34" charset="0"/>
              <a:buChar char="•"/>
              <a:defRPr/>
            </a:pPr>
            <a:r>
              <a:rPr lang="en-US" sz="1300" dirty="0">
                <a:latin typeface="Franklin Gothic Book" panose="020B0503020102020204" pitchFamily="34" charset="0"/>
              </a:rPr>
              <a:t>The 2019 Wisconsin YRBSS questionnaire can be viewed here at </a:t>
            </a:r>
            <a:r>
              <a:rPr lang="en-US" u="sng" dirty="0">
                <a:latin typeface="Franklin Gothic Book" panose="020B0503020102020204" pitchFamily="34" charset="0"/>
              </a:rPr>
              <a:t>https://dpi.wi.gov/sites/default/files/imce/sspw/pdf/yrbs2019hsquestionnaire.pdf</a:t>
            </a:r>
            <a:r>
              <a:rPr lang="en-US" u="none" dirty="0">
                <a:latin typeface="Franklin Gothic Book" panose="020B0503020102020204" pitchFamily="34" charset="0"/>
              </a:rPr>
              <a:t>.</a:t>
            </a:r>
          </a:p>
          <a:p>
            <a:pPr defTabSz="966612">
              <a:defRPr/>
            </a:pPr>
            <a:endParaRPr lang="en-US" dirty="0">
              <a:latin typeface="Franklin Gothic Book" panose="020B0503020102020204" pitchFamily="34" charset="0"/>
            </a:endParaRPr>
          </a:p>
          <a:p>
            <a:pPr defTabSz="966612">
              <a:defRPr/>
            </a:pPr>
            <a:endParaRPr lang="en-US" dirty="0">
              <a:latin typeface="Franklin Gothic Book" panose="020B0503020102020204" pitchFamily="34" charset="0"/>
            </a:endParaRPr>
          </a:p>
          <a:p>
            <a:pPr algn="l"/>
            <a:r>
              <a:rPr lang="en-US" dirty="0">
                <a:solidFill>
                  <a:srgbClr val="000000"/>
                </a:solidFill>
                <a:latin typeface="Franklin Gothic Book" panose="020B0503020102020204" pitchFamily="34" charset="0"/>
              </a:rPr>
              <a:t>1. Department of Public Instruction. 2013 Youth Risk Behavior 2013 Sexual Identify Report. Accessed December 2, 2015, at </a:t>
            </a:r>
            <a:r>
              <a:rPr lang="en-US" u="sng" dirty="0">
                <a:solidFill>
                  <a:srgbClr val="253494"/>
                </a:solidFill>
                <a:latin typeface="Franklin Gothic Book" panose="020B0503020102020204" pitchFamily="34" charset="0"/>
              </a:rPr>
              <a:t>http://dpi.wi.gov/sites/default/files/imce/sspw/pdf/yrbs13hssexualid.pdf</a:t>
            </a:r>
            <a:r>
              <a:rPr lang="en-US" dirty="0">
                <a:solidFill>
                  <a:srgbClr val="000000"/>
                </a:solidFill>
                <a:latin typeface="Franklin Gothic Book" panose="020B0503020102020204" pitchFamily="34" charset="0"/>
              </a:rPr>
              <a:t>.</a:t>
            </a:r>
            <a:endParaRPr lang="en-US" dirty="0">
              <a:latin typeface="Franklin Gothic Book" panose="020B0503020102020204" pitchFamily="34" charset="0"/>
            </a:endParaRPr>
          </a:p>
          <a:p>
            <a:endParaRPr lang="en-US" dirty="0"/>
          </a:p>
        </p:txBody>
      </p:sp>
      <p:sp>
        <p:nvSpPr>
          <p:cNvPr id="4" name="Slide Number Placeholder 3"/>
          <p:cNvSpPr>
            <a:spLocks noGrp="1"/>
          </p:cNvSpPr>
          <p:nvPr>
            <p:ph type="sldNum" sz="quarter" idx="5"/>
          </p:nvPr>
        </p:nvSpPr>
        <p:spPr/>
        <p:txBody>
          <a:bodyPr/>
          <a:lstStyle/>
          <a:p>
            <a:fld id="{F8482B3A-B93F-4E5E-B0C5-9FDEC4D10B9C}" type="slidenum">
              <a:rPr lang="en-US" smtClean="0"/>
              <a:t>91</a:t>
            </a:fld>
            <a:endParaRPr lang="en-US" dirty="0"/>
          </a:p>
        </p:txBody>
      </p:sp>
    </p:spTree>
    <p:extLst>
      <p:ext uri="{BB962C8B-B14F-4D97-AF65-F5344CB8AC3E}">
        <p14:creationId xmlns:p14="http://schemas.microsoft.com/office/powerpoint/2010/main" val="255471140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212725"/>
            <a:ext cx="5762625" cy="3241675"/>
          </a:xfrm>
        </p:spPr>
      </p:sp>
      <p:sp>
        <p:nvSpPr>
          <p:cNvPr id="3" name="Notes Placeholder 2"/>
          <p:cNvSpPr>
            <a:spLocks noGrp="1"/>
          </p:cNvSpPr>
          <p:nvPr>
            <p:ph type="body" idx="1"/>
          </p:nvPr>
        </p:nvSpPr>
        <p:spPr>
          <a:xfrm>
            <a:off x="216747" y="3593783"/>
            <a:ext cx="6841067" cy="5525691"/>
          </a:xfrm>
        </p:spPr>
        <p:txBody>
          <a:bodyPr/>
          <a:lstStyle/>
          <a:p>
            <a:r>
              <a:rPr lang="en-US" b="1" dirty="0">
                <a:latin typeface="Franklin Gothic Book" panose="020B0503020102020204" pitchFamily="34" charset="0"/>
              </a:rPr>
              <a:t>Wisconsin youth LGBT and substance use</a:t>
            </a:r>
          </a:p>
          <a:p>
            <a:r>
              <a:rPr lang="en-US" dirty="0">
                <a:latin typeface="Franklin Gothic Book" panose="020B0503020102020204" pitchFamily="34" charset="0"/>
              </a:rPr>
              <a:t>Similar to mental health disorders, data from the YRBS also show a higher prevalence of substance use among lesbian, gay and bisexual youth compared to heterosexual youth.</a:t>
            </a:r>
            <a:r>
              <a:rPr lang="en-US" baseline="30000" dirty="0">
                <a:latin typeface="Franklin Gothic Book" panose="020B0503020102020204" pitchFamily="34" charset="0"/>
              </a:rPr>
              <a:t>1</a:t>
            </a:r>
            <a:r>
              <a:rPr lang="en-US" b="1" dirty="0">
                <a:latin typeface="Franklin Gothic Book" panose="020B0503020102020204" pitchFamily="34" charset="0"/>
              </a:rPr>
              <a:t> </a:t>
            </a:r>
            <a:r>
              <a:rPr lang="en-US" dirty="0">
                <a:latin typeface="Franklin Gothic Book" panose="020B0503020102020204" pitchFamily="34" charset="0"/>
              </a:rPr>
              <a:t>In fact, LGBT youth are two times more likely to use methamphetamines or prescription pain medicines for recreational use than their similarly-aged straight-cisgender peers.</a:t>
            </a:r>
          </a:p>
          <a:p>
            <a:pPr algn="l"/>
            <a:endParaRPr lang="en-US" b="1" i="0" u="none" strike="noStrike" baseline="0" dirty="0">
              <a:solidFill>
                <a:srgbClr val="000000"/>
              </a:solidFill>
              <a:latin typeface="Franklin Gothic Book" panose="020B0503020102020204" pitchFamily="34" charset="0"/>
            </a:endParaRPr>
          </a:p>
          <a:p>
            <a:pPr algn="l"/>
            <a:r>
              <a:rPr lang="en-US" b="1" i="0" u="none" strike="noStrike" baseline="0" dirty="0">
                <a:solidFill>
                  <a:srgbClr val="000000"/>
                </a:solidFill>
                <a:latin typeface="Franklin Gothic Book" panose="020B0503020102020204" pitchFamily="34" charset="0"/>
              </a:rPr>
              <a:t>Prevalence of substance use among people living with HIV</a:t>
            </a:r>
          </a:p>
          <a:p>
            <a:pPr algn="l"/>
            <a:r>
              <a:rPr lang="en-US" b="0" i="0" u="none" strike="noStrike" baseline="0" dirty="0">
                <a:solidFill>
                  <a:srgbClr val="000000"/>
                </a:solidFill>
                <a:latin typeface="Franklin Gothic Book" panose="020B0503020102020204" pitchFamily="34" charset="0"/>
              </a:rPr>
              <a:t>Nationally, people living with HIV are more likely to experience substance use than the general population</a:t>
            </a:r>
            <a:r>
              <a:rPr lang="en-US" i="0" u="none" strike="noStrike" baseline="0" dirty="0">
                <a:solidFill>
                  <a:srgbClr val="000000"/>
                </a:solidFill>
                <a:latin typeface="Franklin Gothic Book" panose="020B0503020102020204" pitchFamily="34" charset="0"/>
              </a:rPr>
              <a:t>:</a:t>
            </a:r>
            <a:r>
              <a:rPr lang="en-US" i="0" u="none" strike="noStrike" baseline="30000" dirty="0">
                <a:solidFill>
                  <a:srgbClr val="000000"/>
                </a:solidFill>
                <a:latin typeface="Franklin Gothic Book" panose="020B0503020102020204" pitchFamily="34" charset="0"/>
              </a:rPr>
              <a:t>2</a:t>
            </a:r>
          </a:p>
          <a:p>
            <a:pPr marL="785372" lvl="1" indent="-302066">
              <a:buFont typeface="Arial" panose="020B0604020202020204" pitchFamily="34" charset="0"/>
              <a:buChar char="•"/>
            </a:pPr>
            <a:r>
              <a:rPr lang="en-US" b="0" i="0" u="none" strike="noStrike" baseline="0" dirty="0">
                <a:solidFill>
                  <a:srgbClr val="000000"/>
                </a:solidFill>
                <a:latin typeface="Franklin Gothic Book" panose="020B0503020102020204" pitchFamily="34" charset="0"/>
              </a:rPr>
              <a:t>Alcohol: The lifetime prevalence of alcohol use disorders among PLWH is </a:t>
            </a:r>
            <a:r>
              <a:rPr kumimoji="0" lang="en-US" sz="12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mn-cs"/>
              </a:rPr>
              <a:t>2–3 </a:t>
            </a:r>
            <a:r>
              <a:rPr lang="en-US" b="0" i="0" u="none" strike="noStrike" baseline="0" dirty="0">
                <a:solidFill>
                  <a:srgbClr val="000000"/>
                </a:solidFill>
                <a:latin typeface="Franklin Gothic Book" panose="020B0503020102020204" pitchFamily="34" charset="0"/>
              </a:rPr>
              <a:t>times that of the general population.</a:t>
            </a:r>
          </a:p>
          <a:p>
            <a:pPr marL="785372" lvl="1" indent="-302066">
              <a:buFont typeface="Arial" panose="020B0604020202020204" pitchFamily="34" charset="0"/>
              <a:buChar char="•"/>
            </a:pPr>
            <a:r>
              <a:rPr lang="en-US" b="0" i="0" u="none" strike="noStrike" baseline="0" dirty="0">
                <a:solidFill>
                  <a:srgbClr val="000000"/>
                </a:solidFill>
                <a:latin typeface="Franklin Gothic Book" panose="020B0503020102020204" pitchFamily="34" charset="0"/>
              </a:rPr>
              <a:t>Tobacco: The smoking rate among PLWH is </a:t>
            </a:r>
            <a:r>
              <a:rPr kumimoji="0" lang="en-US" sz="12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mn-cs"/>
              </a:rPr>
              <a:t>2–3 </a:t>
            </a:r>
            <a:r>
              <a:rPr lang="en-US" b="0" i="0" u="none" strike="noStrike" baseline="0" dirty="0">
                <a:solidFill>
                  <a:srgbClr val="000000"/>
                </a:solidFill>
                <a:latin typeface="Franklin Gothic Book" panose="020B0503020102020204" pitchFamily="34" charset="0"/>
              </a:rPr>
              <a:t>times that of the general population.</a:t>
            </a:r>
            <a:r>
              <a:rPr lang="en-US" b="0" i="0" u="none" strike="noStrike" baseline="30000" dirty="0">
                <a:solidFill>
                  <a:srgbClr val="000000"/>
                </a:solidFill>
                <a:latin typeface="Franklin Gothic Book" panose="020B0503020102020204" pitchFamily="34" charset="0"/>
              </a:rPr>
              <a:t>3</a:t>
            </a:r>
            <a:endParaRPr lang="en-US" i="0" u="none" strike="noStrike" baseline="30000" dirty="0">
              <a:solidFill>
                <a:srgbClr val="000000"/>
              </a:solidFill>
              <a:latin typeface="Franklin Gothic Book" panose="020B0503020102020204" pitchFamily="34" charset="0"/>
            </a:endParaRPr>
          </a:p>
          <a:p>
            <a:pPr marL="785372" lvl="1" indent="-302066">
              <a:buFont typeface="Arial" panose="020B0604020202020204" pitchFamily="34" charset="0"/>
              <a:buChar char="•"/>
            </a:pPr>
            <a:r>
              <a:rPr lang="en-US" b="0" i="0" u="none" strike="noStrike" baseline="0" dirty="0">
                <a:solidFill>
                  <a:srgbClr val="000000"/>
                </a:solidFill>
                <a:latin typeface="Franklin Gothic Book" panose="020B0503020102020204" pitchFamily="34" charset="0"/>
              </a:rPr>
              <a:t>Injection drugs: While the rate of ongoing injection drug use among PLWH is unknown, the estimated number of new diagnoses attributed to injection drug use has remained stabled. At the end of 2020, about 9% of all PLWH in Wisconsin were people who inject drugs.</a:t>
            </a:r>
          </a:p>
          <a:p>
            <a:pPr algn="l"/>
            <a:endParaRPr lang="en-US" b="0" i="0" u="none" strike="noStrike" baseline="0" dirty="0">
              <a:solidFill>
                <a:srgbClr val="000000"/>
              </a:solidFill>
              <a:latin typeface="Franklin Gothic Book" panose="020B0503020102020204" pitchFamily="34" charset="0"/>
            </a:endParaRPr>
          </a:p>
          <a:p>
            <a:pPr algn="l"/>
            <a:r>
              <a:rPr lang="en-US" b="0" i="0" u="none" strike="noStrike" baseline="0" dirty="0">
                <a:latin typeface="Franklin Gothic Book" panose="020B0503020102020204" pitchFamily="34" charset="0"/>
              </a:rPr>
              <a:t>In Wisconsin, the prevalence of substance use among PLWH is unknown. However, 22% of PLWH who completed a survey of barriers as part of a linkage and retention intervention stated that they were concerned about their use of drugs or alcohol (Wisconsin DHS, unpublished data). As with mental health, this number may overestimate the prevalence of substance use disorders due to the specific population surveyed, but is indicative of the need for treatment services and highlights the impact that substance use can have on adherence to care. According to the U.S. Department of Health and Human Services, ongoing substance use among PLWH can interfere with adherence to antiretroviral therapy, and can lead to other potential barriers to adherence, such as unstable housing, loss of relationships and social support, loss of employment, and involvement with the criminal justice system. In Wisconsin, PLWH whose HIV transmission was attributed to injection drug use were less likely than those with male-male or high-risk heterosexual contact to be in care, retained in care, or virally suppressed.</a:t>
            </a:r>
            <a:r>
              <a:rPr lang="en-US" b="0" i="0" u="none" strike="noStrike" baseline="30000" dirty="0">
                <a:latin typeface="Franklin Gothic Book" panose="020B0503020102020204" pitchFamily="34" charset="0"/>
              </a:rPr>
              <a:t>4</a:t>
            </a:r>
            <a:endParaRPr lang="en-US" i="0" u="none" strike="noStrike" baseline="30000" dirty="0">
              <a:latin typeface="Franklin Gothic Book" panose="020B0503020102020204" pitchFamily="34" charset="0"/>
            </a:endParaRPr>
          </a:p>
          <a:p>
            <a:pPr algn="l"/>
            <a:endParaRPr lang="en-US" b="1" i="0" u="none" strike="noStrike" baseline="0" dirty="0">
              <a:latin typeface="Franklin Gothic Book" panose="020B0503020102020204" pitchFamily="34" charset="0"/>
            </a:endParaRPr>
          </a:p>
          <a:p>
            <a:pPr algn="l"/>
            <a:r>
              <a:rPr lang="en-US" b="1" i="0" u="none" strike="noStrike" baseline="0" dirty="0">
                <a:latin typeface="Franklin Gothic Book" panose="020B0503020102020204" pitchFamily="34" charset="0"/>
              </a:rPr>
              <a:t>Substance use as a risk factor for HIV </a:t>
            </a:r>
          </a:p>
          <a:p>
            <a:pPr algn="l"/>
            <a:r>
              <a:rPr lang="en-US" b="0" i="0" u="none" strike="noStrike" baseline="0" dirty="0">
                <a:latin typeface="Franklin Gothic Book" panose="020B0503020102020204" pitchFamily="34" charset="0"/>
              </a:rPr>
              <a:t>Injection drug use, through the sharing of needles and drug use or preparation equipment, is a direct route of HIV transmission, accounting for about 10% of annual new HIV diagnoses in the United States and 7% of new diagnoses during 2010–2014 in Wisconsin. However, use or abuse of alcohol, tobacco and other non-injection drugs is also associated with increased risk of HIV because these substances may reduce inhibitions and lead to more unsafe sexual behaviors</a:t>
            </a:r>
            <a:r>
              <a:rPr lang="en-US" i="0" u="none" strike="noStrike" baseline="0" dirty="0">
                <a:latin typeface="Franklin Gothic Book" panose="020B0503020102020204" pitchFamily="34" charset="0"/>
              </a:rPr>
              <a:t>.</a:t>
            </a:r>
            <a:r>
              <a:rPr lang="en-US" i="0" u="none" strike="noStrike" baseline="30000" dirty="0">
                <a:latin typeface="Franklin Gothic Book" panose="020B0503020102020204" pitchFamily="34" charset="0"/>
              </a:rPr>
              <a:t>5</a:t>
            </a:r>
            <a:r>
              <a:rPr lang="en-US" i="0" u="none" strike="noStrike" baseline="0" dirty="0">
                <a:latin typeface="Franklin Gothic Book" panose="020B0503020102020204" pitchFamily="34" charset="0"/>
              </a:rPr>
              <a:t> </a:t>
            </a:r>
            <a:r>
              <a:rPr lang="en-US" b="0" i="0" u="none" strike="noStrike" baseline="0" dirty="0">
                <a:latin typeface="Franklin Gothic Book" panose="020B0503020102020204" pitchFamily="34" charset="0"/>
              </a:rPr>
              <a:t>For example:</a:t>
            </a:r>
          </a:p>
          <a:p>
            <a:pPr marL="785372" lvl="1" indent="-302066">
              <a:buFont typeface="Arial" panose="020B0604020202020204" pitchFamily="34" charset="0"/>
              <a:buChar char="•"/>
            </a:pPr>
            <a:r>
              <a:rPr lang="en-US" b="0" i="0" u="none" strike="noStrike" baseline="0" dirty="0">
                <a:latin typeface="Franklin Gothic Book" panose="020B0503020102020204" pitchFamily="34" charset="0"/>
              </a:rPr>
              <a:t>Males who have sex with males (MSM) and who use methamphetamine (“meth”) report using condoms less often, have more sex partners, and are more likely to inject meth (which adds an additional HIV risk) rather than smoke or snort it.</a:t>
            </a:r>
            <a:r>
              <a:rPr lang="en-US" b="0" i="0" u="none" strike="noStrike" baseline="30000" dirty="0">
                <a:latin typeface="Franklin Gothic Book" panose="020B0503020102020204" pitchFamily="34" charset="0"/>
              </a:rPr>
              <a:t>6</a:t>
            </a:r>
            <a:endParaRPr lang="en-US" i="0" u="none" strike="noStrike" baseline="30000" dirty="0">
              <a:latin typeface="Franklin Gothic Book" panose="020B0503020102020204" pitchFamily="34" charset="0"/>
            </a:endParaRPr>
          </a:p>
          <a:p>
            <a:pPr marL="785372" lvl="1" indent="-302066">
              <a:buFont typeface="Arial" panose="020B0604020202020204" pitchFamily="34" charset="0"/>
              <a:buChar char="•"/>
            </a:pPr>
            <a:r>
              <a:rPr lang="en-US" b="0" i="0" u="none" strike="noStrike" baseline="0" dirty="0">
                <a:latin typeface="Franklin Gothic Book" panose="020B0503020102020204" pitchFamily="34" charset="0"/>
              </a:rPr>
              <a:t>Individuals who use crack cocaine report more sexual partners, infrequent condom use, using more than one substance, and being less responsive to HIV prevention.</a:t>
            </a:r>
          </a:p>
          <a:p>
            <a:pPr marL="785372" lvl="1" indent="-302066">
              <a:buFont typeface="Arial" panose="020B0604020202020204" pitchFamily="34" charset="0"/>
              <a:buChar char="•"/>
            </a:pPr>
            <a:r>
              <a:rPr lang="en-US" b="0" i="0" u="none" strike="noStrike" baseline="0" dirty="0">
                <a:latin typeface="Franklin Gothic Book" panose="020B0503020102020204" pitchFamily="34" charset="0"/>
              </a:rPr>
              <a:t>MSM may use alcohol or drugs as a result of homophobia, discrimination or violence. MSM are more likely than the general population to use alcohol or drugs, continue heavy drinking later in life, and have higher rates of substance abuse.</a:t>
            </a:r>
            <a:r>
              <a:rPr lang="en-US" i="0" u="none" strike="noStrike" baseline="30000" dirty="0">
                <a:latin typeface="Franklin Gothic Book" panose="020B0503020102020204" pitchFamily="34" charset="0"/>
              </a:rPr>
              <a:t> 5</a:t>
            </a:r>
            <a:endParaRPr lang="en-US" i="0" u="none" strike="noStrike" baseline="0" dirty="0">
              <a:latin typeface="Franklin Gothic Book" panose="020B0503020102020204" pitchFamily="34" charset="0"/>
            </a:endParaRPr>
          </a:p>
          <a:p>
            <a:pPr marL="785372" lvl="1" indent="-302066" defTabSz="966612">
              <a:buFont typeface="Arial" panose="020B0604020202020204" pitchFamily="34" charset="0"/>
              <a:buChar char="•"/>
              <a:defRPr/>
            </a:pPr>
            <a:r>
              <a:rPr lang="en-US" b="0" i="0" u="none" strike="noStrike" baseline="0" dirty="0">
                <a:latin typeface="Franklin Gothic Book" panose="020B0503020102020204" pitchFamily="34" charset="0"/>
              </a:rPr>
              <a:t>People who have experienced abuse are more likely to overuse drugs and alcohol and practice unsafe sexual behaviors, such as sex without a condom, or trading sex for drugs, money, food, or shelter</a:t>
            </a:r>
            <a:r>
              <a:rPr lang="en-US" i="0" u="none" strike="noStrike" baseline="0" dirty="0">
                <a:latin typeface="Franklin Gothic Book" panose="020B0503020102020204" pitchFamily="34" charset="0"/>
              </a:rPr>
              <a:t>.</a:t>
            </a:r>
            <a:r>
              <a:rPr lang="en-US" i="0" u="none" strike="noStrike" baseline="30000" dirty="0">
                <a:latin typeface="Franklin Gothic Book" panose="020B0503020102020204" pitchFamily="34" charset="0"/>
              </a:rPr>
              <a:t> 5, 6</a:t>
            </a:r>
            <a:endParaRPr lang="en-US" b="0" i="0" u="none" strike="noStrike" baseline="0" dirty="0">
              <a:latin typeface="Franklin Gothic Book" panose="020B0503020102020204" pitchFamily="34" charset="0"/>
            </a:endParaRPr>
          </a:p>
          <a:p>
            <a:endParaRPr lang="en-US" b="0" dirty="0">
              <a:latin typeface="Franklin Gothic Book" panose="020B0503020102020204" pitchFamily="34" charset="0"/>
            </a:endParaRPr>
          </a:p>
          <a:p>
            <a:pPr defTabSz="966612">
              <a:defRPr/>
            </a:pPr>
            <a:r>
              <a:rPr lang="en-US" b="0" i="0" u="none" strike="noStrike" baseline="0" dirty="0">
                <a:solidFill>
                  <a:srgbClr val="000000"/>
                </a:solidFill>
                <a:latin typeface="Franklin Gothic Book" panose="020B0503020102020204" pitchFamily="34" charset="0"/>
              </a:rPr>
              <a:t>1. Department of Public Instruction. 2013 Youth Risk Behavior 2013 Sexual Identify Report. Accessed December 2, 2015, at </a:t>
            </a:r>
            <a:r>
              <a:rPr lang="en-US" b="0" i="0" u="sng" strike="noStrike" baseline="0" dirty="0">
                <a:solidFill>
                  <a:srgbClr val="253494"/>
                </a:solidFill>
                <a:latin typeface="Franklin Gothic Book" panose="020B0503020102020204" pitchFamily="34" charset="0"/>
              </a:rPr>
              <a:t>http://dpi.wi.gov/sites/default/files/imce/sspw/pdf/yrbs13hssexualid.pdf</a:t>
            </a:r>
            <a:r>
              <a:rPr lang="en-US" b="0" i="0" u="none" strike="noStrike" baseline="0" dirty="0">
                <a:solidFill>
                  <a:srgbClr val="000000"/>
                </a:solidFill>
                <a:latin typeface="Franklin Gothic Book" panose="020B0503020102020204" pitchFamily="34" charset="0"/>
              </a:rPr>
              <a:t>.</a:t>
            </a:r>
            <a:endParaRPr lang="en-US" b="1" dirty="0">
              <a:latin typeface="Franklin Gothic Book" panose="020B0503020102020204" pitchFamily="34" charset="0"/>
            </a:endParaRPr>
          </a:p>
          <a:p>
            <a:pPr algn="l"/>
            <a:r>
              <a:rPr lang="en-US" b="0" dirty="0">
                <a:latin typeface="Franklin Gothic Book" panose="020B0503020102020204" pitchFamily="34" charset="0"/>
              </a:rPr>
              <a:t>2. </a:t>
            </a:r>
            <a:r>
              <a:rPr lang="en-US" b="0" i="0" dirty="0">
                <a:solidFill>
                  <a:srgbClr val="212121"/>
                </a:solidFill>
                <a:effectLst/>
                <a:latin typeface="BlinkMacSystemFont"/>
              </a:rPr>
              <a:t>Justice A, Sullivan L, Fiellin D; Veterans Aging Cohort Study Project Team. HIV/AIDS, comorbidity, and alcohol: can we make a difference? </a:t>
            </a:r>
            <a:r>
              <a:rPr lang="en-US" b="0" i="1" dirty="0">
                <a:solidFill>
                  <a:srgbClr val="212121"/>
                </a:solidFill>
                <a:effectLst/>
                <a:latin typeface="BlinkMacSystemFont"/>
              </a:rPr>
              <a:t>Alcohol Res Health</a:t>
            </a:r>
            <a:r>
              <a:rPr lang="en-US" b="0" i="0" dirty="0">
                <a:solidFill>
                  <a:srgbClr val="212121"/>
                </a:solidFill>
                <a:effectLst/>
                <a:latin typeface="BlinkMacSystemFont"/>
              </a:rPr>
              <a:t>. 2010;33(3):258-66.</a:t>
            </a:r>
          </a:p>
          <a:p>
            <a:pPr algn="l"/>
            <a:r>
              <a:rPr lang="en-US" b="0" i="0" u="none" strike="noStrike" baseline="0" dirty="0">
                <a:latin typeface="Franklin Gothic Book" panose="020B0503020102020204" pitchFamily="34" charset="0"/>
              </a:rPr>
              <a:t>3. </a:t>
            </a:r>
            <a:r>
              <a:rPr lang="en-US" b="0" i="0" dirty="0">
                <a:solidFill>
                  <a:srgbClr val="212121"/>
                </a:solidFill>
                <a:effectLst/>
                <a:latin typeface="Cambria" panose="02040503050406030204" pitchFamily="18" charset="0"/>
              </a:rPr>
              <a:t>Mdodo R, Frazier EL, Dube SR, Mattson CL, Sutton MY, Brooks JT, et al. Cigarette smoking prevalence among adults with HIV compared with the general adult population in the United States: cross-sectional surveys. </a:t>
            </a:r>
            <a:r>
              <a:rPr lang="en-US" b="0" i="1" dirty="0">
                <a:solidFill>
                  <a:srgbClr val="212121"/>
                </a:solidFill>
                <a:effectLst/>
                <a:latin typeface="Cambria" panose="02040503050406030204" pitchFamily="18" charset="0"/>
              </a:rPr>
              <a:t>Ann Intern Med</a:t>
            </a:r>
            <a:r>
              <a:rPr lang="en-US" b="0" i="0" dirty="0">
                <a:solidFill>
                  <a:srgbClr val="212121"/>
                </a:solidFill>
                <a:effectLst/>
                <a:latin typeface="Cambria" panose="02040503050406030204" pitchFamily="18" charset="0"/>
              </a:rPr>
              <a:t>. 2015;162(5):335–44. </a:t>
            </a:r>
            <a:endParaRPr lang="en-US" b="0" i="0" u="none" strike="noStrike" baseline="0" dirty="0">
              <a:solidFill>
                <a:srgbClr val="000000"/>
              </a:solidFill>
              <a:latin typeface="Franklin Gothic Book" panose="020B0503020102020204" pitchFamily="34" charset="0"/>
            </a:endParaRPr>
          </a:p>
          <a:p>
            <a:pPr algn="l"/>
            <a:r>
              <a:rPr lang="en-US" b="0" i="0" u="none" strike="noStrike" baseline="0" dirty="0">
                <a:solidFill>
                  <a:srgbClr val="000000"/>
                </a:solidFill>
                <a:latin typeface="Franklin Gothic Book" panose="020B0503020102020204" pitchFamily="34" charset="0"/>
              </a:rPr>
              <a:t>4. Wisconsin AIDS/HIV Program. Wisconsin 2014 HIV Care Continuum: Statewide and Select Population Groups. </a:t>
            </a:r>
            <a:r>
              <a:rPr lang="en-US" b="0" i="1" u="none" strike="noStrike" baseline="0" dirty="0">
                <a:solidFill>
                  <a:srgbClr val="000000"/>
                </a:solidFill>
                <a:latin typeface="Franklin Gothic Book" panose="020B0503020102020204" pitchFamily="34" charset="0"/>
              </a:rPr>
              <a:t>Wisconsin AIDS/HIV Program Notes</a:t>
            </a:r>
            <a:r>
              <a:rPr lang="en-US" b="0" i="0" u="none" strike="noStrike" baseline="0" dirty="0">
                <a:solidFill>
                  <a:srgbClr val="000000"/>
                </a:solidFill>
                <a:latin typeface="Franklin Gothic Book" panose="020B0503020102020204" pitchFamily="34" charset="0"/>
              </a:rPr>
              <a:t>. November 2015. Available at: </a:t>
            </a:r>
            <a:r>
              <a:rPr lang="en-US" b="0" i="0" u="sng" strike="noStrike" baseline="0" dirty="0">
                <a:solidFill>
                  <a:srgbClr val="253494"/>
                </a:solidFill>
                <a:latin typeface="Franklin Gothic Book" panose="020B0503020102020204" pitchFamily="34" charset="0"/>
              </a:rPr>
              <a:t>https://www.dhs.wisconsin.gov/publications/p0/p00792-14-february.pdf</a:t>
            </a:r>
            <a:r>
              <a:rPr lang="en-US" b="0" i="0" u="none" strike="noStrike" baseline="0" dirty="0">
                <a:solidFill>
                  <a:srgbClr val="000000"/>
                </a:solidFill>
                <a:latin typeface="Franklin Gothic Book" panose="020B0503020102020204" pitchFamily="34" charset="0"/>
              </a:rPr>
              <a:t>.</a:t>
            </a:r>
          </a:p>
          <a:p>
            <a:pPr algn="l"/>
            <a:r>
              <a:rPr lang="en-US" b="0" i="0" u="none" strike="noStrike" baseline="0" dirty="0">
                <a:solidFill>
                  <a:srgbClr val="000000"/>
                </a:solidFill>
                <a:latin typeface="Franklin Gothic Book" panose="020B0503020102020204" pitchFamily="34" charset="0"/>
              </a:rPr>
              <a:t>5. Centers for Disease Control and Prevention. HIV and Substance Use. Accessed </a:t>
            </a:r>
            <a:r>
              <a:rPr kumimoji="0" lang="en-US" sz="13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June 27, 2023</a:t>
            </a:r>
            <a:r>
              <a:rPr lang="en-US" b="0" i="0" u="none" strike="noStrike" baseline="0" dirty="0">
                <a:solidFill>
                  <a:srgbClr val="000000"/>
                </a:solidFill>
                <a:latin typeface="Franklin Gothic Book" panose="020B0503020102020204" pitchFamily="34" charset="0"/>
              </a:rPr>
              <a:t>, at </a:t>
            </a:r>
            <a:r>
              <a:rPr lang="en-US" b="0" i="0" u="sng" strike="noStrike" baseline="0" dirty="0">
                <a:solidFill>
                  <a:srgbClr val="253494"/>
                </a:solidFill>
                <a:latin typeface="Franklin Gothic Book" panose="020B0503020102020204" pitchFamily="34" charset="0"/>
              </a:rPr>
              <a:t>https://www.cdc.gov/hiv/basics/hiv-transmission/substance-use.html</a:t>
            </a:r>
            <a:r>
              <a:rPr lang="en-US" b="0" i="0" u="none" strike="noStrike" baseline="0" dirty="0">
                <a:solidFill>
                  <a:srgbClr val="000000"/>
                </a:solidFill>
                <a:latin typeface="Franklin Gothic Book" panose="020B0503020102020204" pitchFamily="34" charset="0"/>
              </a:rPr>
              <a:t>.</a:t>
            </a:r>
          </a:p>
          <a:p>
            <a:pPr algn="l"/>
            <a:r>
              <a:rPr lang="en-US" b="0" i="0" u="none" strike="noStrike" baseline="0" dirty="0">
                <a:solidFill>
                  <a:srgbClr val="000000"/>
                </a:solidFill>
                <a:latin typeface="Franklin Gothic Book" panose="020B0503020102020204" pitchFamily="34" charset="0"/>
              </a:rPr>
              <a:t>6. HIV.gov. Substance Use and HIV Risk. Accessed </a:t>
            </a:r>
            <a:r>
              <a:rPr kumimoji="0" lang="en-US" sz="13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June 27, 2023</a:t>
            </a:r>
            <a:r>
              <a:rPr lang="en-US" b="0" i="0" u="none" strike="noStrike" baseline="0" dirty="0">
                <a:solidFill>
                  <a:srgbClr val="000000"/>
                </a:solidFill>
                <a:latin typeface="Franklin Gothic Book" panose="020B0503020102020204" pitchFamily="34" charset="0"/>
              </a:rPr>
              <a:t>, at </a:t>
            </a:r>
            <a:r>
              <a:rPr lang="en-US" b="0" i="0" u="sng" strike="noStrike" baseline="0" dirty="0">
                <a:solidFill>
                  <a:srgbClr val="253494"/>
                </a:solidFill>
                <a:latin typeface="Franklin Gothic Book" panose="020B0503020102020204" pitchFamily="34" charset="0"/>
              </a:rPr>
              <a:t>https://www.hiv.gov/hiv-basics/hiv-prevention/reducing-risk-from-alcohol-and-drug-use/substance-use-and-hiv-risk/</a:t>
            </a:r>
            <a:r>
              <a:rPr lang="en-US" b="0" i="0" u="none" strike="noStrike" baseline="0" dirty="0">
                <a:solidFill>
                  <a:srgbClr val="253494"/>
                </a:solidFill>
                <a:latin typeface="Franklin Gothic Book" panose="020B0503020102020204" pitchFamily="34" charset="0"/>
              </a:rPr>
              <a:t>.</a:t>
            </a:r>
            <a:endParaRPr lang="en-US" b="0" i="0" u="none" strike="noStrike" baseline="0" dirty="0">
              <a:solidFill>
                <a:srgbClr val="000000"/>
              </a:solidFill>
              <a:latin typeface="Franklin Gothic Book" panose="020B0503020102020204" pitchFamily="34" charset="0"/>
            </a:endParaRPr>
          </a:p>
          <a:p>
            <a:endParaRPr lang="en-US" b="1"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F8482B3A-B93F-4E5E-B0C5-9FDEC4D10B9C}" type="slidenum">
              <a:rPr lang="en-US" smtClean="0"/>
              <a:t>92</a:t>
            </a:fld>
            <a:endParaRPr lang="en-US" dirty="0"/>
          </a:p>
        </p:txBody>
      </p:sp>
    </p:spTree>
    <p:extLst>
      <p:ext uri="{BB962C8B-B14F-4D97-AF65-F5344CB8AC3E}">
        <p14:creationId xmlns:p14="http://schemas.microsoft.com/office/powerpoint/2010/main" val="272141194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a:xfrm>
            <a:off x="731520" y="4620577"/>
            <a:ext cx="5852160" cy="4807268"/>
          </a:xfrm>
        </p:spPr>
        <p:txBody>
          <a:bodyPr/>
          <a:lstStyle/>
          <a:p>
            <a:r>
              <a:rPr lang="en-US" dirty="0">
                <a:latin typeface="Franklin Gothic Book" panose="020B0503020102020204" pitchFamily="34" charset="0"/>
              </a:rPr>
              <a:t>HIV continues to disproportionately affect various populations in Wisconsin. Race or ethnicity alone does not make someone more or less likely to acquire HIV. Many social and economic factors contribute to disparities and may be partly explained through a better understanding of the social determinants that affect the health of populations. Social determinants of health (SDOH) are the conditions in the environments where people are born, live, learn, work, play, worship, and age that affect a wide range of health, functioning, and quality-of-life outcomes and risks.</a:t>
            </a:r>
            <a:r>
              <a:rPr lang="en-US" baseline="30000" dirty="0">
                <a:latin typeface="Franklin Gothic Book" panose="020B0503020102020204" pitchFamily="34" charset="0"/>
              </a:rPr>
              <a:t>1</a:t>
            </a:r>
            <a:r>
              <a:rPr lang="en-US" dirty="0">
                <a:latin typeface="Franklin Gothic Book" panose="020B0503020102020204" pitchFamily="34" charset="0"/>
              </a:rPr>
              <a:t> Examples of SDOH include racism, poverty, limited access to health care, lack of education, stigma, homelessness, and oppression. </a:t>
            </a:r>
          </a:p>
          <a:p>
            <a:endParaRPr lang="en-US" dirty="0">
              <a:latin typeface="Franklin Gothic Book" panose="020B0503020102020204" pitchFamily="34" charset="0"/>
            </a:endParaRPr>
          </a:p>
          <a:p>
            <a:endParaRPr lang="en-US" dirty="0">
              <a:latin typeface="Franklin Gothic Book" panose="020B0503020102020204" pitchFamily="34" charset="0"/>
            </a:endParaRPr>
          </a:p>
          <a:p>
            <a:r>
              <a:rPr lang="en-US" baseline="30000" dirty="0">
                <a:latin typeface="Franklin Gothic Book" panose="020B0503020102020204" pitchFamily="34" charset="0"/>
              </a:rPr>
              <a:t>1</a:t>
            </a:r>
            <a:r>
              <a:rPr lang="en-US" dirty="0">
                <a:latin typeface="Franklin Gothic Book" panose="020B0503020102020204" pitchFamily="34" charset="0"/>
              </a:rPr>
              <a:t>Healthy People 2030, U.S. Department of Health and Human Services, Office of Disease Prevention and Health Promotion. Retrieved August 2020, from </a:t>
            </a:r>
            <a:r>
              <a:rPr lang="en-US" u="sng" dirty="0">
                <a:latin typeface="Franklin Gothic Book" panose="020B0503020102020204" pitchFamily="34" charset="0"/>
              </a:rPr>
              <a:t>https://health.gov/healthypeople/objectives-and-data/social-determinants-health</a:t>
            </a:r>
            <a:r>
              <a:rPr lang="en-US" dirty="0">
                <a:latin typeface="Franklin Gothic Book" panose="020B0503020102020204" pitchFamily="34" charset="0"/>
              </a:rPr>
              <a:t>. </a:t>
            </a:r>
          </a:p>
          <a:p>
            <a:endParaRPr lang="en-US" dirty="0"/>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5E2FDF0-BE34-40E6-A70E-CBBA5B697AE7}" type="slidenum">
              <a:rPr lang="en-US">
                <a:solidFill>
                  <a:prstClr val="black"/>
                </a:solidFill>
                <a:latin typeface="Calibri" pitchFamily="34" charset="0"/>
                <a:cs typeface="Arial" charset="0"/>
              </a:rPr>
              <a:pPr defTabSz="966612" fontAlgn="base">
                <a:spcBef>
                  <a:spcPct val="0"/>
                </a:spcBef>
                <a:spcAft>
                  <a:spcPct val="0"/>
                </a:spcAft>
                <a:defRPr/>
              </a:pPr>
              <a:t>93</a:t>
            </a:fld>
            <a:endParaRPr lang="en-US" dirty="0">
              <a:solidFill>
                <a:prstClr val="black"/>
              </a:solidFill>
              <a:latin typeface="Calibri" pitchFamily="34" charset="0"/>
              <a:cs typeface="Arial" charset="0"/>
            </a:endParaRPr>
          </a:p>
        </p:txBody>
      </p:sp>
    </p:spTree>
    <p:extLst>
      <p:ext uri="{BB962C8B-B14F-4D97-AF65-F5344CB8AC3E}">
        <p14:creationId xmlns:p14="http://schemas.microsoft.com/office/powerpoint/2010/main" val="263242585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239713"/>
            <a:ext cx="5759450" cy="3240087"/>
          </a:xfrm>
        </p:spPr>
      </p:sp>
      <p:sp>
        <p:nvSpPr>
          <p:cNvPr id="3" name="Notes Placeholder 2"/>
          <p:cNvSpPr>
            <a:spLocks noGrp="1"/>
          </p:cNvSpPr>
          <p:nvPr>
            <p:ph type="body" idx="1"/>
          </p:nvPr>
        </p:nvSpPr>
        <p:spPr>
          <a:xfrm>
            <a:off x="298027" y="3700462"/>
            <a:ext cx="6732693" cy="5660708"/>
          </a:xfrm>
        </p:spPr>
        <p:txBody>
          <a:bodyPr/>
          <a:lstStyle/>
          <a:p>
            <a:r>
              <a:rPr lang="en-US" sz="1500" b="1" dirty="0">
                <a:latin typeface="Franklin Gothic Book" panose="020B0503020102020204" pitchFamily="34" charset="0"/>
              </a:rPr>
              <a:t>Federal poverty status</a:t>
            </a:r>
          </a:p>
          <a:p>
            <a:endParaRPr lang="en-US" sz="1300" b="1" dirty="0">
              <a:latin typeface="Franklin Gothic Book" panose="020B0503020102020204" pitchFamily="34" charset="0"/>
            </a:endParaRPr>
          </a:p>
          <a:p>
            <a:r>
              <a:rPr lang="en-US" sz="1300" b="1" dirty="0">
                <a:latin typeface="Franklin Gothic Book" panose="020B0503020102020204" pitchFamily="34" charset="0"/>
              </a:rPr>
              <a:t>Sex at birth</a:t>
            </a:r>
          </a:p>
          <a:p>
            <a:r>
              <a:rPr lang="en-US" sz="1300" dirty="0">
                <a:latin typeface="Franklin Gothic Book" panose="020B0503020102020204" pitchFamily="34" charset="0"/>
              </a:rPr>
              <a:t>The highest diagnosis rate for males (20.2) and for females (4.6) were among those who lived in census tracts where 18% or more of the residents lived below the federal poverty level. For both sexes, the rate of HIV diagnoses increased as the percentages of residents living below the federal poverty level increased. </a:t>
            </a:r>
          </a:p>
          <a:p>
            <a:endParaRPr lang="en-US" sz="1300" dirty="0">
              <a:latin typeface="Franklin Gothic Book" panose="020B0503020102020204" pitchFamily="34" charset="0"/>
            </a:endParaRPr>
          </a:p>
          <a:p>
            <a:r>
              <a:rPr lang="en-US" sz="1300" b="1" dirty="0">
                <a:latin typeface="Franklin Gothic Book" panose="020B0503020102020204" pitchFamily="34" charset="0"/>
              </a:rPr>
              <a:t>Age at diagnosis</a:t>
            </a:r>
          </a:p>
          <a:p>
            <a:r>
              <a:rPr lang="en-US" sz="1300" dirty="0">
                <a:latin typeface="Franklin Gothic Book" panose="020B0503020102020204" pitchFamily="34" charset="0"/>
              </a:rPr>
              <a:t>Persons who lived in census tracts where 18% or more of the residents lived below the federal poverty level accounted for the highest HIV diagnosis rates in all age groups. </a:t>
            </a:r>
          </a:p>
          <a:p>
            <a:endParaRPr lang="en-US" sz="1300" dirty="0">
              <a:latin typeface="Franklin Gothic Book" panose="020B0503020102020204" pitchFamily="34" charset="0"/>
            </a:endParaRPr>
          </a:p>
          <a:p>
            <a:r>
              <a:rPr lang="en-US" sz="1300" b="1" dirty="0">
                <a:latin typeface="Franklin Gothic Book" panose="020B0503020102020204" pitchFamily="34" charset="0"/>
              </a:rPr>
              <a:t>Race and ethnicity</a:t>
            </a:r>
          </a:p>
          <a:p>
            <a:r>
              <a:rPr lang="en-US" sz="1300" dirty="0">
                <a:latin typeface="Franklin Gothic Book" panose="020B0503020102020204" pitchFamily="34" charset="0"/>
              </a:rPr>
              <a:t>Persons who lived in census tracts where 18% or more of the residents lived below the federal poverty level accounted for the highest HIV diagnosis rates in Black, Hispanic, and White people. Additional racial and ethnic groups had too-small case counts. </a:t>
            </a:r>
          </a:p>
          <a:p>
            <a:endParaRPr lang="en-US" sz="1300" dirty="0">
              <a:latin typeface="Franklin Gothic Book" panose="020B0503020102020204" pitchFamily="34" charset="0"/>
            </a:endParaRPr>
          </a:p>
          <a:p>
            <a:r>
              <a:rPr lang="en-US" sz="1300" dirty="0">
                <a:latin typeface="Franklin Gothic Book" panose="020B0503020102020204" pitchFamily="34" charset="0"/>
              </a:rPr>
              <a:t>Among males residing in census tracts with the lowest poverty, HIV diagnosis rates among Black (24.3) and Hispanic people (10.7) were 14.3 times and 6.3 times, respectively, as high as the rate for White people (1.7). Among males residing in census tracts with the highest poverty, Blacks (46.6) and Hispanics (26.5) were 6.8 times and 3.8 times, respectively, as high as the rate for White people (6.9). The Black-White race and Hispanic-White race absolute disparities (the difference between a group with the lowest rate and the group with the highest rate) were wider (or more disparate) in the highest poverty areas than in lowest poverty areas. </a:t>
            </a:r>
          </a:p>
          <a:p>
            <a:endParaRPr lang="en-US" sz="1900"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94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05017761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661988"/>
            <a:ext cx="5759450" cy="3240087"/>
          </a:xfrm>
        </p:spPr>
      </p:sp>
      <p:sp>
        <p:nvSpPr>
          <p:cNvPr id="3" name="Notes Placeholder 2"/>
          <p:cNvSpPr>
            <a:spLocks noGrp="1"/>
          </p:cNvSpPr>
          <p:nvPr>
            <p:ph type="body" idx="1"/>
          </p:nvPr>
        </p:nvSpPr>
        <p:spPr>
          <a:xfrm>
            <a:off x="264160" y="4233862"/>
            <a:ext cx="6786880" cy="5247323"/>
          </a:xfrm>
        </p:spPr>
        <p:txBody>
          <a:bodyPr/>
          <a:lstStyle/>
          <a:p>
            <a:r>
              <a:rPr lang="en-US" sz="1300" b="1" dirty="0">
                <a:latin typeface="Franklin Gothic Book" panose="020B0503020102020204" pitchFamily="34" charset="0"/>
              </a:rPr>
              <a:t>Education level</a:t>
            </a:r>
          </a:p>
          <a:p>
            <a:endParaRPr lang="en-US" sz="1300" b="1" dirty="0">
              <a:latin typeface="Franklin Gothic Book" panose="020B0503020102020204" pitchFamily="34" charset="0"/>
            </a:endParaRPr>
          </a:p>
          <a:p>
            <a:r>
              <a:rPr lang="en-US" sz="1300" b="1" dirty="0">
                <a:latin typeface="Franklin Gothic Book" panose="020B0503020102020204" pitchFamily="34" charset="0"/>
              </a:rPr>
              <a:t>Sex at birth</a:t>
            </a:r>
          </a:p>
          <a:p>
            <a:r>
              <a:rPr lang="en-US" sz="1300" dirty="0">
                <a:latin typeface="Franklin Gothic Book" panose="020B0503020102020204" pitchFamily="34" charset="0"/>
              </a:rPr>
              <a:t>The highest diagnosis rate for males (22.4) and for females (5.5) were among those who lived in census tracts where 18% or more of the residents had less than a high school diploma. For both sexes, the rate of HIV diagnoses increased as the percentages of residents living below the federal poverty level increased. </a:t>
            </a:r>
          </a:p>
          <a:p>
            <a:endParaRPr lang="en-US" sz="1300" dirty="0">
              <a:latin typeface="Franklin Gothic Book" panose="020B0503020102020204" pitchFamily="34" charset="0"/>
            </a:endParaRPr>
          </a:p>
          <a:p>
            <a:r>
              <a:rPr lang="en-US" sz="1300" b="1" dirty="0">
                <a:latin typeface="Franklin Gothic Book" panose="020B0503020102020204" pitchFamily="34" charset="0"/>
              </a:rPr>
              <a:t>Age at diagnosis</a:t>
            </a:r>
          </a:p>
          <a:p>
            <a:r>
              <a:rPr lang="en-US" sz="1300" dirty="0">
                <a:latin typeface="Franklin Gothic Book" panose="020B0503020102020204" pitchFamily="34" charset="0"/>
              </a:rPr>
              <a:t>Persons who lived in census tracts where 18% or more of the residents had less than a high school diploma accounted for the highest HIV diagnosis rates in all age groups. </a:t>
            </a:r>
          </a:p>
          <a:p>
            <a:endParaRPr lang="en-US" sz="1300" dirty="0">
              <a:latin typeface="Franklin Gothic Book" panose="020B0503020102020204" pitchFamily="34" charset="0"/>
            </a:endParaRPr>
          </a:p>
          <a:p>
            <a:r>
              <a:rPr lang="en-US" sz="1300" b="1" dirty="0">
                <a:latin typeface="Franklin Gothic Book" panose="020B0503020102020204" pitchFamily="34" charset="0"/>
              </a:rPr>
              <a:t>Race and ethnicity</a:t>
            </a:r>
          </a:p>
          <a:p>
            <a:r>
              <a:rPr lang="en-US" sz="1300" dirty="0">
                <a:latin typeface="Franklin Gothic Book" panose="020B0503020102020204" pitchFamily="34" charset="0"/>
              </a:rPr>
              <a:t>Persons who lived in census tracts where 18% or more of the residents had less than a high school diploma accounted for the highest HIV diagnosis rates in Black, Hispanic, and White people. Additional racial and ethnic groups had too-small case counts. </a:t>
            </a:r>
          </a:p>
          <a:p>
            <a:endParaRPr lang="en-US" sz="1300" dirty="0">
              <a:latin typeface="Franklin Gothic Book" panose="020B0503020102020204" pitchFamily="34" charset="0"/>
            </a:endParaRPr>
          </a:p>
          <a:p>
            <a:r>
              <a:rPr lang="en-US" sz="1300" dirty="0">
                <a:latin typeface="Franklin Gothic Book" panose="020B0503020102020204" pitchFamily="34" charset="0"/>
              </a:rPr>
              <a:t>Among males residing in census tracts with the highest education, HIV diagnosis rates among Black (34.7) and Hispanic people (15.0) were 12.0 times and 5.2 times, respectively, as high as the rate for White people (2.9). Among males residing in census tracts with the lowest education, Black (50.2) and Hispanic people (23.0) were 9.1 times and 4.2 times, respectively, as high as the rate for White people (5.5). The Black-White race and Hispanic-White race absolute disparities (the difference between a group with the lowest rate and the group with the highest rate) were wider (or more disparate) in the lowest education areas than in highest education areas. </a:t>
            </a:r>
          </a:p>
          <a:p>
            <a:endParaRPr lang="en-US" sz="1900"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95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2702184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239713"/>
            <a:ext cx="5759450" cy="3240087"/>
          </a:xfrm>
        </p:spPr>
      </p:sp>
      <p:sp>
        <p:nvSpPr>
          <p:cNvPr id="3" name="Notes Placeholder 2"/>
          <p:cNvSpPr>
            <a:spLocks noGrp="1"/>
          </p:cNvSpPr>
          <p:nvPr>
            <p:ph type="body" idx="1"/>
          </p:nvPr>
        </p:nvSpPr>
        <p:spPr>
          <a:xfrm>
            <a:off x="365760" y="3740467"/>
            <a:ext cx="6624320" cy="5620703"/>
          </a:xfrm>
        </p:spPr>
        <p:txBody>
          <a:bodyPr/>
          <a:lstStyle/>
          <a:p>
            <a:r>
              <a:rPr lang="en-US" sz="1300" b="1" dirty="0">
                <a:latin typeface="Franklin Gothic Book" panose="020B0503020102020204" pitchFamily="34" charset="0"/>
              </a:rPr>
              <a:t>Median household income</a:t>
            </a:r>
          </a:p>
          <a:p>
            <a:endParaRPr lang="en-US" sz="1300" b="1" dirty="0">
              <a:latin typeface="Franklin Gothic Book" panose="020B0503020102020204" pitchFamily="34" charset="0"/>
            </a:endParaRPr>
          </a:p>
          <a:p>
            <a:r>
              <a:rPr lang="en-US" sz="1300" b="1" dirty="0">
                <a:latin typeface="Franklin Gothic Book" panose="020B0503020102020204" pitchFamily="34" charset="0"/>
              </a:rPr>
              <a:t>Sex at birth</a:t>
            </a:r>
          </a:p>
          <a:p>
            <a:r>
              <a:rPr lang="en-US" sz="1300" dirty="0">
                <a:latin typeface="Franklin Gothic Book" panose="020B0503020102020204" pitchFamily="34" charset="0"/>
              </a:rPr>
              <a:t>The highest diagnosis rate for males (18.4) and for females (4.2) were among those who lived in census tracts where the median household income was less than $42,000 a year. For both sexes, the rate of HIV diagnoses decreased as median household incomes increased. </a:t>
            </a:r>
          </a:p>
          <a:p>
            <a:endParaRPr lang="en-US" sz="1300" dirty="0">
              <a:latin typeface="Franklin Gothic Book" panose="020B0503020102020204" pitchFamily="34" charset="0"/>
            </a:endParaRPr>
          </a:p>
          <a:p>
            <a:r>
              <a:rPr lang="en-US" sz="1300" b="1" dirty="0">
                <a:latin typeface="Franklin Gothic Book" panose="020B0503020102020204" pitchFamily="34" charset="0"/>
              </a:rPr>
              <a:t>Age at diagnosis</a:t>
            </a:r>
          </a:p>
          <a:p>
            <a:r>
              <a:rPr lang="en-US" sz="1300" dirty="0">
                <a:latin typeface="Franklin Gothic Book" panose="020B0503020102020204" pitchFamily="34" charset="0"/>
              </a:rPr>
              <a:t>Persons who lived in census tracts where the median household income was less than $42,000 a year accounted for the highest HIV diagnosis rates in all age groups. </a:t>
            </a:r>
          </a:p>
          <a:p>
            <a:endParaRPr lang="en-US" sz="1300" dirty="0">
              <a:latin typeface="Franklin Gothic Book" panose="020B0503020102020204" pitchFamily="34" charset="0"/>
            </a:endParaRPr>
          </a:p>
          <a:p>
            <a:r>
              <a:rPr lang="en-US" sz="1300" b="1" dirty="0">
                <a:latin typeface="Franklin Gothic Book" panose="020B0503020102020204" pitchFamily="34" charset="0"/>
              </a:rPr>
              <a:t>Race and ethnicity</a:t>
            </a:r>
          </a:p>
          <a:p>
            <a:r>
              <a:rPr lang="en-US" sz="1300" dirty="0">
                <a:latin typeface="Franklin Gothic Book" panose="020B0503020102020204" pitchFamily="34" charset="0"/>
              </a:rPr>
              <a:t>Persons who lived in census tracts where the median household income was less than $42,000 a year accounted for the highest HIV diagnosis rates in Black, Hispanic, and White people. Additional racial and ethnic groups had too-small case counts. </a:t>
            </a:r>
          </a:p>
          <a:p>
            <a:endParaRPr lang="en-US" sz="1300" dirty="0">
              <a:latin typeface="Franklin Gothic Book" panose="020B0503020102020204" pitchFamily="34" charset="0"/>
            </a:endParaRPr>
          </a:p>
          <a:p>
            <a:r>
              <a:rPr lang="en-US" sz="1300" dirty="0">
                <a:latin typeface="Franklin Gothic Book" panose="020B0503020102020204" pitchFamily="34" charset="0"/>
              </a:rPr>
              <a:t>Among males residing in census tracts with the lowest income, HIV diagnosis rates among Black (46.5) and Hispanic people (24.3) were 8.3 times and 4.3 times, respectively, as high as the rate for White people (5.6). Among males residing in census tracts with the highest income, Black (28.9) and Hispanic people (14.1) were 13.8 times and 6.7 times, respectively, as high as the rate for White people (2.1). The Black-White race and Hispanic-White race absolute disparities (the difference between a group with the lowest rate and the group with the highest rate) were wider (or more disparate) in the lowest income areas than in highest income areas. </a:t>
            </a:r>
          </a:p>
          <a:p>
            <a:endParaRPr lang="en-US" sz="1900"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96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6833616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73038"/>
            <a:ext cx="5759450" cy="3240087"/>
          </a:xfrm>
        </p:spPr>
      </p:sp>
      <p:sp>
        <p:nvSpPr>
          <p:cNvPr id="3" name="Notes Placeholder 2"/>
          <p:cNvSpPr>
            <a:spLocks noGrp="1"/>
          </p:cNvSpPr>
          <p:nvPr>
            <p:ph type="body" idx="1"/>
          </p:nvPr>
        </p:nvSpPr>
        <p:spPr>
          <a:xfrm>
            <a:off x="325120" y="3660457"/>
            <a:ext cx="6664960" cy="5767388"/>
          </a:xfrm>
        </p:spPr>
        <p:txBody>
          <a:bodyPr/>
          <a:lstStyle/>
          <a:p>
            <a:r>
              <a:rPr lang="en-US" sz="1300" b="1" dirty="0">
                <a:latin typeface="Franklin Gothic Book" panose="020B0503020102020204" pitchFamily="34" charset="0"/>
              </a:rPr>
              <a:t>Health insurance coverage</a:t>
            </a:r>
          </a:p>
          <a:p>
            <a:endParaRPr lang="en-US" sz="1300" b="1" dirty="0">
              <a:latin typeface="Franklin Gothic Book" panose="020B0503020102020204" pitchFamily="34" charset="0"/>
            </a:endParaRPr>
          </a:p>
          <a:p>
            <a:r>
              <a:rPr lang="en-US" sz="1300" b="1" dirty="0">
                <a:latin typeface="Franklin Gothic Book" panose="020B0503020102020204" pitchFamily="34" charset="0"/>
              </a:rPr>
              <a:t>Sex birth</a:t>
            </a:r>
          </a:p>
          <a:p>
            <a:r>
              <a:rPr lang="en-US" sz="1300" dirty="0">
                <a:latin typeface="Franklin Gothic Book" panose="020B0503020102020204" pitchFamily="34" charset="0"/>
              </a:rPr>
              <a:t>The highest diagnosis rate for males (21.0) and for females (5.1) were among those who lived in census tracts where 14% or more of the residents did not have health insurance or a health coverage plan. For both sexes, the rate of HIV diagnoses increased as the percentages of residents without health insurance coverage increased. </a:t>
            </a:r>
          </a:p>
          <a:p>
            <a:endParaRPr lang="en-US" sz="1300" dirty="0">
              <a:latin typeface="Franklin Gothic Book" panose="020B0503020102020204" pitchFamily="34" charset="0"/>
            </a:endParaRPr>
          </a:p>
          <a:p>
            <a:r>
              <a:rPr lang="en-US" sz="1300" b="1" dirty="0">
                <a:latin typeface="Franklin Gothic Book" panose="020B0503020102020204" pitchFamily="34" charset="0"/>
              </a:rPr>
              <a:t>Age at diagnosis</a:t>
            </a:r>
          </a:p>
          <a:p>
            <a:r>
              <a:rPr lang="en-US" sz="1300" dirty="0">
                <a:latin typeface="Franklin Gothic Book" panose="020B0503020102020204" pitchFamily="34" charset="0"/>
              </a:rPr>
              <a:t>Persons who lived in census tracts where 14% or more of the residents did not have health insurance coverage accounted for the highest HIV diagnosis rates in all age groups. </a:t>
            </a:r>
          </a:p>
          <a:p>
            <a:endParaRPr lang="en-US" sz="1300" dirty="0">
              <a:latin typeface="Franklin Gothic Book" panose="020B0503020102020204" pitchFamily="34" charset="0"/>
            </a:endParaRPr>
          </a:p>
          <a:p>
            <a:r>
              <a:rPr lang="en-US" sz="1300" b="1" dirty="0">
                <a:latin typeface="Franklin Gothic Book" panose="020B0503020102020204" pitchFamily="34" charset="0"/>
              </a:rPr>
              <a:t>Race and ethnicity</a:t>
            </a:r>
          </a:p>
          <a:p>
            <a:r>
              <a:rPr lang="en-US" sz="1300" dirty="0">
                <a:latin typeface="Franklin Gothic Book" panose="020B0503020102020204" pitchFamily="34" charset="0"/>
              </a:rPr>
              <a:t>Persons who lived in census tracts where 14% or more of the residents did not have health insurance coverage accounted for the highest HIV diagnosis rates in Black, Hispanic, and White people. Additional racial and ethnic groups had too-small case counts. </a:t>
            </a:r>
          </a:p>
          <a:p>
            <a:endParaRPr lang="en-US" sz="1300" dirty="0">
              <a:latin typeface="Franklin Gothic Book" panose="020B0503020102020204" pitchFamily="34" charset="0"/>
            </a:endParaRPr>
          </a:p>
          <a:p>
            <a:pPr defTabSz="966612">
              <a:defRPr/>
            </a:pPr>
            <a:r>
              <a:rPr lang="en-US" sz="1300" dirty="0">
                <a:latin typeface="Franklin Gothic Book" panose="020B0503020102020204" pitchFamily="34" charset="0"/>
              </a:rPr>
              <a:t>Among males residing in census tracts with the highest health insurance coverage, HIV diagnosis rates among Black (37.1) and Hispanic people (12.6) were 16.9 times and 5.7 times, respectively, as high as the rate for White people (2.2). Among males residing in census tracts with the lowest education, Blacks (48.1) and Hispanic people (26.3) were 6.7 times and 3.7 times, respectively, as high as the rate for White people (7.2). The Black-White race and Hispanic-White race absolute disparities (the difference between a group with the lowest rate and the group with the highest rate) were wider (or more disparate) in the areas with the lowest health insurance coverage than in areas with the highest health insurance coverage. </a:t>
            </a: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97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4110050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266700"/>
            <a:ext cx="5759450" cy="3240088"/>
          </a:xfrm>
        </p:spPr>
      </p:sp>
      <p:sp>
        <p:nvSpPr>
          <p:cNvPr id="3" name="Notes Placeholder 2"/>
          <p:cNvSpPr>
            <a:spLocks noGrp="1"/>
          </p:cNvSpPr>
          <p:nvPr>
            <p:ph type="body" idx="1"/>
          </p:nvPr>
        </p:nvSpPr>
        <p:spPr>
          <a:xfrm>
            <a:off x="203200" y="3673792"/>
            <a:ext cx="6868160" cy="5834063"/>
          </a:xfrm>
        </p:spPr>
        <p:txBody>
          <a:bodyPr/>
          <a:lstStyle/>
          <a:p>
            <a:r>
              <a:rPr lang="en-US" sz="1300" b="1" dirty="0">
                <a:latin typeface="Franklin Gothic Book" panose="020B0503020102020204" pitchFamily="34" charset="0"/>
              </a:rPr>
              <a:t>Income inequality (Gini index)</a:t>
            </a:r>
          </a:p>
          <a:p>
            <a:r>
              <a:rPr lang="en-US" sz="1300" dirty="0">
                <a:latin typeface="Franklin Gothic Book" panose="020B0503020102020204" pitchFamily="34" charset="0"/>
              </a:rPr>
              <a:t>Poor health and income inequality are closely linked. High levels of income inequality negatively affect the health of even the wealthy because income inequality reduces social cohesion which leads to more stress, fear, and insecurity.</a:t>
            </a:r>
            <a:r>
              <a:rPr lang="en-US" sz="1300" baseline="30000" dirty="0">
                <a:latin typeface="Franklin Gothic Book" panose="020B0503020102020204" pitchFamily="34" charset="0"/>
              </a:rPr>
              <a:t>1</a:t>
            </a:r>
          </a:p>
          <a:p>
            <a:endParaRPr lang="en-US" sz="1300" baseline="30000" dirty="0">
              <a:latin typeface="Franklin Gothic Book" panose="020B0503020102020204" pitchFamily="34" charset="0"/>
            </a:endParaRPr>
          </a:p>
          <a:p>
            <a:r>
              <a:rPr lang="en-US" sz="1300" dirty="0">
                <a:latin typeface="Franklin Gothic Book" panose="020B0503020102020204" pitchFamily="34" charset="0"/>
              </a:rPr>
              <a:t>This slide uses the Gini index to measure income inequality. The Gini index summarizes the scatterings of income across the entire income distribution. It ranges from 0, which means perfect equality (where all households have an equal share of income), to 1, perfect inequality (where only one household has all the income and the rest have none). </a:t>
            </a:r>
          </a:p>
          <a:p>
            <a:endParaRPr lang="en-US" sz="1300" b="1" dirty="0">
              <a:latin typeface="Franklin Gothic Book" panose="020B0503020102020204" pitchFamily="34" charset="0"/>
            </a:endParaRPr>
          </a:p>
          <a:p>
            <a:r>
              <a:rPr lang="en-US" sz="1300" b="1" dirty="0">
                <a:latin typeface="Franklin Gothic Book" panose="020B0503020102020204" pitchFamily="34" charset="0"/>
              </a:rPr>
              <a:t>Sex at birth</a:t>
            </a:r>
          </a:p>
          <a:p>
            <a:r>
              <a:rPr lang="en-US" sz="1300" dirty="0">
                <a:latin typeface="Franklin Gothic Book" panose="020B0503020102020204" pitchFamily="34" charset="0"/>
              </a:rPr>
              <a:t>The highest diagnosis rate for males (11.0) and for females (2.1) were among those who lived in census tracts where income inequality was 46% or more. For both sexes, the rate of HIV diagnoses increased as the percentages of income inequality increased. </a:t>
            </a:r>
          </a:p>
          <a:p>
            <a:endParaRPr lang="en-US" sz="1300" dirty="0">
              <a:latin typeface="Franklin Gothic Book" panose="020B0503020102020204" pitchFamily="34" charset="0"/>
            </a:endParaRPr>
          </a:p>
          <a:p>
            <a:r>
              <a:rPr lang="en-US" sz="1300" b="1" dirty="0">
                <a:latin typeface="Franklin Gothic Book" panose="020B0503020102020204" pitchFamily="34" charset="0"/>
              </a:rPr>
              <a:t>Age at diagnosis</a:t>
            </a:r>
          </a:p>
          <a:p>
            <a:r>
              <a:rPr lang="en-US" sz="1300" dirty="0">
                <a:latin typeface="Franklin Gothic Book" panose="020B0503020102020204" pitchFamily="34" charset="0"/>
              </a:rPr>
              <a:t>Persons who lived in census tracts where income inequality was 46% or more accounted for the highest HIV diagnosis rates in all age groups. </a:t>
            </a:r>
          </a:p>
          <a:p>
            <a:endParaRPr lang="en-US" sz="1300" dirty="0">
              <a:latin typeface="Franklin Gothic Book" panose="020B0503020102020204" pitchFamily="34" charset="0"/>
            </a:endParaRPr>
          </a:p>
          <a:p>
            <a:r>
              <a:rPr lang="en-US" sz="1300" b="1" dirty="0">
                <a:latin typeface="Franklin Gothic Book" panose="020B0503020102020204" pitchFamily="34" charset="0"/>
              </a:rPr>
              <a:t>Race and ethnicity</a:t>
            </a:r>
          </a:p>
          <a:p>
            <a:r>
              <a:rPr lang="en-US" sz="1300" dirty="0">
                <a:latin typeface="Franklin Gothic Book" panose="020B0503020102020204" pitchFamily="34" charset="0"/>
              </a:rPr>
              <a:t>Persons who lived in census tracts where income inequality was 46% or more accounted for the highest HIV diagnosis rates in Black, Hispanic, and White people. Additional racial and ethnic groups had too-small case counts. </a:t>
            </a:r>
          </a:p>
          <a:p>
            <a:endParaRPr lang="en-US" sz="1300" dirty="0">
              <a:latin typeface="Franklin Gothic Book" panose="020B0503020102020204" pitchFamily="34" charset="0"/>
            </a:endParaRPr>
          </a:p>
          <a:p>
            <a:r>
              <a:rPr lang="en-US" sz="1300" dirty="0">
                <a:latin typeface="Franklin Gothic Book" panose="020B0503020102020204" pitchFamily="34" charset="0"/>
              </a:rPr>
              <a:t>Among males residing in census tracts with the highest income inequality, HIV diagnosis rates among Blacks (48.2) and Hispanics (16.3) were 10.3 times and 3.5 times, respectively, as high as the rate for Whites (4.7). Among males residing in census tracts with the lowest income inequality, Blacks (35.3) and Hispanics (14.8) were 13.1 times and 5.5 times, respectively, as high as the rate for Whites (2.7). The Black-White and Hispanic-White absolute disparities (the difference between a group with the lowest rate and the group with the highest rate) were slightly wider (or more disparate) among those residing in census tracts with the lowest income inequality compared to those with the highest income inequality. </a:t>
            </a:r>
          </a:p>
          <a:p>
            <a:endParaRPr lang="en-US" sz="1300" dirty="0">
              <a:latin typeface="Franklin Gothic Book" panose="020B0503020102020204" pitchFamily="34" charset="0"/>
            </a:endParaRPr>
          </a:p>
          <a:p>
            <a:r>
              <a:rPr lang="en-US" sz="1300" baseline="30000" dirty="0">
                <a:latin typeface="Franklin Gothic Book" panose="020B0503020102020204" pitchFamily="34" charset="0"/>
              </a:rPr>
              <a:t>1</a:t>
            </a:r>
            <a:r>
              <a:rPr lang="en-US" sz="1300" dirty="0">
                <a:latin typeface="Franklin Gothic Book" panose="020B0503020102020204" pitchFamily="34" charset="0"/>
              </a:rPr>
              <a:t>Pickett KE, Wilkinson RG. Income inequality and health: a causal review. </a:t>
            </a:r>
            <a:r>
              <a:rPr lang="en-US" sz="1300" i="1" dirty="0">
                <a:latin typeface="Franklin Gothic Book" panose="020B0503020102020204" pitchFamily="34" charset="0"/>
              </a:rPr>
              <a:t>Soc Sci Med </a:t>
            </a:r>
            <a:r>
              <a:rPr lang="en-US" sz="1300" dirty="0">
                <a:latin typeface="Franklin Gothic Book" panose="020B0503020102020204" pitchFamily="34" charset="0"/>
              </a:rPr>
              <a:t>2015;128:316-326. doi:10.1016/j.socscimed.2014.12.031</a:t>
            </a:r>
          </a:p>
        </p:txBody>
      </p:sp>
      <p:sp>
        <p:nvSpPr>
          <p:cNvPr id="4" name="Slide Number Placeholder 3"/>
          <p:cNvSpPr>
            <a:spLocks noGrp="1"/>
          </p:cNvSpPr>
          <p:nvPr>
            <p:ph type="sldNum" sz="quarter" idx="5"/>
          </p:nvPr>
        </p:nvSpPr>
        <p:spPr/>
        <p:txBody>
          <a:bodyPr/>
          <a:lstStyle/>
          <a:p>
            <a:pPr defTabSz="966612">
              <a:defRPr/>
            </a:pPr>
            <a:fld id="{F8482B3A-B93F-4E5E-B0C5-9FDEC4D10B9C}" type="slidenum">
              <a:rPr lang="en-US">
                <a:solidFill>
                  <a:prstClr val="black"/>
                </a:solidFill>
                <a:latin typeface="Calibri" panose="020F0502020204030204"/>
              </a:rPr>
              <a:pPr defTabSz="966612">
                <a:defRPr/>
              </a:pPr>
              <a:t>98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14577304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a:xfrm>
            <a:off x="731520" y="4620577"/>
            <a:ext cx="5852160" cy="4727258"/>
          </a:xfrm>
        </p:spPr>
        <p:txBody>
          <a:bodyPr/>
          <a:lstStyle/>
          <a:p>
            <a:r>
              <a:rPr lang="en-US" dirty="0">
                <a:latin typeface="Franklin Gothic Book" panose="020B0503020102020204" pitchFamily="34" charset="0"/>
              </a:rPr>
              <a:t>This section covers the use of HIV medical and supportive services by people living with HIV (PLWH) in Wisconsin from 2016–2020. </a:t>
            </a:r>
          </a:p>
          <a:p>
            <a:endParaRPr lang="en-US" dirty="0">
              <a:latin typeface="Franklin Gothic Book" panose="020B0503020102020204" pitchFamily="34" charset="0"/>
            </a:endParaRPr>
          </a:p>
          <a:p>
            <a:r>
              <a:rPr lang="en-US" dirty="0">
                <a:latin typeface="Franklin Gothic Book" panose="020B0503020102020204" pitchFamily="34" charset="0"/>
              </a:rPr>
              <a:t>The Ryan White HIV/AIDS Program is administered by the U.S. Department of Health and Human Services, Health Resources and Services Administration. Funding from this program allows states, cities, and local organizations to provide high-quality medical and supportive services to people living with HIV who do not have sufficient health care coverage or financial resources to manage their HIV care. It provides the public health infrastructure needed to ensure access to a wide range of core medical services (like medical care, medical case management, and mental health services) and support services (like non-medical case management, housing, transportation, and foodbank) aim at early diagnosis of HIV, linkage to care, retention in care, medically appropriate treatment, and continued viral load suppression. In addition, a large portion of Ryan White funding is used to cover the costs of medications, medication co-pays, and health insurance premiums through the AIDS Drug Assistance Program (ADAP) to ensure that PLWH have access to life-saving antiretroviral therapy. </a:t>
            </a:r>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5E2FDF0-BE34-40E6-A70E-CBBA5B697AE7}" type="slidenum">
              <a:rPr lang="en-US">
                <a:solidFill>
                  <a:prstClr val="black"/>
                </a:solidFill>
                <a:latin typeface="Calibri" pitchFamily="34" charset="0"/>
                <a:cs typeface="Arial" charset="0"/>
              </a:rPr>
              <a:pPr defTabSz="966612" fontAlgn="base">
                <a:spcBef>
                  <a:spcPct val="0"/>
                </a:spcBef>
                <a:spcAft>
                  <a:spcPct val="0"/>
                </a:spcAft>
                <a:defRPr/>
              </a:pPr>
              <a:t>99</a:t>
            </a:fld>
            <a:endParaRPr lang="en-US" dirty="0">
              <a:solidFill>
                <a:prstClr val="black"/>
              </a:solidFill>
              <a:latin typeface="Calibri" pitchFamily="34" charset="0"/>
              <a:cs typeface="Arial" charset="0"/>
            </a:endParaRPr>
          </a:p>
        </p:txBody>
      </p:sp>
    </p:spTree>
    <p:extLst>
      <p:ext uri="{BB962C8B-B14F-4D97-AF65-F5344CB8AC3E}">
        <p14:creationId xmlns:p14="http://schemas.microsoft.com/office/powerpoint/2010/main" val="1054338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E0BA6-2D8F-4AE2-9A8B-9F59043815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3DD98D-A938-429E-AEEB-A83E14BB24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8D32DB-4071-4360-AA00-6429BBA96E8B}"/>
              </a:ext>
            </a:extLst>
          </p:cNvPr>
          <p:cNvSpPr>
            <a:spLocks noGrp="1"/>
          </p:cNvSpPr>
          <p:nvPr>
            <p:ph type="dt" sz="half" idx="10"/>
          </p:nvPr>
        </p:nvSpPr>
        <p:spPr/>
        <p:txBody>
          <a:bodyPr/>
          <a:lstStyle/>
          <a:p>
            <a:fld id="{D2BEED75-7213-457C-8A4F-9FFAD895A4FF}" type="datetimeFigureOut">
              <a:rPr lang="en-US" smtClean="0"/>
              <a:t>2/19/2024</a:t>
            </a:fld>
            <a:endParaRPr lang="en-US" dirty="0"/>
          </a:p>
        </p:txBody>
      </p:sp>
      <p:sp>
        <p:nvSpPr>
          <p:cNvPr id="5" name="Footer Placeholder 4">
            <a:extLst>
              <a:ext uri="{FF2B5EF4-FFF2-40B4-BE49-F238E27FC236}">
                <a16:creationId xmlns:a16="http://schemas.microsoft.com/office/drawing/2014/main" id="{1592EE84-6E75-4009-973B-8F4CAD2619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B47E53-0519-465A-8171-B756F2D7F311}"/>
              </a:ext>
            </a:extLst>
          </p:cNvPr>
          <p:cNvSpPr>
            <a:spLocks noGrp="1"/>
          </p:cNvSpPr>
          <p:nvPr>
            <p:ph type="sldNum" sz="quarter" idx="12"/>
          </p:nvPr>
        </p:nvSpPr>
        <p:spPr/>
        <p:txBody>
          <a:bodyPr/>
          <a:lstStyle/>
          <a:p>
            <a:fld id="{0819A533-B4E0-4A30-BB55-3804A1CE23AE}" type="slidenum">
              <a:rPr lang="en-US" smtClean="0"/>
              <a:t>‹#›</a:t>
            </a:fld>
            <a:endParaRPr lang="en-US" dirty="0"/>
          </a:p>
        </p:txBody>
      </p:sp>
    </p:spTree>
    <p:extLst>
      <p:ext uri="{BB962C8B-B14F-4D97-AF65-F5344CB8AC3E}">
        <p14:creationId xmlns:p14="http://schemas.microsoft.com/office/powerpoint/2010/main" val="1043931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2811E-386C-439B-B980-E256542380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5DF613-9294-4F54-BB75-5D20757F5D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1EA3F-EC75-4620-8D6C-E5828CAABA00}"/>
              </a:ext>
            </a:extLst>
          </p:cNvPr>
          <p:cNvSpPr>
            <a:spLocks noGrp="1"/>
          </p:cNvSpPr>
          <p:nvPr>
            <p:ph type="dt" sz="half" idx="10"/>
          </p:nvPr>
        </p:nvSpPr>
        <p:spPr/>
        <p:txBody>
          <a:bodyPr/>
          <a:lstStyle/>
          <a:p>
            <a:fld id="{D2BEED75-7213-457C-8A4F-9FFAD895A4FF}" type="datetimeFigureOut">
              <a:rPr lang="en-US" smtClean="0"/>
              <a:t>2/19/2024</a:t>
            </a:fld>
            <a:endParaRPr lang="en-US" dirty="0"/>
          </a:p>
        </p:txBody>
      </p:sp>
      <p:sp>
        <p:nvSpPr>
          <p:cNvPr id="5" name="Footer Placeholder 4">
            <a:extLst>
              <a:ext uri="{FF2B5EF4-FFF2-40B4-BE49-F238E27FC236}">
                <a16:creationId xmlns:a16="http://schemas.microsoft.com/office/drawing/2014/main" id="{43B9262D-424D-4B65-8877-26AF4EF2AE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2552B8C-EF20-48AF-9C82-B8DB3F224A60}"/>
              </a:ext>
            </a:extLst>
          </p:cNvPr>
          <p:cNvSpPr>
            <a:spLocks noGrp="1"/>
          </p:cNvSpPr>
          <p:nvPr>
            <p:ph type="sldNum" sz="quarter" idx="12"/>
          </p:nvPr>
        </p:nvSpPr>
        <p:spPr/>
        <p:txBody>
          <a:bodyPr/>
          <a:lstStyle/>
          <a:p>
            <a:fld id="{0819A533-B4E0-4A30-BB55-3804A1CE23AE}" type="slidenum">
              <a:rPr lang="en-US" smtClean="0"/>
              <a:t>‹#›</a:t>
            </a:fld>
            <a:endParaRPr lang="en-US" dirty="0"/>
          </a:p>
        </p:txBody>
      </p:sp>
    </p:spTree>
    <p:extLst>
      <p:ext uri="{BB962C8B-B14F-4D97-AF65-F5344CB8AC3E}">
        <p14:creationId xmlns:p14="http://schemas.microsoft.com/office/powerpoint/2010/main" val="3765733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ACECE8-5D1B-48F6-9C28-27C517F6B1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50E4B3-0BD2-4570-8688-B0DD595D85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1F6080-9EE3-43BF-AC1F-7E15BA0233AE}"/>
              </a:ext>
            </a:extLst>
          </p:cNvPr>
          <p:cNvSpPr>
            <a:spLocks noGrp="1"/>
          </p:cNvSpPr>
          <p:nvPr>
            <p:ph type="dt" sz="half" idx="10"/>
          </p:nvPr>
        </p:nvSpPr>
        <p:spPr/>
        <p:txBody>
          <a:bodyPr/>
          <a:lstStyle/>
          <a:p>
            <a:fld id="{D2BEED75-7213-457C-8A4F-9FFAD895A4FF}" type="datetimeFigureOut">
              <a:rPr lang="en-US" smtClean="0"/>
              <a:t>2/19/2024</a:t>
            </a:fld>
            <a:endParaRPr lang="en-US" dirty="0"/>
          </a:p>
        </p:txBody>
      </p:sp>
      <p:sp>
        <p:nvSpPr>
          <p:cNvPr id="5" name="Footer Placeholder 4">
            <a:extLst>
              <a:ext uri="{FF2B5EF4-FFF2-40B4-BE49-F238E27FC236}">
                <a16:creationId xmlns:a16="http://schemas.microsoft.com/office/drawing/2014/main" id="{87D3A7BD-605B-472B-BB5A-A22F87E0F0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71790F-D1F5-44A4-943F-7C1F3E173556}"/>
              </a:ext>
            </a:extLst>
          </p:cNvPr>
          <p:cNvSpPr>
            <a:spLocks noGrp="1"/>
          </p:cNvSpPr>
          <p:nvPr>
            <p:ph type="sldNum" sz="quarter" idx="12"/>
          </p:nvPr>
        </p:nvSpPr>
        <p:spPr/>
        <p:txBody>
          <a:bodyPr/>
          <a:lstStyle/>
          <a:p>
            <a:fld id="{0819A533-B4E0-4A30-BB55-3804A1CE23AE}" type="slidenum">
              <a:rPr lang="en-US" smtClean="0"/>
              <a:t>‹#›</a:t>
            </a:fld>
            <a:endParaRPr lang="en-US" dirty="0"/>
          </a:p>
        </p:txBody>
      </p:sp>
    </p:spTree>
    <p:extLst>
      <p:ext uri="{BB962C8B-B14F-4D97-AF65-F5344CB8AC3E}">
        <p14:creationId xmlns:p14="http://schemas.microsoft.com/office/powerpoint/2010/main" val="2982528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487680" y="1433580"/>
            <a:ext cx="11216640" cy="2503421"/>
          </a:xfrm>
        </p:spPr>
        <p:txBody>
          <a:bodyPr/>
          <a:lstStyle>
            <a:lvl1pPr>
              <a:defRPr>
                <a:solidFill>
                  <a:srgbClr val="003D78"/>
                </a:solidFill>
              </a:defRPr>
            </a:lvl1pPr>
          </a:lstStyle>
          <a:p>
            <a:r>
              <a:rPr lang="en-US" dirty="0"/>
              <a:t>Presentation Title</a:t>
            </a:r>
          </a:p>
        </p:txBody>
      </p:sp>
      <p:sp>
        <p:nvSpPr>
          <p:cNvPr id="4" name="Text Placeholder 3"/>
          <p:cNvSpPr>
            <a:spLocks noGrp="1"/>
          </p:cNvSpPr>
          <p:nvPr>
            <p:ph type="body" sz="quarter" idx="10" hasCustomPrompt="1"/>
          </p:nvPr>
        </p:nvSpPr>
        <p:spPr>
          <a:xfrm>
            <a:off x="487680" y="4099560"/>
            <a:ext cx="11216640" cy="2072640"/>
          </a:xfrm>
        </p:spPr>
        <p:txBody>
          <a:bodyPr anchor="ctr"/>
          <a:lstStyle>
            <a:lvl1pPr marL="0" indent="0" algn="ctr">
              <a:buNone/>
              <a:defRPr sz="2000">
                <a:solidFill>
                  <a:srgbClr val="585858"/>
                </a:solidFill>
              </a:defRPr>
            </a:lvl1pPr>
          </a:lstStyle>
          <a:p>
            <a:pPr lvl="0"/>
            <a:r>
              <a:rPr lang="en-US" dirty="0"/>
              <a:t>Presenter Name</a:t>
            </a:r>
            <a:br>
              <a:rPr lang="en-US" dirty="0"/>
            </a:br>
            <a:r>
              <a:rPr lang="en-US" dirty="0"/>
              <a:t>Job Title</a:t>
            </a:r>
            <a:br>
              <a:rPr lang="en-US" dirty="0"/>
            </a:br>
            <a:r>
              <a:rPr lang="en-US" dirty="0"/>
              <a:t>Date of Presentation</a:t>
            </a:r>
          </a:p>
        </p:txBody>
      </p:sp>
    </p:spTree>
    <p:extLst>
      <p:ext uri="{BB962C8B-B14F-4D97-AF65-F5344CB8AC3E}">
        <p14:creationId xmlns:p14="http://schemas.microsoft.com/office/powerpoint/2010/main" val="3501815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487680" y="1433580"/>
            <a:ext cx="11216640" cy="2503421"/>
          </a:xfrm>
        </p:spPr>
        <p:txBody>
          <a:bodyPr/>
          <a:lstStyle>
            <a:lvl1pPr>
              <a:defRPr>
                <a:solidFill>
                  <a:srgbClr val="003D78"/>
                </a:solidFill>
              </a:defRPr>
            </a:lvl1pPr>
          </a:lstStyle>
          <a:p>
            <a:r>
              <a:rPr lang="en-US" dirty="0"/>
              <a:t>Presentation Title</a:t>
            </a:r>
          </a:p>
        </p:txBody>
      </p:sp>
      <p:sp>
        <p:nvSpPr>
          <p:cNvPr id="4" name="Text Placeholder 3"/>
          <p:cNvSpPr>
            <a:spLocks noGrp="1"/>
          </p:cNvSpPr>
          <p:nvPr>
            <p:ph type="body" sz="quarter" idx="10" hasCustomPrompt="1"/>
          </p:nvPr>
        </p:nvSpPr>
        <p:spPr>
          <a:xfrm>
            <a:off x="487680" y="4099560"/>
            <a:ext cx="11216640" cy="2072640"/>
          </a:xfrm>
        </p:spPr>
        <p:txBody>
          <a:bodyPr anchor="ctr"/>
          <a:lstStyle>
            <a:lvl1pPr marL="0" indent="0" algn="ctr">
              <a:buNone/>
              <a:defRPr sz="2000">
                <a:solidFill>
                  <a:srgbClr val="585858"/>
                </a:solidFill>
              </a:defRPr>
            </a:lvl1pPr>
          </a:lstStyle>
          <a:p>
            <a:pPr lvl="0"/>
            <a:r>
              <a:rPr lang="en-US" dirty="0"/>
              <a:t>Presenter Name</a:t>
            </a:r>
            <a:br>
              <a:rPr lang="en-US" dirty="0"/>
            </a:br>
            <a:r>
              <a:rPr lang="en-US" dirty="0"/>
              <a:t>Job Title</a:t>
            </a:r>
            <a:br>
              <a:rPr lang="en-US" dirty="0"/>
            </a:br>
            <a:r>
              <a:rPr lang="en-US" dirty="0"/>
              <a:t>Date of Presentation</a:t>
            </a:r>
          </a:p>
        </p:txBody>
      </p:sp>
    </p:spTree>
    <p:extLst>
      <p:ext uri="{BB962C8B-B14F-4D97-AF65-F5344CB8AC3E}">
        <p14:creationId xmlns:p14="http://schemas.microsoft.com/office/powerpoint/2010/main" val="505537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bwMode="auto">
          <a:xfrm>
            <a:off x="609600" y="177800"/>
            <a:ext cx="10972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lvl1pPr>
          </a:lstStyle>
          <a:p>
            <a:pPr lvl="0"/>
            <a:r>
              <a:rPr lang="en-US" dirty="0"/>
              <a:t>Click to Add Slide Title</a:t>
            </a:r>
          </a:p>
        </p:txBody>
      </p:sp>
      <p:sp>
        <p:nvSpPr>
          <p:cNvPr id="7" name="Content Placeholder 6"/>
          <p:cNvSpPr>
            <a:spLocks noGrp="1"/>
          </p:cNvSpPr>
          <p:nvPr>
            <p:ph sz="quarter" idx="10" hasCustomPrompt="1"/>
          </p:nvPr>
        </p:nvSpPr>
        <p:spPr>
          <a:xfrm>
            <a:off x="609600" y="1719072"/>
            <a:ext cx="10972800" cy="4572000"/>
          </a:xfrm>
        </p:spPr>
        <p:txBody>
          <a:body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3215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0" y="1092200"/>
            <a:ext cx="10363200" cy="3556000"/>
          </a:xfrm>
        </p:spPr>
        <p:txBody>
          <a:bodyPr anchor="b"/>
          <a:lstStyle>
            <a:lvl1pPr algn="l">
              <a:defRPr sz="4000" b="1" cap="none">
                <a:solidFill>
                  <a:srgbClr val="003D78"/>
                </a:solidFill>
              </a:defRPr>
            </a:lvl1pPr>
          </a:lstStyle>
          <a:p>
            <a:r>
              <a:rPr lang="en-US" dirty="0"/>
              <a:t>Section Title</a:t>
            </a:r>
          </a:p>
        </p:txBody>
      </p:sp>
      <p:sp>
        <p:nvSpPr>
          <p:cNvPr id="3" name="Text Placeholder 2"/>
          <p:cNvSpPr>
            <a:spLocks noGrp="1"/>
          </p:cNvSpPr>
          <p:nvPr>
            <p:ph type="body" idx="1" hasCustomPrompt="1"/>
          </p:nvPr>
        </p:nvSpPr>
        <p:spPr>
          <a:xfrm>
            <a:off x="1016000" y="4648201"/>
            <a:ext cx="10363200" cy="1093787"/>
          </a:xfrm>
        </p:spPr>
        <p:txBody>
          <a:bodyPr anchor="t"/>
          <a:lstStyle>
            <a:lvl1pPr marL="0" indent="0">
              <a:buNone/>
              <a:defRPr sz="2000">
                <a:solidFill>
                  <a:srgbClr val="58585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Subtitle</a:t>
            </a:r>
          </a:p>
        </p:txBody>
      </p:sp>
    </p:spTree>
    <p:extLst>
      <p:ext uri="{BB962C8B-B14F-4D97-AF65-F5344CB8AC3E}">
        <p14:creationId xmlns:p14="http://schemas.microsoft.com/office/powerpoint/2010/main" val="1947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9600" y="1719072"/>
            <a:ext cx="5364480" cy="45720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
        <p:nvSpPr>
          <p:cNvPr id="4" name="Content Placeholder 3"/>
          <p:cNvSpPr>
            <a:spLocks noGrp="1"/>
          </p:cNvSpPr>
          <p:nvPr>
            <p:ph sz="half" idx="2" hasCustomPrompt="1"/>
          </p:nvPr>
        </p:nvSpPr>
        <p:spPr>
          <a:xfrm>
            <a:off x="6217920" y="1719072"/>
            <a:ext cx="5364480" cy="45720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
        <p:nvSpPr>
          <p:cNvPr id="5" name="Title Placeholder 1"/>
          <p:cNvSpPr>
            <a:spLocks noGrp="1"/>
          </p:cNvSpPr>
          <p:nvPr>
            <p:ph type="title" hasCustomPrompt="1"/>
          </p:nvPr>
        </p:nvSpPr>
        <p:spPr bwMode="auto">
          <a:xfrm>
            <a:off x="609600" y="177800"/>
            <a:ext cx="10972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lvl1pPr>
          </a:lstStyle>
          <a:p>
            <a:pPr lvl="0"/>
            <a:r>
              <a:rPr lang="en-US" dirty="0"/>
              <a:t>Click to Add Slide Title</a:t>
            </a:r>
          </a:p>
        </p:txBody>
      </p:sp>
    </p:spTree>
    <p:extLst>
      <p:ext uri="{BB962C8B-B14F-4D97-AF65-F5344CB8AC3E}">
        <p14:creationId xmlns:p14="http://schemas.microsoft.com/office/powerpoint/2010/main" val="3163480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wo Content 2">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9600" y="1719072"/>
            <a:ext cx="3657600" cy="45720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Options: Type without bullets (turn off bullets in Paragraph section of Home tab) or type with bullets</a:t>
            </a:r>
          </a:p>
          <a:p>
            <a:pPr lvl="1"/>
            <a:r>
              <a:rPr lang="en-US" dirty="0"/>
              <a:t>Second level</a:t>
            </a:r>
          </a:p>
        </p:txBody>
      </p:sp>
      <p:sp>
        <p:nvSpPr>
          <p:cNvPr id="4" name="Content Placeholder 3"/>
          <p:cNvSpPr>
            <a:spLocks noGrp="1"/>
          </p:cNvSpPr>
          <p:nvPr>
            <p:ph sz="half" idx="2" hasCustomPrompt="1"/>
          </p:nvPr>
        </p:nvSpPr>
        <p:spPr>
          <a:xfrm>
            <a:off x="4267200" y="1719072"/>
            <a:ext cx="7315200" cy="4572000"/>
          </a:xfrm>
        </p:spPr>
        <p:txBody>
          <a:bodyPr/>
          <a:lstStyle>
            <a:lvl1pPr marL="0" indent="0">
              <a:buNone/>
              <a:defRPr sz="2400" baseline="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an icon to insert table, chart, SmartArt graphic, picture, or media clip</a:t>
            </a:r>
          </a:p>
        </p:txBody>
      </p:sp>
      <p:sp>
        <p:nvSpPr>
          <p:cNvPr id="5" name="Title Placeholder 1"/>
          <p:cNvSpPr>
            <a:spLocks noGrp="1"/>
          </p:cNvSpPr>
          <p:nvPr>
            <p:ph type="title" hasCustomPrompt="1"/>
          </p:nvPr>
        </p:nvSpPr>
        <p:spPr bwMode="auto">
          <a:xfrm>
            <a:off x="609600" y="177800"/>
            <a:ext cx="10972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lvl1pPr>
          </a:lstStyle>
          <a:p>
            <a:pPr lvl="0"/>
            <a:r>
              <a:rPr lang="en-US" dirty="0"/>
              <a:t>Click to Add Slide Title</a:t>
            </a:r>
          </a:p>
        </p:txBody>
      </p:sp>
    </p:spTree>
    <p:extLst>
      <p:ext uri="{BB962C8B-B14F-4D97-AF65-F5344CB8AC3E}">
        <p14:creationId xmlns:p14="http://schemas.microsoft.com/office/powerpoint/2010/main" val="1739698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wo Content 3">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9600" y="1719072"/>
            <a:ext cx="7315200" cy="4572000"/>
          </a:xfrm>
        </p:spPr>
        <p:txBody>
          <a:bodyPr/>
          <a:lstStyle>
            <a:lvl1pPr marL="0" indent="0">
              <a:buNone/>
              <a:defRPr sz="2400"/>
            </a:lvl1pPr>
            <a:lvl2pPr marL="233362" indent="0">
              <a:buNone/>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an icon to insert table, chart, SmartArt graphic, picture, or media clip</a:t>
            </a:r>
          </a:p>
        </p:txBody>
      </p:sp>
      <p:sp>
        <p:nvSpPr>
          <p:cNvPr id="4" name="Content Placeholder 3"/>
          <p:cNvSpPr>
            <a:spLocks noGrp="1"/>
          </p:cNvSpPr>
          <p:nvPr>
            <p:ph sz="half" idx="2" hasCustomPrompt="1"/>
          </p:nvPr>
        </p:nvSpPr>
        <p:spPr>
          <a:xfrm>
            <a:off x="7924800" y="1719072"/>
            <a:ext cx="3657600" cy="45720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Options: Type without bullets (turn off bullets in Paragraph section of Home tab) or type with bullets</a:t>
            </a:r>
          </a:p>
          <a:p>
            <a:pPr lvl="1"/>
            <a:r>
              <a:rPr lang="en-US" dirty="0"/>
              <a:t>Second level</a:t>
            </a:r>
          </a:p>
        </p:txBody>
      </p:sp>
      <p:sp>
        <p:nvSpPr>
          <p:cNvPr id="5" name="Title Placeholder 1"/>
          <p:cNvSpPr>
            <a:spLocks noGrp="1"/>
          </p:cNvSpPr>
          <p:nvPr>
            <p:ph type="title" hasCustomPrompt="1"/>
          </p:nvPr>
        </p:nvSpPr>
        <p:spPr bwMode="auto">
          <a:xfrm>
            <a:off x="609600" y="177800"/>
            <a:ext cx="10972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lvl1pPr>
          </a:lstStyle>
          <a:p>
            <a:pPr lvl="0"/>
            <a:r>
              <a:rPr lang="en-US" dirty="0"/>
              <a:t>Click to Add Slide Title</a:t>
            </a:r>
          </a:p>
        </p:txBody>
      </p:sp>
    </p:spTree>
    <p:extLst>
      <p:ext uri="{BB962C8B-B14F-4D97-AF65-F5344CB8AC3E}">
        <p14:creationId xmlns:p14="http://schemas.microsoft.com/office/powerpoint/2010/main" val="3519789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713752"/>
            <a:ext cx="5364480" cy="975360"/>
          </a:xfrm>
        </p:spPr>
        <p:txBody>
          <a:bodyPr anchor="ctr"/>
          <a:lstStyle>
            <a:lvl1pPr marL="0" indent="0" algn="l">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p:cNvSpPr>
            <a:spLocks noGrp="1"/>
          </p:cNvSpPr>
          <p:nvPr>
            <p:ph sz="half" idx="2" hasCustomPrompt="1"/>
          </p:nvPr>
        </p:nvSpPr>
        <p:spPr>
          <a:xfrm>
            <a:off x="609600" y="2692400"/>
            <a:ext cx="5364480" cy="3598672"/>
          </a:xfrm>
        </p:spPr>
        <p:txBody>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
        <p:nvSpPr>
          <p:cNvPr id="5" name="Text Placeholder 4"/>
          <p:cNvSpPr>
            <a:spLocks noGrp="1"/>
          </p:cNvSpPr>
          <p:nvPr>
            <p:ph type="body" sz="quarter" idx="3" hasCustomPrompt="1"/>
          </p:nvPr>
        </p:nvSpPr>
        <p:spPr>
          <a:xfrm>
            <a:off x="6217920" y="1713752"/>
            <a:ext cx="5364480" cy="975360"/>
          </a:xfrm>
        </p:spPr>
        <p:txBody>
          <a:bodyPr anchor="ctr"/>
          <a:lstStyle>
            <a:lvl1pPr marL="0" indent="0" algn="l">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Title Placeholder 1"/>
          <p:cNvSpPr>
            <a:spLocks noGrp="1"/>
          </p:cNvSpPr>
          <p:nvPr>
            <p:ph type="title" hasCustomPrompt="1"/>
          </p:nvPr>
        </p:nvSpPr>
        <p:spPr bwMode="auto">
          <a:xfrm>
            <a:off x="609600" y="177800"/>
            <a:ext cx="10972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lvl1pPr>
          </a:lstStyle>
          <a:p>
            <a:pPr lvl="0"/>
            <a:r>
              <a:rPr lang="en-US" dirty="0"/>
              <a:t>Click to Add Slide Title</a:t>
            </a:r>
          </a:p>
        </p:txBody>
      </p:sp>
      <p:sp>
        <p:nvSpPr>
          <p:cNvPr id="9" name="Content Placeholder 3"/>
          <p:cNvSpPr>
            <a:spLocks noGrp="1"/>
          </p:cNvSpPr>
          <p:nvPr>
            <p:ph sz="half" idx="10" hasCustomPrompt="1"/>
          </p:nvPr>
        </p:nvSpPr>
        <p:spPr>
          <a:xfrm>
            <a:off x="6217920" y="2692400"/>
            <a:ext cx="5364480" cy="3598672"/>
          </a:xfrm>
        </p:spPr>
        <p:txBody>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Tree>
    <p:extLst>
      <p:ext uri="{BB962C8B-B14F-4D97-AF65-F5344CB8AC3E}">
        <p14:creationId xmlns:p14="http://schemas.microsoft.com/office/powerpoint/2010/main" val="3607386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C7BEC-470E-40B8-997A-01A2188097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11B2E2-AD2B-4CDA-87F7-4153B3B2E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ACBEF6-9D0D-481C-9961-D1B333F8BC35}"/>
              </a:ext>
            </a:extLst>
          </p:cNvPr>
          <p:cNvSpPr>
            <a:spLocks noGrp="1"/>
          </p:cNvSpPr>
          <p:nvPr>
            <p:ph type="dt" sz="half" idx="10"/>
          </p:nvPr>
        </p:nvSpPr>
        <p:spPr/>
        <p:txBody>
          <a:bodyPr/>
          <a:lstStyle/>
          <a:p>
            <a:fld id="{D2BEED75-7213-457C-8A4F-9FFAD895A4FF}" type="datetimeFigureOut">
              <a:rPr lang="en-US" smtClean="0"/>
              <a:t>2/19/2024</a:t>
            </a:fld>
            <a:endParaRPr lang="en-US" dirty="0"/>
          </a:p>
        </p:txBody>
      </p:sp>
      <p:sp>
        <p:nvSpPr>
          <p:cNvPr id="5" name="Footer Placeholder 4">
            <a:extLst>
              <a:ext uri="{FF2B5EF4-FFF2-40B4-BE49-F238E27FC236}">
                <a16:creationId xmlns:a16="http://schemas.microsoft.com/office/drawing/2014/main" id="{AB46B25C-1E5C-4B49-A198-99DAB1F355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B8F401-CA46-4894-A756-8218B9D658F8}"/>
              </a:ext>
            </a:extLst>
          </p:cNvPr>
          <p:cNvSpPr>
            <a:spLocks noGrp="1"/>
          </p:cNvSpPr>
          <p:nvPr>
            <p:ph type="sldNum" sz="quarter" idx="12"/>
          </p:nvPr>
        </p:nvSpPr>
        <p:spPr/>
        <p:txBody>
          <a:bodyPr/>
          <a:lstStyle/>
          <a:p>
            <a:fld id="{0819A533-B4E0-4A30-BB55-3804A1CE23AE}" type="slidenum">
              <a:rPr lang="en-US" smtClean="0"/>
              <a:t>‹#›</a:t>
            </a:fld>
            <a:endParaRPr lang="en-US" dirty="0"/>
          </a:p>
        </p:txBody>
      </p:sp>
    </p:spTree>
    <p:extLst>
      <p:ext uri="{BB962C8B-B14F-4D97-AF65-F5344CB8AC3E}">
        <p14:creationId xmlns:p14="http://schemas.microsoft.com/office/powerpoint/2010/main" val="2959124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mparison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713752"/>
            <a:ext cx="10972800" cy="975360"/>
          </a:xfrm>
        </p:spPr>
        <p:txBody>
          <a:bodyPr anchor="ctr"/>
          <a:lstStyle>
            <a:lvl1pPr marL="0" indent="0" algn="l">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p:cNvSpPr>
            <a:spLocks noGrp="1"/>
          </p:cNvSpPr>
          <p:nvPr>
            <p:ph sz="half" idx="2" hasCustomPrompt="1"/>
          </p:nvPr>
        </p:nvSpPr>
        <p:spPr>
          <a:xfrm>
            <a:off x="609600" y="2692400"/>
            <a:ext cx="5364480" cy="3598672"/>
          </a:xfrm>
        </p:spPr>
        <p:txBody>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
        <p:nvSpPr>
          <p:cNvPr id="7" name="Title Placeholder 1"/>
          <p:cNvSpPr>
            <a:spLocks noGrp="1"/>
          </p:cNvSpPr>
          <p:nvPr>
            <p:ph type="title" hasCustomPrompt="1"/>
          </p:nvPr>
        </p:nvSpPr>
        <p:spPr bwMode="auto">
          <a:xfrm>
            <a:off x="609600" y="177800"/>
            <a:ext cx="10972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lvl1pPr>
          </a:lstStyle>
          <a:p>
            <a:pPr lvl="0"/>
            <a:r>
              <a:rPr lang="en-US" dirty="0"/>
              <a:t>Click to Add Slide Title</a:t>
            </a:r>
          </a:p>
        </p:txBody>
      </p:sp>
      <p:sp>
        <p:nvSpPr>
          <p:cNvPr id="9" name="Content Placeholder 3"/>
          <p:cNvSpPr>
            <a:spLocks noGrp="1"/>
          </p:cNvSpPr>
          <p:nvPr>
            <p:ph sz="half" idx="10" hasCustomPrompt="1"/>
          </p:nvPr>
        </p:nvSpPr>
        <p:spPr>
          <a:xfrm>
            <a:off x="6217920" y="2692400"/>
            <a:ext cx="5364480" cy="3598672"/>
          </a:xfrm>
        </p:spPr>
        <p:txBody>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Tree>
    <p:extLst>
      <p:ext uri="{BB962C8B-B14F-4D97-AF65-F5344CB8AC3E}">
        <p14:creationId xmlns:p14="http://schemas.microsoft.com/office/powerpoint/2010/main" val="1572568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09603" y="182882"/>
            <a:ext cx="4011084" cy="1549401"/>
          </a:xfrm>
        </p:spPr>
        <p:txBody>
          <a:bodyPr anchor="b"/>
          <a:lstStyle>
            <a:lvl1pPr algn="l">
              <a:defRPr sz="2400" b="1"/>
            </a:lvl1pPr>
          </a:lstStyle>
          <a:p>
            <a:r>
              <a:rPr lang="en-US" dirty="0"/>
              <a:t>Click to Add Slide Title</a:t>
            </a:r>
          </a:p>
        </p:txBody>
      </p:sp>
      <p:sp>
        <p:nvSpPr>
          <p:cNvPr id="4" name="Content Placeholder 2"/>
          <p:cNvSpPr>
            <a:spLocks noGrp="1"/>
          </p:cNvSpPr>
          <p:nvPr>
            <p:ph idx="1" hasCustomPrompt="1"/>
          </p:nvPr>
        </p:nvSpPr>
        <p:spPr>
          <a:xfrm>
            <a:off x="4618181" y="182880"/>
            <a:ext cx="6964219" cy="6090920"/>
          </a:xfrm>
        </p:spPr>
        <p:txBody>
          <a:bodyPr/>
          <a:lstStyle>
            <a:lvl1pPr marL="0" indent="0">
              <a:buNone/>
              <a:defRPr sz="2600"/>
            </a:lvl1pPr>
            <a:lvl2pPr marL="233362" indent="0">
              <a:buNone/>
              <a:defRPr sz="2400"/>
            </a:lvl2pPr>
            <a:lvl3pPr marL="457200" indent="0">
              <a:buNone/>
              <a:defRPr sz="2000"/>
            </a:lvl3pPr>
            <a:lvl4pPr marL="688975" indent="0">
              <a:buNone/>
              <a:defRPr sz="1800"/>
            </a:lvl4pPr>
            <a:lvl5pPr marL="914400" indent="0">
              <a:buNone/>
              <a:defRPr sz="1800"/>
            </a:lvl5pPr>
            <a:lvl6pPr>
              <a:defRPr sz="2000"/>
            </a:lvl6pPr>
            <a:lvl7pPr>
              <a:defRPr sz="2000"/>
            </a:lvl7pPr>
            <a:lvl8pPr>
              <a:defRPr sz="2000"/>
            </a:lvl8pPr>
            <a:lvl9pPr>
              <a:defRPr sz="2000"/>
            </a:lvl9pPr>
          </a:lstStyle>
          <a:p>
            <a:pPr lvl="0"/>
            <a:r>
              <a:rPr lang="en-US" dirty="0"/>
              <a:t>Click an icon to insert table, chart, SmartArt graphic, picture, or media clip</a:t>
            </a:r>
          </a:p>
        </p:txBody>
      </p:sp>
      <p:sp>
        <p:nvSpPr>
          <p:cNvPr id="5" name="Text Placeholder 3"/>
          <p:cNvSpPr>
            <a:spLocks noGrp="1"/>
          </p:cNvSpPr>
          <p:nvPr>
            <p:ph type="body" sz="half" idx="2" hasCustomPrompt="1"/>
          </p:nvPr>
        </p:nvSpPr>
        <p:spPr>
          <a:xfrm>
            <a:off x="609603" y="1746252"/>
            <a:ext cx="4011084" cy="4527551"/>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extLst>
      <p:ext uri="{BB962C8B-B14F-4D97-AF65-F5344CB8AC3E}">
        <p14:creationId xmlns:p14="http://schemas.microsoft.com/office/powerpoint/2010/main" val="2041534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609600" y="182880"/>
            <a:ext cx="10972800" cy="4267200"/>
          </a:xfrm>
        </p:spPr>
        <p:txBody>
          <a:bodyPr/>
          <a:lstStyle>
            <a:lvl1pPr marL="0" indent="0">
              <a:buNone/>
              <a:defRPr/>
            </a:lvl1pPr>
            <a:lvl2pPr marL="233362" indent="0">
              <a:buNone/>
              <a:defRPr/>
            </a:lvl2pPr>
            <a:lvl3pPr marL="457200" indent="0">
              <a:buNone/>
              <a:defRPr/>
            </a:lvl3pPr>
            <a:lvl4pPr marL="688975" indent="0">
              <a:buNone/>
              <a:defRPr/>
            </a:lvl4pPr>
            <a:lvl5pPr marL="914400" indent="0">
              <a:buNone/>
              <a:defRPr/>
            </a:lvl5pPr>
          </a:lstStyle>
          <a:p>
            <a:pPr lvl="0"/>
            <a:r>
              <a:rPr lang="en-US" dirty="0"/>
              <a:t>Click an icon to insert table, chart, SmartArt graphic, picture, or media clip</a:t>
            </a:r>
          </a:p>
        </p:txBody>
      </p:sp>
      <p:sp>
        <p:nvSpPr>
          <p:cNvPr id="8" name="Title 1"/>
          <p:cNvSpPr>
            <a:spLocks noGrp="1"/>
          </p:cNvSpPr>
          <p:nvPr>
            <p:ph type="title" hasCustomPrompt="1"/>
          </p:nvPr>
        </p:nvSpPr>
        <p:spPr>
          <a:xfrm>
            <a:off x="609600" y="4705349"/>
            <a:ext cx="10972800" cy="755652"/>
          </a:xfrm>
        </p:spPr>
        <p:txBody>
          <a:bodyPr anchor="b">
            <a:noAutofit/>
          </a:bodyPr>
          <a:lstStyle>
            <a:lvl1pPr algn="l">
              <a:defRPr sz="2200" b="1"/>
            </a:lvl1pPr>
          </a:lstStyle>
          <a:p>
            <a:r>
              <a:rPr lang="en-US" dirty="0"/>
              <a:t>Click to Add Caption</a:t>
            </a:r>
          </a:p>
        </p:txBody>
      </p:sp>
      <p:sp>
        <p:nvSpPr>
          <p:cNvPr id="9" name="Text Placeholder 3"/>
          <p:cNvSpPr>
            <a:spLocks noGrp="1"/>
          </p:cNvSpPr>
          <p:nvPr>
            <p:ph type="body" sz="half" idx="11" hasCustomPrompt="1"/>
          </p:nvPr>
        </p:nvSpPr>
        <p:spPr>
          <a:xfrm>
            <a:off x="609600" y="5461000"/>
            <a:ext cx="10972800" cy="812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description</a:t>
            </a:r>
          </a:p>
        </p:txBody>
      </p:sp>
    </p:spTree>
    <p:extLst>
      <p:ext uri="{BB962C8B-B14F-4D97-AF65-F5344CB8AC3E}">
        <p14:creationId xmlns:p14="http://schemas.microsoft.com/office/powerpoint/2010/main" val="43195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Media No Titl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609600" y="182880"/>
            <a:ext cx="10972800" cy="6096000"/>
          </a:xfrm>
        </p:spPr>
        <p:txBody>
          <a:bodyPr/>
          <a:lstStyle>
            <a:lvl1pPr marL="0" indent="0">
              <a:buNone/>
              <a:defRPr/>
            </a:lvl1pPr>
            <a:lvl2pPr marL="233362" indent="0">
              <a:buNone/>
              <a:defRPr/>
            </a:lvl2pPr>
            <a:lvl3pPr marL="457200" indent="0">
              <a:buNone/>
              <a:defRPr/>
            </a:lvl3pPr>
            <a:lvl4pPr marL="688975" indent="0">
              <a:buNone/>
              <a:defRPr/>
            </a:lvl4pPr>
            <a:lvl5pPr marL="914400" indent="0">
              <a:buNone/>
              <a:defRPr/>
            </a:lvl5pPr>
          </a:lstStyle>
          <a:p>
            <a:pPr lvl="0"/>
            <a:r>
              <a:rPr lang="en-US" dirty="0"/>
              <a:t>Click an icon to insert table, chart, SmartArt graphic, picture, or media clip</a:t>
            </a:r>
          </a:p>
        </p:txBody>
      </p:sp>
    </p:spTree>
    <p:extLst>
      <p:ext uri="{BB962C8B-B14F-4D97-AF65-F5344CB8AC3E}">
        <p14:creationId xmlns:p14="http://schemas.microsoft.com/office/powerpoint/2010/main" val="29461556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C7BEC-470E-40B8-997A-01A2188097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11B2E2-AD2B-4CDA-87F7-4153B3B2E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ACBEF6-9D0D-481C-9961-D1B333F8BC35}"/>
              </a:ext>
            </a:extLst>
          </p:cNvPr>
          <p:cNvSpPr>
            <a:spLocks noGrp="1"/>
          </p:cNvSpPr>
          <p:nvPr>
            <p:ph type="dt" sz="half" idx="10"/>
          </p:nvPr>
        </p:nvSpPr>
        <p:spPr/>
        <p:txBody>
          <a:bodyPr/>
          <a:lstStyle/>
          <a:p>
            <a:fld id="{D2BEED75-7213-457C-8A4F-9FFAD895A4FF}" type="datetimeFigureOut">
              <a:rPr lang="en-US" smtClean="0"/>
              <a:t>2/19/2024</a:t>
            </a:fld>
            <a:endParaRPr lang="en-US" dirty="0"/>
          </a:p>
        </p:txBody>
      </p:sp>
      <p:sp>
        <p:nvSpPr>
          <p:cNvPr id="5" name="Footer Placeholder 4">
            <a:extLst>
              <a:ext uri="{FF2B5EF4-FFF2-40B4-BE49-F238E27FC236}">
                <a16:creationId xmlns:a16="http://schemas.microsoft.com/office/drawing/2014/main" id="{AB46B25C-1E5C-4B49-A198-99DAB1F355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B8F401-CA46-4894-A756-8218B9D658F8}"/>
              </a:ext>
            </a:extLst>
          </p:cNvPr>
          <p:cNvSpPr>
            <a:spLocks noGrp="1"/>
          </p:cNvSpPr>
          <p:nvPr>
            <p:ph type="sldNum" sz="quarter" idx="12"/>
          </p:nvPr>
        </p:nvSpPr>
        <p:spPr/>
        <p:txBody>
          <a:bodyPr/>
          <a:lstStyle/>
          <a:p>
            <a:fld id="{0819A533-B4E0-4A30-BB55-3804A1CE23AE}" type="slidenum">
              <a:rPr lang="en-US" smtClean="0"/>
              <a:t>‹#›</a:t>
            </a:fld>
            <a:endParaRPr lang="en-US" dirty="0"/>
          </a:p>
        </p:txBody>
      </p:sp>
    </p:spTree>
    <p:extLst>
      <p:ext uri="{BB962C8B-B14F-4D97-AF65-F5344CB8AC3E}">
        <p14:creationId xmlns:p14="http://schemas.microsoft.com/office/powerpoint/2010/main" val="591222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487680" y="1433580"/>
            <a:ext cx="11216640" cy="2503421"/>
          </a:xfrm>
        </p:spPr>
        <p:txBody>
          <a:bodyPr/>
          <a:lstStyle>
            <a:lvl1pPr>
              <a:defRPr>
                <a:solidFill>
                  <a:srgbClr val="003D78"/>
                </a:solidFill>
              </a:defRPr>
            </a:lvl1pPr>
          </a:lstStyle>
          <a:p>
            <a:r>
              <a:rPr lang="en-US" dirty="0"/>
              <a:t>Presentation Title</a:t>
            </a:r>
          </a:p>
        </p:txBody>
      </p:sp>
      <p:sp>
        <p:nvSpPr>
          <p:cNvPr id="4" name="Text Placeholder 3"/>
          <p:cNvSpPr>
            <a:spLocks noGrp="1"/>
          </p:cNvSpPr>
          <p:nvPr>
            <p:ph type="body" sz="quarter" idx="10" hasCustomPrompt="1"/>
          </p:nvPr>
        </p:nvSpPr>
        <p:spPr>
          <a:xfrm>
            <a:off x="487680" y="4099560"/>
            <a:ext cx="11216640" cy="2072640"/>
          </a:xfrm>
        </p:spPr>
        <p:txBody>
          <a:bodyPr anchor="ctr"/>
          <a:lstStyle>
            <a:lvl1pPr marL="0" indent="0" algn="ctr">
              <a:buNone/>
              <a:defRPr sz="2000">
                <a:solidFill>
                  <a:srgbClr val="585858"/>
                </a:solidFill>
              </a:defRPr>
            </a:lvl1pPr>
          </a:lstStyle>
          <a:p>
            <a:pPr lvl="0"/>
            <a:r>
              <a:rPr lang="en-US" dirty="0"/>
              <a:t>Presenter Name</a:t>
            </a:r>
            <a:br>
              <a:rPr lang="en-US" dirty="0"/>
            </a:br>
            <a:r>
              <a:rPr lang="en-US" dirty="0"/>
              <a:t>Job Title</a:t>
            </a:r>
            <a:br>
              <a:rPr lang="en-US" dirty="0"/>
            </a:br>
            <a:r>
              <a:rPr lang="en-US" dirty="0"/>
              <a:t>Date of Presentation</a:t>
            </a:r>
          </a:p>
        </p:txBody>
      </p:sp>
    </p:spTree>
    <p:extLst>
      <p:ext uri="{BB962C8B-B14F-4D97-AF65-F5344CB8AC3E}">
        <p14:creationId xmlns:p14="http://schemas.microsoft.com/office/powerpoint/2010/main" val="42772186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bwMode="auto">
          <a:xfrm>
            <a:off x="609600" y="177800"/>
            <a:ext cx="10972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lvl1pPr>
          </a:lstStyle>
          <a:p>
            <a:pPr lvl="0"/>
            <a:r>
              <a:rPr lang="en-US" dirty="0"/>
              <a:t>Click to Add Slide Title</a:t>
            </a:r>
          </a:p>
        </p:txBody>
      </p:sp>
      <p:sp>
        <p:nvSpPr>
          <p:cNvPr id="7" name="Content Placeholder 6"/>
          <p:cNvSpPr>
            <a:spLocks noGrp="1"/>
          </p:cNvSpPr>
          <p:nvPr>
            <p:ph sz="quarter" idx="10" hasCustomPrompt="1"/>
          </p:nvPr>
        </p:nvSpPr>
        <p:spPr>
          <a:xfrm>
            <a:off x="609600" y="1719072"/>
            <a:ext cx="10972800" cy="4572000"/>
          </a:xfrm>
        </p:spPr>
        <p:txBody>
          <a:body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4203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0" y="1092200"/>
            <a:ext cx="10363200" cy="3556000"/>
          </a:xfrm>
        </p:spPr>
        <p:txBody>
          <a:bodyPr anchor="b"/>
          <a:lstStyle>
            <a:lvl1pPr algn="l">
              <a:defRPr sz="4000" b="1" cap="none">
                <a:solidFill>
                  <a:srgbClr val="003D78"/>
                </a:solidFill>
              </a:defRPr>
            </a:lvl1pPr>
          </a:lstStyle>
          <a:p>
            <a:r>
              <a:rPr lang="en-US" dirty="0"/>
              <a:t>Section Title</a:t>
            </a:r>
          </a:p>
        </p:txBody>
      </p:sp>
      <p:sp>
        <p:nvSpPr>
          <p:cNvPr id="3" name="Text Placeholder 2"/>
          <p:cNvSpPr>
            <a:spLocks noGrp="1"/>
          </p:cNvSpPr>
          <p:nvPr>
            <p:ph type="body" idx="1" hasCustomPrompt="1"/>
          </p:nvPr>
        </p:nvSpPr>
        <p:spPr>
          <a:xfrm>
            <a:off x="1016000" y="4648201"/>
            <a:ext cx="10363200" cy="1093787"/>
          </a:xfrm>
        </p:spPr>
        <p:txBody>
          <a:bodyPr anchor="t"/>
          <a:lstStyle>
            <a:lvl1pPr marL="0" indent="0">
              <a:buNone/>
              <a:defRPr sz="2000">
                <a:solidFill>
                  <a:srgbClr val="58585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Subtitle</a:t>
            </a:r>
          </a:p>
        </p:txBody>
      </p:sp>
    </p:spTree>
    <p:extLst>
      <p:ext uri="{BB962C8B-B14F-4D97-AF65-F5344CB8AC3E}">
        <p14:creationId xmlns:p14="http://schemas.microsoft.com/office/powerpoint/2010/main" val="3209094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9600" y="1719072"/>
            <a:ext cx="5364480" cy="45720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
        <p:nvSpPr>
          <p:cNvPr id="4" name="Content Placeholder 3"/>
          <p:cNvSpPr>
            <a:spLocks noGrp="1"/>
          </p:cNvSpPr>
          <p:nvPr>
            <p:ph sz="half" idx="2" hasCustomPrompt="1"/>
          </p:nvPr>
        </p:nvSpPr>
        <p:spPr>
          <a:xfrm>
            <a:off x="6217920" y="1719072"/>
            <a:ext cx="5364480" cy="45720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
        <p:nvSpPr>
          <p:cNvPr id="5" name="Title Placeholder 1"/>
          <p:cNvSpPr>
            <a:spLocks noGrp="1"/>
          </p:cNvSpPr>
          <p:nvPr>
            <p:ph type="title" hasCustomPrompt="1"/>
          </p:nvPr>
        </p:nvSpPr>
        <p:spPr bwMode="auto">
          <a:xfrm>
            <a:off x="609600" y="177800"/>
            <a:ext cx="10972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lvl1pPr>
          </a:lstStyle>
          <a:p>
            <a:pPr lvl="0"/>
            <a:r>
              <a:rPr lang="en-US" dirty="0"/>
              <a:t>Click to Add Slide Title</a:t>
            </a:r>
          </a:p>
        </p:txBody>
      </p:sp>
    </p:spTree>
    <p:extLst>
      <p:ext uri="{BB962C8B-B14F-4D97-AF65-F5344CB8AC3E}">
        <p14:creationId xmlns:p14="http://schemas.microsoft.com/office/powerpoint/2010/main" val="27210424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wo Content 2">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9600" y="1719072"/>
            <a:ext cx="3657600" cy="45720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Options: Type without bullets (turn off bullets in Paragraph section of Home tab) or type with bullets</a:t>
            </a:r>
          </a:p>
          <a:p>
            <a:pPr lvl="1"/>
            <a:r>
              <a:rPr lang="en-US" dirty="0"/>
              <a:t>Second level</a:t>
            </a:r>
          </a:p>
        </p:txBody>
      </p:sp>
      <p:sp>
        <p:nvSpPr>
          <p:cNvPr id="4" name="Content Placeholder 3"/>
          <p:cNvSpPr>
            <a:spLocks noGrp="1"/>
          </p:cNvSpPr>
          <p:nvPr>
            <p:ph sz="half" idx="2" hasCustomPrompt="1"/>
          </p:nvPr>
        </p:nvSpPr>
        <p:spPr>
          <a:xfrm>
            <a:off x="4267200" y="1719072"/>
            <a:ext cx="7315200" cy="4572000"/>
          </a:xfrm>
        </p:spPr>
        <p:txBody>
          <a:bodyPr/>
          <a:lstStyle>
            <a:lvl1pPr marL="0" indent="0">
              <a:buNone/>
              <a:defRPr sz="2400" baseline="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an icon to insert table, chart, SmartArt graphic, picture, or media clip</a:t>
            </a:r>
          </a:p>
        </p:txBody>
      </p:sp>
      <p:sp>
        <p:nvSpPr>
          <p:cNvPr id="5" name="Title Placeholder 1"/>
          <p:cNvSpPr>
            <a:spLocks noGrp="1"/>
          </p:cNvSpPr>
          <p:nvPr>
            <p:ph type="title" hasCustomPrompt="1"/>
          </p:nvPr>
        </p:nvSpPr>
        <p:spPr bwMode="auto">
          <a:xfrm>
            <a:off x="609600" y="177800"/>
            <a:ext cx="10972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lvl1pPr>
          </a:lstStyle>
          <a:p>
            <a:pPr lvl="0"/>
            <a:r>
              <a:rPr lang="en-US" dirty="0"/>
              <a:t>Click to Add Slide Title</a:t>
            </a:r>
          </a:p>
        </p:txBody>
      </p:sp>
    </p:spTree>
    <p:extLst>
      <p:ext uri="{BB962C8B-B14F-4D97-AF65-F5344CB8AC3E}">
        <p14:creationId xmlns:p14="http://schemas.microsoft.com/office/powerpoint/2010/main" val="3729442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E5E81-548F-4E63-9F43-9E79D6412B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7B6B72-02DD-4F2F-8A47-96F79F2A6E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B3F6E1-ABD3-422A-B127-F4216BB2A238}"/>
              </a:ext>
            </a:extLst>
          </p:cNvPr>
          <p:cNvSpPr>
            <a:spLocks noGrp="1"/>
          </p:cNvSpPr>
          <p:nvPr>
            <p:ph type="dt" sz="half" idx="10"/>
          </p:nvPr>
        </p:nvSpPr>
        <p:spPr/>
        <p:txBody>
          <a:bodyPr/>
          <a:lstStyle/>
          <a:p>
            <a:fld id="{D2BEED75-7213-457C-8A4F-9FFAD895A4FF}" type="datetimeFigureOut">
              <a:rPr lang="en-US" smtClean="0"/>
              <a:t>2/19/2024</a:t>
            </a:fld>
            <a:endParaRPr lang="en-US" dirty="0"/>
          </a:p>
        </p:txBody>
      </p:sp>
      <p:sp>
        <p:nvSpPr>
          <p:cNvPr id="5" name="Footer Placeholder 4">
            <a:extLst>
              <a:ext uri="{FF2B5EF4-FFF2-40B4-BE49-F238E27FC236}">
                <a16:creationId xmlns:a16="http://schemas.microsoft.com/office/drawing/2014/main" id="{5E510E64-1A88-442F-A4A4-D314923DB6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D894D4-CCA1-420E-80E3-838AA2FB8A03}"/>
              </a:ext>
            </a:extLst>
          </p:cNvPr>
          <p:cNvSpPr>
            <a:spLocks noGrp="1"/>
          </p:cNvSpPr>
          <p:nvPr>
            <p:ph type="sldNum" sz="quarter" idx="12"/>
          </p:nvPr>
        </p:nvSpPr>
        <p:spPr/>
        <p:txBody>
          <a:bodyPr/>
          <a:lstStyle/>
          <a:p>
            <a:fld id="{0819A533-B4E0-4A30-BB55-3804A1CE23AE}" type="slidenum">
              <a:rPr lang="en-US" smtClean="0"/>
              <a:t>‹#›</a:t>
            </a:fld>
            <a:endParaRPr lang="en-US" dirty="0"/>
          </a:p>
        </p:txBody>
      </p:sp>
    </p:spTree>
    <p:extLst>
      <p:ext uri="{BB962C8B-B14F-4D97-AF65-F5344CB8AC3E}">
        <p14:creationId xmlns:p14="http://schemas.microsoft.com/office/powerpoint/2010/main" val="2144987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wo Content 3">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9600" y="1719072"/>
            <a:ext cx="7315200" cy="4572000"/>
          </a:xfrm>
        </p:spPr>
        <p:txBody>
          <a:bodyPr/>
          <a:lstStyle>
            <a:lvl1pPr marL="0" indent="0">
              <a:buNone/>
              <a:defRPr sz="2400"/>
            </a:lvl1pPr>
            <a:lvl2pPr marL="233362" indent="0">
              <a:buNone/>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an icon to insert table, chart, SmartArt graphic, picture, or media clip</a:t>
            </a:r>
          </a:p>
        </p:txBody>
      </p:sp>
      <p:sp>
        <p:nvSpPr>
          <p:cNvPr id="4" name="Content Placeholder 3"/>
          <p:cNvSpPr>
            <a:spLocks noGrp="1"/>
          </p:cNvSpPr>
          <p:nvPr>
            <p:ph sz="half" idx="2" hasCustomPrompt="1"/>
          </p:nvPr>
        </p:nvSpPr>
        <p:spPr>
          <a:xfrm>
            <a:off x="7924800" y="1719072"/>
            <a:ext cx="3657600" cy="45720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Options: Type without bullets (turn off bullets in Paragraph section of Home tab) or type with bullets</a:t>
            </a:r>
          </a:p>
          <a:p>
            <a:pPr lvl="1"/>
            <a:r>
              <a:rPr lang="en-US" dirty="0"/>
              <a:t>Second level</a:t>
            </a:r>
          </a:p>
        </p:txBody>
      </p:sp>
      <p:sp>
        <p:nvSpPr>
          <p:cNvPr id="5" name="Title Placeholder 1"/>
          <p:cNvSpPr>
            <a:spLocks noGrp="1"/>
          </p:cNvSpPr>
          <p:nvPr>
            <p:ph type="title" hasCustomPrompt="1"/>
          </p:nvPr>
        </p:nvSpPr>
        <p:spPr bwMode="auto">
          <a:xfrm>
            <a:off x="609600" y="177800"/>
            <a:ext cx="10972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lvl1pPr>
          </a:lstStyle>
          <a:p>
            <a:pPr lvl="0"/>
            <a:r>
              <a:rPr lang="en-US" dirty="0"/>
              <a:t>Click to Add Slide Title</a:t>
            </a:r>
          </a:p>
        </p:txBody>
      </p:sp>
    </p:spTree>
    <p:extLst>
      <p:ext uri="{BB962C8B-B14F-4D97-AF65-F5344CB8AC3E}">
        <p14:creationId xmlns:p14="http://schemas.microsoft.com/office/powerpoint/2010/main" val="4195242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713752"/>
            <a:ext cx="5364480" cy="975360"/>
          </a:xfrm>
        </p:spPr>
        <p:txBody>
          <a:bodyPr anchor="ctr"/>
          <a:lstStyle>
            <a:lvl1pPr marL="0" indent="0" algn="l">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p:cNvSpPr>
            <a:spLocks noGrp="1"/>
          </p:cNvSpPr>
          <p:nvPr>
            <p:ph sz="half" idx="2" hasCustomPrompt="1"/>
          </p:nvPr>
        </p:nvSpPr>
        <p:spPr>
          <a:xfrm>
            <a:off x="609600" y="2692400"/>
            <a:ext cx="5364480" cy="3598672"/>
          </a:xfrm>
        </p:spPr>
        <p:txBody>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
        <p:nvSpPr>
          <p:cNvPr id="5" name="Text Placeholder 4"/>
          <p:cNvSpPr>
            <a:spLocks noGrp="1"/>
          </p:cNvSpPr>
          <p:nvPr>
            <p:ph type="body" sz="quarter" idx="3" hasCustomPrompt="1"/>
          </p:nvPr>
        </p:nvSpPr>
        <p:spPr>
          <a:xfrm>
            <a:off x="6217920" y="1713752"/>
            <a:ext cx="5364480" cy="975360"/>
          </a:xfrm>
        </p:spPr>
        <p:txBody>
          <a:bodyPr anchor="ctr"/>
          <a:lstStyle>
            <a:lvl1pPr marL="0" indent="0" algn="l">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Title Placeholder 1"/>
          <p:cNvSpPr>
            <a:spLocks noGrp="1"/>
          </p:cNvSpPr>
          <p:nvPr>
            <p:ph type="title" hasCustomPrompt="1"/>
          </p:nvPr>
        </p:nvSpPr>
        <p:spPr bwMode="auto">
          <a:xfrm>
            <a:off x="609600" y="177800"/>
            <a:ext cx="10972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lvl1pPr>
          </a:lstStyle>
          <a:p>
            <a:pPr lvl="0"/>
            <a:r>
              <a:rPr lang="en-US" dirty="0"/>
              <a:t>Click to Add Slide Title</a:t>
            </a:r>
          </a:p>
        </p:txBody>
      </p:sp>
      <p:sp>
        <p:nvSpPr>
          <p:cNvPr id="9" name="Content Placeholder 3"/>
          <p:cNvSpPr>
            <a:spLocks noGrp="1"/>
          </p:cNvSpPr>
          <p:nvPr>
            <p:ph sz="half" idx="10" hasCustomPrompt="1"/>
          </p:nvPr>
        </p:nvSpPr>
        <p:spPr>
          <a:xfrm>
            <a:off x="6217920" y="2692400"/>
            <a:ext cx="5364480" cy="3598672"/>
          </a:xfrm>
        </p:spPr>
        <p:txBody>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Tree>
    <p:extLst>
      <p:ext uri="{BB962C8B-B14F-4D97-AF65-F5344CB8AC3E}">
        <p14:creationId xmlns:p14="http://schemas.microsoft.com/office/powerpoint/2010/main" val="17086640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mparison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713752"/>
            <a:ext cx="10972800" cy="975360"/>
          </a:xfrm>
        </p:spPr>
        <p:txBody>
          <a:bodyPr anchor="ctr"/>
          <a:lstStyle>
            <a:lvl1pPr marL="0" indent="0" algn="l">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p:cNvSpPr>
            <a:spLocks noGrp="1"/>
          </p:cNvSpPr>
          <p:nvPr>
            <p:ph sz="half" idx="2" hasCustomPrompt="1"/>
          </p:nvPr>
        </p:nvSpPr>
        <p:spPr>
          <a:xfrm>
            <a:off x="609600" y="2692400"/>
            <a:ext cx="5364480" cy="3598672"/>
          </a:xfrm>
        </p:spPr>
        <p:txBody>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
        <p:nvSpPr>
          <p:cNvPr id="7" name="Title Placeholder 1"/>
          <p:cNvSpPr>
            <a:spLocks noGrp="1"/>
          </p:cNvSpPr>
          <p:nvPr>
            <p:ph type="title" hasCustomPrompt="1"/>
          </p:nvPr>
        </p:nvSpPr>
        <p:spPr bwMode="auto">
          <a:xfrm>
            <a:off x="609600" y="177800"/>
            <a:ext cx="10972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lvl1pPr>
          </a:lstStyle>
          <a:p>
            <a:pPr lvl="0"/>
            <a:r>
              <a:rPr lang="en-US" dirty="0"/>
              <a:t>Click to Add Slide Title</a:t>
            </a:r>
          </a:p>
        </p:txBody>
      </p:sp>
      <p:sp>
        <p:nvSpPr>
          <p:cNvPr id="9" name="Content Placeholder 3"/>
          <p:cNvSpPr>
            <a:spLocks noGrp="1"/>
          </p:cNvSpPr>
          <p:nvPr>
            <p:ph sz="half" idx="10" hasCustomPrompt="1"/>
          </p:nvPr>
        </p:nvSpPr>
        <p:spPr>
          <a:xfrm>
            <a:off x="6217920" y="2692400"/>
            <a:ext cx="5364480" cy="3598672"/>
          </a:xfrm>
        </p:spPr>
        <p:txBody>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Tree>
    <p:extLst>
      <p:ext uri="{BB962C8B-B14F-4D97-AF65-F5344CB8AC3E}">
        <p14:creationId xmlns:p14="http://schemas.microsoft.com/office/powerpoint/2010/main" val="14887385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09603" y="182882"/>
            <a:ext cx="4011084" cy="1549401"/>
          </a:xfrm>
        </p:spPr>
        <p:txBody>
          <a:bodyPr anchor="b"/>
          <a:lstStyle>
            <a:lvl1pPr algn="l">
              <a:defRPr sz="2400" b="1"/>
            </a:lvl1pPr>
          </a:lstStyle>
          <a:p>
            <a:r>
              <a:rPr lang="en-US" dirty="0"/>
              <a:t>Click to Add Slide Title</a:t>
            </a:r>
          </a:p>
        </p:txBody>
      </p:sp>
      <p:sp>
        <p:nvSpPr>
          <p:cNvPr id="4" name="Content Placeholder 2"/>
          <p:cNvSpPr>
            <a:spLocks noGrp="1"/>
          </p:cNvSpPr>
          <p:nvPr>
            <p:ph idx="1" hasCustomPrompt="1"/>
          </p:nvPr>
        </p:nvSpPr>
        <p:spPr>
          <a:xfrm>
            <a:off x="4618181" y="182880"/>
            <a:ext cx="6964219" cy="6090920"/>
          </a:xfrm>
        </p:spPr>
        <p:txBody>
          <a:bodyPr/>
          <a:lstStyle>
            <a:lvl1pPr marL="0" indent="0">
              <a:buNone/>
              <a:defRPr sz="2600"/>
            </a:lvl1pPr>
            <a:lvl2pPr marL="233362" indent="0">
              <a:buNone/>
              <a:defRPr sz="2400"/>
            </a:lvl2pPr>
            <a:lvl3pPr marL="457200" indent="0">
              <a:buNone/>
              <a:defRPr sz="2000"/>
            </a:lvl3pPr>
            <a:lvl4pPr marL="688975" indent="0">
              <a:buNone/>
              <a:defRPr sz="1800"/>
            </a:lvl4pPr>
            <a:lvl5pPr marL="914400" indent="0">
              <a:buNone/>
              <a:defRPr sz="1800"/>
            </a:lvl5pPr>
            <a:lvl6pPr>
              <a:defRPr sz="2000"/>
            </a:lvl6pPr>
            <a:lvl7pPr>
              <a:defRPr sz="2000"/>
            </a:lvl7pPr>
            <a:lvl8pPr>
              <a:defRPr sz="2000"/>
            </a:lvl8pPr>
            <a:lvl9pPr>
              <a:defRPr sz="2000"/>
            </a:lvl9pPr>
          </a:lstStyle>
          <a:p>
            <a:pPr lvl="0"/>
            <a:r>
              <a:rPr lang="en-US" dirty="0"/>
              <a:t>Click an icon to insert table, chart, SmartArt graphic, picture, or media clip</a:t>
            </a:r>
          </a:p>
        </p:txBody>
      </p:sp>
      <p:sp>
        <p:nvSpPr>
          <p:cNvPr id="5" name="Text Placeholder 3"/>
          <p:cNvSpPr>
            <a:spLocks noGrp="1"/>
          </p:cNvSpPr>
          <p:nvPr>
            <p:ph type="body" sz="half" idx="2" hasCustomPrompt="1"/>
          </p:nvPr>
        </p:nvSpPr>
        <p:spPr>
          <a:xfrm>
            <a:off x="609603" y="1746252"/>
            <a:ext cx="4011084" cy="4527551"/>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extLst>
      <p:ext uri="{BB962C8B-B14F-4D97-AF65-F5344CB8AC3E}">
        <p14:creationId xmlns:p14="http://schemas.microsoft.com/office/powerpoint/2010/main" val="233496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609600" y="182880"/>
            <a:ext cx="10972800" cy="4267200"/>
          </a:xfrm>
        </p:spPr>
        <p:txBody>
          <a:bodyPr/>
          <a:lstStyle>
            <a:lvl1pPr marL="0" indent="0">
              <a:buNone/>
              <a:defRPr/>
            </a:lvl1pPr>
            <a:lvl2pPr marL="233362" indent="0">
              <a:buNone/>
              <a:defRPr/>
            </a:lvl2pPr>
            <a:lvl3pPr marL="457200" indent="0">
              <a:buNone/>
              <a:defRPr/>
            </a:lvl3pPr>
            <a:lvl4pPr marL="688975" indent="0">
              <a:buNone/>
              <a:defRPr/>
            </a:lvl4pPr>
            <a:lvl5pPr marL="914400" indent="0">
              <a:buNone/>
              <a:defRPr/>
            </a:lvl5pPr>
          </a:lstStyle>
          <a:p>
            <a:pPr lvl="0"/>
            <a:r>
              <a:rPr lang="en-US" dirty="0"/>
              <a:t>Click an icon to insert table, chart, SmartArt graphic, picture, or media clip</a:t>
            </a:r>
          </a:p>
        </p:txBody>
      </p:sp>
      <p:sp>
        <p:nvSpPr>
          <p:cNvPr id="8" name="Title 1"/>
          <p:cNvSpPr>
            <a:spLocks noGrp="1"/>
          </p:cNvSpPr>
          <p:nvPr>
            <p:ph type="title" hasCustomPrompt="1"/>
          </p:nvPr>
        </p:nvSpPr>
        <p:spPr>
          <a:xfrm>
            <a:off x="609600" y="4705349"/>
            <a:ext cx="10972800" cy="755652"/>
          </a:xfrm>
        </p:spPr>
        <p:txBody>
          <a:bodyPr anchor="b">
            <a:noAutofit/>
          </a:bodyPr>
          <a:lstStyle>
            <a:lvl1pPr algn="l">
              <a:defRPr sz="2200" b="1"/>
            </a:lvl1pPr>
          </a:lstStyle>
          <a:p>
            <a:r>
              <a:rPr lang="en-US" dirty="0"/>
              <a:t>Click to Add Caption</a:t>
            </a:r>
          </a:p>
        </p:txBody>
      </p:sp>
      <p:sp>
        <p:nvSpPr>
          <p:cNvPr id="9" name="Text Placeholder 3"/>
          <p:cNvSpPr>
            <a:spLocks noGrp="1"/>
          </p:cNvSpPr>
          <p:nvPr>
            <p:ph type="body" sz="half" idx="11" hasCustomPrompt="1"/>
          </p:nvPr>
        </p:nvSpPr>
        <p:spPr>
          <a:xfrm>
            <a:off x="609600" y="5461000"/>
            <a:ext cx="10972800" cy="812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description</a:t>
            </a:r>
          </a:p>
        </p:txBody>
      </p:sp>
    </p:spTree>
    <p:extLst>
      <p:ext uri="{BB962C8B-B14F-4D97-AF65-F5344CB8AC3E}">
        <p14:creationId xmlns:p14="http://schemas.microsoft.com/office/powerpoint/2010/main" val="27054915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Media No Titl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609600" y="182880"/>
            <a:ext cx="10972800" cy="6096000"/>
          </a:xfrm>
        </p:spPr>
        <p:txBody>
          <a:bodyPr/>
          <a:lstStyle>
            <a:lvl1pPr marL="0" indent="0">
              <a:buNone/>
              <a:defRPr/>
            </a:lvl1pPr>
            <a:lvl2pPr marL="233362" indent="0">
              <a:buNone/>
              <a:defRPr/>
            </a:lvl2pPr>
            <a:lvl3pPr marL="457200" indent="0">
              <a:buNone/>
              <a:defRPr/>
            </a:lvl3pPr>
            <a:lvl4pPr marL="688975" indent="0">
              <a:buNone/>
              <a:defRPr/>
            </a:lvl4pPr>
            <a:lvl5pPr marL="914400" indent="0">
              <a:buNone/>
              <a:defRPr/>
            </a:lvl5pPr>
          </a:lstStyle>
          <a:p>
            <a:pPr lvl="0"/>
            <a:r>
              <a:rPr lang="en-US" dirty="0"/>
              <a:t>Click an icon to insert table, chart, SmartArt graphic, picture, or media clip</a:t>
            </a:r>
          </a:p>
        </p:txBody>
      </p:sp>
    </p:spTree>
    <p:extLst>
      <p:ext uri="{BB962C8B-B14F-4D97-AF65-F5344CB8AC3E}">
        <p14:creationId xmlns:p14="http://schemas.microsoft.com/office/powerpoint/2010/main" val="20385639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E0BA6-2D8F-4AE2-9A8B-9F59043815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3DD98D-A938-429E-AEEB-A83E14BB24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8D32DB-4071-4360-AA00-6429BBA96E8B}"/>
              </a:ext>
            </a:extLst>
          </p:cNvPr>
          <p:cNvSpPr>
            <a:spLocks noGrp="1"/>
          </p:cNvSpPr>
          <p:nvPr>
            <p:ph type="dt" sz="half" idx="10"/>
          </p:nvPr>
        </p:nvSpPr>
        <p:spPr/>
        <p:txBody>
          <a:bodyPr/>
          <a:lstStyle/>
          <a:p>
            <a:fld id="{D2BEED75-7213-457C-8A4F-9FFAD895A4FF}" type="datetimeFigureOut">
              <a:rPr lang="en-US" smtClean="0"/>
              <a:t>2/19/2024</a:t>
            </a:fld>
            <a:endParaRPr lang="en-US" dirty="0"/>
          </a:p>
        </p:txBody>
      </p:sp>
      <p:sp>
        <p:nvSpPr>
          <p:cNvPr id="5" name="Footer Placeholder 4">
            <a:extLst>
              <a:ext uri="{FF2B5EF4-FFF2-40B4-BE49-F238E27FC236}">
                <a16:creationId xmlns:a16="http://schemas.microsoft.com/office/drawing/2014/main" id="{1592EE84-6E75-4009-973B-8F4CAD2619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B47E53-0519-465A-8171-B756F2D7F311}"/>
              </a:ext>
            </a:extLst>
          </p:cNvPr>
          <p:cNvSpPr>
            <a:spLocks noGrp="1"/>
          </p:cNvSpPr>
          <p:nvPr>
            <p:ph type="sldNum" sz="quarter" idx="12"/>
          </p:nvPr>
        </p:nvSpPr>
        <p:spPr/>
        <p:txBody>
          <a:bodyPr/>
          <a:lstStyle/>
          <a:p>
            <a:fld id="{0819A533-B4E0-4A30-BB55-3804A1CE23AE}" type="slidenum">
              <a:rPr lang="en-US" smtClean="0"/>
              <a:t>‹#›</a:t>
            </a:fld>
            <a:endParaRPr lang="en-US" dirty="0"/>
          </a:p>
        </p:txBody>
      </p:sp>
    </p:spTree>
    <p:extLst>
      <p:ext uri="{BB962C8B-B14F-4D97-AF65-F5344CB8AC3E}">
        <p14:creationId xmlns:p14="http://schemas.microsoft.com/office/powerpoint/2010/main" val="33821157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C7BEC-470E-40B8-997A-01A2188097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11B2E2-AD2B-4CDA-87F7-4153B3B2E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ACBEF6-9D0D-481C-9961-D1B333F8BC35}"/>
              </a:ext>
            </a:extLst>
          </p:cNvPr>
          <p:cNvSpPr>
            <a:spLocks noGrp="1"/>
          </p:cNvSpPr>
          <p:nvPr>
            <p:ph type="dt" sz="half" idx="10"/>
          </p:nvPr>
        </p:nvSpPr>
        <p:spPr/>
        <p:txBody>
          <a:bodyPr/>
          <a:lstStyle/>
          <a:p>
            <a:fld id="{D2BEED75-7213-457C-8A4F-9FFAD895A4FF}" type="datetimeFigureOut">
              <a:rPr lang="en-US" smtClean="0"/>
              <a:t>2/19/2024</a:t>
            </a:fld>
            <a:endParaRPr lang="en-US" dirty="0"/>
          </a:p>
        </p:txBody>
      </p:sp>
      <p:sp>
        <p:nvSpPr>
          <p:cNvPr id="5" name="Footer Placeholder 4">
            <a:extLst>
              <a:ext uri="{FF2B5EF4-FFF2-40B4-BE49-F238E27FC236}">
                <a16:creationId xmlns:a16="http://schemas.microsoft.com/office/drawing/2014/main" id="{AB46B25C-1E5C-4B49-A198-99DAB1F355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B8F401-CA46-4894-A756-8218B9D658F8}"/>
              </a:ext>
            </a:extLst>
          </p:cNvPr>
          <p:cNvSpPr>
            <a:spLocks noGrp="1"/>
          </p:cNvSpPr>
          <p:nvPr>
            <p:ph type="sldNum" sz="quarter" idx="12"/>
          </p:nvPr>
        </p:nvSpPr>
        <p:spPr/>
        <p:txBody>
          <a:bodyPr/>
          <a:lstStyle/>
          <a:p>
            <a:fld id="{0819A533-B4E0-4A30-BB55-3804A1CE23AE}" type="slidenum">
              <a:rPr lang="en-US" smtClean="0"/>
              <a:t>‹#›</a:t>
            </a:fld>
            <a:endParaRPr lang="en-US" dirty="0"/>
          </a:p>
        </p:txBody>
      </p:sp>
    </p:spTree>
    <p:extLst>
      <p:ext uri="{BB962C8B-B14F-4D97-AF65-F5344CB8AC3E}">
        <p14:creationId xmlns:p14="http://schemas.microsoft.com/office/powerpoint/2010/main" val="27517667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E5E81-548F-4E63-9F43-9E79D6412B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7B6B72-02DD-4F2F-8A47-96F79F2A6E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B3F6E1-ABD3-422A-B127-F4216BB2A238}"/>
              </a:ext>
            </a:extLst>
          </p:cNvPr>
          <p:cNvSpPr>
            <a:spLocks noGrp="1"/>
          </p:cNvSpPr>
          <p:nvPr>
            <p:ph type="dt" sz="half" idx="10"/>
          </p:nvPr>
        </p:nvSpPr>
        <p:spPr/>
        <p:txBody>
          <a:bodyPr/>
          <a:lstStyle/>
          <a:p>
            <a:fld id="{D2BEED75-7213-457C-8A4F-9FFAD895A4FF}" type="datetimeFigureOut">
              <a:rPr lang="en-US" smtClean="0"/>
              <a:t>2/19/2024</a:t>
            </a:fld>
            <a:endParaRPr lang="en-US" dirty="0"/>
          </a:p>
        </p:txBody>
      </p:sp>
      <p:sp>
        <p:nvSpPr>
          <p:cNvPr id="5" name="Footer Placeholder 4">
            <a:extLst>
              <a:ext uri="{FF2B5EF4-FFF2-40B4-BE49-F238E27FC236}">
                <a16:creationId xmlns:a16="http://schemas.microsoft.com/office/drawing/2014/main" id="{5E510E64-1A88-442F-A4A4-D314923DB6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D894D4-CCA1-420E-80E3-838AA2FB8A03}"/>
              </a:ext>
            </a:extLst>
          </p:cNvPr>
          <p:cNvSpPr>
            <a:spLocks noGrp="1"/>
          </p:cNvSpPr>
          <p:nvPr>
            <p:ph type="sldNum" sz="quarter" idx="12"/>
          </p:nvPr>
        </p:nvSpPr>
        <p:spPr/>
        <p:txBody>
          <a:bodyPr/>
          <a:lstStyle/>
          <a:p>
            <a:fld id="{0819A533-B4E0-4A30-BB55-3804A1CE23AE}" type="slidenum">
              <a:rPr lang="en-US" smtClean="0"/>
              <a:t>‹#›</a:t>
            </a:fld>
            <a:endParaRPr lang="en-US" dirty="0"/>
          </a:p>
        </p:txBody>
      </p:sp>
    </p:spTree>
    <p:extLst>
      <p:ext uri="{BB962C8B-B14F-4D97-AF65-F5344CB8AC3E}">
        <p14:creationId xmlns:p14="http://schemas.microsoft.com/office/powerpoint/2010/main" val="37020626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8077B-E423-4EC6-92D1-A519752A9B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8B6E25-2840-40BD-B8FC-06D5DBB021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FAB2BA-20FD-4E08-ABFE-C3FF38D354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40F845-C550-4129-8F76-133F15F478A7}"/>
              </a:ext>
            </a:extLst>
          </p:cNvPr>
          <p:cNvSpPr>
            <a:spLocks noGrp="1"/>
          </p:cNvSpPr>
          <p:nvPr>
            <p:ph type="dt" sz="half" idx="10"/>
          </p:nvPr>
        </p:nvSpPr>
        <p:spPr/>
        <p:txBody>
          <a:bodyPr/>
          <a:lstStyle/>
          <a:p>
            <a:fld id="{D2BEED75-7213-457C-8A4F-9FFAD895A4FF}" type="datetimeFigureOut">
              <a:rPr lang="en-US" smtClean="0"/>
              <a:t>2/19/2024</a:t>
            </a:fld>
            <a:endParaRPr lang="en-US" dirty="0"/>
          </a:p>
        </p:txBody>
      </p:sp>
      <p:sp>
        <p:nvSpPr>
          <p:cNvPr id="6" name="Footer Placeholder 5">
            <a:extLst>
              <a:ext uri="{FF2B5EF4-FFF2-40B4-BE49-F238E27FC236}">
                <a16:creationId xmlns:a16="http://schemas.microsoft.com/office/drawing/2014/main" id="{54B6C72B-682B-44B8-A663-9BBA2953150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210A6B-59FC-4076-91BC-8622026E2ACF}"/>
              </a:ext>
            </a:extLst>
          </p:cNvPr>
          <p:cNvSpPr>
            <a:spLocks noGrp="1"/>
          </p:cNvSpPr>
          <p:nvPr>
            <p:ph type="sldNum" sz="quarter" idx="12"/>
          </p:nvPr>
        </p:nvSpPr>
        <p:spPr/>
        <p:txBody>
          <a:bodyPr/>
          <a:lstStyle/>
          <a:p>
            <a:fld id="{0819A533-B4E0-4A30-BB55-3804A1CE23AE}" type="slidenum">
              <a:rPr lang="en-US" smtClean="0"/>
              <a:t>‹#›</a:t>
            </a:fld>
            <a:endParaRPr lang="en-US" dirty="0"/>
          </a:p>
        </p:txBody>
      </p:sp>
    </p:spTree>
    <p:extLst>
      <p:ext uri="{BB962C8B-B14F-4D97-AF65-F5344CB8AC3E}">
        <p14:creationId xmlns:p14="http://schemas.microsoft.com/office/powerpoint/2010/main" val="3098548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8077B-E423-4EC6-92D1-A519752A9B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8B6E25-2840-40BD-B8FC-06D5DBB021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FAB2BA-20FD-4E08-ABFE-C3FF38D354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40F845-C550-4129-8F76-133F15F478A7}"/>
              </a:ext>
            </a:extLst>
          </p:cNvPr>
          <p:cNvSpPr>
            <a:spLocks noGrp="1"/>
          </p:cNvSpPr>
          <p:nvPr>
            <p:ph type="dt" sz="half" idx="10"/>
          </p:nvPr>
        </p:nvSpPr>
        <p:spPr/>
        <p:txBody>
          <a:bodyPr/>
          <a:lstStyle/>
          <a:p>
            <a:fld id="{D2BEED75-7213-457C-8A4F-9FFAD895A4FF}" type="datetimeFigureOut">
              <a:rPr lang="en-US" smtClean="0"/>
              <a:t>2/19/2024</a:t>
            </a:fld>
            <a:endParaRPr lang="en-US" dirty="0"/>
          </a:p>
        </p:txBody>
      </p:sp>
      <p:sp>
        <p:nvSpPr>
          <p:cNvPr id="6" name="Footer Placeholder 5">
            <a:extLst>
              <a:ext uri="{FF2B5EF4-FFF2-40B4-BE49-F238E27FC236}">
                <a16:creationId xmlns:a16="http://schemas.microsoft.com/office/drawing/2014/main" id="{54B6C72B-682B-44B8-A663-9BBA2953150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210A6B-59FC-4076-91BC-8622026E2ACF}"/>
              </a:ext>
            </a:extLst>
          </p:cNvPr>
          <p:cNvSpPr>
            <a:spLocks noGrp="1"/>
          </p:cNvSpPr>
          <p:nvPr>
            <p:ph type="sldNum" sz="quarter" idx="12"/>
          </p:nvPr>
        </p:nvSpPr>
        <p:spPr/>
        <p:txBody>
          <a:bodyPr/>
          <a:lstStyle/>
          <a:p>
            <a:fld id="{0819A533-B4E0-4A30-BB55-3804A1CE23AE}" type="slidenum">
              <a:rPr lang="en-US" smtClean="0"/>
              <a:t>‹#›</a:t>
            </a:fld>
            <a:endParaRPr lang="en-US" dirty="0"/>
          </a:p>
        </p:txBody>
      </p:sp>
    </p:spTree>
    <p:extLst>
      <p:ext uri="{BB962C8B-B14F-4D97-AF65-F5344CB8AC3E}">
        <p14:creationId xmlns:p14="http://schemas.microsoft.com/office/powerpoint/2010/main" val="39404169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57EBD-8179-492D-AA96-31B8B762DD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13D783-B83C-4228-B487-2D2FC52144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8ABDAE-B97B-4CA3-8D24-684BD8249B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A8CBC1-AF61-48FB-B1A7-E14DDA84AA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F29848-D8EF-4901-8A50-64C536990D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A08C23-E461-4F2F-AC53-0BAC14F47A1E}"/>
              </a:ext>
            </a:extLst>
          </p:cNvPr>
          <p:cNvSpPr>
            <a:spLocks noGrp="1"/>
          </p:cNvSpPr>
          <p:nvPr>
            <p:ph type="dt" sz="half" idx="10"/>
          </p:nvPr>
        </p:nvSpPr>
        <p:spPr/>
        <p:txBody>
          <a:bodyPr/>
          <a:lstStyle/>
          <a:p>
            <a:fld id="{D2BEED75-7213-457C-8A4F-9FFAD895A4FF}" type="datetimeFigureOut">
              <a:rPr lang="en-US" smtClean="0"/>
              <a:t>2/19/2024</a:t>
            </a:fld>
            <a:endParaRPr lang="en-US" dirty="0"/>
          </a:p>
        </p:txBody>
      </p:sp>
      <p:sp>
        <p:nvSpPr>
          <p:cNvPr id="8" name="Footer Placeholder 7">
            <a:extLst>
              <a:ext uri="{FF2B5EF4-FFF2-40B4-BE49-F238E27FC236}">
                <a16:creationId xmlns:a16="http://schemas.microsoft.com/office/drawing/2014/main" id="{EB24F9D7-849D-44B2-B109-9EA69E4D154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2DD672C-E4FA-465D-B0DA-A609B0933083}"/>
              </a:ext>
            </a:extLst>
          </p:cNvPr>
          <p:cNvSpPr>
            <a:spLocks noGrp="1"/>
          </p:cNvSpPr>
          <p:nvPr>
            <p:ph type="sldNum" sz="quarter" idx="12"/>
          </p:nvPr>
        </p:nvSpPr>
        <p:spPr/>
        <p:txBody>
          <a:bodyPr/>
          <a:lstStyle/>
          <a:p>
            <a:fld id="{0819A533-B4E0-4A30-BB55-3804A1CE23AE}" type="slidenum">
              <a:rPr lang="en-US" smtClean="0"/>
              <a:t>‹#›</a:t>
            </a:fld>
            <a:endParaRPr lang="en-US" dirty="0"/>
          </a:p>
        </p:txBody>
      </p:sp>
    </p:spTree>
    <p:extLst>
      <p:ext uri="{BB962C8B-B14F-4D97-AF65-F5344CB8AC3E}">
        <p14:creationId xmlns:p14="http://schemas.microsoft.com/office/powerpoint/2010/main" val="23312997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EDEAE-DAF8-4A87-A9B2-2BAC31F73F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71CEB7-F7C6-47E0-BF4C-305FD5D0A648}"/>
              </a:ext>
            </a:extLst>
          </p:cNvPr>
          <p:cNvSpPr>
            <a:spLocks noGrp="1"/>
          </p:cNvSpPr>
          <p:nvPr>
            <p:ph type="dt" sz="half" idx="10"/>
          </p:nvPr>
        </p:nvSpPr>
        <p:spPr/>
        <p:txBody>
          <a:bodyPr/>
          <a:lstStyle/>
          <a:p>
            <a:fld id="{D2BEED75-7213-457C-8A4F-9FFAD895A4FF}" type="datetimeFigureOut">
              <a:rPr lang="en-US" smtClean="0"/>
              <a:t>2/19/2024</a:t>
            </a:fld>
            <a:endParaRPr lang="en-US" dirty="0"/>
          </a:p>
        </p:txBody>
      </p:sp>
      <p:sp>
        <p:nvSpPr>
          <p:cNvPr id="4" name="Footer Placeholder 3">
            <a:extLst>
              <a:ext uri="{FF2B5EF4-FFF2-40B4-BE49-F238E27FC236}">
                <a16:creationId xmlns:a16="http://schemas.microsoft.com/office/drawing/2014/main" id="{6EE07B48-88E8-487C-A0BE-A0EDFA0AF56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64846AC-BB74-4694-9CF0-B97C0B0FECFD}"/>
              </a:ext>
            </a:extLst>
          </p:cNvPr>
          <p:cNvSpPr>
            <a:spLocks noGrp="1"/>
          </p:cNvSpPr>
          <p:nvPr>
            <p:ph type="sldNum" sz="quarter" idx="12"/>
          </p:nvPr>
        </p:nvSpPr>
        <p:spPr/>
        <p:txBody>
          <a:bodyPr/>
          <a:lstStyle/>
          <a:p>
            <a:fld id="{0819A533-B4E0-4A30-BB55-3804A1CE23AE}" type="slidenum">
              <a:rPr lang="en-US" smtClean="0"/>
              <a:t>‹#›</a:t>
            </a:fld>
            <a:endParaRPr lang="en-US" dirty="0"/>
          </a:p>
        </p:txBody>
      </p:sp>
    </p:spTree>
    <p:extLst>
      <p:ext uri="{BB962C8B-B14F-4D97-AF65-F5344CB8AC3E}">
        <p14:creationId xmlns:p14="http://schemas.microsoft.com/office/powerpoint/2010/main" val="602956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DCC68-64D9-44AC-AA7A-F4B45DA70856}"/>
              </a:ext>
            </a:extLst>
          </p:cNvPr>
          <p:cNvSpPr>
            <a:spLocks noGrp="1"/>
          </p:cNvSpPr>
          <p:nvPr>
            <p:ph type="dt" sz="half" idx="10"/>
          </p:nvPr>
        </p:nvSpPr>
        <p:spPr/>
        <p:txBody>
          <a:bodyPr/>
          <a:lstStyle/>
          <a:p>
            <a:fld id="{D2BEED75-7213-457C-8A4F-9FFAD895A4FF}" type="datetimeFigureOut">
              <a:rPr lang="en-US" smtClean="0"/>
              <a:t>2/19/2024</a:t>
            </a:fld>
            <a:endParaRPr lang="en-US" dirty="0"/>
          </a:p>
        </p:txBody>
      </p:sp>
      <p:sp>
        <p:nvSpPr>
          <p:cNvPr id="3" name="Footer Placeholder 2">
            <a:extLst>
              <a:ext uri="{FF2B5EF4-FFF2-40B4-BE49-F238E27FC236}">
                <a16:creationId xmlns:a16="http://schemas.microsoft.com/office/drawing/2014/main" id="{1B082943-63CE-4A4D-BD0E-103A2AE2299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0FB67A9-F2B1-41BE-93CD-261C0118AD1A}"/>
              </a:ext>
            </a:extLst>
          </p:cNvPr>
          <p:cNvSpPr>
            <a:spLocks noGrp="1"/>
          </p:cNvSpPr>
          <p:nvPr>
            <p:ph type="sldNum" sz="quarter" idx="12"/>
          </p:nvPr>
        </p:nvSpPr>
        <p:spPr/>
        <p:txBody>
          <a:bodyPr/>
          <a:lstStyle/>
          <a:p>
            <a:fld id="{0819A533-B4E0-4A30-BB55-3804A1CE23AE}" type="slidenum">
              <a:rPr lang="en-US" smtClean="0"/>
              <a:t>‹#›</a:t>
            </a:fld>
            <a:endParaRPr lang="en-US" dirty="0"/>
          </a:p>
        </p:txBody>
      </p:sp>
    </p:spTree>
    <p:extLst>
      <p:ext uri="{BB962C8B-B14F-4D97-AF65-F5344CB8AC3E}">
        <p14:creationId xmlns:p14="http://schemas.microsoft.com/office/powerpoint/2010/main" val="33719957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4026F-24E6-4C86-BECD-E754B85382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4AC5D6-5739-497E-9CB9-CD7422ADD1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D794AB-1BDF-45BA-8E9E-4113B4362D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ADE4E3-71B1-4AEA-9F85-4B1102F345B6}"/>
              </a:ext>
            </a:extLst>
          </p:cNvPr>
          <p:cNvSpPr>
            <a:spLocks noGrp="1"/>
          </p:cNvSpPr>
          <p:nvPr>
            <p:ph type="dt" sz="half" idx="10"/>
          </p:nvPr>
        </p:nvSpPr>
        <p:spPr/>
        <p:txBody>
          <a:bodyPr/>
          <a:lstStyle/>
          <a:p>
            <a:fld id="{D2BEED75-7213-457C-8A4F-9FFAD895A4FF}" type="datetimeFigureOut">
              <a:rPr lang="en-US" smtClean="0"/>
              <a:t>2/19/2024</a:t>
            </a:fld>
            <a:endParaRPr lang="en-US" dirty="0"/>
          </a:p>
        </p:txBody>
      </p:sp>
      <p:sp>
        <p:nvSpPr>
          <p:cNvPr id="6" name="Footer Placeholder 5">
            <a:extLst>
              <a:ext uri="{FF2B5EF4-FFF2-40B4-BE49-F238E27FC236}">
                <a16:creationId xmlns:a16="http://schemas.microsoft.com/office/drawing/2014/main" id="{FDAABD83-8E9A-4E4C-BD7A-6EDF91ED04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457020-B94E-43DB-9140-DD37544A8132}"/>
              </a:ext>
            </a:extLst>
          </p:cNvPr>
          <p:cNvSpPr>
            <a:spLocks noGrp="1"/>
          </p:cNvSpPr>
          <p:nvPr>
            <p:ph type="sldNum" sz="quarter" idx="12"/>
          </p:nvPr>
        </p:nvSpPr>
        <p:spPr/>
        <p:txBody>
          <a:bodyPr/>
          <a:lstStyle/>
          <a:p>
            <a:fld id="{0819A533-B4E0-4A30-BB55-3804A1CE23AE}" type="slidenum">
              <a:rPr lang="en-US" smtClean="0"/>
              <a:t>‹#›</a:t>
            </a:fld>
            <a:endParaRPr lang="en-US" dirty="0"/>
          </a:p>
        </p:txBody>
      </p:sp>
    </p:spTree>
    <p:extLst>
      <p:ext uri="{BB962C8B-B14F-4D97-AF65-F5344CB8AC3E}">
        <p14:creationId xmlns:p14="http://schemas.microsoft.com/office/powerpoint/2010/main" val="8877687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0393F-7067-4F08-9319-C749307317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2C0A6D-D9DB-42EB-874D-644ADAA2A7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7FA7250-B479-417C-B25A-A83EFA0F82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6240D3-E785-4853-8CDA-DEF46206CAB8}"/>
              </a:ext>
            </a:extLst>
          </p:cNvPr>
          <p:cNvSpPr>
            <a:spLocks noGrp="1"/>
          </p:cNvSpPr>
          <p:nvPr>
            <p:ph type="dt" sz="half" idx="10"/>
          </p:nvPr>
        </p:nvSpPr>
        <p:spPr/>
        <p:txBody>
          <a:bodyPr/>
          <a:lstStyle/>
          <a:p>
            <a:fld id="{D2BEED75-7213-457C-8A4F-9FFAD895A4FF}" type="datetimeFigureOut">
              <a:rPr lang="en-US" smtClean="0"/>
              <a:t>2/19/2024</a:t>
            </a:fld>
            <a:endParaRPr lang="en-US" dirty="0"/>
          </a:p>
        </p:txBody>
      </p:sp>
      <p:sp>
        <p:nvSpPr>
          <p:cNvPr id="6" name="Footer Placeholder 5">
            <a:extLst>
              <a:ext uri="{FF2B5EF4-FFF2-40B4-BE49-F238E27FC236}">
                <a16:creationId xmlns:a16="http://schemas.microsoft.com/office/drawing/2014/main" id="{5593C4CE-FEDE-4D49-8E1A-3B1359CB9B7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EBF7415-26A0-4F07-98A4-83FD4FB07121}"/>
              </a:ext>
            </a:extLst>
          </p:cNvPr>
          <p:cNvSpPr>
            <a:spLocks noGrp="1"/>
          </p:cNvSpPr>
          <p:nvPr>
            <p:ph type="sldNum" sz="quarter" idx="12"/>
          </p:nvPr>
        </p:nvSpPr>
        <p:spPr/>
        <p:txBody>
          <a:bodyPr/>
          <a:lstStyle/>
          <a:p>
            <a:fld id="{0819A533-B4E0-4A30-BB55-3804A1CE23AE}" type="slidenum">
              <a:rPr lang="en-US" smtClean="0"/>
              <a:t>‹#›</a:t>
            </a:fld>
            <a:endParaRPr lang="en-US" dirty="0"/>
          </a:p>
        </p:txBody>
      </p:sp>
    </p:spTree>
    <p:extLst>
      <p:ext uri="{BB962C8B-B14F-4D97-AF65-F5344CB8AC3E}">
        <p14:creationId xmlns:p14="http://schemas.microsoft.com/office/powerpoint/2010/main" val="30629979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2811E-386C-439B-B980-E256542380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5DF613-9294-4F54-BB75-5D20757F5D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1EA3F-EC75-4620-8D6C-E5828CAABA00}"/>
              </a:ext>
            </a:extLst>
          </p:cNvPr>
          <p:cNvSpPr>
            <a:spLocks noGrp="1"/>
          </p:cNvSpPr>
          <p:nvPr>
            <p:ph type="dt" sz="half" idx="10"/>
          </p:nvPr>
        </p:nvSpPr>
        <p:spPr/>
        <p:txBody>
          <a:bodyPr/>
          <a:lstStyle/>
          <a:p>
            <a:fld id="{D2BEED75-7213-457C-8A4F-9FFAD895A4FF}" type="datetimeFigureOut">
              <a:rPr lang="en-US" smtClean="0"/>
              <a:t>2/19/2024</a:t>
            </a:fld>
            <a:endParaRPr lang="en-US" dirty="0"/>
          </a:p>
        </p:txBody>
      </p:sp>
      <p:sp>
        <p:nvSpPr>
          <p:cNvPr id="5" name="Footer Placeholder 4">
            <a:extLst>
              <a:ext uri="{FF2B5EF4-FFF2-40B4-BE49-F238E27FC236}">
                <a16:creationId xmlns:a16="http://schemas.microsoft.com/office/drawing/2014/main" id="{43B9262D-424D-4B65-8877-26AF4EF2AE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2552B8C-EF20-48AF-9C82-B8DB3F224A60}"/>
              </a:ext>
            </a:extLst>
          </p:cNvPr>
          <p:cNvSpPr>
            <a:spLocks noGrp="1"/>
          </p:cNvSpPr>
          <p:nvPr>
            <p:ph type="sldNum" sz="quarter" idx="12"/>
          </p:nvPr>
        </p:nvSpPr>
        <p:spPr/>
        <p:txBody>
          <a:bodyPr/>
          <a:lstStyle/>
          <a:p>
            <a:fld id="{0819A533-B4E0-4A30-BB55-3804A1CE23AE}" type="slidenum">
              <a:rPr lang="en-US" smtClean="0"/>
              <a:t>‹#›</a:t>
            </a:fld>
            <a:endParaRPr lang="en-US" dirty="0"/>
          </a:p>
        </p:txBody>
      </p:sp>
    </p:spTree>
    <p:extLst>
      <p:ext uri="{BB962C8B-B14F-4D97-AF65-F5344CB8AC3E}">
        <p14:creationId xmlns:p14="http://schemas.microsoft.com/office/powerpoint/2010/main" val="1929187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ACECE8-5D1B-48F6-9C28-27C517F6B1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50E4B3-0BD2-4570-8688-B0DD595D85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1F6080-9EE3-43BF-AC1F-7E15BA0233AE}"/>
              </a:ext>
            </a:extLst>
          </p:cNvPr>
          <p:cNvSpPr>
            <a:spLocks noGrp="1"/>
          </p:cNvSpPr>
          <p:nvPr>
            <p:ph type="dt" sz="half" idx="10"/>
          </p:nvPr>
        </p:nvSpPr>
        <p:spPr/>
        <p:txBody>
          <a:bodyPr/>
          <a:lstStyle/>
          <a:p>
            <a:fld id="{D2BEED75-7213-457C-8A4F-9FFAD895A4FF}" type="datetimeFigureOut">
              <a:rPr lang="en-US" smtClean="0"/>
              <a:t>2/19/2024</a:t>
            </a:fld>
            <a:endParaRPr lang="en-US" dirty="0"/>
          </a:p>
        </p:txBody>
      </p:sp>
      <p:sp>
        <p:nvSpPr>
          <p:cNvPr id="5" name="Footer Placeholder 4">
            <a:extLst>
              <a:ext uri="{FF2B5EF4-FFF2-40B4-BE49-F238E27FC236}">
                <a16:creationId xmlns:a16="http://schemas.microsoft.com/office/drawing/2014/main" id="{87D3A7BD-605B-472B-BB5A-A22F87E0F0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71790F-D1F5-44A4-943F-7C1F3E173556}"/>
              </a:ext>
            </a:extLst>
          </p:cNvPr>
          <p:cNvSpPr>
            <a:spLocks noGrp="1"/>
          </p:cNvSpPr>
          <p:nvPr>
            <p:ph type="sldNum" sz="quarter" idx="12"/>
          </p:nvPr>
        </p:nvSpPr>
        <p:spPr/>
        <p:txBody>
          <a:bodyPr/>
          <a:lstStyle/>
          <a:p>
            <a:fld id="{0819A533-B4E0-4A30-BB55-3804A1CE23AE}" type="slidenum">
              <a:rPr lang="en-US" smtClean="0"/>
              <a:t>‹#›</a:t>
            </a:fld>
            <a:endParaRPr lang="en-US" dirty="0"/>
          </a:p>
        </p:txBody>
      </p:sp>
    </p:spTree>
    <p:extLst>
      <p:ext uri="{BB962C8B-B14F-4D97-AF65-F5344CB8AC3E}">
        <p14:creationId xmlns:p14="http://schemas.microsoft.com/office/powerpoint/2010/main" val="417822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487680" y="1433580"/>
            <a:ext cx="11216640" cy="2503421"/>
          </a:xfrm>
        </p:spPr>
        <p:txBody>
          <a:bodyPr/>
          <a:lstStyle>
            <a:lvl1pPr>
              <a:defRPr>
                <a:solidFill>
                  <a:srgbClr val="003D78"/>
                </a:solidFill>
              </a:defRPr>
            </a:lvl1pPr>
          </a:lstStyle>
          <a:p>
            <a:r>
              <a:rPr lang="en-US" dirty="0"/>
              <a:t>Presentation Title</a:t>
            </a:r>
          </a:p>
        </p:txBody>
      </p:sp>
      <p:sp>
        <p:nvSpPr>
          <p:cNvPr id="4" name="Text Placeholder 3"/>
          <p:cNvSpPr>
            <a:spLocks noGrp="1"/>
          </p:cNvSpPr>
          <p:nvPr>
            <p:ph type="body" sz="quarter" idx="10" hasCustomPrompt="1"/>
          </p:nvPr>
        </p:nvSpPr>
        <p:spPr>
          <a:xfrm>
            <a:off x="487680" y="4099560"/>
            <a:ext cx="11216640" cy="2072640"/>
          </a:xfrm>
        </p:spPr>
        <p:txBody>
          <a:bodyPr anchor="ctr"/>
          <a:lstStyle>
            <a:lvl1pPr marL="0" indent="0" algn="ctr">
              <a:buNone/>
              <a:defRPr sz="2000">
                <a:solidFill>
                  <a:srgbClr val="585858"/>
                </a:solidFill>
              </a:defRPr>
            </a:lvl1pPr>
          </a:lstStyle>
          <a:p>
            <a:pPr lvl="0"/>
            <a:r>
              <a:rPr lang="en-US" dirty="0"/>
              <a:t>Presenter Name</a:t>
            </a:r>
            <a:br>
              <a:rPr lang="en-US" dirty="0"/>
            </a:br>
            <a:r>
              <a:rPr lang="en-US" dirty="0"/>
              <a:t>Job Title</a:t>
            </a:r>
            <a:br>
              <a:rPr lang="en-US" dirty="0"/>
            </a:br>
            <a:r>
              <a:rPr lang="en-US" dirty="0"/>
              <a:t>Date of Presentation</a:t>
            </a:r>
          </a:p>
        </p:txBody>
      </p:sp>
    </p:spTree>
    <p:extLst>
      <p:ext uri="{BB962C8B-B14F-4D97-AF65-F5344CB8AC3E}">
        <p14:creationId xmlns:p14="http://schemas.microsoft.com/office/powerpoint/2010/main" val="16363316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bwMode="auto">
          <a:xfrm>
            <a:off x="609600" y="177800"/>
            <a:ext cx="10972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lvl1pPr>
          </a:lstStyle>
          <a:p>
            <a:pPr lvl="0"/>
            <a:r>
              <a:rPr lang="en-US" dirty="0"/>
              <a:t>Click to Add Slide Title</a:t>
            </a:r>
          </a:p>
        </p:txBody>
      </p:sp>
      <p:sp>
        <p:nvSpPr>
          <p:cNvPr id="7" name="Content Placeholder 6"/>
          <p:cNvSpPr>
            <a:spLocks noGrp="1"/>
          </p:cNvSpPr>
          <p:nvPr>
            <p:ph sz="quarter" idx="10" hasCustomPrompt="1"/>
          </p:nvPr>
        </p:nvSpPr>
        <p:spPr>
          <a:xfrm>
            <a:off x="609600" y="1719072"/>
            <a:ext cx="10972800" cy="4572000"/>
          </a:xfrm>
        </p:spPr>
        <p:txBody>
          <a:body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199818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487680" y="1433580"/>
            <a:ext cx="11216640" cy="2503421"/>
          </a:xfrm>
        </p:spPr>
        <p:txBody>
          <a:bodyPr/>
          <a:lstStyle>
            <a:lvl1pPr>
              <a:defRPr>
                <a:solidFill>
                  <a:srgbClr val="003D78"/>
                </a:solidFill>
              </a:defRPr>
            </a:lvl1pPr>
          </a:lstStyle>
          <a:p>
            <a:r>
              <a:rPr lang="en-US" dirty="0"/>
              <a:t>Presentation Title</a:t>
            </a:r>
          </a:p>
        </p:txBody>
      </p:sp>
      <p:sp>
        <p:nvSpPr>
          <p:cNvPr id="4" name="Text Placeholder 3"/>
          <p:cNvSpPr>
            <a:spLocks noGrp="1"/>
          </p:cNvSpPr>
          <p:nvPr>
            <p:ph type="body" sz="quarter" idx="10" hasCustomPrompt="1"/>
          </p:nvPr>
        </p:nvSpPr>
        <p:spPr>
          <a:xfrm>
            <a:off x="487680" y="4099560"/>
            <a:ext cx="11216640" cy="2072640"/>
          </a:xfrm>
        </p:spPr>
        <p:txBody>
          <a:bodyPr anchor="ctr"/>
          <a:lstStyle>
            <a:lvl1pPr marL="0" indent="0" algn="ctr">
              <a:buNone/>
              <a:defRPr sz="2000">
                <a:solidFill>
                  <a:srgbClr val="585858"/>
                </a:solidFill>
              </a:defRPr>
            </a:lvl1pPr>
          </a:lstStyle>
          <a:p>
            <a:pPr lvl="0"/>
            <a:r>
              <a:rPr lang="en-US" dirty="0"/>
              <a:t>Presenter Name</a:t>
            </a:r>
            <a:br>
              <a:rPr lang="en-US" dirty="0"/>
            </a:br>
            <a:r>
              <a:rPr lang="en-US" dirty="0"/>
              <a:t>Job Title</a:t>
            </a:r>
            <a:br>
              <a:rPr lang="en-US" dirty="0"/>
            </a:br>
            <a:r>
              <a:rPr lang="en-US" dirty="0"/>
              <a:t>Date of Presentation</a:t>
            </a:r>
          </a:p>
        </p:txBody>
      </p:sp>
    </p:spTree>
    <p:extLst>
      <p:ext uri="{BB962C8B-B14F-4D97-AF65-F5344CB8AC3E}">
        <p14:creationId xmlns:p14="http://schemas.microsoft.com/office/powerpoint/2010/main" val="135181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57EBD-8179-492D-AA96-31B8B762DD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13D783-B83C-4228-B487-2D2FC52144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8ABDAE-B97B-4CA3-8D24-684BD8249B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A8CBC1-AF61-48FB-B1A7-E14DDA84AA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F29848-D8EF-4901-8A50-64C536990D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A08C23-E461-4F2F-AC53-0BAC14F47A1E}"/>
              </a:ext>
            </a:extLst>
          </p:cNvPr>
          <p:cNvSpPr>
            <a:spLocks noGrp="1"/>
          </p:cNvSpPr>
          <p:nvPr>
            <p:ph type="dt" sz="half" idx="10"/>
          </p:nvPr>
        </p:nvSpPr>
        <p:spPr/>
        <p:txBody>
          <a:bodyPr/>
          <a:lstStyle/>
          <a:p>
            <a:fld id="{D2BEED75-7213-457C-8A4F-9FFAD895A4FF}" type="datetimeFigureOut">
              <a:rPr lang="en-US" smtClean="0"/>
              <a:t>2/19/2024</a:t>
            </a:fld>
            <a:endParaRPr lang="en-US" dirty="0"/>
          </a:p>
        </p:txBody>
      </p:sp>
      <p:sp>
        <p:nvSpPr>
          <p:cNvPr id="8" name="Footer Placeholder 7">
            <a:extLst>
              <a:ext uri="{FF2B5EF4-FFF2-40B4-BE49-F238E27FC236}">
                <a16:creationId xmlns:a16="http://schemas.microsoft.com/office/drawing/2014/main" id="{EB24F9D7-849D-44B2-B109-9EA69E4D154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2DD672C-E4FA-465D-B0DA-A609B0933083}"/>
              </a:ext>
            </a:extLst>
          </p:cNvPr>
          <p:cNvSpPr>
            <a:spLocks noGrp="1"/>
          </p:cNvSpPr>
          <p:nvPr>
            <p:ph type="sldNum" sz="quarter" idx="12"/>
          </p:nvPr>
        </p:nvSpPr>
        <p:spPr/>
        <p:txBody>
          <a:bodyPr/>
          <a:lstStyle/>
          <a:p>
            <a:fld id="{0819A533-B4E0-4A30-BB55-3804A1CE23AE}" type="slidenum">
              <a:rPr lang="en-US" smtClean="0"/>
              <a:t>‹#›</a:t>
            </a:fld>
            <a:endParaRPr lang="en-US" dirty="0"/>
          </a:p>
        </p:txBody>
      </p:sp>
    </p:spTree>
    <p:extLst>
      <p:ext uri="{BB962C8B-B14F-4D97-AF65-F5344CB8AC3E}">
        <p14:creationId xmlns:p14="http://schemas.microsoft.com/office/powerpoint/2010/main" val="22572461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bwMode="auto">
          <a:xfrm>
            <a:off x="609600" y="177800"/>
            <a:ext cx="10972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lvl1pPr>
          </a:lstStyle>
          <a:p>
            <a:pPr lvl="0"/>
            <a:r>
              <a:rPr lang="en-US" dirty="0"/>
              <a:t>Click to Add Slide Title</a:t>
            </a:r>
          </a:p>
        </p:txBody>
      </p:sp>
      <p:sp>
        <p:nvSpPr>
          <p:cNvPr id="7" name="Content Placeholder 6"/>
          <p:cNvSpPr>
            <a:spLocks noGrp="1"/>
          </p:cNvSpPr>
          <p:nvPr>
            <p:ph sz="quarter" idx="10" hasCustomPrompt="1"/>
          </p:nvPr>
        </p:nvSpPr>
        <p:spPr>
          <a:xfrm>
            <a:off x="609600" y="1719072"/>
            <a:ext cx="10972800" cy="4572000"/>
          </a:xfrm>
        </p:spPr>
        <p:txBody>
          <a:body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82688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0" y="1092200"/>
            <a:ext cx="10363200" cy="3556000"/>
          </a:xfrm>
        </p:spPr>
        <p:txBody>
          <a:bodyPr anchor="b"/>
          <a:lstStyle>
            <a:lvl1pPr algn="l">
              <a:defRPr sz="4000" b="1" cap="none">
                <a:solidFill>
                  <a:srgbClr val="003D78"/>
                </a:solidFill>
              </a:defRPr>
            </a:lvl1pPr>
          </a:lstStyle>
          <a:p>
            <a:r>
              <a:rPr lang="en-US" dirty="0"/>
              <a:t>Section Title</a:t>
            </a:r>
          </a:p>
        </p:txBody>
      </p:sp>
      <p:sp>
        <p:nvSpPr>
          <p:cNvPr id="3" name="Text Placeholder 2"/>
          <p:cNvSpPr>
            <a:spLocks noGrp="1"/>
          </p:cNvSpPr>
          <p:nvPr>
            <p:ph type="body" idx="1" hasCustomPrompt="1"/>
          </p:nvPr>
        </p:nvSpPr>
        <p:spPr>
          <a:xfrm>
            <a:off x="1016000" y="4648201"/>
            <a:ext cx="10363200" cy="1093787"/>
          </a:xfrm>
        </p:spPr>
        <p:txBody>
          <a:bodyPr anchor="t"/>
          <a:lstStyle>
            <a:lvl1pPr marL="0" indent="0">
              <a:buNone/>
              <a:defRPr sz="2000">
                <a:solidFill>
                  <a:srgbClr val="58585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Subtitle</a:t>
            </a:r>
          </a:p>
        </p:txBody>
      </p:sp>
    </p:spTree>
    <p:extLst>
      <p:ext uri="{BB962C8B-B14F-4D97-AF65-F5344CB8AC3E}">
        <p14:creationId xmlns:p14="http://schemas.microsoft.com/office/powerpoint/2010/main" val="36201498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9600" y="1719072"/>
            <a:ext cx="5364480" cy="45720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
        <p:nvSpPr>
          <p:cNvPr id="4" name="Content Placeholder 3"/>
          <p:cNvSpPr>
            <a:spLocks noGrp="1"/>
          </p:cNvSpPr>
          <p:nvPr>
            <p:ph sz="half" idx="2" hasCustomPrompt="1"/>
          </p:nvPr>
        </p:nvSpPr>
        <p:spPr>
          <a:xfrm>
            <a:off x="6217920" y="1719072"/>
            <a:ext cx="5364480" cy="45720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
        <p:nvSpPr>
          <p:cNvPr id="5" name="Title Placeholder 1"/>
          <p:cNvSpPr>
            <a:spLocks noGrp="1"/>
          </p:cNvSpPr>
          <p:nvPr>
            <p:ph type="title" hasCustomPrompt="1"/>
          </p:nvPr>
        </p:nvSpPr>
        <p:spPr bwMode="auto">
          <a:xfrm>
            <a:off x="609600" y="177800"/>
            <a:ext cx="10972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lvl1pPr>
          </a:lstStyle>
          <a:p>
            <a:pPr lvl="0"/>
            <a:r>
              <a:rPr lang="en-US" dirty="0"/>
              <a:t>Click to Add Slide Title</a:t>
            </a:r>
          </a:p>
        </p:txBody>
      </p:sp>
    </p:spTree>
    <p:extLst>
      <p:ext uri="{BB962C8B-B14F-4D97-AF65-F5344CB8AC3E}">
        <p14:creationId xmlns:p14="http://schemas.microsoft.com/office/powerpoint/2010/main" val="8902305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9600" y="1719072"/>
            <a:ext cx="3657600" cy="45720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Options: Type without bullets (turn off bullets in Paragraph section of Home tab) or type with bullets</a:t>
            </a:r>
          </a:p>
          <a:p>
            <a:pPr lvl="1"/>
            <a:r>
              <a:rPr lang="en-US" dirty="0"/>
              <a:t>Second level</a:t>
            </a:r>
          </a:p>
        </p:txBody>
      </p:sp>
      <p:sp>
        <p:nvSpPr>
          <p:cNvPr id="4" name="Content Placeholder 3"/>
          <p:cNvSpPr>
            <a:spLocks noGrp="1"/>
          </p:cNvSpPr>
          <p:nvPr>
            <p:ph sz="half" idx="2" hasCustomPrompt="1"/>
          </p:nvPr>
        </p:nvSpPr>
        <p:spPr>
          <a:xfrm>
            <a:off x="4267200" y="1719072"/>
            <a:ext cx="7315200" cy="4572000"/>
          </a:xfrm>
        </p:spPr>
        <p:txBody>
          <a:bodyPr/>
          <a:lstStyle>
            <a:lvl1pPr marL="0" indent="0">
              <a:buNone/>
              <a:defRPr sz="2400" baseline="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an icon to insert table, chart, SmartArt graphic, picture, or media clip</a:t>
            </a:r>
          </a:p>
        </p:txBody>
      </p:sp>
      <p:sp>
        <p:nvSpPr>
          <p:cNvPr id="5" name="Title Placeholder 1"/>
          <p:cNvSpPr>
            <a:spLocks noGrp="1"/>
          </p:cNvSpPr>
          <p:nvPr>
            <p:ph type="title" hasCustomPrompt="1"/>
          </p:nvPr>
        </p:nvSpPr>
        <p:spPr bwMode="auto">
          <a:xfrm>
            <a:off x="609600" y="177800"/>
            <a:ext cx="10972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lvl1pPr>
          </a:lstStyle>
          <a:p>
            <a:pPr lvl="0"/>
            <a:r>
              <a:rPr lang="en-US" dirty="0"/>
              <a:t>Click to Add Slide Title</a:t>
            </a:r>
          </a:p>
        </p:txBody>
      </p:sp>
    </p:spTree>
    <p:extLst>
      <p:ext uri="{BB962C8B-B14F-4D97-AF65-F5344CB8AC3E}">
        <p14:creationId xmlns:p14="http://schemas.microsoft.com/office/powerpoint/2010/main" val="30089848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9600" y="1719072"/>
            <a:ext cx="7315200" cy="4572000"/>
          </a:xfrm>
        </p:spPr>
        <p:txBody>
          <a:bodyPr/>
          <a:lstStyle>
            <a:lvl1pPr marL="0" indent="0">
              <a:buNone/>
              <a:defRPr sz="2400"/>
            </a:lvl1pPr>
            <a:lvl2pPr marL="233362" indent="0">
              <a:buNone/>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an icon to insert table, chart, SmartArt graphic, picture, or media clip</a:t>
            </a:r>
          </a:p>
        </p:txBody>
      </p:sp>
      <p:sp>
        <p:nvSpPr>
          <p:cNvPr id="4" name="Content Placeholder 3"/>
          <p:cNvSpPr>
            <a:spLocks noGrp="1"/>
          </p:cNvSpPr>
          <p:nvPr>
            <p:ph sz="half" idx="2" hasCustomPrompt="1"/>
          </p:nvPr>
        </p:nvSpPr>
        <p:spPr>
          <a:xfrm>
            <a:off x="7924800" y="1719072"/>
            <a:ext cx="3657600" cy="45720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Options: Type without bullets (turn off bullets in Paragraph section of Home tab) or type with bullets</a:t>
            </a:r>
          </a:p>
          <a:p>
            <a:pPr lvl="1"/>
            <a:r>
              <a:rPr lang="en-US" dirty="0"/>
              <a:t>Second level</a:t>
            </a:r>
          </a:p>
        </p:txBody>
      </p:sp>
      <p:sp>
        <p:nvSpPr>
          <p:cNvPr id="5" name="Title Placeholder 1"/>
          <p:cNvSpPr>
            <a:spLocks noGrp="1"/>
          </p:cNvSpPr>
          <p:nvPr>
            <p:ph type="title" hasCustomPrompt="1"/>
          </p:nvPr>
        </p:nvSpPr>
        <p:spPr bwMode="auto">
          <a:xfrm>
            <a:off x="609600" y="177800"/>
            <a:ext cx="10972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lvl1pPr>
          </a:lstStyle>
          <a:p>
            <a:pPr lvl="0"/>
            <a:r>
              <a:rPr lang="en-US" dirty="0"/>
              <a:t>Click to Add Slide Title</a:t>
            </a:r>
          </a:p>
        </p:txBody>
      </p:sp>
    </p:spTree>
    <p:extLst>
      <p:ext uri="{BB962C8B-B14F-4D97-AF65-F5344CB8AC3E}">
        <p14:creationId xmlns:p14="http://schemas.microsoft.com/office/powerpoint/2010/main" val="20213830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713752"/>
            <a:ext cx="5364480" cy="975360"/>
          </a:xfrm>
        </p:spPr>
        <p:txBody>
          <a:bodyPr anchor="ctr"/>
          <a:lstStyle>
            <a:lvl1pPr marL="0" indent="0" algn="l">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p:cNvSpPr>
            <a:spLocks noGrp="1"/>
          </p:cNvSpPr>
          <p:nvPr>
            <p:ph sz="half" idx="2" hasCustomPrompt="1"/>
          </p:nvPr>
        </p:nvSpPr>
        <p:spPr>
          <a:xfrm>
            <a:off x="609600" y="2692400"/>
            <a:ext cx="5364480" cy="3598672"/>
          </a:xfrm>
        </p:spPr>
        <p:txBody>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
        <p:nvSpPr>
          <p:cNvPr id="5" name="Text Placeholder 4"/>
          <p:cNvSpPr>
            <a:spLocks noGrp="1"/>
          </p:cNvSpPr>
          <p:nvPr>
            <p:ph type="body" sz="quarter" idx="3" hasCustomPrompt="1"/>
          </p:nvPr>
        </p:nvSpPr>
        <p:spPr>
          <a:xfrm>
            <a:off x="6217920" y="1713752"/>
            <a:ext cx="5364480" cy="975360"/>
          </a:xfrm>
        </p:spPr>
        <p:txBody>
          <a:bodyPr anchor="ctr"/>
          <a:lstStyle>
            <a:lvl1pPr marL="0" indent="0" algn="l">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Title Placeholder 1"/>
          <p:cNvSpPr>
            <a:spLocks noGrp="1"/>
          </p:cNvSpPr>
          <p:nvPr>
            <p:ph type="title" hasCustomPrompt="1"/>
          </p:nvPr>
        </p:nvSpPr>
        <p:spPr bwMode="auto">
          <a:xfrm>
            <a:off x="609600" y="177800"/>
            <a:ext cx="10972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lvl1pPr>
          </a:lstStyle>
          <a:p>
            <a:pPr lvl="0"/>
            <a:r>
              <a:rPr lang="en-US" dirty="0"/>
              <a:t>Click to Add Slide Title</a:t>
            </a:r>
          </a:p>
        </p:txBody>
      </p:sp>
      <p:sp>
        <p:nvSpPr>
          <p:cNvPr id="9" name="Content Placeholder 3"/>
          <p:cNvSpPr>
            <a:spLocks noGrp="1"/>
          </p:cNvSpPr>
          <p:nvPr>
            <p:ph sz="half" idx="10" hasCustomPrompt="1"/>
          </p:nvPr>
        </p:nvSpPr>
        <p:spPr>
          <a:xfrm>
            <a:off x="6217920" y="2692400"/>
            <a:ext cx="5364480" cy="3598672"/>
          </a:xfrm>
        </p:spPr>
        <p:txBody>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Tree>
    <p:extLst>
      <p:ext uri="{BB962C8B-B14F-4D97-AF65-F5344CB8AC3E}">
        <p14:creationId xmlns:p14="http://schemas.microsoft.com/office/powerpoint/2010/main" val="40894538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713752"/>
            <a:ext cx="10972800" cy="975360"/>
          </a:xfrm>
        </p:spPr>
        <p:txBody>
          <a:bodyPr anchor="ctr"/>
          <a:lstStyle>
            <a:lvl1pPr marL="0" indent="0" algn="l">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p:cNvSpPr>
            <a:spLocks noGrp="1"/>
          </p:cNvSpPr>
          <p:nvPr>
            <p:ph sz="half" idx="2" hasCustomPrompt="1"/>
          </p:nvPr>
        </p:nvSpPr>
        <p:spPr>
          <a:xfrm>
            <a:off x="609600" y="2692400"/>
            <a:ext cx="5364480" cy="3598672"/>
          </a:xfrm>
        </p:spPr>
        <p:txBody>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
        <p:nvSpPr>
          <p:cNvPr id="7" name="Title Placeholder 1"/>
          <p:cNvSpPr>
            <a:spLocks noGrp="1"/>
          </p:cNvSpPr>
          <p:nvPr>
            <p:ph type="title" hasCustomPrompt="1"/>
          </p:nvPr>
        </p:nvSpPr>
        <p:spPr bwMode="auto">
          <a:xfrm>
            <a:off x="609600" y="177800"/>
            <a:ext cx="10972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lvl1pPr>
          </a:lstStyle>
          <a:p>
            <a:pPr lvl="0"/>
            <a:r>
              <a:rPr lang="en-US" dirty="0"/>
              <a:t>Click to Add Slide Title</a:t>
            </a:r>
          </a:p>
        </p:txBody>
      </p:sp>
      <p:sp>
        <p:nvSpPr>
          <p:cNvPr id="9" name="Content Placeholder 3"/>
          <p:cNvSpPr>
            <a:spLocks noGrp="1"/>
          </p:cNvSpPr>
          <p:nvPr>
            <p:ph sz="half" idx="10" hasCustomPrompt="1"/>
          </p:nvPr>
        </p:nvSpPr>
        <p:spPr>
          <a:xfrm>
            <a:off x="6217920" y="2692400"/>
            <a:ext cx="5364480" cy="3598672"/>
          </a:xfrm>
        </p:spPr>
        <p:txBody>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Tree>
    <p:extLst>
      <p:ext uri="{BB962C8B-B14F-4D97-AF65-F5344CB8AC3E}">
        <p14:creationId xmlns:p14="http://schemas.microsoft.com/office/powerpoint/2010/main" val="13821664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09603" y="182882"/>
            <a:ext cx="4011084" cy="1549401"/>
          </a:xfrm>
        </p:spPr>
        <p:txBody>
          <a:bodyPr anchor="b"/>
          <a:lstStyle>
            <a:lvl1pPr algn="l">
              <a:defRPr sz="2400" b="1"/>
            </a:lvl1pPr>
          </a:lstStyle>
          <a:p>
            <a:r>
              <a:rPr lang="en-US" dirty="0"/>
              <a:t>Click to Add Slide Title</a:t>
            </a:r>
          </a:p>
        </p:txBody>
      </p:sp>
      <p:sp>
        <p:nvSpPr>
          <p:cNvPr id="4" name="Content Placeholder 2"/>
          <p:cNvSpPr>
            <a:spLocks noGrp="1"/>
          </p:cNvSpPr>
          <p:nvPr>
            <p:ph idx="1" hasCustomPrompt="1"/>
          </p:nvPr>
        </p:nvSpPr>
        <p:spPr>
          <a:xfrm>
            <a:off x="4618181" y="182880"/>
            <a:ext cx="6964219" cy="6090920"/>
          </a:xfrm>
        </p:spPr>
        <p:txBody>
          <a:bodyPr/>
          <a:lstStyle>
            <a:lvl1pPr marL="0" indent="0">
              <a:buNone/>
              <a:defRPr sz="2600"/>
            </a:lvl1pPr>
            <a:lvl2pPr marL="233362" indent="0">
              <a:buNone/>
              <a:defRPr sz="2400"/>
            </a:lvl2pPr>
            <a:lvl3pPr marL="457200" indent="0">
              <a:buNone/>
              <a:defRPr sz="2000"/>
            </a:lvl3pPr>
            <a:lvl4pPr marL="688975" indent="0">
              <a:buNone/>
              <a:defRPr sz="1800"/>
            </a:lvl4pPr>
            <a:lvl5pPr marL="914400" indent="0">
              <a:buNone/>
              <a:defRPr sz="1800"/>
            </a:lvl5pPr>
            <a:lvl6pPr>
              <a:defRPr sz="2000"/>
            </a:lvl6pPr>
            <a:lvl7pPr>
              <a:defRPr sz="2000"/>
            </a:lvl7pPr>
            <a:lvl8pPr>
              <a:defRPr sz="2000"/>
            </a:lvl8pPr>
            <a:lvl9pPr>
              <a:defRPr sz="2000"/>
            </a:lvl9pPr>
          </a:lstStyle>
          <a:p>
            <a:pPr lvl="0"/>
            <a:r>
              <a:rPr lang="en-US" dirty="0"/>
              <a:t>Click an icon to insert table, chart, SmartArt graphic, picture, or media clip</a:t>
            </a:r>
          </a:p>
        </p:txBody>
      </p:sp>
      <p:sp>
        <p:nvSpPr>
          <p:cNvPr id="5" name="Text Placeholder 3"/>
          <p:cNvSpPr>
            <a:spLocks noGrp="1"/>
          </p:cNvSpPr>
          <p:nvPr>
            <p:ph type="body" sz="half" idx="2" hasCustomPrompt="1"/>
          </p:nvPr>
        </p:nvSpPr>
        <p:spPr>
          <a:xfrm>
            <a:off x="609603" y="1746252"/>
            <a:ext cx="4011084" cy="4527551"/>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extLst>
      <p:ext uri="{BB962C8B-B14F-4D97-AF65-F5344CB8AC3E}">
        <p14:creationId xmlns:p14="http://schemas.microsoft.com/office/powerpoint/2010/main" val="27490388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Media with Caption">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609600" y="182880"/>
            <a:ext cx="10972800" cy="4267200"/>
          </a:xfrm>
        </p:spPr>
        <p:txBody>
          <a:bodyPr/>
          <a:lstStyle>
            <a:lvl1pPr marL="0" indent="0">
              <a:buNone/>
              <a:defRPr/>
            </a:lvl1pPr>
            <a:lvl2pPr marL="233362" indent="0">
              <a:buNone/>
              <a:defRPr/>
            </a:lvl2pPr>
            <a:lvl3pPr marL="457200" indent="0">
              <a:buNone/>
              <a:defRPr/>
            </a:lvl3pPr>
            <a:lvl4pPr marL="688975" indent="0">
              <a:buNone/>
              <a:defRPr/>
            </a:lvl4pPr>
            <a:lvl5pPr marL="914400" indent="0">
              <a:buNone/>
              <a:defRPr/>
            </a:lvl5pPr>
          </a:lstStyle>
          <a:p>
            <a:pPr lvl="0"/>
            <a:r>
              <a:rPr lang="en-US" dirty="0"/>
              <a:t>Click an icon to insert table, chart, SmartArt graphic, picture, or media clip</a:t>
            </a:r>
          </a:p>
        </p:txBody>
      </p:sp>
      <p:sp>
        <p:nvSpPr>
          <p:cNvPr id="8" name="Title 1"/>
          <p:cNvSpPr>
            <a:spLocks noGrp="1"/>
          </p:cNvSpPr>
          <p:nvPr>
            <p:ph type="title" hasCustomPrompt="1"/>
          </p:nvPr>
        </p:nvSpPr>
        <p:spPr>
          <a:xfrm>
            <a:off x="609600" y="4705349"/>
            <a:ext cx="10972800" cy="755652"/>
          </a:xfrm>
        </p:spPr>
        <p:txBody>
          <a:bodyPr anchor="b">
            <a:noAutofit/>
          </a:bodyPr>
          <a:lstStyle>
            <a:lvl1pPr algn="l">
              <a:defRPr sz="2200" b="1"/>
            </a:lvl1pPr>
          </a:lstStyle>
          <a:p>
            <a:r>
              <a:rPr lang="en-US" dirty="0"/>
              <a:t>Click to Add Caption</a:t>
            </a:r>
          </a:p>
        </p:txBody>
      </p:sp>
      <p:sp>
        <p:nvSpPr>
          <p:cNvPr id="9" name="Text Placeholder 3"/>
          <p:cNvSpPr>
            <a:spLocks noGrp="1"/>
          </p:cNvSpPr>
          <p:nvPr>
            <p:ph type="body" sz="half" idx="11" hasCustomPrompt="1"/>
          </p:nvPr>
        </p:nvSpPr>
        <p:spPr>
          <a:xfrm>
            <a:off x="609600" y="5461000"/>
            <a:ext cx="10972800" cy="812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description</a:t>
            </a:r>
          </a:p>
        </p:txBody>
      </p:sp>
    </p:spTree>
    <p:extLst>
      <p:ext uri="{BB962C8B-B14F-4D97-AF65-F5344CB8AC3E}">
        <p14:creationId xmlns:p14="http://schemas.microsoft.com/office/powerpoint/2010/main" val="21251659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edia No Titl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609600" y="182880"/>
            <a:ext cx="10972800" cy="6096000"/>
          </a:xfrm>
        </p:spPr>
        <p:txBody>
          <a:bodyPr/>
          <a:lstStyle>
            <a:lvl1pPr marL="0" indent="0">
              <a:buNone/>
              <a:defRPr/>
            </a:lvl1pPr>
            <a:lvl2pPr marL="233362" indent="0">
              <a:buNone/>
              <a:defRPr/>
            </a:lvl2pPr>
            <a:lvl3pPr marL="457200" indent="0">
              <a:buNone/>
              <a:defRPr/>
            </a:lvl3pPr>
            <a:lvl4pPr marL="688975" indent="0">
              <a:buNone/>
              <a:defRPr/>
            </a:lvl4pPr>
            <a:lvl5pPr marL="914400" indent="0">
              <a:buNone/>
              <a:defRPr/>
            </a:lvl5pPr>
          </a:lstStyle>
          <a:p>
            <a:pPr lvl="0"/>
            <a:r>
              <a:rPr lang="en-US" dirty="0"/>
              <a:t>Click an icon to insert table, chart, SmartArt graphic, picture, or media clip</a:t>
            </a:r>
          </a:p>
        </p:txBody>
      </p:sp>
    </p:spTree>
    <p:extLst>
      <p:ext uri="{BB962C8B-B14F-4D97-AF65-F5344CB8AC3E}">
        <p14:creationId xmlns:p14="http://schemas.microsoft.com/office/powerpoint/2010/main" val="241401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EDEAE-DAF8-4A87-A9B2-2BAC31F73F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71CEB7-F7C6-47E0-BF4C-305FD5D0A648}"/>
              </a:ext>
            </a:extLst>
          </p:cNvPr>
          <p:cNvSpPr>
            <a:spLocks noGrp="1"/>
          </p:cNvSpPr>
          <p:nvPr>
            <p:ph type="dt" sz="half" idx="10"/>
          </p:nvPr>
        </p:nvSpPr>
        <p:spPr/>
        <p:txBody>
          <a:bodyPr/>
          <a:lstStyle/>
          <a:p>
            <a:fld id="{D2BEED75-7213-457C-8A4F-9FFAD895A4FF}" type="datetimeFigureOut">
              <a:rPr lang="en-US" smtClean="0"/>
              <a:t>2/19/2024</a:t>
            </a:fld>
            <a:endParaRPr lang="en-US" dirty="0"/>
          </a:p>
        </p:txBody>
      </p:sp>
      <p:sp>
        <p:nvSpPr>
          <p:cNvPr id="4" name="Footer Placeholder 3">
            <a:extLst>
              <a:ext uri="{FF2B5EF4-FFF2-40B4-BE49-F238E27FC236}">
                <a16:creationId xmlns:a16="http://schemas.microsoft.com/office/drawing/2014/main" id="{6EE07B48-88E8-487C-A0BE-A0EDFA0AF56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64846AC-BB74-4694-9CF0-B97C0B0FECFD}"/>
              </a:ext>
            </a:extLst>
          </p:cNvPr>
          <p:cNvSpPr>
            <a:spLocks noGrp="1"/>
          </p:cNvSpPr>
          <p:nvPr>
            <p:ph type="sldNum" sz="quarter" idx="12"/>
          </p:nvPr>
        </p:nvSpPr>
        <p:spPr/>
        <p:txBody>
          <a:bodyPr/>
          <a:lstStyle/>
          <a:p>
            <a:fld id="{0819A533-B4E0-4A30-BB55-3804A1CE23AE}" type="slidenum">
              <a:rPr lang="en-US" smtClean="0"/>
              <a:t>‹#›</a:t>
            </a:fld>
            <a:endParaRPr lang="en-US" dirty="0"/>
          </a:p>
        </p:txBody>
      </p:sp>
    </p:spTree>
    <p:extLst>
      <p:ext uri="{BB962C8B-B14F-4D97-AF65-F5344CB8AC3E}">
        <p14:creationId xmlns:p14="http://schemas.microsoft.com/office/powerpoint/2010/main" val="72229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DCC68-64D9-44AC-AA7A-F4B45DA70856}"/>
              </a:ext>
            </a:extLst>
          </p:cNvPr>
          <p:cNvSpPr>
            <a:spLocks noGrp="1"/>
          </p:cNvSpPr>
          <p:nvPr>
            <p:ph type="dt" sz="half" idx="10"/>
          </p:nvPr>
        </p:nvSpPr>
        <p:spPr/>
        <p:txBody>
          <a:bodyPr/>
          <a:lstStyle/>
          <a:p>
            <a:fld id="{D2BEED75-7213-457C-8A4F-9FFAD895A4FF}" type="datetimeFigureOut">
              <a:rPr lang="en-US" smtClean="0"/>
              <a:t>2/19/2024</a:t>
            </a:fld>
            <a:endParaRPr lang="en-US" dirty="0"/>
          </a:p>
        </p:txBody>
      </p:sp>
      <p:sp>
        <p:nvSpPr>
          <p:cNvPr id="3" name="Footer Placeholder 2">
            <a:extLst>
              <a:ext uri="{FF2B5EF4-FFF2-40B4-BE49-F238E27FC236}">
                <a16:creationId xmlns:a16="http://schemas.microsoft.com/office/drawing/2014/main" id="{1B082943-63CE-4A4D-BD0E-103A2AE2299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0FB67A9-F2B1-41BE-93CD-261C0118AD1A}"/>
              </a:ext>
            </a:extLst>
          </p:cNvPr>
          <p:cNvSpPr>
            <a:spLocks noGrp="1"/>
          </p:cNvSpPr>
          <p:nvPr>
            <p:ph type="sldNum" sz="quarter" idx="12"/>
          </p:nvPr>
        </p:nvSpPr>
        <p:spPr/>
        <p:txBody>
          <a:bodyPr/>
          <a:lstStyle/>
          <a:p>
            <a:fld id="{0819A533-B4E0-4A30-BB55-3804A1CE23AE}" type="slidenum">
              <a:rPr lang="en-US" smtClean="0"/>
              <a:t>‹#›</a:t>
            </a:fld>
            <a:endParaRPr lang="en-US" dirty="0"/>
          </a:p>
        </p:txBody>
      </p:sp>
    </p:spTree>
    <p:extLst>
      <p:ext uri="{BB962C8B-B14F-4D97-AF65-F5344CB8AC3E}">
        <p14:creationId xmlns:p14="http://schemas.microsoft.com/office/powerpoint/2010/main" val="2095683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4026F-24E6-4C86-BECD-E754B85382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4AC5D6-5739-497E-9CB9-CD7422ADD1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D794AB-1BDF-45BA-8E9E-4113B4362D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ADE4E3-71B1-4AEA-9F85-4B1102F345B6}"/>
              </a:ext>
            </a:extLst>
          </p:cNvPr>
          <p:cNvSpPr>
            <a:spLocks noGrp="1"/>
          </p:cNvSpPr>
          <p:nvPr>
            <p:ph type="dt" sz="half" idx="10"/>
          </p:nvPr>
        </p:nvSpPr>
        <p:spPr/>
        <p:txBody>
          <a:bodyPr/>
          <a:lstStyle/>
          <a:p>
            <a:fld id="{D2BEED75-7213-457C-8A4F-9FFAD895A4FF}" type="datetimeFigureOut">
              <a:rPr lang="en-US" smtClean="0"/>
              <a:t>2/19/2024</a:t>
            </a:fld>
            <a:endParaRPr lang="en-US" dirty="0"/>
          </a:p>
        </p:txBody>
      </p:sp>
      <p:sp>
        <p:nvSpPr>
          <p:cNvPr id="6" name="Footer Placeholder 5">
            <a:extLst>
              <a:ext uri="{FF2B5EF4-FFF2-40B4-BE49-F238E27FC236}">
                <a16:creationId xmlns:a16="http://schemas.microsoft.com/office/drawing/2014/main" id="{FDAABD83-8E9A-4E4C-BD7A-6EDF91ED04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457020-B94E-43DB-9140-DD37544A8132}"/>
              </a:ext>
            </a:extLst>
          </p:cNvPr>
          <p:cNvSpPr>
            <a:spLocks noGrp="1"/>
          </p:cNvSpPr>
          <p:nvPr>
            <p:ph type="sldNum" sz="quarter" idx="12"/>
          </p:nvPr>
        </p:nvSpPr>
        <p:spPr/>
        <p:txBody>
          <a:bodyPr/>
          <a:lstStyle/>
          <a:p>
            <a:fld id="{0819A533-B4E0-4A30-BB55-3804A1CE23AE}" type="slidenum">
              <a:rPr lang="en-US" smtClean="0"/>
              <a:t>‹#›</a:t>
            </a:fld>
            <a:endParaRPr lang="en-US" dirty="0"/>
          </a:p>
        </p:txBody>
      </p:sp>
    </p:spTree>
    <p:extLst>
      <p:ext uri="{BB962C8B-B14F-4D97-AF65-F5344CB8AC3E}">
        <p14:creationId xmlns:p14="http://schemas.microsoft.com/office/powerpoint/2010/main" val="1448977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0393F-7067-4F08-9319-C749307317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2C0A6D-D9DB-42EB-874D-644ADAA2A7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7FA7250-B479-417C-B25A-A83EFA0F82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6240D3-E785-4853-8CDA-DEF46206CAB8}"/>
              </a:ext>
            </a:extLst>
          </p:cNvPr>
          <p:cNvSpPr>
            <a:spLocks noGrp="1"/>
          </p:cNvSpPr>
          <p:nvPr>
            <p:ph type="dt" sz="half" idx="10"/>
          </p:nvPr>
        </p:nvSpPr>
        <p:spPr/>
        <p:txBody>
          <a:bodyPr/>
          <a:lstStyle/>
          <a:p>
            <a:fld id="{D2BEED75-7213-457C-8A4F-9FFAD895A4FF}" type="datetimeFigureOut">
              <a:rPr lang="en-US" smtClean="0"/>
              <a:t>2/19/2024</a:t>
            </a:fld>
            <a:endParaRPr lang="en-US" dirty="0"/>
          </a:p>
        </p:txBody>
      </p:sp>
      <p:sp>
        <p:nvSpPr>
          <p:cNvPr id="6" name="Footer Placeholder 5">
            <a:extLst>
              <a:ext uri="{FF2B5EF4-FFF2-40B4-BE49-F238E27FC236}">
                <a16:creationId xmlns:a16="http://schemas.microsoft.com/office/drawing/2014/main" id="{5593C4CE-FEDE-4D49-8E1A-3B1359CB9B7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EBF7415-26A0-4F07-98A4-83FD4FB07121}"/>
              </a:ext>
            </a:extLst>
          </p:cNvPr>
          <p:cNvSpPr>
            <a:spLocks noGrp="1"/>
          </p:cNvSpPr>
          <p:nvPr>
            <p:ph type="sldNum" sz="quarter" idx="12"/>
          </p:nvPr>
        </p:nvSpPr>
        <p:spPr/>
        <p:txBody>
          <a:bodyPr/>
          <a:lstStyle/>
          <a:p>
            <a:fld id="{0819A533-B4E0-4A30-BB55-3804A1CE23AE}" type="slidenum">
              <a:rPr lang="en-US" smtClean="0"/>
              <a:t>‹#›</a:t>
            </a:fld>
            <a:endParaRPr lang="en-US" dirty="0"/>
          </a:p>
        </p:txBody>
      </p:sp>
    </p:spTree>
    <p:extLst>
      <p:ext uri="{BB962C8B-B14F-4D97-AF65-F5344CB8AC3E}">
        <p14:creationId xmlns:p14="http://schemas.microsoft.com/office/powerpoint/2010/main" val="403980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0795DC-42F5-4797-AEE6-EA08C869C5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97A306-CCAC-4005-8E97-7D7BFB9383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712903-5A99-475F-BAA8-4F6A585B3E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EED75-7213-457C-8A4F-9FFAD895A4FF}" type="datetimeFigureOut">
              <a:rPr lang="en-US" smtClean="0"/>
              <a:t>2/19/2024</a:t>
            </a:fld>
            <a:endParaRPr lang="en-US" dirty="0"/>
          </a:p>
        </p:txBody>
      </p:sp>
      <p:sp>
        <p:nvSpPr>
          <p:cNvPr id="5" name="Footer Placeholder 4">
            <a:extLst>
              <a:ext uri="{FF2B5EF4-FFF2-40B4-BE49-F238E27FC236}">
                <a16:creationId xmlns:a16="http://schemas.microsoft.com/office/drawing/2014/main" id="{515D9087-DE6A-41B0-B47D-4120FBBFF9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6C9AA4F-4557-4CE6-8DBD-6F869ED5A1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9A533-B4E0-4A30-BB55-3804A1CE23AE}" type="slidenum">
              <a:rPr lang="en-US" smtClean="0"/>
              <a:t>‹#›</a:t>
            </a:fld>
            <a:endParaRPr lang="en-US" dirty="0"/>
          </a:p>
        </p:txBody>
      </p:sp>
    </p:spTree>
    <p:extLst>
      <p:ext uri="{BB962C8B-B14F-4D97-AF65-F5344CB8AC3E}">
        <p14:creationId xmlns:p14="http://schemas.microsoft.com/office/powerpoint/2010/main" val="1796606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177800"/>
            <a:ext cx="10972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Add Slide Title</a:t>
            </a:r>
          </a:p>
        </p:txBody>
      </p:sp>
      <p:sp>
        <p:nvSpPr>
          <p:cNvPr id="1027" name="Text Placeholder 2"/>
          <p:cNvSpPr>
            <a:spLocks noGrp="1"/>
          </p:cNvSpPr>
          <p:nvPr>
            <p:ph type="body" idx="1"/>
          </p:nvPr>
        </p:nvSpPr>
        <p:spPr bwMode="auto">
          <a:xfrm>
            <a:off x="609600" y="1718733"/>
            <a:ext cx="10972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7" name="Group 16"/>
          <p:cNvGrpSpPr/>
          <p:nvPr/>
        </p:nvGrpSpPr>
        <p:grpSpPr>
          <a:xfrm>
            <a:off x="-508000" y="6373039"/>
            <a:ext cx="12415520" cy="426720"/>
            <a:chOff x="0" y="1866156"/>
            <a:chExt cx="5334000" cy="1410444"/>
          </a:xfrm>
          <a:solidFill>
            <a:srgbClr val="003D78"/>
          </a:solidFill>
          <a:effectLst>
            <a:outerShdw blurRad="50800" dist="38100" dir="2700000" algn="tl" rotWithShape="0">
              <a:prstClr val="black">
                <a:alpha val="40000"/>
              </a:prstClr>
            </a:outerShdw>
          </a:effectLst>
        </p:grpSpPr>
        <p:sp>
          <p:nvSpPr>
            <p:cNvPr id="18" name="Chevron 17"/>
            <p:cNvSpPr/>
            <p:nvPr/>
          </p:nvSpPr>
          <p:spPr>
            <a:xfrm rot="10800000">
              <a:off x="3810000" y="1866156"/>
              <a:ext cx="1524000" cy="141044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p:cNvSpPr/>
            <p:nvPr/>
          </p:nvSpPr>
          <p:spPr>
            <a:xfrm>
              <a:off x="0" y="1866156"/>
              <a:ext cx="4572000" cy="14104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Rectangle 19"/>
          <p:cNvSpPr/>
          <p:nvPr/>
        </p:nvSpPr>
        <p:spPr>
          <a:xfrm>
            <a:off x="0" y="6360696"/>
            <a:ext cx="11907520" cy="338554"/>
          </a:xfrm>
          <a:prstGeom prst="rect">
            <a:avLst/>
          </a:prstGeom>
        </p:spPr>
        <p:txBody>
          <a:bodyPr wrap="square">
            <a:spAutoFit/>
          </a:bodyPr>
          <a:lstStyle/>
          <a:p>
            <a:pPr algn="ctr"/>
            <a:r>
              <a:rPr lang="en-US" sz="1600" dirty="0">
                <a:solidFill>
                  <a:schemeClr val="bg1"/>
                </a:solidFill>
                <a:latin typeface="Arial" panose="020B0604020202020204" pitchFamily="34" charset="0"/>
                <a:cs typeface="Arial" panose="020B0604020202020204" pitchFamily="34" charset="0"/>
              </a:rPr>
              <a:t>Wisconsin Department of Health Services</a:t>
            </a:r>
          </a:p>
        </p:txBody>
      </p:sp>
      <p:sp>
        <p:nvSpPr>
          <p:cNvPr id="21" name="Slide Number Placeholder 5"/>
          <p:cNvSpPr txBox="1">
            <a:spLocks/>
          </p:cNvSpPr>
          <p:nvPr/>
        </p:nvSpPr>
        <p:spPr>
          <a:xfrm>
            <a:off x="8636000" y="6403837"/>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kern="1200">
                <a:solidFill>
                  <a:schemeClr val="bg1"/>
                </a:solidFill>
                <a:latin typeface="Century" panose="02040604050505020304" pitchFamily="18"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fld id="{04857C57-6D7C-4D28-99BB-4F87CEC48CD0}" type="slidenum">
              <a:rPr lang="en-US" sz="1200" smtClean="0">
                <a:latin typeface="Arial" panose="020B0604020202020204" pitchFamily="34" charset="0"/>
                <a:cs typeface="Arial" panose="020B0604020202020204" pitchFamily="34" charset="0"/>
              </a:rPr>
              <a:pPr/>
              <a:t>‹#›</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558510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724" r:id="rId12"/>
  </p:sldLayoutIdLst>
  <p:hf hdr="0" ftr="0" dt="0"/>
  <p:txStyles>
    <p:titleStyle>
      <a:lvl1pPr algn="ctr" rtl="0" eaLnBrk="1" fontAlgn="base" hangingPunct="1">
        <a:spcBef>
          <a:spcPct val="0"/>
        </a:spcBef>
        <a:spcAft>
          <a:spcPct val="0"/>
        </a:spcAft>
        <a:defRPr sz="4000" b="0" i="0" u="none" kern="1200">
          <a:solidFill>
            <a:srgbClr val="585858"/>
          </a:solidFill>
          <a:latin typeface="Verdana" panose="020B0604030504040204" pitchFamily="34" charset="0"/>
          <a:ea typeface="Verdana" panose="020B0604030504040204" pitchFamily="34" charset="0"/>
          <a:cs typeface="Verdana" panose="020B0604030504040204" pitchFamily="34" charset="0"/>
        </a:defRPr>
      </a:lvl1pPr>
      <a:lvl2pPr algn="ctr" rtl="0" eaLnBrk="1" fontAlgn="base" hangingPunct="1">
        <a:spcBef>
          <a:spcPct val="0"/>
        </a:spcBef>
        <a:spcAft>
          <a:spcPct val="0"/>
        </a:spcAft>
        <a:defRPr sz="4400" b="1">
          <a:solidFill>
            <a:schemeClr val="tx1"/>
          </a:solidFill>
          <a:latin typeface="Tunga" pitchFamily="34" charset="0"/>
          <a:cs typeface="Tunga" pitchFamily="34" charset="0"/>
        </a:defRPr>
      </a:lvl2pPr>
      <a:lvl3pPr algn="ctr" rtl="0" eaLnBrk="1" fontAlgn="base" hangingPunct="1">
        <a:spcBef>
          <a:spcPct val="0"/>
        </a:spcBef>
        <a:spcAft>
          <a:spcPct val="0"/>
        </a:spcAft>
        <a:defRPr sz="4400" b="1">
          <a:solidFill>
            <a:schemeClr val="tx1"/>
          </a:solidFill>
          <a:latin typeface="Tunga" pitchFamily="34" charset="0"/>
          <a:cs typeface="Tunga" pitchFamily="34" charset="0"/>
        </a:defRPr>
      </a:lvl3pPr>
      <a:lvl4pPr algn="ctr" rtl="0" eaLnBrk="1" fontAlgn="base" hangingPunct="1">
        <a:spcBef>
          <a:spcPct val="0"/>
        </a:spcBef>
        <a:spcAft>
          <a:spcPct val="0"/>
        </a:spcAft>
        <a:defRPr sz="4400" b="1">
          <a:solidFill>
            <a:schemeClr val="tx1"/>
          </a:solidFill>
          <a:latin typeface="Tunga" pitchFamily="34" charset="0"/>
          <a:cs typeface="Tunga" pitchFamily="34" charset="0"/>
        </a:defRPr>
      </a:lvl4pPr>
      <a:lvl5pPr algn="ctr" rtl="0" eaLnBrk="1" fontAlgn="base" hangingPunct="1">
        <a:spcBef>
          <a:spcPct val="0"/>
        </a:spcBef>
        <a:spcAft>
          <a:spcPct val="0"/>
        </a:spcAft>
        <a:defRPr sz="4400" b="1">
          <a:solidFill>
            <a:schemeClr val="tx1"/>
          </a:solidFill>
          <a:latin typeface="Tunga" pitchFamily="34" charset="0"/>
          <a:cs typeface="Tunga" pitchFamily="34" charset="0"/>
        </a:defRPr>
      </a:lvl5pPr>
      <a:lvl6pPr marL="457200" algn="ctr" rtl="0" eaLnBrk="1" fontAlgn="base" hangingPunct="1">
        <a:spcBef>
          <a:spcPct val="0"/>
        </a:spcBef>
        <a:spcAft>
          <a:spcPct val="0"/>
        </a:spcAft>
        <a:defRPr sz="4400" b="1">
          <a:solidFill>
            <a:schemeClr val="tx1"/>
          </a:solidFill>
          <a:latin typeface="Tunga" pitchFamily="34" charset="0"/>
          <a:cs typeface="Tunga" pitchFamily="34" charset="0"/>
        </a:defRPr>
      </a:lvl6pPr>
      <a:lvl7pPr marL="914400" algn="ctr" rtl="0" eaLnBrk="1" fontAlgn="base" hangingPunct="1">
        <a:spcBef>
          <a:spcPct val="0"/>
        </a:spcBef>
        <a:spcAft>
          <a:spcPct val="0"/>
        </a:spcAft>
        <a:defRPr sz="4400" b="1">
          <a:solidFill>
            <a:schemeClr val="tx1"/>
          </a:solidFill>
          <a:latin typeface="Tunga" pitchFamily="34" charset="0"/>
          <a:cs typeface="Tunga" pitchFamily="34" charset="0"/>
        </a:defRPr>
      </a:lvl7pPr>
      <a:lvl8pPr marL="1371600" algn="ctr" rtl="0" eaLnBrk="1" fontAlgn="base" hangingPunct="1">
        <a:spcBef>
          <a:spcPct val="0"/>
        </a:spcBef>
        <a:spcAft>
          <a:spcPct val="0"/>
        </a:spcAft>
        <a:defRPr sz="4400" b="1">
          <a:solidFill>
            <a:schemeClr val="tx1"/>
          </a:solidFill>
          <a:latin typeface="Tunga" pitchFamily="34" charset="0"/>
          <a:cs typeface="Tunga" pitchFamily="34" charset="0"/>
        </a:defRPr>
      </a:lvl8pPr>
      <a:lvl9pPr marL="1828800" algn="ctr" rtl="0" eaLnBrk="1" fontAlgn="base" hangingPunct="1">
        <a:spcBef>
          <a:spcPct val="0"/>
        </a:spcBef>
        <a:spcAft>
          <a:spcPct val="0"/>
        </a:spcAft>
        <a:defRPr sz="4400" b="1">
          <a:solidFill>
            <a:schemeClr val="tx1"/>
          </a:solidFill>
          <a:latin typeface="Tunga" pitchFamily="34" charset="0"/>
          <a:cs typeface="Tunga" pitchFamily="34" charset="0"/>
        </a:defRPr>
      </a:lvl9pPr>
    </p:titleStyle>
    <p:bodyStyle>
      <a:lvl1pPr marL="231775" indent="-231775" algn="l" rtl="0" eaLnBrk="1" fontAlgn="base" hangingPunct="1">
        <a:spcBef>
          <a:spcPts val="0"/>
        </a:spcBef>
        <a:spcAft>
          <a:spcPct val="0"/>
        </a:spcAft>
        <a:buClr>
          <a:srgbClr val="003D78"/>
        </a:buClr>
        <a:buFont typeface="Arial" charset="0"/>
        <a:buChar char="•"/>
        <a:defRPr sz="2600" kern="1200">
          <a:solidFill>
            <a:schemeClr val="tx1"/>
          </a:solidFill>
          <a:latin typeface="Arial" panose="020B0604020202020204" pitchFamily="34" charset="0"/>
          <a:ea typeface="Verdana" pitchFamily="34" charset="0"/>
          <a:cs typeface="Arial" panose="020B0604020202020204" pitchFamily="34" charset="0"/>
        </a:defRPr>
      </a:lvl1pPr>
      <a:lvl2pPr marL="457200" indent="-223838" algn="l" rtl="0" eaLnBrk="1" fontAlgn="base" hangingPunct="1">
        <a:spcBef>
          <a:spcPts val="0"/>
        </a:spcBef>
        <a:spcAft>
          <a:spcPct val="0"/>
        </a:spcAft>
        <a:buClr>
          <a:srgbClr val="003D78"/>
        </a:buClr>
        <a:buSzPct val="85000"/>
        <a:buFont typeface="Courier New" pitchFamily="49" charset="0"/>
        <a:buChar char="o"/>
        <a:defRPr sz="2200" b="0" i="0" u="none" kern="1200">
          <a:solidFill>
            <a:schemeClr val="tx1"/>
          </a:solidFill>
          <a:latin typeface="Arial" panose="020B0604020202020204" pitchFamily="34" charset="0"/>
          <a:ea typeface="Verdana" pitchFamily="34" charset="0"/>
          <a:cs typeface="Arial" panose="020B0604020202020204" pitchFamily="34" charset="0"/>
        </a:defRPr>
      </a:lvl2pPr>
      <a:lvl3pPr marL="688975" indent="-231775" algn="l" rtl="0" eaLnBrk="1" fontAlgn="base" hangingPunct="1">
        <a:spcBef>
          <a:spcPts val="0"/>
        </a:spcBef>
        <a:spcAft>
          <a:spcPct val="0"/>
        </a:spcAft>
        <a:buClr>
          <a:srgbClr val="003D78"/>
        </a:buClr>
        <a:buFont typeface="Wingdings" pitchFamily="2" charset="2"/>
        <a:buChar char="§"/>
        <a:defRPr sz="2000" kern="1200">
          <a:solidFill>
            <a:schemeClr val="tx1"/>
          </a:solidFill>
          <a:latin typeface="Arial" panose="020B0604020202020204" pitchFamily="34" charset="0"/>
          <a:ea typeface="Verdana" pitchFamily="34" charset="0"/>
          <a:cs typeface="Arial" panose="020B0604020202020204" pitchFamily="34" charset="0"/>
        </a:defRPr>
      </a:lvl3pPr>
      <a:lvl4pPr marL="914400" indent="-225425" algn="l" rtl="0" eaLnBrk="1" fontAlgn="base" hangingPunct="1">
        <a:spcBef>
          <a:spcPts val="0"/>
        </a:spcBef>
        <a:spcAft>
          <a:spcPct val="0"/>
        </a:spcAft>
        <a:buClr>
          <a:srgbClr val="003D78"/>
        </a:buClr>
        <a:buFont typeface="Arial" charset="0"/>
        <a:buChar char="•"/>
        <a:defRPr sz="1800" kern="1200">
          <a:solidFill>
            <a:schemeClr val="tx1"/>
          </a:solidFill>
          <a:latin typeface="Arial" panose="020B0604020202020204" pitchFamily="34" charset="0"/>
          <a:ea typeface="Verdana" pitchFamily="34" charset="0"/>
          <a:cs typeface="Arial" panose="020B0604020202020204" pitchFamily="34" charset="0"/>
        </a:defRPr>
      </a:lvl4pPr>
      <a:lvl5pPr marL="1146175" indent="-231775" algn="l" rtl="0" eaLnBrk="1" fontAlgn="base" hangingPunct="1">
        <a:spcBef>
          <a:spcPts val="0"/>
        </a:spcBef>
        <a:spcAft>
          <a:spcPct val="0"/>
        </a:spcAft>
        <a:buClr>
          <a:srgbClr val="003D78"/>
        </a:buClr>
        <a:buFont typeface="Arial" charset="0"/>
        <a:buChar char="»"/>
        <a:defRPr sz="1800" kern="1200">
          <a:solidFill>
            <a:schemeClr val="tx1"/>
          </a:solidFill>
          <a:latin typeface="Arial" panose="020B0604020202020204" pitchFamily="34" charset="0"/>
          <a:ea typeface="Verdana" pitchFamily="34"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177800"/>
            <a:ext cx="10972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Add Slide Title</a:t>
            </a:r>
          </a:p>
        </p:txBody>
      </p:sp>
      <p:sp>
        <p:nvSpPr>
          <p:cNvPr id="1027" name="Text Placeholder 2"/>
          <p:cNvSpPr>
            <a:spLocks noGrp="1"/>
          </p:cNvSpPr>
          <p:nvPr>
            <p:ph type="body" idx="1"/>
          </p:nvPr>
        </p:nvSpPr>
        <p:spPr bwMode="auto">
          <a:xfrm>
            <a:off x="609600" y="1718733"/>
            <a:ext cx="10972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7" name="Group 16"/>
          <p:cNvGrpSpPr/>
          <p:nvPr/>
        </p:nvGrpSpPr>
        <p:grpSpPr>
          <a:xfrm>
            <a:off x="-508000" y="6373039"/>
            <a:ext cx="12415520" cy="426720"/>
            <a:chOff x="0" y="1866156"/>
            <a:chExt cx="5334000" cy="1410444"/>
          </a:xfrm>
          <a:solidFill>
            <a:srgbClr val="003D78"/>
          </a:solidFill>
          <a:effectLst>
            <a:outerShdw blurRad="50800" dist="38100" dir="2700000" algn="tl" rotWithShape="0">
              <a:prstClr val="black">
                <a:alpha val="40000"/>
              </a:prstClr>
            </a:outerShdw>
          </a:effectLst>
        </p:grpSpPr>
        <p:sp>
          <p:nvSpPr>
            <p:cNvPr id="18" name="Chevron 17"/>
            <p:cNvSpPr/>
            <p:nvPr/>
          </p:nvSpPr>
          <p:spPr>
            <a:xfrm rot="10800000">
              <a:off x="3810000" y="1866156"/>
              <a:ext cx="1524000" cy="141044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p:cNvSpPr/>
            <p:nvPr/>
          </p:nvSpPr>
          <p:spPr>
            <a:xfrm>
              <a:off x="0" y="1866156"/>
              <a:ext cx="4572000" cy="14104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Rectangle 19"/>
          <p:cNvSpPr/>
          <p:nvPr/>
        </p:nvSpPr>
        <p:spPr>
          <a:xfrm>
            <a:off x="0" y="6360696"/>
            <a:ext cx="11907520" cy="338554"/>
          </a:xfrm>
          <a:prstGeom prst="rect">
            <a:avLst/>
          </a:prstGeom>
        </p:spPr>
        <p:txBody>
          <a:bodyPr wrap="square">
            <a:spAutoFit/>
          </a:bodyPr>
          <a:lstStyle/>
          <a:p>
            <a:pPr algn="ctr"/>
            <a:r>
              <a:rPr lang="en-US" sz="1600" dirty="0">
                <a:solidFill>
                  <a:schemeClr val="bg1"/>
                </a:solidFill>
                <a:latin typeface="Arial" panose="020B0604020202020204" pitchFamily="34" charset="0"/>
                <a:cs typeface="Arial" panose="020B0604020202020204" pitchFamily="34" charset="0"/>
              </a:rPr>
              <a:t>Wisconsin Department of Health Services</a:t>
            </a:r>
          </a:p>
        </p:txBody>
      </p:sp>
      <p:sp>
        <p:nvSpPr>
          <p:cNvPr id="21" name="Slide Number Placeholder 5"/>
          <p:cNvSpPr txBox="1">
            <a:spLocks/>
          </p:cNvSpPr>
          <p:nvPr/>
        </p:nvSpPr>
        <p:spPr>
          <a:xfrm>
            <a:off x="8636000" y="6403837"/>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kern="1200">
                <a:solidFill>
                  <a:schemeClr val="bg1"/>
                </a:solidFill>
                <a:latin typeface="Century" panose="02040604050505020304" pitchFamily="18"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fld id="{04857C57-6D7C-4D28-99BB-4F87CEC48CD0}" type="slidenum">
              <a:rPr lang="en-US" sz="1200" smtClean="0">
                <a:latin typeface="Arial" panose="020B0604020202020204" pitchFamily="34" charset="0"/>
                <a:cs typeface="Arial" panose="020B0604020202020204" pitchFamily="34" charset="0"/>
              </a:rPr>
              <a:pPr/>
              <a:t>‹#›</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924659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rtl="0" eaLnBrk="1" fontAlgn="base" hangingPunct="1">
        <a:spcBef>
          <a:spcPct val="0"/>
        </a:spcBef>
        <a:spcAft>
          <a:spcPct val="0"/>
        </a:spcAft>
        <a:defRPr sz="4000" b="0" i="0" u="none" kern="1200">
          <a:solidFill>
            <a:srgbClr val="585858"/>
          </a:solidFill>
          <a:latin typeface="Verdana" panose="020B0604030504040204" pitchFamily="34" charset="0"/>
          <a:ea typeface="Verdana" panose="020B0604030504040204" pitchFamily="34" charset="0"/>
          <a:cs typeface="Verdana" panose="020B0604030504040204" pitchFamily="34" charset="0"/>
        </a:defRPr>
      </a:lvl1pPr>
      <a:lvl2pPr algn="ctr" rtl="0" eaLnBrk="1" fontAlgn="base" hangingPunct="1">
        <a:spcBef>
          <a:spcPct val="0"/>
        </a:spcBef>
        <a:spcAft>
          <a:spcPct val="0"/>
        </a:spcAft>
        <a:defRPr sz="4400" b="1">
          <a:solidFill>
            <a:schemeClr val="tx1"/>
          </a:solidFill>
          <a:latin typeface="Tunga" pitchFamily="34" charset="0"/>
          <a:cs typeface="Tunga" pitchFamily="34" charset="0"/>
        </a:defRPr>
      </a:lvl2pPr>
      <a:lvl3pPr algn="ctr" rtl="0" eaLnBrk="1" fontAlgn="base" hangingPunct="1">
        <a:spcBef>
          <a:spcPct val="0"/>
        </a:spcBef>
        <a:spcAft>
          <a:spcPct val="0"/>
        </a:spcAft>
        <a:defRPr sz="4400" b="1">
          <a:solidFill>
            <a:schemeClr val="tx1"/>
          </a:solidFill>
          <a:latin typeface="Tunga" pitchFamily="34" charset="0"/>
          <a:cs typeface="Tunga" pitchFamily="34" charset="0"/>
        </a:defRPr>
      </a:lvl3pPr>
      <a:lvl4pPr algn="ctr" rtl="0" eaLnBrk="1" fontAlgn="base" hangingPunct="1">
        <a:spcBef>
          <a:spcPct val="0"/>
        </a:spcBef>
        <a:spcAft>
          <a:spcPct val="0"/>
        </a:spcAft>
        <a:defRPr sz="4400" b="1">
          <a:solidFill>
            <a:schemeClr val="tx1"/>
          </a:solidFill>
          <a:latin typeface="Tunga" pitchFamily="34" charset="0"/>
          <a:cs typeface="Tunga" pitchFamily="34" charset="0"/>
        </a:defRPr>
      </a:lvl4pPr>
      <a:lvl5pPr algn="ctr" rtl="0" eaLnBrk="1" fontAlgn="base" hangingPunct="1">
        <a:spcBef>
          <a:spcPct val="0"/>
        </a:spcBef>
        <a:spcAft>
          <a:spcPct val="0"/>
        </a:spcAft>
        <a:defRPr sz="4400" b="1">
          <a:solidFill>
            <a:schemeClr val="tx1"/>
          </a:solidFill>
          <a:latin typeface="Tunga" pitchFamily="34" charset="0"/>
          <a:cs typeface="Tunga" pitchFamily="34" charset="0"/>
        </a:defRPr>
      </a:lvl5pPr>
      <a:lvl6pPr marL="457200" algn="ctr" rtl="0" eaLnBrk="1" fontAlgn="base" hangingPunct="1">
        <a:spcBef>
          <a:spcPct val="0"/>
        </a:spcBef>
        <a:spcAft>
          <a:spcPct val="0"/>
        </a:spcAft>
        <a:defRPr sz="4400" b="1">
          <a:solidFill>
            <a:schemeClr val="tx1"/>
          </a:solidFill>
          <a:latin typeface="Tunga" pitchFamily="34" charset="0"/>
          <a:cs typeface="Tunga" pitchFamily="34" charset="0"/>
        </a:defRPr>
      </a:lvl6pPr>
      <a:lvl7pPr marL="914400" algn="ctr" rtl="0" eaLnBrk="1" fontAlgn="base" hangingPunct="1">
        <a:spcBef>
          <a:spcPct val="0"/>
        </a:spcBef>
        <a:spcAft>
          <a:spcPct val="0"/>
        </a:spcAft>
        <a:defRPr sz="4400" b="1">
          <a:solidFill>
            <a:schemeClr val="tx1"/>
          </a:solidFill>
          <a:latin typeface="Tunga" pitchFamily="34" charset="0"/>
          <a:cs typeface="Tunga" pitchFamily="34" charset="0"/>
        </a:defRPr>
      </a:lvl7pPr>
      <a:lvl8pPr marL="1371600" algn="ctr" rtl="0" eaLnBrk="1" fontAlgn="base" hangingPunct="1">
        <a:spcBef>
          <a:spcPct val="0"/>
        </a:spcBef>
        <a:spcAft>
          <a:spcPct val="0"/>
        </a:spcAft>
        <a:defRPr sz="4400" b="1">
          <a:solidFill>
            <a:schemeClr val="tx1"/>
          </a:solidFill>
          <a:latin typeface="Tunga" pitchFamily="34" charset="0"/>
          <a:cs typeface="Tunga" pitchFamily="34" charset="0"/>
        </a:defRPr>
      </a:lvl8pPr>
      <a:lvl9pPr marL="1828800" algn="ctr" rtl="0" eaLnBrk="1" fontAlgn="base" hangingPunct="1">
        <a:spcBef>
          <a:spcPct val="0"/>
        </a:spcBef>
        <a:spcAft>
          <a:spcPct val="0"/>
        </a:spcAft>
        <a:defRPr sz="4400" b="1">
          <a:solidFill>
            <a:schemeClr val="tx1"/>
          </a:solidFill>
          <a:latin typeface="Tunga" pitchFamily="34" charset="0"/>
          <a:cs typeface="Tunga" pitchFamily="34" charset="0"/>
        </a:defRPr>
      </a:lvl9pPr>
    </p:titleStyle>
    <p:bodyStyle>
      <a:lvl1pPr marL="231775" indent="-231775" algn="l" rtl="0" eaLnBrk="1" fontAlgn="base" hangingPunct="1">
        <a:spcBef>
          <a:spcPts val="0"/>
        </a:spcBef>
        <a:spcAft>
          <a:spcPct val="0"/>
        </a:spcAft>
        <a:buClr>
          <a:srgbClr val="003D78"/>
        </a:buClr>
        <a:buFont typeface="Arial" charset="0"/>
        <a:buChar char="•"/>
        <a:defRPr sz="2600" kern="1200">
          <a:solidFill>
            <a:schemeClr val="tx1"/>
          </a:solidFill>
          <a:latin typeface="Arial" panose="020B0604020202020204" pitchFamily="34" charset="0"/>
          <a:ea typeface="Verdana" pitchFamily="34" charset="0"/>
          <a:cs typeface="Arial" panose="020B0604020202020204" pitchFamily="34" charset="0"/>
        </a:defRPr>
      </a:lvl1pPr>
      <a:lvl2pPr marL="457200" indent="-223838" algn="l" rtl="0" eaLnBrk="1" fontAlgn="base" hangingPunct="1">
        <a:spcBef>
          <a:spcPts val="0"/>
        </a:spcBef>
        <a:spcAft>
          <a:spcPct val="0"/>
        </a:spcAft>
        <a:buClr>
          <a:srgbClr val="003D78"/>
        </a:buClr>
        <a:buSzPct val="85000"/>
        <a:buFont typeface="Courier New" pitchFamily="49" charset="0"/>
        <a:buChar char="o"/>
        <a:defRPr sz="2200" b="0" i="0" u="none" kern="1200">
          <a:solidFill>
            <a:schemeClr val="tx1"/>
          </a:solidFill>
          <a:latin typeface="Arial" panose="020B0604020202020204" pitchFamily="34" charset="0"/>
          <a:ea typeface="Verdana" pitchFamily="34" charset="0"/>
          <a:cs typeface="Arial" panose="020B0604020202020204" pitchFamily="34" charset="0"/>
        </a:defRPr>
      </a:lvl2pPr>
      <a:lvl3pPr marL="688975" indent="-231775" algn="l" rtl="0" eaLnBrk="1" fontAlgn="base" hangingPunct="1">
        <a:spcBef>
          <a:spcPts val="0"/>
        </a:spcBef>
        <a:spcAft>
          <a:spcPct val="0"/>
        </a:spcAft>
        <a:buClr>
          <a:srgbClr val="003D78"/>
        </a:buClr>
        <a:buFont typeface="Wingdings" pitchFamily="2" charset="2"/>
        <a:buChar char="§"/>
        <a:defRPr sz="2000" kern="1200">
          <a:solidFill>
            <a:schemeClr val="tx1"/>
          </a:solidFill>
          <a:latin typeface="Arial" panose="020B0604020202020204" pitchFamily="34" charset="0"/>
          <a:ea typeface="Verdana" pitchFamily="34" charset="0"/>
          <a:cs typeface="Arial" panose="020B0604020202020204" pitchFamily="34" charset="0"/>
        </a:defRPr>
      </a:lvl3pPr>
      <a:lvl4pPr marL="914400" indent="-225425" algn="l" rtl="0" eaLnBrk="1" fontAlgn="base" hangingPunct="1">
        <a:spcBef>
          <a:spcPts val="0"/>
        </a:spcBef>
        <a:spcAft>
          <a:spcPct val="0"/>
        </a:spcAft>
        <a:buClr>
          <a:srgbClr val="003D78"/>
        </a:buClr>
        <a:buFont typeface="Arial" charset="0"/>
        <a:buChar char="•"/>
        <a:defRPr sz="1800" kern="1200">
          <a:solidFill>
            <a:schemeClr val="tx1"/>
          </a:solidFill>
          <a:latin typeface="Arial" panose="020B0604020202020204" pitchFamily="34" charset="0"/>
          <a:ea typeface="Verdana" pitchFamily="34" charset="0"/>
          <a:cs typeface="Arial" panose="020B0604020202020204" pitchFamily="34" charset="0"/>
        </a:defRPr>
      </a:lvl4pPr>
      <a:lvl5pPr marL="1146175" indent="-231775" algn="l" rtl="0" eaLnBrk="1" fontAlgn="base" hangingPunct="1">
        <a:spcBef>
          <a:spcPts val="0"/>
        </a:spcBef>
        <a:spcAft>
          <a:spcPct val="0"/>
        </a:spcAft>
        <a:buClr>
          <a:srgbClr val="003D78"/>
        </a:buClr>
        <a:buFont typeface="Arial" charset="0"/>
        <a:buChar char="»"/>
        <a:defRPr sz="1800" kern="1200">
          <a:solidFill>
            <a:schemeClr val="tx1"/>
          </a:solidFill>
          <a:latin typeface="Arial" panose="020B0604020202020204" pitchFamily="34" charset="0"/>
          <a:ea typeface="Verdana" pitchFamily="34"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0795DC-42F5-4797-AEE6-EA08C869C5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97A306-CCAC-4005-8E97-7D7BFB9383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712903-5A99-475F-BAA8-4F6A585B3E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EED75-7213-457C-8A4F-9FFAD895A4FF}" type="datetimeFigureOut">
              <a:rPr lang="en-US" smtClean="0"/>
              <a:t>2/19/2024</a:t>
            </a:fld>
            <a:endParaRPr lang="en-US" dirty="0"/>
          </a:p>
        </p:txBody>
      </p:sp>
      <p:sp>
        <p:nvSpPr>
          <p:cNvPr id="5" name="Footer Placeholder 4">
            <a:extLst>
              <a:ext uri="{FF2B5EF4-FFF2-40B4-BE49-F238E27FC236}">
                <a16:creationId xmlns:a16="http://schemas.microsoft.com/office/drawing/2014/main" id="{515D9087-DE6A-41B0-B47D-4120FBBFF9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6C9AA4F-4557-4CE6-8DBD-6F869ED5A1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9A533-B4E0-4A30-BB55-3804A1CE23AE}" type="slidenum">
              <a:rPr lang="en-US" smtClean="0"/>
              <a:t>‹#›</a:t>
            </a:fld>
            <a:endParaRPr lang="en-US" dirty="0"/>
          </a:p>
        </p:txBody>
      </p:sp>
    </p:spTree>
    <p:extLst>
      <p:ext uri="{BB962C8B-B14F-4D97-AF65-F5344CB8AC3E}">
        <p14:creationId xmlns:p14="http://schemas.microsoft.com/office/powerpoint/2010/main" val="401437832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177800"/>
            <a:ext cx="10972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Add Slide Title</a:t>
            </a:r>
          </a:p>
        </p:txBody>
      </p:sp>
      <p:sp>
        <p:nvSpPr>
          <p:cNvPr id="1027" name="Text Placeholder 2"/>
          <p:cNvSpPr>
            <a:spLocks noGrp="1"/>
          </p:cNvSpPr>
          <p:nvPr>
            <p:ph type="body" idx="1"/>
          </p:nvPr>
        </p:nvSpPr>
        <p:spPr bwMode="auto">
          <a:xfrm>
            <a:off x="609600" y="1718733"/>
            <a:ext cx="10972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7" name="Group 16"/>
          <p:cNvGrpSpPr/>
          <p:nvPr/>
        </p:nvGrpSpPr>
        <p:grpSpPr>
          <a:xfrm>
            <a:off x="-508000" y="6373039"/>
            <a:ext cx="12415520" cy="426720"/>
            <a:chOff x="0" y="1866156"/>
            <a:chExt cx="5334000" cy="1410444"/>
          </a:xfrm>
          <a:solidFill>
            <a:srgbClr val="003D78"/>
          </a:solidFill>
          <a:effectLst>
            <a:outerShdw blurRad="50800" dist="38100" dir="2700000" algn="tl" rotWithShape="0">
              <a:prstClr val="black">
                <a:alpha val="40000"/>
              </a:prstClr>
            </a:outerShdw>
          </a:effectLst>
        </p:grpSpPr>
        <p:sp>
          <p:nvSpPr>
            <p:cNvPr id="18" name="Chevron 17"/>
            <p:cNvSpPr/>
            <p:nvPr/>
          </p:nvSpPr>
          <p:spPr>
            <a:xfrm rot="10800000">
              <a:off x="3810000" y="1866156"/>
              <a:ext cx="1524000" cy="141044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p:cNvSpPr/>
            <p:nvPr/>
          </p:nvSpPr>
          <p:spPr>
            <a:xfrm>
              <a:off x="0" y="1866156"/>
              <a:ext cx="4572000" cy="14104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Rectangle 19"/>
          <p:cNvSpPr/>
          <p:nvPr/>
        </p:nvSpPr>
        <p:spPr>
          <a:xfrm>
            <a:off x="0" y="6360696"/>
            <a:ext cx="11907520" cy="338554"/>
          </a:xfrm>
          <a:prstGeom prst="rect">
            <a:avLst/>
          </a:prstGeom>
        </p:spPr>
        <p:txBody>
          <a:bodyPr wrap="square">
            <a:spAutoFit/>
          </a:bodyPr>
          <a:lstStyle/>
          <a:p>
            <a:pPr algn="ctr"/>
            <a:r>
              <a:rPr lang="en-US" sz="1600" dirty="0">
                <a:solidFill>
                  <a:schemeClr val="bg1"/>
                </a:solidFill>
                <a:latin typeface="Arial" panose="020B0604020202020204" pitchFamily="34" charset="0"/>
                <a:cs typeface="Arial" panose="020B0604020202020204" pitchFamily="34" charset="0"/>
              </a:rPr>
              <a:t>Wisconsin Department of Health Services</a:t>
            </a:r>
          </a:p>
        </p:txBody>
      </p:sp>
      <p:sp>
        <p:nvSpPr>
          <p:cNvPr id="21" name="Slide Number Placeholder 5"/>
          <p:cNvSpPr txBox="1">
            <a:spLocks/>
          </p:cNvSpPr>
          <p:nvPr/>
        </p:nvSpPr>
        <p:spPr>
          <a:xfrm>
            <a:off x="8636000" y="6403837"/>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kern="1200">
                <a:solidFill>
                  <a:schemeClr val="bg1"/>
                </a:solidFill>
                <a:latin typeface="Century" panose="02040604050505020304" pitchFamily="18"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fld id="{04857C57-6D7C-4D28-99BB-4F87CEC48CD0}" type="slidenum">
              <a:rPr lang="en-US" sz="1200" smtClean="0">
                <a:latin typeface="Arial" panose="020B0604020202020204" pitchFamily="34" charset="0"/>
                <a:cs typeface="Arial" panose="020B0604020202020204" pitchFamily="34" charset="0"/>
              </a:rPr>
              <a:pPr/>
              <a:t>‹#›</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300645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ftr="0" dt="0"/>
  <p:txStyles>
    <p:titleStyle>
      <a:lvl1pPr algn="ctr" rtl="0" eaLnBrk="1" fontAlgn="base" hangingPunct="1">
        <a:spcBef>
          <a:spcPct val="0"/>
        </a:spcBef>
        <a:spcAft>
          <a:spcPct val="0"/>
        </a:spcAft>
        <a:defRPr sz="4000" b="0" i="0" u="none" kern="1200">
          <a:solidFill>
            <a:srgbClr val="585858"/>
          </a:solidFill>
          <a:latin typeface="Verdana" panose="020B0604030504040204" pitchFamily="34" charset="0"/>
          <a:ea typeface="Verdana" panose="020B0604030504040204" pitchFamily="34" charset="0"/>
          <a:cs typeface="Verdana" panose="020B0604030504040204" pitchFamily="34" charset="0"/>
        </a:defRPr>
      </a:lvl1pPr>
      <a:lvl2pPr algn="ctr" rtl="0" eaLnBrk="1" fontAlgn="base" hangingPunct="1">
        <a:spcBef>
          <a:spcPct val="0"/>
        </a:spcBef>
        <a:spcAft>
          <a:spcPct val="0"/>
        </a:spcAft>
        <a:defRPr sz="4400" b="1">
          <a:solidFill>
            <a:schemeClr val="tx1"/>
          </a:solidFill>
          <a:latin typeface="Tunga" pitchFamily="34" charset="0"/>
          <a:cs typeface="Tunga" pitchFamily="34" charset="0"/>
        </a:defRPr>
      </a:lvl2pPr>
      <a:lvl3pPr algn="ctr" rtl="0" eaLnBrk="1" fontAlgn="base" hangingPunct="1">
        <a:spcBef>
          <a:spcPct val="0"/>
        </a:spcBef>
        <a:spcAft>
          <a:spcPct val="0"/>
        </a:spcAft>
        <a:defRPr sz="4400" b="1">
          <a:solidFill>
            <a:schemeClr val="tx1"/>
          </a:solidFill>
          <a:latin typeface="Tunga" pitchFamily="34" charset="0"/>
          <a:cs typeface="Tunga" pitchFamily="34" charset="0"/>
        </a:defRPr>
      </a:lvl3pPr>
      <a:lvl4pPr algn="ctr" rtl="0" eaLnBrk="1" fontAlgn="base" hangingPunct="1">
        <a:spcBef>
          <a:spcPct val="0"/>
        </a:spcBef>
        <a:spcAft>
          <a:spcPct val="0"/>
        </a:spcAft>
        <a:defRPr sz="4400" b="1">
          <a:solidFill>
            <a:schemeClr val="tx1"/>
          </a:solidFill>
          <a:latin typeface="Tunga" pitchFamily="34" charset="0"/>
          <a:cs typeface="Tunga" pitchFamily="34" charset="0"/>
        </a:defRPr>
      </a:lvl4pPr>
      <a:lvl5pPr algn="ctr" rtl="0" eaLnBrk="1" fontAlgn="base" hangingPunct="1">
        <a:spcBef>
          <a:spcPct val="0"/>
        </a:spcBef>
        <a:spcAft>
          <a:spcPct val="0"/>
        </a:spcAft>
        <a:defRPr sz="4400" b="1">
          <a:solidFill>
            <a:schemeClr val="tx1"/>
          </a:solidFill>
          <a:latin typeface="Tunga" pitchFamily="34" charset="0"/>
          <a:cs typeface="Tunga" pitchFamily="34" charset="0"/>
        </a:defRPr>
      </a:lvl5pPr>
      <a:lvl6pPr marL="457200" algn="ctr" rtl="0" eaLnBrk="1" fontAlgn="base" hangingPunct="1">
        <a:spcBef>
          <a:spcPct val="0"/>
        </a:spcBef>
        <a:spcAft>
          <a:spcPct val="0"/>
        </a:spcAft>
        <a:defRPr sz="4400" b="1">
          <a:solidFill>
            <a:schemeClr val="tx1"/>
          </a:solidFill>
          <a:latin typeface="Tunga" pitchFamily="34" charset="0"/>
          <a:cs typeface="Tunga" pitchFamily="34" charset="0"/>
        </a:defRPr>
      </a:lvl6pPr>
      <a:lvl7pPr marL="914400" algn="ctr" rtl="0" eaLnBrk="1" fontAlgn="base" hangingPunct="1">
        <a:spcBef>
          <a:spcPct val="0"/>
        </a:spcBef>
        <a:spcAft>
          <a:spcPct val="0"/>
        </a:spcAft>
        <a:defRPr sz="4400" b="1">
          <a:solidFill>
            <a:schemeClr val="tx1"/>
          </a:solidFill>
          <a:latin typeface="Tunga" pitchFamily="34" charset="0"/>
          <a:cs typeface="Tunga" pitchFamily="34" charset="0"/>
        </a:defRPr>
      </a:lvl7pPr>
      <a:lvl8pPr marL="1371600" algn="ctr" rtl="0" eaLnBrk="1" fontAlgn="base" hangingPunct="1">
        <a:spcBef>
          <a:spcPct val="0"/>
        </a:spcBef>
        <a:spcAft>
          <a:spcPct val="0"/>
        </a:spcAft>
        <a:defRPr sz="4400" b="1">
          <a:solidFill>
            <a:schemeClr val="tx1"/>
          </a:solidFill>
          <a:latin typeface="Tunga" pitchFamily="34" charset="0"/>
          <a:cs typeface="Tunga" pitchFamily="34" charset="0"/>
        </a:defRPr>
      </a:lvl8pPr>
      <a:lvl9pPr marL="1828800" algn="ctr" rtl="0" eaLnBrk="1" fontAlgn="base" hangingPunct="1">
        <a:spcBef>
          <a:spcPct val="0"/>
        </a:spcBef>
        <a:spcAft>
          <a:spcPct val="0"/>
        </a:spcAft>
        <a:defRPr sz="4400" b="1">
          <a:solidFill>
            <a:schemeClr val="tx1"/>
          </a:solidFill>
          <a:latin typeface="Tunga" pitchFamily="34" charset="0"/>
          <a:cs typeface="Tunga" pitchFamily="34" charset="0"/>
        </a:defRPr>
      </a:lvl9pPr>
    </p:titleStyle>
    <p:bodyStyle>
      <a:lvl1pPr marL="231775" indent="-231775" algn="l" rtl="0" eaLnBrk="1" fontAlgn="base" hangingPunct="1">
        <a:spcBef>
          <a:spcPts val="0"/>
        </a:spcBef>
        <a:spcAft>
          <a:spcPct val="0"/>
        </a:spcAft>
        <a:buClr>
          <a:srgbClr val="003D78"/>
        </a:buClr>
        <a:buFont typeface="Arial" charset="0"/>
        <a:buChar char="•"/>
        <a:defRPr sz="2600" kern="1200">
          <a:solidFill>
            <a:schemeClr val="tx1"/>
          </a:solidFill>
          <a:latin typeface="Arial" panose="020B0604020202020204" pitchFamily="34" charset="0"/>
          <a:ea typeface="Verdana" pitchFamily="34" charset="0"/>
          <a:cs typeface="Arial" panose="020B0604020202020204" pitchFamily="34" charset="0"/>
        </a:defRPr>
      </a:lvl1pPr>
      <a:lvl2pPr marL="457200" indent="-223838" algn="l" rtl="0" eaLnBrk="1" fontAlgn="base" hangingPunct="1">
        <a:spcBef>
          <a:spcPts val="0"/>
        </a:spcBef>
        <a:spcAft>
          <a:spcPct val="0"/>
        </a:spcAft>
        <a:buClr>
          <a:srgbClr val="003D78"/>
        </a:buClr>
        <a:buSzPct val="85000"/>
        <a:buFont typeface="Courier New" pitchFamily="49" charset="0"/>
        <a:buChar char="o"/>
        <a:defRPr sz="2200" b="0" i="0" u="none" kern="1200">
          <a:solidFill>
            <a:schemeClr val="tx1"/>
          </a:solidFill>
          <a:latin typeface="Arial" panose="020B0604020202020204" pitchFamily="34" charset="0"/>
          <a:ea typeface="Verdana" pitchFamily="34" charset="0"/>
          <a:cs typeface="Arial" panose="020B0604020202020204" pitchFamily="34" charset="0"/>
        </a:defRPr>
      </a:lvl2pPr>
      <a:lvl3pPr marL="688975" indent="-231775" algn="l" rtl="0" eaLnBrk="1" fontAlgn="base" hangingPunct="1">
        <a:spcBef>
          <a:spcPts val="0"/>
        </a:spcBef>
        <a:spcAft>
          <a:spcPct val="0"/>
        </a:spcAft>
        <a:buClr>
          <a:srgbClr val="003D78"/>
        </a:buClr>
        <a:buFont typeface="Wingdings" pitchFamily="2" charset="2"/>
        <a:buChar char="§"/>
        <a:defRPr sz="2000" kern="1200">
          <a:solidFill>
            <a:schemeClr val="tx1"/>
          </a:solidFill>
          <a:latin typeface="Arial" panose="020B0604020202020204" pitchFamily="34" charset="0"/>
          <a:ea typeface="Verdana" pitchFamily="34" charset="0"/>
          <a:cs typeface="Arial" panose="020B0604020202020204" pitchFamily="34" charset="0"/>
        </a:defRPr>
      </a:lvl3pPr>
      <a:lvl4pPr marL="914400" indent="-225425" algn="l" rtl="0" eaLnBrk="1" fontAlgn="base" hangingPunct="1">
        <a:spcBef>
          <a:spcPts val="0"/>
        </a:spcBef>
        <a:spcAft>
          <a:spcPct val="0"/>
        </a:spcAft>
        <a:buClr>
          <a:srgbClr val="003D78"/>
        </a:buClr>
        <a:buFont typeface="Arial" charset="0"/>
        <a:buChar char="•"/>
        <a:defRPr sz="1800" kern="1200">
          <a:solidFill>
            <a:schemeClr val="tx1"/>
          </a:solidFill>
          <a:latin typeface="Arial" panose="020B0604020202020204" pitchFamily="34" charset="0"/>
          <a:ea typeface="Verdana" pitchFamily="34" charset="0"/>
          <a:cs typeface="Arial" panose="020B0604020202020204" pitchFamily="34" charset="0"/>
        </a:defRPr>
      </a:lvl4pPr>
      <a:lvl5pPr marL="1146175" indent="-231775" algn="l" rtl="0" eaLnBrk="1" fontAlgn="base" hangingPunct="1">
        <a:spcBef>
          <a:spcPts val="0"/>
        </a:spcBef>
        <a:spcAft>
          <a:spcPct val="0"/>
        </a:spcAft>
        <a:buClr>
          <a:srgbClr val="003D78"/>
        </a:buClr>
        <a:buFont typeface="Arial" charset="0"/>
        <a:buChar char="»"/>
        <a:defRPr sz="1800" kern="1200">
          <a:solidFill>
            <a:schemeClr val="tx1"/>
          </a:solidFill>
          <a:latin typeface="Arial" panose="020B0604020202020204" pitchFamily="34" charset="0"/>
          <a:ea typeface="Verdana" pitchFamily="34"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3.xml"/><Relationship Id="rId1" Type="http://schemas.openxmlformats.org/officeDocument/2006/relationships/slideLayout" Target="../slideLayouts/slideLayout27.xml"/></Relationships>
</file>

<file path=ppt/slides/_rels/slide104.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106.xml"/><Relationship Id="rId1" Type="http://schemas.openxmlformats.org/officeDocument/2006/relationships/slideLayout" Target="../slideLayouts/slideLayout50.xml"/></Relationships>
</file>

<file path=ppt/slides/_rels/slide10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7.xml"/><Relationship Id="rId1" Type="http://schemas.openxmlformats.org/officeDocument/2006/relationships/slideLayout" Target="../slideLayouts/slideLayout27.xml"/></Relationships>
</file>

<file path=ppt/slides/_rels/slide108.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chart" Target="../charts/chart55.xml"/><Relationship Id="rId7" Type="http://schemas.openxmlformats.org/officeDocument/2006/relationships/chart" Target="../charts/chart59.xml"/><Relationship Id="rId2" Type="http://schemas.openxmlformats.org/officeDocument/2006/relationships/notesSlide" Target="../notesSlides/notesSlide109.xml"/><Relationship Id="rId1" Type="http://schemas.openxmlformats.org/officeDocument/2006/relationships/slideLayout" Target="../slideLayouts/slideLayout2.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1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0.xml"/><Relationship Id="rId1" Type="http://schemas.openxmlformats.org/officeDocument/2006/relationships/slideLayout" Target="../slideLayouts/slideLayout27.xml"/></Relationships>
</file>

<file path=ppt/slides/_rels/slide111.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3.xml"/><Relationship Id="rId1" Type="http://schemas.openxmlformats.org/officeDocument/2006/relationships/slideLayout" Target="../slideLayouts/slideLayout27.xml"/></Relationships>
</file>

<file path=ppt/slides/_rels/slide114.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5.xml"/><Relationship Id="rId1" Type="http://schemas.openxmlformats.org/officeDocument/2006/relationships/slideLayout" Target="../slideLayouts/slideLayout27.xml"/></Relationships>
</file>

<file path=ppt/slides/_rels/slide116.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135.png"/><Relationship Id="rId3" Type="http://schemas.openxmlformats.org/officeDocument/2006/relationships/image" Target="../media/image66.png"/><Relationship Id="rId7" Type="http://schemas.openxmlformats.org/officeDocument/2006/relationships/image" Target="../media/image129.svg"/><Relationship Id="rId12" Type="http://schemas.openxmlformats.org/officeDocument/2006/relationships/image" Target="../media/image134.svg"/><Relationship Id="rId2" Type="http://schemas.openxmlformats.org/officeDocument/2006/relationships/notesSlide" Target="../notesSlides/notesSlide116.xml"/><Relationship Id="rId1" Type="http://schemas.openxmlformats.org/officeDocument/2006/relationships/slideLayout" Target="../slideLayouts/slideLayout14.xml"/><Relationship Id="rId6" Type="http://schemas.openxmlformats.org/officeDocument/2006/relationships/image" Target="../media/image128.png"/><Relationship Id="rId11" Type="http://schemas.openxmlformats.org/officeDocument/2006/relationships/image" Target="../media/image133.png"/><Relationship Id="rId5" Type="http://schemas.openxmlformats.org/officeDocument/2006/relationships/image" Target="../media/image127.svg"/><Relationship Id="rId10" Type="http://schemas.openxmlformats.org/officeDocument/2006/relationships/image" Target="../media/image132.jpeg"/><Relationship Id="rId4" Type="http://schemas.openxmlformats.org/officeDocument/2006/relationships/image" Target="../media/image126.png"/><Relationship Id="rId9" Type="http://schemas.openxmlformats.org/officeDocument/2006/relationships/image" Target="../media/image131.svg"/></Relationships>
</file>

<file path=ppt/slides/_rels/slide117.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118.xml"/><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9.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1.xml"/><Relationship Id="rId1" Type="http://schemas.openxmlformats.org/officeDocument/2006/relationships/slideLayout" Target="../slideLayouts/slideLayout27.xml"/></Relationships>
</file>

<file path=ppt/slides/_rels/slide122.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123.xml"/><Relationship Id="rId1" Type="http://schemas.openxmlformats.org/officeDocument/2006/relationships/slideLayout" Target="../slideLayouts/slideLayout2.xml"/><Relationship Id="rId5" Type="http://schemas.openxmlformats.org/officeDocument/2006/relationships/image" Target="../media/image140.png"/><Relationship Id="rId4" Type="http://schemas.openxmlformats.org/officeDocument/2006/relationships/image" Target="../media/image13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2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www.dhs.wisconsin.gov/publications/p00484-20.pdf"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hyperlink" Target="https://www.dhs.wisconsin.gov/publications/p0/p00484a-2020.pdf" TargetMode="External"/></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image" Target="../media/image26.png"/><Relationship Id="rId7" Type="http://schemas.openxmlformats.org/officeDocument/2006/relationships/image" Target="../media/image30.svg"/><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28.svg"/><Relationship Id="rId10" Type="http://schemas.openxmlformats.org/officeDocument/2006/relationships/chart" Target="../charts/chart9.xml"/><Relationship Id="rId4" Type="http://schemas.openxmlformats.org/officeDocument/2006/relationships/image" Target="../media/image27.svg"/><Relationship Id="rId9" Type="http://schemas.openxmlformats.org/officeDocument/2006/relationships/chart" Target="../charts/chart8.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1.png"/><Relationship Id="rId7" Type="http://schemas.openxmlformats.org/officeDocument/2006/relationships/image" Target="../media/image34.svg"/><Relationship Id="rId2" Type="http://schemas.openxmlformats.org/officeDocument/2006/relationships/notesSlide" Target="../notesSlides/notesSlide29.xml"/><Relationship Id="rId1" Type="http://schemas.openxmlformats.org/officeDocument/2006/relationships/slideLayout" Target="../slideLayouts/slideLayout16.xml"/><Relationship Id="rId6" Type="http://schemas.openxmlformats.org/officeDocument/2006/relationships/image" Target="../media/image33.svg"/><Relationship Id="rId5" Type="http://schemas.openxmlformats.org/officeDocument/2006/relationships/image" Target="../media/image29.png"/><Relationship Id="rId10" Type="http://schemas.openxmlformats.org/officeDocument/2006/relationships/chart" Target="../charts/chart12.xml"/><Relationship Id="rId4" Type="http://schemas.openxmlformats.org/officeDocument/2006/relationships/image" Target="../media/image32.svg"/><Relationship Id="rId9" Type="http://schemas.openxmlformats.org/officeDocument/2006/relationships/chart" Target="../charts/char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image" Target="../media/image35.png"/><Relationship Id="rId7" Type="http://schemas.openxmlformats.org/officeDocument/2006/relationships/image" Target="../media/image38.svg"/><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image" Target="../media/image37.svg"/><Relationship Id="rId5" Type="http://schemas.openxmlformats.org/officeDocument/2006/relationships/image" Target="../media/image29.png"/><Relationship Id="rId10" Type="http://schemas.openxmlformats.org/officeDocument/2006/relationships/image" Target="../media/image39.png"/><Relationship Id="rId4" Type="http://schemas.openxmlformats.org/officeDocument/2006/relationships/image" Target="../media/image36.svg"/><Relationship Id="rId9" Type="http://schemas.openxmlformats.org/officeDocument/2006/relationships/chart" Target="../charts/chart15.xml"/></Relationships>
</file>

<file path=ppt/slides/_rels/slide3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8" Type="http://schemas.openxmlformats.org/officeDocument/2006/relationships/chart" Target="../charts/chart18.xml"/><Relationship Id="rId3" Type="http://schemas.openxmlformats.org/officeDocument/2006/relationships/chart" Target="../charts/chart17.xml"/><Relationship Id="rId7" Type="http://schemas.openxmlformats.org/officeDocument/2006/relationships/image" Target="../media/image37.svg"/><Relationship Id="rId2" Type="http://schemas.openxmlformats.org/officeDocument/2006/relationships/notesSlide" Target="../notesSlides/notesSlide39.xml"/><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36.svg"/><Relationship Id="rId4" Type="http://schemas.openxmlformats.org/officeDocument/2006/relationships/image" Target="../media/image35.png"/><Relationship Id="rId9" Type="http://schemas.openxmlformats.org/officeDocument/2006/relationships/chart" Target="../charts/chart19.xml"/></Relationships>
</file>

<file path=ppt/slides/_rels/slide4.xml.rels><?xml version="1.0" encoding="UTF-8" standalone="yes"?>
<Relationships xmlns="http://schemas.openxmlformats.org/package/2006/relationships"><Relationship Id="rId8" Type="http://schemas.openxmlformats.org/officeDocument/2006/relationships/image" Target="../media/image410.png"/><Relationship Id="rId13" Type="http://schemas.openxmlformats.org/officeDocument/2006/relationships/slide" Target="slide70.xml"/><Relationship Id="rId18" Type="http://schemas.openxmlformats.org/officeDocument/2006/relationships/image" Target="../media/image8.png"/><Relationship Id="rId26" Type="http://schemas.openxmlformats.org/officeDocument/2006/relationships/image" Target="../media/image1010.png"/><Relationship Id="rId39" Type="http://schemas.openxmlformats.org/officeDocument/2006/relationships/slide" Target="slide84.xml"/><Relationship Id="rId3" Type="http://schemas.openxmlformats.org/officeDocument/2006/relationships/image" Target="../media/image3.png"/><Relationship Id="rId21" Type="http://schemas.openxmlformats.org/officeDocument/2006/relationships/image" Target="../media/image9.png"/><Relationship Id="rId34" Type="http://schemas.openxmlformats.org/officeDocument/2006/relationships/slide" Target="slide58.xml"/><Relationship Id="rId42" Type="http://schemas.openxmlformats.org/officeDocument/2006/relationships/slide" Target="slide107.xml"/><Relationship Id="rId47" Type="http://schemas.openxmlformats.org/officeDocument/2006/relationships/slide" Target="slide121.xml"/><Relationship Id="rId7" Type="http://schemas.openxmlformats.org/officeDocument/2006/relationships/slide" Target="slide23.xml"/><Relationship Id="rId12" Type="http://schemas.openxmlformats.org/officeDocument/2006/relationships/image" Target="../media/image6.png"/><Relationship Id="rId17" Type="http://schemas.openxmlformats.org/officeDocument/2006/relationships/image" Target="../media/image70.png"/><Relationship Id="rId25" Type="http://schemas.openxmlformats.org/officeDocument/2006/relationships/slide" Target="slide5.xml"/><Relationship Id="rId33" Type="http://schemas.openxmlformats.org/officeDocument/2006/relationships/slide" Target="slide46.xml"/><Relationship Id="rId38" Type="http://schemas.openxmlformats.org/officeDocument/2006/relationships/slide" Target="slide82.xml"/><Relationship Id="rId46" Type="http://schemas.openxmlformats.org/officeDocument/2006/relationships/slide" Target="slide119.xml"/><Relationship Id="rId2" Type="http://schemas.openxmlformats.org/officeDocument/2006/relationships/notesSlide" Target="../notesSlides/notesSlide4.xml"/><Relationship Id="rId16" Type="http://schemas.openxmlformats.org/officeDocument/2006/relationships/slide" Target="slide74.xml"/><Relationship Id="rId20" Type="http://schemas.openxmlformats.org/officeDocument/2006/relationships/image" Target="../media/image81.png"/><Relationship Id="rId29" Type="http://schemas.openxmlformats.org/officeDocument/2006/relationships/slide" Target="slide31.xml"/><Relationship Id="rId41" Type="http://schemas.openxmlformats.org/officeDocument/2006/relationships/slide" Target="slide103.xml"/><Relationship Id="rId1" Type="http://schemas.openxmlformats.org/officeDocument/2006/relationships/slideLayout" Target="../slideLayouts/slideLayout48.xml"/><Relationship Id="rId6" Type="http://schemas.openxmlformats.org/officeDocument/2006/relationships/image" Target="../media/image4.png"/><Relationship Id="rId11" Type="http://schemas.openxmlformats.org/officeDocument/2006/relationships/image" Target="../media/image53.png"/><Relationship Id="rId24" Type="http://schemas.openxmlformats.org/officeDocument/2006/relationships/image" Target="../media/image10.png"/><Relationship Id="rId32" Type="http://schemas.openxmlformats.org/officeDocument/2006/relationships/slide" Target="slide38.xml"/><Relationship Id="rId37" Type="http://schemas.openxmlformats.org/officeDocument/2006/relationships/slide" Target="slide67.xml"/><Relationship Id="rId40" Type="http://schemas.openxmlformats.org/officeDocument/2006/relationships/slide" Target="slide88.xml"/><Relationship Id="rId45" Type="http://schemas.openxmlformats.org/officeDocument/2006/relationships/slide" Target="slide115.xml"/><Relationship Id="rId5" Type="http://schemas.openxmlformats.org/officeDocument/2006/relationships/image" Target="../media/image310.png"/><Relationship Id="rId15" Type="http://schemas.openxmlformats.org/officeDocument/2006/relationships/image" Target="../media/image7.png"/><Relationship Id="rId23" Type="http://schemas.openxmlformats.org/officeDocument/2006/relationships/image" Target="../media/image98.png"/><Relationship Id="rId28" Type="http://schemas.openxmlformats.org/officeDocument/2006/relationships/slide" Target="slide28.xml"/><Relationship Id="rId36" Type="http://schemas.openxmlformats.org/officeDocument/2006/relationships/slide" Target="slide64.xml"/><Relationship Id="rId10" Type="http://schemas.openxmlformats.org/officeDocument/2006/relationships/slide" Target="slide25.xml"/><Relationship Id="rId19" Type="http://schemas.openxmlformats.org/officeDocument/2006/relationships/slide" Target="slide93.xml"/><Relationship Id="rId31" Type="http://schemas.openxmlformats.org/officeDocument/2006/relationships/slide" Target="slide36.xml"/><Relationship Id="rId44" Type="http://schemas.openxmlformats.org/officeDocument/2006/relationships/slide" Target="slide113.xml"/><Relationship Id="rId4" Type="http://schemas.openxmlformats.org/officeDocument/2006/relationships/slide" Target="slide9.xml"/><Relationship Id="rId9" Type="http://schemas.openxmlformats.org/officeDocument/2006/relationships/image" Target="../media/image5.png"/><Relationship Id="rId14" Type="http://schemas.openxmlformats.org/officeDocument/2006/relationships/image" Target="../media/image60.png"/><Relationship Id="rId22" Type="http://schemas.openxmlformats.org/officeDocument/2006/relationships/slide" Target="slide99.xml"/><Relationship Id="rId27" Type="http://schemas.openxmlformats.org/officeDocument/2006/relationships/slide" Target="slide7.xml"/><Relationship Id="rId30" Type="http://schemas.openxmlformats.org/officeDocument/2006/relationships/slide" Target="slide34.xml"/><Relationship Id="rId35" Type="http://schemas.openxmlformats.org/officeDocument/2006/relationships/slide" Target="slide62.xml"/><Relationship Id="rId43" Type="http://schemas.openxmlformats.org/officeDocument/2006/relationships/slide" Target="slide110.xml"/></Relationships>
</file>

<file path=ppt/slides/_rels/slide4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chart" Target="../charts/chart21.xml"/><Relationship Id="rId7" Type="http://schemas.openxmlformats.org/officeDocument/2006/relationships/image" Target="../media/image33.svg"/><Relationship Id="rId2" Type="http://schemas.openxmlformats.org/officeDocument/2006/relationships/notesSlide" Target="../notesSlides/notesSlide42.xml"/><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chart" Target="../charts/chart23.xml"/><Relationship Id="rId4" Type="http://schemas.openxmlformats.org/officeDocument/2006/relationships/chart" Target="../charts/chart22.xml"/><Relationship Id="rId9" Type="http://schemas.openxmlformats.org/officeDocument/2006/relationships/image" Target="../media/image27.svg"/></Relationships>
</file>

<file path=ppt/slides/_rels/slide4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chart" Target="../charts/chart25.xml"/><Relationship Id="rId7" Type="http://schemas.openxmlformats.org/officeDocument/2006/relationships/image" Target="../media/image36.svg"/><Relationship Id="rId2" Type="http://schemas.openxmlformats.org/officeDocument/2006/relationships/notesSlide" Target="../notesSlides/notesSlide47.xml"/><Relationship Id="rId1" Type="http://schemas.openxmlformats.org/officeDocument/2006/relationships/slideLayout" Target="../slideLayouts/slideLayout16.xml"/><Relationship Id="rId6" Type="http://schemas.openxmlformats.org/officeDocument/2006/relationships/image" Target="../media/image35.png"/><Relationship Id="rId5" Type="http://schemas.openxmlformats.org/officeDocument/2006/relationships/chart" Target="../charts/chart27.xml"/><Relationship Id="rId4" Type="http://schemas.openxmlformats.org/officeDocument/2006/relationships/chart" Target="../charts/chart26.xml"/><Relationship Id="rId9" Type="http://schemas.openxmlformats.org/officeDocument/2006/relationships/image" Target="../media/image37.svg"/></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16.xml"/><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8" Type="http://schemas.openxmlformats.org/officeDocument/2006/relationships/chart" Target="../charts/chart29.xml"/><Relationship Id="rId3" Type="http://schemas.openxmlformats.org/officeDocument/2006/relationships/image" Target="../media/image26.png"/><Relationship Id="rId7" Type="http://schemas.openxmlformats.org/officeDocument/2006/relationships/chart" Target="../charts/chart28.xml"/><Relationship Id="rId2" Type="http://schemas.openxmlformats.org/officeDocument/2006/relationships/notesSlide" Target="../notesSlides/notesSlide50.xml"/><Relationship Id="rId1" Type="http://schemas.openxmlformats.org/officeDocument/2006/relationships/slideLayout" Target="../slideLayouts/slideLayout16.xml"/><Relationship Id="rId6" Type="http://schemas.openxmlformats.org/officeDocument/2006/relationships/image" Target="../media/image37.svg"/><Relationship Id="rId5" Type="http://schemas.openxmlformats.org/officeDocument/2006/relationships/image" Target="../media/image29.png"/><Relationship Id="rId4" Type="http://schemas.openxmlformats.org/officeDocument/2006/relationships/image" Target="../media/image45.svg"/><Relationship Id="rId9" Type="http://schemas.openxmlformats.org/officeDocument/2006/relationships/chart" Target="../charts/chart30.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16.xml"/><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8" Type="http://schemas.openxmlformats.org/officeDocument/2006/relationships/chart" Target="../charts/chart32.xml"/><Relationship Id="rId3" Type="http://schemas.openxmlformats.org/officeDocument/2006/relationships/chart" Target="../charts/chart31.xml"/><Relationship Id="rId7" Type="http://schemas.openxmlformats.org/officeDocument/2006/relationships/image" Target="../media/image33.svg"/><Relationship Id="rId2" Type="http://schemas.openxmlformats.org/officeDocument/2006/relationships/notesSlide" Target="../notesSlides/notesSlide53.xml"/><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chart" Target="../charts/chart33.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16.xml"/><Relationship Id="rId4" Type="http://schemas.openxmlformats.org/officeDocument/2006/relationships/image" Target="../media/image49.png"/></Relationships>
</file>

<file path=ppt/slides/_rels/slide5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8" Type="http://schemas.openxmlformats.org/officeDocument/2006/relationships/chart" Target="../charts/chart35.xml"/><Relationship Id="rId3" Type="http://schemas.openxmlformats.org/officeDocument/2006/relationships/image" Target="../media/image29.png"/><Relationship Id="rId7" Type="http://schemas.openxmlformats.org/officeDocument/2006/relationships/chart" Target="../charts/chart34.xml"/><Relationship Id="rId2" Type="http://schemas.openxmlformats.org/officeDocument/2006/relationships/notesSlide" Target="../notesSlides/notesSlide56.xml"/><Relationship Id="rId1" Type="http://schemas.openxmlformats.org/officeDocument/2006/relationships/slideLayout" Target="../slideLayouts/slideLayout16.xml"/><Relationship Id="rId6" Type="http://schemas.openxmlformats.org/officeDocument/2006/relationships/image" Target="../media/image50.svg"/><Relationship Id="rId5" Type="http://schemas.openxmlformats.org/officeDocument/2006/relationships/image" Target="../media/image35.png"/><Relationship Id="rId4" Type="http://schemas.openxmlformats.org/officeDocument/2006/relationships/image" Target="../media/image33.svg"/><Relationship Id="rId9" Type="http://schemas.openxmlformats.org/officeDocument/2006/relationships/chart" Target="../charts/chart36.xml"/></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7.xml"/><Relationship Id="rId1" Type="http://schemas.openxmlformats.org/officeDocument/2006/relationships/slideLayout" Target="../slideLayouts/slideLayout16.xml"/><Relationship Id="rId4" Type="http://schemas.openxmlformats.org/officeDocument/2006/relationships/image" Target="../media/image52.png"/></Relationships>
</file>

<file path=ppt/slides/_rels/slide5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54.png"/><Relationship Id="rId2" Type="http://schemas.openxmlformats.org/officeDocument/2006/relationships/notesSlide" Target="../notesSlides/notesSlide59.xml"/><Relationship Id="rId1" Type="http://schemas.openxmlformats.org/officeDocument/2006/relationships/slideLayout" Target="../slideLayouts/slideLayout16.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33.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31.png"/><Relationship Id="rId7" Type="http://schemas.openxmlformats.org/officeDocument/2006/relationships/image" Target="../media/image55.svg"/><Relationship Id="rId2" Type="http://schemas.openxmlformats.org/officeDocument/2006/relationships/notesSlide" Target="../notesSlides/notesSlide61.xml"/><Relationship Id="rId1" Type="http://schemas.openxmlformats.org/officeDocument/2006/relationships/slideLayout" Target="../slideLayouts/slideLayout16.xml"/><Relationship Id="rId6" Type="http://schemas.openxmlformats.org/officeDocument/2006/relationships/image" Target="../media/image33.svg"/><Relationship Id="rId5" Type="http://schemas.openxmlformats.org/officeDocument/2006/relationships/image" Target="../media/image29.png"/><Relationship Id="rId4" Type="http://schemas.openxmlformats.org/officeDocument/2006/relationships/image" Target="../media/image32.svg"/></Relationships>
</file>

<file path=ppt/slides/_rels/slide6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3.xml"/><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chart" Target="../charts/chart37.xml"/><Relationship Id="rId7" Type="http://schemas.openxmlformats.org/officeDocument/2006/relationships/image" Target="../media/image33.svg"/><Relationship Id="rId2" Type="http://schemas.openxmlformats.org/officeDocument/2006/relationships/notesSlide" Target="../notesSlides/notesSlide65.xml"/><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59.png"/></Relationships>
</file>

<file path=ppt/slides/_rels/slide6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66.xml"/><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7.xml"/><Relationship Id="rId1" Type="http://schemas.openxmlformats.org/officeDocument/2006/relationships/slideLayout" Target="../slideLayouts/slideLayout15.xml"/><Relationship Id="rId4" Type="http://schemas.openxmlformats.org/officeDocument/2006/relationships/slide" Target="slide4.xml"/></Relationships>
</file>

<file path=ppt/slides/_rels/slide68.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68.xml"/><Relationship Id="rId1" Type="http://schemas.openxmlformats.org/officeDocument/2006/relationships/slideLayout" Target="../slideLayouts/slideLayout28.xml"/><Relationship Id="rId4" Type="http://schemas.openxmlformats.org/officeDocument/2006/relationships/image" Target="../media/image62.png"/></Relationships>
</file>

<file path=ppt/slides/_rels/slide6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9.xml"/><Relationship Id="rId1" Type="http://schemas.openxmlformats.org/officeDocument/2006/relationships/slideLayout" Target="../slideLayouts/slideLayout28.xml"/><Relationship Id="rId5" Type="http://schemas.openxmlformats.org/officeDocument/2006/relationships/image" Target="../media/image65.png"/><Relationship Id="rId4" Type="http://schemas.openxmlformats.org/officeDocument/2006/relationships/image" Target="../media/image64.png"/></Relationships>
</file>

<file path=ppt/slides/_rels/slide7.xml.rels><?xml version="1.0" encoding="UTF-8" standalone="yes"?>
<Relationships xmlns="http://schemas.openxmlformats.org/package/2006/relationships"><Relationship Id="rId3" Type="http://schemas.openxmlformats.org/officeDocument/2006/relationships/hyperlink" Target="https://www.dhs.wisconsin.gov/aids-hiv/index.html" TargetMode="External"/><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sv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sv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svg"/></Relationships>
</file>

<file path=ppt/slides/_rels/slide7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jpeg"/></Relationships>
</file>

<file path=ppt/slides/_rels/slide73.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80.pn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7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75.xml"/><Relationship Id="rId1" Type="http://schemas.openxmlformats.org/officeDocument/2006/relationships/slideLayout" Target="../slideLayouts/slideLayout24.xml"/><Relationship Id="rId4" Type="http://schemas.openxmlformats.org/officeDocument/2006/relationships/image" Target="../media/image82.png"/></Relationships>
</file>

<file path=ppt/slides/_rels/slide76.xml.rels><?xml version="1.0" encoding="UTF-8" standalone="yes"?>
<Relationships xmlns="http://schemas.openxmlformats.org/package/2006/relationships"><Relationship Id="rId8" Type="http://schemas.openxmlformats.org/officeDocument/2006/relationships/image" Target="../media/image88.sv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notesSlide" Target="../notesSlides/notesSlide76.xml"/><Relationship Id="rId1" Type="http://schemas.openxmlformats.org/officeDocument/2006/relationships/slideLayout" Target="../slideLayouts/slideLayout14.xml"/><Relationship Id="rId6" Type="http://schemas.openxmlformats.org/officeDocument/2006/relationships/image" Target="../media/image86.svg"/><Relationship Id="rId5" Type="http://schemas.openxmlformats.org/officeDocument/2006/relationships/image" Target="../media/image85.svg"/><Relationship Id="rId4" Type="http://schemas.openxmlformats.org/officeDocument/2006/relationships/image" Target="../media/image84.png"/></Relationships>
</file>

<file path=ppt/slides/_rels/slide7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77.xml"/><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8" Type="http://schemas.openxmlformats.org/officeDocument/2006/relationships/image" Target="../media/image94.svg"/><Relationship Id="rId3" Type="http://schemas.openxmlformats.org/officeDocument/2006/relationships/image" Target="../media/image90.png"/><Relationship Id="rId7" Type="http://schemas.openxmlformats.org/officeDocument/2006/relationships/image" Target="../media/image87.png"/><Relationship Id="rId2" Type="http://schemas.openxmlformats.org/officeDocument/2006/relationships/notesSlide" Target="../notesSlides/notesSlide78.xml"/><Relationship Id="rId1" Type="http://schemas.openxmlformats.org/officeDocument/2006/relationships/slideLayout" Target="../slideLayouts/slideLayout14.xml"/><Relationship Id="rId6" Type="http://schemas.openxmlformats.org/officeDocument/2006/relationships/image" Target="../media/image93.svg"/><Relationship Id="rId5" Type="http://schemas.openxmlformats.org/officeDocument/2006/relationships/image" Target="../media/image92.svg"/><Relationship Id="rId4" Type="http://schemas.openxmlformats.org/officeDocument/2006/relationships/image" Target="../media/image91.png"/><Relationship Id="rId9" Type="http://schemas.openxmlformats.org/officeDocument/2006/relationships/chart" Target="../charts/chart41.xml"/></Relationships>
</file>

<file path=ppt/slides/_rels/slide7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79.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8" Type="http://schemas.openxmlformats.org/officeDocument/2006/relationships/image" Target="../media/image100.svg"/><Relationship Id="rId3" Type="http://schemas.openxmlformats.org/officeDocument/2006/relationships/image" Target="../media/image96.png"/><Relationship Id="rId7" Type="http://schemas.openxmlformats.org/officeDocument/2006/relationships/image" Target="../media/image87.png"/><Relationship Id="rId2" Type="http://schemas.openxmlformats.org/officeDocument/2006/relationships/notesSlide" Target="../notesSlides/notesSlide80.xml"/><Relationship Id="rId1" Type="http://schemas.openxmlformats.org/officeDocument/2006/relationships/slideLayout" Target="../slideLayouts/slideLayout14.xml"/><Relationship Id="rId6" Type="http://schemas.openxmlformats.org/officeDocument/2006/relationships/image" Target="../media/image99.svg"/><Relationship Id="rId5" Type="http://schemas.openxmlformats.org/officeDocument/2006/relationships/image" Target="../media/image98.svg"/><Relationship Id="rId4" Type="http://schemas.openxmlformats.org/officeDocument/2006/relationships/image" Target="../media/image97.png"/></Relationships>
</file>

<file path=ppt/slides/_rels/slide8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2.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8" Type="http://schemas.openxmlformats.org/officeDocument/2006/relationships/chart" Target="../charts/chart43.xml"/><Relationship Id="rId3" Type="http://schemas.openxmlformats.org/officeDocument/2006/relationships/image" Target="../media/image31.png"/><Relationship Id="rId7" Type="http://schemas.openxmlformats.org/officeDocument/2006/relationships/chart" Target="../charts/chart42.xml"/><Relationship Id="rId2" Type="http://schemas.openxmlformats.org/officeDocument/2006/relationships/notesSlide" Target="../notesSlides/notesSlide83.xml"/><Relationship Id="rId1" Type="http://schemas.openxmlformats.org/officeDocument/2006/relationships/slideLayout" Target="../slideLayouts/slideLayout28.xml"/><Relationship Id="rId6" Type="http://schemas.openxmlformats.org/officeDocument/2006/relationships/image" Target="../media/image33.svg"/><Relationship Id="rId5" Type="http://schemas.openxmlformats.org/officeDocument/2006/relationships/image" Target="../media/image29.png"/><Relationship Id="rId4" Type="http://schemas.openxmlformats.org/officeDocument/2006/relationships/image" Target="../media/image32.svg"/><Relationship Id="rId9" Type="http://schemas.openxmlformats.org/officeDocument/2006/relationships/chart" Target="../charts/chart44.xml"/></Relationships>
</file>

<file path=ppt/slides/_rels/slide8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4.xml"/><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85.xml"/><Relationship Id="rId1" Type="http://schemas.openxmlformats.org/officeDocument/2006/relationships/slideLayout" Target="../slideLayouts/slideLayout16.xml"/><Relationship Id="rId4" Type="http://schemas.openxmlformats.org/officeDocument/2006/relationships/hyperlink" Target="https://www.dhs.wisconsin.gov/tb/index.htm"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86.xml"/><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87.xml"/><Relationship Id="rId1" Type="http://schemas.openxmlformats.org/officeDocument/2006/relationships/slideLayout" Target="../slideLayouts/slideLayout16.xml"/><Relationship Id="rId4" Type="http://schemas.openxmlformats.org/officeDocument/2006/relationships/chart" Target="../charts/chart46.xml"/></Relationships>
</file>

<file path=ppt/slides/_rels/slide8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8.xml"/><Relationship Id="rId1" Type="http://schemas.openxmlformats.org/officeDocument/2006/relationships/slideLayout" Target="../slideLayouts/slideLayout27.xml"/></Relationships>
</file>

<file path=ppt/slides/_rels/slide89.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107.png"/><Relationship Id="rId2" Type="http://schemas.openxmlformats.org/officeDocument/2006/relationships/notesSlide" Target="../notesSlides/notesSlide89.xml"/><Relationship Id="rId1" Type="http://schemas.openxmlformats.org/officeDocument/2006/relationships/slideLayout" Target="../slideLayouts/slideLayout26.xml"/><Relationship Id="rId6" Type="http://schemas.openxmlformats.org/officeDocument/2006/relationships/image" Target="../media/image106.svg"/><Relationship Id="rId5" Type="http://schemas.openxmlformats.org/officeDocument/2006/relationships/image" Target="../media/image105.png"/><Relationship Id="rId4" Type="http://schemas.openxmlformats.org/officeDocument/2006/relationships/image" Target="../media/image104.svg"/></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9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92.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3.xml"/><Relationship Id="rId1" Type="http://schemas.openxmlformats.org/officeDocument/2006/relationships/slideLayout" Target="../slideLayouts/slideLayout27.xml"/></Relationships>
</file>

<file path=ppt/slides/_rels/slide9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chart" Target="../charts/chart47.xml"/></Relationships>
</file>

<file path=ppt/slides/_rels/slide95.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chart" Target="../charts/chart48.xml"/></Relationships>
</file>

<file path=ppt/slides/_rels/slide9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chart" Target="../charts/chart49.xml"/></Relationships>
</file>

<file path=ppt/slides/_rels/slide9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chart" Target="../charts/chart50.xml"/></Relationships>
</file>

<file path=ppt/slides/_rels/slide98.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chart" Target="../charts/chart51.xml"/></Relationships>
</file>

<file path=ppt/slides/_rels/slide9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4314"/>
            <a:ext cx="12192000" cy="6882314"/>
          </a:xfrm>
          <a:prstGeom prst="rect">
            <a:avLst/>
          </a:prstGeom>
        </p:spPr>
      </p:pic>
      <p:cxnSp>
        <p:nvCxnSpPr>
          <p:cNvPr id="8" name="Straight Connector 7"/>
          <p:cNvCxnSpPr/>
          <p:nvPr/>
        </p:nvCxnSpPr>
        <p:spPr>
          <a:xfrm>
            <a:off x="4191000" y="6349683"/>
            <a:ext cx="0" cy="3657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42513" y="6349683"/>
            <a:ext cx="0" cy="3657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0" y="-24314"/>
            <a:ext cx="12192000" cy="6882314"/>
          </a:xfrm>
          <a:prstGeom prst="rect">
            <a:avLst/>
          </a:prstGeom>
          <a:solidFill>
            <a:schemeClr val="accent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p:cNvSpPr>
            <a:spLocks noGrp="1"/>
          </p:cNvSpPr>
          <p:nvPr>
            <p:ph type="title"/>
          </p:nvPr>
        </p:nvSpPr>
        <p:spPr>
          <a:xfrm>
            <a:off x="752361" y="1900219"/>
            <a:ext cx="10640627" cy="2503421"/>
          </a:xfrm>
        </p:spPr>
        <p:txBody>
          <a:bodyPr/>
          <a:lstStyle/>
          <a:p>
            <a:pPr algn="l"/>
            <a:r>
              <a:rPr lang="en-US" sz="7000" b="1" dirty="0">
                <a:solidFill>
                  <a:schemeClr val="bg1"/>
                </a:solidFill>
                <a:latin typeface="Leelawadee" panose="020B0502040204020203" pitchFamily="34" charset="-34"/>
                <a:cs typeface="Leelawadee" panose="020B0502040204020203" pitchFamily="34" charset="-34"/>
              </a:rPr>
              <a:t>HIV in Wisconsin</a:t>
            </a:r>
            <a:br>
              <a:rPr lang="en-US" sz="5400" b="1" dirty="0">
                <a:solidFill>
                  <a:schemeClr val="bg1"/>
                </a:solidFill>
                <a:latin typeface="Leelawadee" panose="020B0502040204020203" pitchFamily="34" charset="-34"/>
                <a:cs typeface="Leelawadee" panose="020B0502040204020203" pitchFamily="34" charset="-34"/>
              </a:rPr>
            </a:br>
            <a:r>
              <a:rPr lang="en-US" dirty="0">
                <a:solidFill>
                  <a:schemeClr val="bg1"/>
                </a:solidFill>
                <a:latin typeface="Franklin Gothic Book" panose="020B0503020102020204" pitchFamily="34" charset="0"/>
                <a:cs typeface="Leelawadee" panose="020B0502040204020203" pitchFamily="34" charset="-34"/>
              </a:rPr>
              <a:t>Integrated Epidemiology Profile, 2016-2020</a:t>
            </a:r>
          </a:p>
        </p:txBody>
      </p:sp>
      <p:sp>
        <p:nvSpPr>
          <p:cNvPr id="11" name="Text Placeholder 10"/>
          <p:cNvSpPr>
            <a:spLocks noGrp="1"/>
          </p:cNvSpPr>
          <p:nvPr>
            <p:ph type="body" sz="quarter" idx="10"/>
          </p:nvPr>
        </p:nvSpPr>
        <p:spPr>
          <a:xfrm>
            <a:off x="1713547" y="5645944"/>
            <a:ext cx="8990311" cy="1069499"/>
          </a:xfrm>
        </p:spPr>
        <p:txBody>
          <a:bodyPr>
            <a:normAutofit/>
          </a:bodyPr>
          <a:lstStyle/>
          <a:p>
            <a:pPr algn="l"/>
            <a:r>
              <a:rPr lang="en-US" sz="1950" dirty="0">
                <a:solidFill>
                  <a:schemeClr val="bg1"/>
                </a:solidFill>
                <a:latin typeface="Franklin Gothic Book" panose="020B0503020102020204" pitchFamily="34" charset="0"/>
              </a:rPr>
              <a:t>Wisconsin Department of Health Services | Division of Public Health | HIV Program  P-01294 (12/2023)</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3" r="78028" b="-2"/>
          <a:stretch/>
        </p:blipFill>
        <p:spPr>
          <a:xfrm>
            <a:off x="940005" y="5812925"/>
            <a:ext cx="773542" cy="686273"/>
          </a:xfrm>
          <a:prstGeom prst="rect">
            <a:avLst/>
          </a:prstGeom>
        </p:spPr>
      </p:pic>
    </p:spTree>
    <p:extLst>
      <p:ext uri="{BB962C8B-B14F-4D97-AF65-F5344CB8AC3E}">
        <p14:creationId xmlns:p14="http://schemas.microsoft.com/office/powerpoint/2010/main" val="2036909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CC30D-3542-4194-B9C9-A3862CDE3188}"/>
              </a:ext>
            </a:extLst>
          </p:cNvPr>
          <p:cNvSpPr>
            <a:spLocks noGrp="1"/>
          </p:cNvSpPr>
          <p:nvPr>
            <p:ph type="title"/>
          </p:nvPr>
        </p:nvSpPr>
        <p:spPr>
          <a:xfrm>
            <a:off x="609600" y="136484"/>
            <a:ext cx="10972800" cy="1073951"/>
          </a:xfrm>
        </p:spPr>
        <p:txBody>
          <a:bodyPr/>
          <a:lstStyle/>
          <a:p>
            <a:r>
              <a:rPr lang="en-US" b="1" dirty="0">
                <a:solidFill>
                  <a:schemeClr val="accent1"/>
                </a:solidFill>
                <a:latin typeface="Leelawadee" panose="020B0502040204020203" pitchFamily="34" charset="-34"/>
                <a:cs typeface="Leelawadee" panose="020B0502040204020203" pitchFamily="34" charset="-34"/>
              </a:rPr>
              <a:t>Demographic Highlights</a:t>
            </a:r>
            <a:endParaRPr lang="en-US" dirty="0"/>
          </a:p>
        </p:txBody>
      </p:sp>
      <p:sp>
        <p:nvSpPr>
          <p:cNvPr id="3" name="Content Placeholder 2">
            <a:extLst>
              <a:ext uri="{FF2B5EF4-FFF2-40B4-BE49-F238E27FC236}">
                <a16:creationId xmlns:a16="http://schemas.microsoft.com/office/drawing/2014/main" id="{9C5B7D88-685C-48E7-83ED-13706726730F}"/>
              </a:ext>
            </a:extLst>
          </p:cNvPr>
          <p:cNvSpPr>
            <a:spLocks noGrp="1"/>
          </p:cNvSpPr>
          <p:nvPr>
            <p:ph sz="quarter" idx="10"/>
          </p:nvPr>
        </p:nvSpPr>
        <p:spPr>
          <a:xfrm>
            <a:off x="609600" y="1337794"/>
            <a:ext cx="10972800" cy="5110342"/>
          </a:xfrm>
        </p:spPr>
        <p:txBody>
          <a:bodyPr/>
          <a:lstStyle/>
          <a:p>
            <a:pPr>
              <a:buClr>
                <a:schemeClr val="tx1"/>
              </a:buClr>
            </a:pPr>
            <a:r>
              <a:rPr lang="en-US" dirty="0"/>
              <a:t>Wisconsin has 5.8 million residents living in 72 counties. </a:t>
            </a:r>
          </a:p>
          <a:p>
            <a:pPr>
              <a:buClr>
                <a:schemeClr val="tx1"/>
              </a:buClr>
            </a:pPr>
            <a:r>
              <a:rPr lang="en-US" dirty="0"/>
              <a:t>Milwaukee County’s population is nearly 1 million while several counties have fewer than 5,000 residents each. </a:t>
            </a:r>
          </a:p>
          <a:p>
            <a:pPr>
              <a:buClr>
                <a:schemeClr val="tx1"/>
              </a:buClr>
            </a:pPr>
            <a:r>
              <a:rPr lang="en-US" dirty="0"/>
              <a:t>Approximately 81.3% of Wisconsin residents are non-Hispanic White. Black and Hispanic people each comprise 7.1%</a:t>
            </a:r>
            <a:r>
              <a:rPr kumimoji="0" lang="en-US" b="0" i="0" u="none" strike="noStrike" kern="1200" cap="none" spc="0" normalizeH="0" baseline="0" noProof="0" dirty="0">
                <a:ln>
                  <a:noFill/>
                </a:ln>
                <a:solidFill>
                  <a:prstClr val="black"/>
                </a:solidFill>
                <a:effectLst/>
                <a:uLnTx/>
                <a:uFillTx/>
                <a:latin typeface="+mn-lt"/>
                <a:ea typeface="Verdana" panose="020B0604030504040204" pitchFamily="34" charset="0"/>
                <a:cs typeface="Leelawadee" panose="020B0502040204020203" pitchFamily="34" charset="-34"/>
              </a:rPr>
              <a:t>–</a:t>
            </a:r>
            <a:r>
              <a:rPr lang="en-US" dirty="0"/>
              <a:t>7.3% of the population, Asians, 3.3%, and Native Americans, 1.0%. </a:t>
            </a:r>
          </a:p>
          <a:p>
            <a:pPr>
              <a:buClr>
                <a:schemeClr val="tx1"/>
              </a:buClr>
            </a:pPr>
            <a:r>
              <a:rPr lang="en-US" dirty="0"/>
              <a:t>The median age among White people is 43.4; all other racial and ethnic groups have a median age between 28 and 33. </a:t>
            </a:r>
          </a:p>
          <a:p>
            <a:pPr>
              <a:buClr>
                <a:schemeClr val="tx1"/>
              </a:buClr>
            </a:pPr>
            <a:r>
              <a:rPr lang="en-US" dirty="0"/>
              <a:t>Recent population growth is greatest in Asian and Hispanic people and people ages 50 and older. </a:t>
            </a:r>
          </a:p>
          <a:p>
            <a:pPr>
              <a:buClr>
                <a:schemeClr val="tx1"/>
              </a:buClr>
            </a:pPr>
            <a:r>
              <a:rPr lang="en-US" dirty="0"/>
              <a:t>1 in 20 residents is foreign-born. </a:t>
            </a:r>
          </a:p>
          <a:p>
            <a:pPr>
              <a:buClr>
                <a:schemeClr val="tx1"/>
              </a:buClr>
            </a:pPr>
            <a:r>
              <a:rPr lang="en-US" dirty="0"/>
              <a:t>11% of residents live in poverty. </a:t>
            </a:r>
          </a:p>
        </p:txBody>
      </p:sp>
    </p:spTree>
    <p:extLst>
      <p:ext uri="{BB962C8B-B14F-4D97-AF65-F5344CB8AC3E}">
        <p14:creationId xmlns:p14="http://schemas.microsoft.com/office/powerpoint/2010/main" val="300839272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7BF4E8B-DB5D-485B-A796-20D036D89C4B}"/>
              </a:ext>
            </a:extLst>
          </p:cNvPr>
          <p:cNvSpPr>
            <a:spLocks noGrp="1"/>
          </p:cNvSpPr>
          <p:nvPr>
            <p:ph type="title"/>
          </p:nvPr>
        </p:nvSpPr>
        <p:spPr>
          <a:xfrm>
            <a:off x="242552" y="136333"/>
            <a:ext cx="11706896" cy="1394209"/>
          </a:xfrm>
        </p:spPr>
        <p:txBody>
          <a:bodyPr>
            <a:normAutofit fontScale="90000"/>
          </a:bodyPr>
          <a:lstStyle/>
          <a:p>
            <a:pPr algn="l"/>
            <a:r>
              <a:rPr lang="en-US" sz="3400" b="1" dirty="0">
                <a:solidFill>
                  <a:schemeClr val="tx1"/>
                </a:solidFill>
                <a:latin typeface="Leelawadee" panose="020B0502040204020203" pitchFamily="34" charset="-34"/>
                <a:cs typeface="Leelawadee" panose="020B0502040204020203" pitchFamily="34" charset="-34"/>
              </a:rPr>
              <a:t>In 2020, </a:t>
            </a:r>
            <a:r>
              <a:rPr lang="en-US" sz="3400" b="1" dirty="0">
                <a:solidFill>
                  <a:srgbClr val="0033A1"/>
                </a:solidFill>
                <a:latin typeface="Leelawadee" panose="020B0502040204020203" pitchFamily="34" charset="-34"/>
                <a:cs typeface="Leelawadee" panose="020B0502040204020203" pitchFamily="34" charset="-34"/>
              </a:rPr>
              <a:t>73% (n=5,206) </a:t>
            </a:r>
            <a:r>
              <a:rPr lang="en-US" sz="3400" b="1" dirty="0">
                <a:solidFill>
                  <a:schemeClr val="tx1"/>
                </a:solidFill>
                <a:latin typeface="Leelawadee" panose="020B0502040204020203" pitchFamily="34" charset="-34"/>
                <a:cs typeface="Leelawadee" panose="020B0502040204020203" pitchFamily="34" charset="-34"/>
              </a:rPr>
              <a:t>of people living with HIV in Wisconsin were served by the </a:t>
            </a:r>
            <a:r>
              <a:rPr lang="en-US" sz="3400" b="1" dirty="0">
                <a:solidFill>
                  <a:srgbClr val="0033A1"/>
                </a:solidFill>
                <a:latin typeface="Leelawadee" panose="020B0502040204020203" pitchFamily="34" charset="-34"/>
                <a:cs typeface="Leelawadee" panose="020B0502040204020203" pitchFamily="34" charset="-34"/>
              </a:rPr>
              <a:t>Ryan White HIV/AIDS Program</a:t>
            </a:r>
            <a:r>
              <a:rPr lang="en-US" sz="3400" b="1" dirty="0">
                <a:solidFill>
                  <a:schemeClr val="tx1"/>
                </a:solidFill>
                <a:latin typeface="Leelawadee" panose="020B0502040204020203" pitchFamily="34" charset="-34"/>
                <a:cs typeface="Leelawadee" panose="020B0502040204020203" pitchFamily="34" charset="-34"/>
              </a:rPr>
              <a:t>.  </a:t>
            </a:r>
            <a:br>
              <a:rPr lang="en-US" sz="3200" dirty="0">
                <a:solidFill>
                  <a:schemeClr val="tx1"/>
                </a:solidFill>
                <a:latin typeface="Leelawadee" panose="020B0502040204020203" pitchFamily="34" charset="-34"/>
                <a:cs typeface="Leelawadee" panose="020B0502040204020203" pitchFamily="34" charset="-34"/>
              </a:rPr>
            </a:br>
            <a:r>
              <a:rPr lang="en-US" sz="2200" dirty="0">
                <a:solidFill>
                  <a:schemeClr val="tx1"/>
                </a:solidFill>
                <a:latin typeface="Franklin Gothic Book" panose="020B0503020102020204" pitchFamily="34" charset="0"/>
                <a:cs typeface="Leelawadee" panose="020B0502040204020203" pitchFamily="34" charset="-34"/>
              </a:rPr>
              <a:t>People living with HIV receiving Ryan White services by selected demographics, Wisconsin, 2020</a:t>
            </a:r>
            <a:endParaRPr lang="en-US" sz="2200" dirty="0">
              <a:solidFill>
                <a:schemeClr val="tx1"/>
              </a:solidFill>
              <a:latin typeface="Leelawadee" panose="020B0502040204020203" pitchFamily="34" charset="-34"/>
              <a:cs typeface="Leelawadee" panose="020B0502040204020203" pitchFamily="34" charset="-34"/>
            </a:endParaRPr>
          </a:p>
        </p:txBody>
      </p:sp>
      <p:pic>
        <p:nvPicPr>
          <p:cNvPr id="3" name="Picture 2">
            <a:extLst>
              <a:ext uri="{FF2B5EF4-FFF2-40B4-BE49-F238E27FC236}">
                <a16:creationId xmlns:a16="http://schemas.microsoft.com/office/drawing/2014/main" id="{AC4CF4F2-CA73-48C5-66BE-769A546994CB}"/>
              </a:ext>
            </a:extLst>
          </p:cNvPr>
          <p:cNvPicPr>
            <a:picLocks noChangeAspect="1"/>
          </p:cNvPicPr>
          <p:nvPr/>
        </p:nvPicPr>
        <p:blipFill>
          <a:blip r:embed="rId3"/>
          <a:stretch>
            <a:fillRect/>
          </a:stretch>
        </p:blipFill>
        <p:spPr>
          <a:xfrm>
            <a:off x="419100" y="1530542"/>
            <a:ext cx="11353800" cy="5191125"/>
          </a:xfrm>
          <a:prstGeom prst="rect">
            <a:avLst/>
          </a:prstGeom>
        </p:spPr>
      </p:pic>
    </p:spTree>
    <p:extLst>
      <p:ext uri="{BB962C8B-B14F-4D97-AF65-F5344CB8AC3E}">
        <p14:creationId xmlns:p14="http://schemas.microsoft.com/office/powerpoint/2010/main" val="36352605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7BF4E8B-DB5D-485B-A796-20D036D89C4B}"/>
              </a:ext>
            </a:extLst>
          </p:cNvPr>
          <p:cNvSpPr>
            <a:spLocks noGrp="1"/>
          </p:cNvSpPr>
          <p:nvPr>
            <p:ph type="title"/>
          </p:nvPr>
        </p:nvSpPr>
        <p:spPr>
          <a:xfrm>
            <a:off x="353937" y="252946"/>
            <a:ext cx="11650980" cy="1289171"/>
          </a:xfrm>
        </p:spPr>
        <p:txBody>
          <a:bodyPr/>
          <a:lstStyle/>
          <a:p>
            <a:pPr algn="l"/>
            <a:r>
              <a:rPr lang="en-US" sz="3200" b="1" dirty="0">
                <a:latin typeface="Leelawadee" panose="020B0502040204020203" pitchFamily="34" charset="-34"/>
                <a:cs typeface="Leelawadee" panose="020B0502040204020203" pitchFamily="34" charset="-34"/>
              </a:rPr>
              <a:t>The percentage of clients accessing </a:t>
            </a:r>
            <a:r>
              <a:rPr lang="en-US" sz="3200" b="1" dirty="0">
                <a:solidFill>
                  <a:schemeClr val="accent1"/>
                </a:solidFill>
                <a:latin typeface="Leelawadee" panose="020B0502040204020203" pitchFamily="34" charset="-34"/>
                <a:cs typeface="Leelawadee" panose="020B0502040204020203" pitchFamily="34" charset="-34"/>
              </a:rPr>
              <a:t>medical case management </a:t>
            </a:r>
            <a:r>
              <a:rPr lang="en-US" sz="3200" b="1" dirty="0">
                <a:latin typeface="Leelawadee" panose="020B0502040204020203" pitchFamily="34" charset="-34"/>
                <a:cs typeface="Leelawadee" panose="020B0502040204020203" pitchFamily="34" charset="-34"/>
              </a:rPr>
              <a:t>has </a:t>
            </a:r>
            <a:r>
              <a:rPr lang="en-US" sz="3200" b="1" dirty="0">
                <a:solidFill>
                  <a:schemeClr val="accent1"/>
                </a:solidFill>
                <a:latin typeface="Leelawadee" panose="020B0502040204020203" pitchFamily="34" charset="-34"/>
                <a:cs typeface="Leelawadee" panose="020B0502040204020203" pitchFamily="34" charset="-34"/>
              </a:rPr>
              <a:t>increased</a:t>
            </a:r>
            <a:r>
              <a:rPr lang="en-US" sz="3200" b="1" dirty="0">
                <a:latin typeface="Leelawadee" panose="020B0502040204020203" pitchFamily="34" charset="-34"/>
                <a:cs typeface="Leelawadee" panose="020B0502040204020203" pitchFamily="34" charset="-34"/>
              </a:rPr>
              <a:t> in the past five years. </a:t>
            </a:r>
            <a:br>
              <a:rPr lang="en-US" sz="3200" dirty="0">
                <a:solidFill>
                  <a:schemeClr val="tx1"/>
                </a:solidFill>
                <a:latin typeface="Leelawadee" panose="020B0502040204020203" pitchFamily="34" charset="-34"/>
                <a:cs typeface="Leelawadee" panose="020B0502040204020203" pitchFamily="34" charset="-34"/>
              </a:rPr>
            </a:br>
            <a:r>
              <a:rPr lang="en-US" sz="2200" dirty="0">
                <a:solidFill>
                  <a:schemeClr val="tx1"/>
                </a:solidFill>
                <a:latin typeface="Franklin Gothic Book" panose="020B0503020102020204" pitchFamily="34" charset="0"/>
                <a:cs typeface="Leelawadee" panose="020B0502040204020203" pitchFamily="34" charset="-34"/>
              </a:rPr>
              <a:t>People living with HIV receiving Ryan White core services, Wisconsin, 2016–2020</a:t>
            </a:r>
            <a:endParaRPr lang="en-US" sz="2200" dirty="0">
              <a:solidFill>
                <a:schemeClr val="tx1"/>
              </a:solidFill>
              <a:latin typeface="Leelawadee" panose="020B0502040204020203" pitchFamily="34" charset="-34"/>
              <a:cs typeface="Leelawadee" panose="020B0502040204020203" pitchFamily="34" charset="-34"/>
            </a:endParaRPr>
          </a:p>
        </p:txBody>
      </p:sp>
      <p:graphicFrame>
        <p:nvGraphicFramePr>
          <p:cNvPr id="4" name="Chart 3">
            <a:extLst>
              <a:ext uri="{FF2B5EF4-FFF2-40B4-BE49-F238E27FC236}">
                <a16:creationId xmlns:a16="http://schemas.microsoft.com/office/drawing/2014/main" id="{00000000-0008-0000-0100-000003000000}"/>
              </a:ext>
            </a:extLst>
          </p:cNvPr>
          <p:cNvGraphicFramePr>
            <a:graphicFrameLocks/>
          </p:cNvGraphicFramePr>
          <p:nvPr/>
        </p:nvGraphicFramePr>
        <p:xfrm>
          <a:off x="131614" y="1695787"/>
          <a:ext cx="11650980" cy="50291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814832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3303184722"/>
              </p:ext>
            </p:extLst>
          </p:nvPr>
        </p:nvGraphicFramePr>
        <p:xfrm>
          <a:off x="168443" y="192506"/>
          <a:ext cx="6954252" cy="647298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2">
            <a:extLst>
              <a:ext uri="{FF2B5EF4-FFF2-40B4-BE49-F238E27FC236}">
                <a16:creationId xmlns:a16="http://schemas.microsoft.com/office/drawing/2014/main" id="{A49AF3DB-FEB3-4CB3-B095-936A6933392B}"/>
              </a:ext>
            </a:extLst>
          </p:cNvPr>
          <p:cNvSpPr txBox="1">
            <a:spLocks noChangeArrowheads="1"/>
          </p:cNvSpPr>
          <p:nvPr/>
        </p:nvSpPr>
        <p:spPr bwMode="auto">
          <a:xfrm>
            <a:off x="7388748" y="679202"/>
            <a:ext cx="4634809" cy="5632311"/>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tab pos="685800" algn="l"/>
              </a:tabLst>
              <a:defRPr/>
            </a:pPr>
            <a:r>
              <a:rPr kumimoji="0" lang="en-US" sz="3200" b="1" i="0" u="none" strike="noStrike" kern="1200" cap="none" spc="0" normalizeH="0" baseline="0" noProof="0" dirty="0">
                <a:ln>
                  <a:noFill/>
                </a:ln>
                <a:solidFill>
                  <a:srgbClr val="000000"/>
                </a:solidFill>
                <a:effectLst/>
                <a:uLnTx/>
                <a:uFillTx/>
                <a:latin typeface="Leelawadee" panose="020B0502040204020203" pitchFamily="34" charset="-34"/>
                <a:ea typeface="+mn-ea"/>
                <a:cs typeface="Leelawadee" panose="020B0502040204020203" pitchFamily="34" charset="-34"/>
              </a:rPr>
              <a:t>The percentage of clients accessing </a:t>
            </a:r>
            <a:r>
              <a:rPr kumimoji="0" lang="en-US" sz="3200" b="1" i="0" u="none" strike="noStrike" kern="1200" cap="none" spc="0" normalizeH="0" baseline="0" noProof="0" dirty="0">
                <a:ln>
                  <a:noFill/>
                </a:ln>
                <a:solidFill>
                  <a:srgbClr val="0033A1"/>
                </a:solidFill>
                <a:effectLst/>
                <a:uLnTx/>
                <a:uFillTx/>
                <a:latin typeface="Leelawadee" panose="020B0502040204020203" pitchFamily="34" charset="-34"/>
                <a:ea typeface="+mn-ea"/>
                <a:cs typeface="Leelawadee" panose="020B0502040204020203" pitchFamily="34" charset="-34"/>
              </a:rPr>
              <a:t>non-medical case management </a:t>
            </a:r>
            <a:r>
              <a:rPr kumimoji="0" lang="en-US" sz="3200" b="1" i="0" u="none" strike="noStrike" kern="1200" cap="none" spc="0" normalizeH="0" baseline="0" noProof="0" dirty="0">
                <a:ln>
                  <a:noFill/>
                </a:ln>
                <a:solidFill>
                  <a:srgbClr val="000000"/>
                </a:solidFill>
                <a:effectLst/>
                <a:uLnTx/>
                <a:uFillTx/>
                <a:latin typeface="Leelawadee" panose="020B0502040204020203" pitchFamily="34" charset="-34"/>
                <a:ea typeface="+mn-ea"/>
                <a:cs typeface="Leelawadee" panose="020B0502040204020203" pitchFamily="34" charset="-34"/>
              </a:rPr>
              <a:t>services </a:t>
            </a:r>
            <a:r>
              <a:rPr kumimoji="0" lang="en-US" sz="3200" b="1" i="0" u="none" strike="noStrike" kern="1200" cap="none" spc="0" normalizeH="0" baseline="0" noProof="0" dirty="0">
                <a:ln>
                  <a:noFill/>
                </a:ln>
                <a:solidFill>
                  <a:srgbClr val="2A5934"/>
                </a:solidFill>
                <a:effectLst/>
                <a:uLnTx/>
                <a:uFillTx/>
                <a:latin typeface="Leelawadee" panose="020B0502040204020203" pitchFamily="34" charset="-34"/>
                <a:ea typeface="+mn-ea"/>
                <a:cs typeface="Leelawadee" panose="020B0502040204020203" pitchFamily="34" charset="-34"/>
              </a:rPr>
              <a:t>decreased</a:t>
            </a:r>
            <a:r>
              <a:rPr kumimoji="0" lang="en-US" sz="3200" b="1" i="0" u="none" strike="noStrike" kern="1200" cap="none" spc="0" normalizeH="0" baseline="0" noProof="0" dirty="0">
                <a:ln>
                  <a:noFill/>
                </a:ln>
                <a:solidFill>
                  <a:srgbClr val="000000"/>
                </a:solidFill>
                <a:effectLst/>
                <a:uLnTx/>
                <a:uFillTx/>
                <a:latin typeface="Leelawadee" panose="020B0502040204020203" pitchFamily="34" charset="-34"/>
                <a:ea typeface="+mn-ea"/>
                <a:cs typeface="Leelawadee" panose="020B0502040204020203" pitchFamily="34" charset="-34"/>
              </a:rPr>
              <a:t> over the last six years and the percentage accessing </a:t>
            </a:r>
            <a:r>
              <a:rPr kumimoji="0" lang="en-US" sz="3200" b="1" i="0" u="none" strike="noStrike" kern="1200" cap="none" spc="0" normalizeH="0" baseline="0" noProof="0" dirty="0">
                <a:ln>
                  <a:noFill/>
                </a:ln>
                <a:solidFill>
                  <a:srgbClr val="2A5934"/>
                </a:solidFill>
                <a:effectLst/>
                <a:uLnTx/>
                <a:uFillTx/>
                <a:latin typeface="Leelawadee" panose="020B0502040204020203" pitchFamily="34" charset="-34"/>
                <a:ea typeface="+mn-ea"/>
                <a:cs typeface="Leelawadee" panose="020B0502040204020203" pitchFamily="34" charset="-34"/>
              </a:rPr>
              <a:t>referral for services increased</a:t>
            </a:r>
            <a:r>
              <a:rPr kumimoji="0" lang="en-US" sz="3200" b="1" i="0" u="none" strike="noStrike" kern="1200" cap="none" spc="0" normalizeH="0" baseline="0" noProof="0" dirty="0">
                <a:ln>
                  <a:noFill/>
                </a:ln>
                <a:effectLst/>
                <a:uLnTx/>
                <a:uFillTx/>
                <a:latin typeface="Leelawadee" panose="020B0502040204020203" pitchFamily="34" charset="-34"/>
                <a:ea typeface="+mn-ea"/>
                <a:cs typeface="Leelawadee" panose="020B0502040204020203" pitchFamily="34" charset="-34"/>
              </a:rPr>
              <a:t>. </a:t>
            </a:r>
          </a:p>
          <a:p>
            <a:pPr marL="0" marR="0" lvl="0" indent="0" algn="l" defTabSz="914400" rtl="0" eaLnBrk="1" fontAlgn="auto" latinLnBrk="0" hangingPunct="1">
              <a:lnSpc>
                <a:spcPct val="100000"/>
              </a:lnSpc>
              <a:spcBef>
                <a:spcPts val="0"/>
              </a:spcBef>
              <a:spcAft>
                <a:spcPts val="0"/>
              </a:spcAft>
              <a:buClrTx/>
              <a:buSzTx/>
              <a:buFontTx/>
              <a:buNone/>
              <a:tabLst>
                <a:tab pos="685800" algn="l"/>
              </a:tabLst>
              <a:defRPr/>
            </a:pPr>
            <a:r>
              <a:rPr kumimoji="0" lang="en-US" sz="2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Leelawadee" panose="020B0502040204020203" pitchFamily="34" charset="-34"/>
              </a:rPr>
              <a:t>People living with HIV receiving Ryan White support services, Wisconsin, 2016–2020</a:t>
            </a:r>
            <a:endParaRPr kumimoji="0" lang="en-US" sz="2200" b="1" i="0" u="none" strike="noStrike" kern="1200" cap="none" spc="0" normalizeH="0" baseline="0" noProof="0" dirty="0">
              <a:ln>
                <a:noFill/>
              </a:ln>
              <a:solidFill>
                <a:srgbClr val="2A5934"/>
              </a:solidFill>
              <a:effectLst/>
              <a:uLnTx/>
              <a:uFillTx/>
              <a:latin typeface="Leelawadee" panose="020B0502040204020203" pitchFamily="34" charset="-34"/>
              <a:ea typeface="+mn-ea"/>
              <a:cs typeface="Leelawadee" panose="020B0502040204020203" pitchFamily="34" charset="-34"/>
            </a:endParaRPr>
          </a:p>
        </p:txBody>
      </p:sp>
    </p:spTree>
    <p:extLst>
      <p:ext uri="{BB962C8B-B14F-4D97-AF65-F5344CB8AC3E}">
        <p14:creationId xmlns:p14="http://schemas.microsoft.com/office/powerpoint/2010/main" val="310812015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a:solidFill>
                  <a:schemeClr val="bg1"/>
                </a:solidFill>
                <a:latin typeface="Leelawadee" panose="020B0502040204020203" pitchFamily="34" charset="-34"/>
                <a:cs typeface="Leelawadee" panose="020B0502040204020203" pitchFamily="34" charset="-34"/>
              </a:rPr>
              <a:t>Program Outcomes</a:t>
            </a:r>
          </a:p>
        </p:txBody>
      </p:sp>
      <p:sp>
        <p:nvSpPr>
          <p:cNvPr id="5" name="Text Placeholder 4"/>
          <p:cNvSpPr>
            <a:spLocks noGrp="1"/>
          </p:cNvSpPr>
          <p:nvPr>
            <p:ph type="body" idx="1"/>
          </p:nvPr>
        </p:nvSpPr>
        <p:spPr/>
        <p:txBody>
          <a:bodyPr/>
          <a:lstStyle/>
          <a:p>
            <a:r>
              <a:rPr lang="en-US" sz="2800" dirty="0">
                <a:solidFill>
                  <a:schemeClr val="bg1"/>
                </a:solidFill>
                <a:latin typeface="Franklin Gothic Book" panose="020B0503020102020204" pitchFamily="34" charset="0"/>
              </a:rPr>
              <a:t>HIV Care Services—AIDS Drug Assistance Program (ADAP)</a:t>
            </a:r>
          </a:p>
        </p:txBody>
      </p:sp>
      <p:sp>
        <p:nvSpPr>
          <p:cNvPr id="6" name="Action Button: Go Home 5">
            <a:hlinkClick r:id="rId3" action="ppaction://hlinksldjump" highlightClick="1"/>
            <a:extLst>
              <a:ext uri="{FF2B5EF4-FFF2-40B4-BE49-F238E27FC236}">
                <a16:creationId xmlns:a16="http://schemas.microsoft.com/office/drawing/2014/main" id="{28AE7254-63CF-4594-A627-821FFD9C1CD8}"/>
              </a:ext>
            </a:extLst>
          </p:cNvPr>
          <p:cNvSpPr/>
          <p:nvPr/>
        </p:nvSpPr>
        <p:spPr>
          <a:xfrm>
            <a:off x="11456276" y="6074978"/>
            <a:ext cx="611492" cy="600981"/>
          </a:xfrm>
          <a:prstGeom prst="actionButtonHome">
            <a:avLst/>
          </a:prstGeom>
          <a:solidFill>
            <a:schemeClr val="bg1"/>
          </a:solidFill>
          <a:ln>
            <a:solidFill>
              <a:srgbClr val="2A5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2862878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7BF4E8B-DB5D-485B-A796-20D036D89C4B}"/>
              </a:ext>
            </a:extLst>
          </p:cNvPr>
          <p:cNvSpPr>
            <a:spLocks noGrp="1"/>
          </p:cNvSpPr>
          <p:nvPr>
            <p:ph type="title"/>
          </p:nvPr>
        </p:nvSpPr>
        <p:spPr>
          <a:xfrm>
            <a:off x="242552" y="62875"/>
            <a:ext cx="11706896" cy="1289171"/>
          </a:xfrm>
        </p:spPr>
        <p:txBody>
          <a:bodyPr/>
          <a:lstStyle/>
          <a:p>
            <a:pPr algn="l"/>
            <a:r>
              <a:rPr lang="en-US" sz="3100" b="1" dirty="0">
                <a:solidFill>
                  <a:schemeClr val="tx1"/>
                </a:solidFill>
                <a:latin typeface="Leelawadee" panose="020B0502040204020203" pitchFamily="34" charset="-34"/>
                <a:cs typeface="Leelawadee" panose="020B0502040204020203" pitchFamily="34" charset="-34"/>
              </a:rPr>
              <a:t>The </a:t>
            </a:r>
            <a:r>
              <a:rPr lang="en-US" sz="3100" b="1" dirty="0">
                <a:solidFill>
                  <a:srgbClr val="2A5934"/>
                </a:solidFill>
                <a:latin typeface="Leelawadee" panose="020B0502040204020203" pitchFamily="34" charset="-34"/>
                <a:cs typeface="Leelawadee" panose="020B0502040204020203" pitchFamily="34" charset="-34"/>
              </a:rPr>
              <a:t>majority</a:t>
            </a:r>
            <a:r>
              <a:rPr lang="en-US" sz="3100" b="1" dirty="0">
                <a:solidFill>
                  <a:schemeClr val="tx1"/>
                </a:solidFill>
                <a:latin typeface="Leelawadee" panose="020B0502040204020203" pitchFamily="34" charset="-34"/>
                <a:cs typeface="Leelawadee" panose="020B0502040204020203" pitchFamily="34" charset="-34"/>
              </a:rPr>
              <a:t> of PLWH accessing </a:t>
            </a:r>
            <a:r>
              <a:rPr lang="en-US" sz="3100" b="1" dirty="0">
                <a:solidFill>
                  <a:srgbClr val="2A5934"/>
                </a:solidFill>
                <a:latin typeface="Leelawadee" panose="020B0502040204020203" pitchFamily="34" charset="-34"/>
                <a:cs typeface="Leelawadee" panose="020B0502040204020203" pitchFamily="34" charset="-34"/>
              </a:rPr>
              <a:t>ADAP</a:t>
            </a:r>
            <a:r>
              <a:rPr lang="en-US" sz="3100" b="1" dirty="0">
                <a:solidFill>
                  <a:schemeClr val="tx1"/>
                </a:solidFill>
                <a:latin typeface="Leelawadee" panose="020B0502040204020203" pitchFamily="34" charset="-34"/>
                <a:cs typeface="Leelawadee" panose="020B0502040204020203" pitchFamily="34" charset="-34"/>
              </a:rPr>
              <a:t> services are </a:t>
            </a:r>
            <a:r>
              <a:rPr lang="en-US" sz="3100" b="1" dirty="0">
                <a:solidFill>
                  <a:srgbClr val="2A5934"/>
                </a:solidFill>
                <a:latin typeface="Leelawadee" panose="020B0502040204020203" pitchFamily="34" charset="-34"/>
                <a:cs typeface="Leelawadee" panose="020B0502040204020203" pitchFamily="34" charset="-34"/>
              </a:rPr>
              <a:t>male</a:t>
            </a:r>
            <a:r>
              <a:rPr lang="en-US" sz="3100" b="1" dirty="0">
                <a:solidFill>
                  <a:schemeClr val="tx1"/>
                </a:solidFill>
                <a:latin typeface="Leelawadee" panose="020B0502040204020203" pitchFamily="34" charset="-34"/>
                <a:cs typeface="Leelawadee" panose="020B0502040204020203" pitchFamily="34" charset="-34"/>
              </a:rPr>
              <a:t> between the </a:t>
            </a:r>
            <a:r>
              <a:rPr lang="en-US" sz="3100" b="1" dirty="0">
                <a:solidFill>
                  <a:srgbClr val="2A5934"/>
                </a:solidFill>
                <a:latin typeface="Leelawadee" panose="020B0502040204020203" pitchFamily="34" charset="-34"/>
                <a:cs typeface="Leelawadee" panose="020B0502040204020203" pitchFamily="34" charset="-34"/>
              </a:rPr>
              <a:t>ages of 25 </a:t>
            </a:r>
            <a:r>
              <a:rPr lang="en-US" sz="3100" b="1" dirty="0">
                <a:solidFill>
                  <a:schemeClr val="tx1"/>
                </a:solidFill>
                <a:latin typeface="Leelawadee" panose="020B0502040204020203" pitchFamily="34" charset="-34"/>
                <a:cs typeface="Leelawadee" panose="020B0502040204020203" pitchFamily="34" charset="-34"/>
              </a:rPr>
              <a:t>and </a:t>
            </a:r>
            <a:r>
              <a:rPr lang="en-US" sz="3100" b="1" dirty="0">
                <a:solidFill>
                  <a:srgbClr val="2A5934"/>
                </a:solidFill>
                <a:latin typeface="Leelawadee" panose="020B0502040204020203" pitchFamily="34" charset="-34"/>
                <a:cs typeface="Leelawadee" panose="020B0502040204020203" pitchFamily="34" charset="-34"/>
              </a:rPr>
              <a:t>65</a:t>
            </a:r>
            <a:r>
              <a:rPr lang="en-US" sz="3100" b="1" dirty="0">
                <a:solidFill>
                  <a:schemeClr val="tx1"/>
                </a:solidFill>
                <a:latin typeface="Leelawadee" panose="020B0502040204020203" pitchFamily="34" charset="-34"/>
                <a:cs typeface="Leelawadee" panose="020B0502040204020203" pitchFamily="34" charset="-34"/>
              </a:rPr>
              <a:t> and are </a:t>
            </a:r>
            <a:r>
              <a:rPr lang="en-US" sz="3100" b="1" dirty="0">
                <a:solidFill>
                  <a:srgbClr val="2A5934"/>
                </a:solidFill>
                <a:latin typeface="Leelawadee" panose="020B0502040204020203" pitchFamily="34" charset="-34"/>
                <a:cs typeface="Leelawadee" panose="020B0502040204020203" pitchFamily="34" charset="-34"/>
              </a:rPr>
              <a:t>virally suppressed</a:t>
            </a:r>
            <a:r>
              <a:rPr lang="en-US" sz="3100" b="1" dirty="0">
                <a:latin typeface="Leelawadee" panose="020B0502040204020203" pitchFamily="34" charset="-34"/>
                <a:cs typeface="Leelawadee" panose="020B0502040204020203" pitchFamily="34" charset="-34"/>
              </a:rPr>
              <a:t>.</a:t>
            </a:r>
            <a:br>
              <a:rPr lang="en-US" sz="3200" dirty="0">
                <a:solidFill>
                  <a:schemeClr val="tx1"/>
                </a:solidFill>
                <a:latin typeface="Leelawadee" panose="020B0502040204020203" pitchFamily="34" charset="-34"/>
                <a:cs typeface="Leelawadee" panose="020B0502040204020203" pitchFamily="34" charset="-34"/>
              </a:rPr>
            </a:br>
            <a:r>
              <a:rPr lang="en-US" sz="2100" dirty="0">
                <a:solidFill>
                  <a:schemeClr val="tx1"/>
                </a:solidFill>
                <a:latin typeface="Franklin Gothic Book" panose="020B0503020102020204" pitchFamily="34" charset="0"/>
                <a:cs typeface="Leelawadee" panose="020B0502040204020203" pitchFamily="34" charset="-34"/>
              </a:rPr>
              <a:t>People living with HIV receiving ADAP services by selected demographics, Wisconsin, 2020</a:t>
            </a:r>
            <a:endParaRPr lang="en-US" sz="2100" dirty="0">
              <a:solidFill>
                <a:schemeClr val="tx1"/>
              </a:solidFill>
              <a:latin typeface="Leelawadee" panose="020B0502040204020203" pitchFamily="34" charset="-34"/>
              <a:cs typeface="Leelawadee" panose="020B0502040204020203" pitchFamily="34" charset="-34"/>
            </a:endParaRPr>
          </a:p>
        </p:txBody>
      </p:sp>
      <p:pic>
        <p:nvPicPr>
          <p:cNvPr id="41" name="Picture 40">
            <a:extLst>
              <a:ext uri="{FF2B5EF4-FFF2-40B4-BE49-F238E27FC236}">
                <a16:creationId xmlns:a16="http://schemas.microsoft.com/office/drawing/2014/main" id="{42678C28-EC4D-0CD3-015E-E2F63FA8DCE7}"/>
              </a:ext>
            </a:extLst>
          </p:cNvPr>
          <p:cNvPicPr>
            <a:picLocks noChangeAspect="1"/>
          </p:cNvPicPr>
          <p:nvPr/>
        </p:nvPicPr>
        <p:blipFill>
          <a:blip r:embed="rId3"/>
          <a:stretch>
            <a:fillRect/>
          </a:stretch>
        </p:blipFill>
        <p:spPr>
          <a:xfrm>
            <a:off x="319087" y="1338598"/>
            <a:ext cx="11553825" cy="5519401"/>
          </a:xfrm>
          <a:prstGeom prst="rect">
            <a:avLst/>
          </a:prstGeom>
        </p:spPr>
      </p:pic>
    </p:spTree>
    <p:extLst>
      <p:ext uri="{BB962C8B-B14F-4D97-AF65-F5344CB8AC3E}">
        <p14:creationId xmlns:p14="http://schemas.microsoft.com/office/powerpoint/2010/main" val="245473916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62CCB252-321F-4910-9FB9-0B470BDAB600}"/>
              </a:ext>
            </a:extLst>
          </p:cNvPr>
          <p:cNvSpPr>
            <a:spLocks noGrp="1"/>
          </p:cNvSpPr>
          <p:nvPr>
            <p:ph type="title"/>
          </p:nvPr>
        </p:nvSpPr>
        <p:spPr>
          <a:xfrm>
            <a:off x="237506" y="13447"/>
            <a:ext cx="11608999" cy="1325562"/>
          </a:xfrm>
        </p:spPr>
        <p:txBody>
          <a:bodyPr>
            <a:normAutofit fontScale="90000"/>
          </a:bodyPr>
          <a:lstStyle/>
          <a:p>
            <a:pPr algn="l"/>
            <a:r>
              <a:rPr lang="en-US" sz="3400" b="1" dirty="0">
                <a:latin typeface="Leelawadee" panose="020B0502040204020203" pitchFamily="34" charset="-34"/>
                <a:cs typeface="Leelawadee" panose="020B0502040204020203" pitchFamily="34" charset="-34"/>
              </a:rPr>
              <a:t>The </a:t>
            </a:r>
            <a:r>
              <a:rPr lang="en-US" sz="3400" b="1" dirty="0">
                <a:solidFill>
                  <a:schemeClr val="accent1"/>
                </a:solidFill>
                <a:latin typeface="Leelawadee" panose="020B0502040204020203" pitchFamily="34" charset="-34"/>
                <a:cs typeface="Leelawadee" panose="020B0502040204020203" pitchFamily="34" charset="-34"/>
              </a:rPr>
              <a:t>majority</a:t>
            </a:r>
            <a:r>
              <a:rPr lang="en-US" sz="3400" b="1" dirty="0">
                <a:solidFill>
                  <a:srgbClr val="2A5934"/>
                </a:solidFill>
                <a:latin typeface="Leelawadee" panose="020B0502040204020203" pitchFamily="34" charset="-34"/>
                <a:cs typeface="Leelawadee" panose="020B0502040204020203" pitchFamily="34" charset="-34"/>
              </a:rPr>
              <a:t> </a:t>
            </a:r>
            <a:r>
              <a:rPr lang="en-US" sz="3400" b="1" dirty="0">
                <a:latin typeface="Leelawadee" panose="020B0502040204020203" pitchFamily="34" charset="-34"/>
                <a:cs typeface="Leelawadee" panose="020B0502040204020203" pitchFamily="34" charset="-34"/>
              </a:rPr>
              <a:t>of PLWH accessing </a:t>
            </a:r>
            <a:r>
              <a:rPr lang="en-US" sz="3400" b="1" dirty="0">
                <a:solidFill>
                  <a:srgbClr val="2A5934"/>
                </a:solidFill>
                <a:latin typeface="Leelawadee" panose="020B0502040204020203" pitchFamily="34" charset="-34"/>
                <a:cs typeface="Leelawadee" panose="020B0502040204020203" pitchFamily="34" charset="-34"/>
              </a:rPr>
              <a:t>IAP</a:t>
            </a:r>
            <a:r>
              <a:rPr lang="en-US" sz="3400" b="1" dirty="0">
                <a:latin typeface="Leelawadee" panose="020B0502040204020203" pitchFamily="34" charset="-34"/>
                <a:cs typeface="Leelawadee" panose="020B0502040204020203" pitchFamily="34" charset="-34"/>
              </a:rPr>
              <a:t> services are </a:t>
            </a:r>
            <a:r>
              <a:rPr lang="en-US" sz="3400" b="1" dirty="0">
                <a:solidFill>
                  <a:schemeClr val="accent1"/>
                </a:solidFill>
                <a:latin typeface="Leelawadee" panose="020B0502040204020203" pitchFamily="34" charset="-34"/>
                <a:cs typeface="Leelawadee" panose="020B0502040204020203" pitchFamily="34" charset="-34"/>
              </a:rPr>
              <a:t>male</a:t>
            </a:r>
            <a:r>
              <a:rPr lang="en-US" sz="3400" b="1" dirty="0">
                <a:latin typeface="Leelawadee" panose="020B0502040204020203" pitchFamily="34" charset="-34"/>
                <a:cs typeface="Leelawadee" panose="020B0502040204020203" pitchFamily="34" charset="-34"/>
              </a:rPr>
              <a:t> between the </a:t>
            </a:r>
            <a:r>
              <a:rPr lang="en-US" sz="3400" b="1" dirty="0">
                <a:solidFill>
                  <a:schemeClr val="accent1"/>
                </a:solidFill>
                <a:latin typeface="Leelawadee" panose="020B0502040204020203" pitchFamily="34" charset="-34"/>
                <a:cs typeface="Leelawadee" panose="020B0502040204020203" pitchFamily="34" charset="-34"/>
              </a:rPr>
              <a:t>ages of 45 and 65 </a:t>
            </a:r>
            <a:r>
              <a:rPr lang="en-US" sz="3400" b="1" dirty="0">
                <a:latin typeface="Leelawadee" panose="020B0502040204020203" pitchFamily="34" charset="-34"/>
                <a:cs typeface="Leelawadee" panose="020B0502040204020203" pitchFamily="34" charset="-34"/>
              </a:rPr>
              <a:t>and are </a:t>
            </a:r>
            <a:r>
              <a:rPr lang="en-US" sz="3400" b="1" dirty="0">
                <a:solidFill>
                  <a:schemeClr val="accent1"/>
                </a:solidFill>
                <a:latin typeface="Leelawadee" panose="020B0502040204020203" pitchFamily="34" charset="-34"/>
                <a:cs typeface="Leelawadee" panose="020B0502040204020203" pitchFamily="34" charset="-34"/>
              </a:rPr>
              <a:t>virally suppressed</a:t>
            </a:r>
            <a:r>
              <a:rPr lang="en-US" sz="3400" b="1" dirty="0">
                <a:latin typeface="Leelawadee" panose="020B0502040204020203" pitchFamily="34" charset="-34"/>
                <a:cs typeface="Leelawadee" panose="020B0502040204020203" pitchFamily="34" charset="-34"/>
              </a:rPr>
              <a:t>. </a:t>
            </a:r>
            <a:br>
              <a:rPr lang="en-US" sz="3400" dirty="0">
                <a:solidFill>
                  <a:schemeClr val="tx1"/>
                </a:solidFill>
                <a:latin typeface="Leelawadee" panose="020B0502040204020203" pitchFamily="34" charset="-34"/>
                <a:cs typeface="Leelawadee" panose="020B0502040204020203" pitchFamily="34" charset="-34"/>
              </a:rPr>
            </a:br>
            <a:r>
              <a:rPr lang="en-US" sz="2100" dirty="0">
                <a:solidFill>
                  <a:schemeClr val="tx1"/>
                </a:solidFill>
                <a:latin typeface="Franklin Gothic Book" panose="020B0503020102020204" pitchFamily="34" charset="0"/>
                <a:cs typeface="Leelawadee" panose="020B0502040204020203" pitchFamily="34" charset="-34"/>
              </a:rPr>
              <a:t>People living with HIV receiving IAP services by selected demographics, Wisconsin, 2020</a:t>
            </a:r>
            <a:endParaRPr lang="en-US" sz="2100" dirty="0">
              <a:solidFill>
                <a:schemeClr val="tx1"/>
              </a:solidFill>
              <a:latin typeface="Leelawadee" panose="020B0502040204020203" pitchFamily="34" charset="-34"/>
              <a:cs typeface="Leelawadee" panose="020B0502040204020203" pitchFamily="34" charset="-34"/>
            </a:endParaRPr>
          </a:p>
        </p:txBody>
      </p:sp>
      <p:pic>
        <p:nvPicPr>
          <p:cNvPr id="35" name="Picture 34">
            <a:extLst>
              <a:ext uri="{FF2B5EF4-FFF2-40B4-BE49-F238E27FC236}">
                <a16:creationId xmlns:a16="http://schemas.microsoft.com/office/drawing/2014/main" id="{B2BAF6AD-56ED-14C6-C948-7A62BF3811C3}"/>
              </a:ext>
            </a:extLst>
          </p:cNvPr>
          <p:cNvPicPr>
            <a:picLocks noChangeAspect="1"/>
          </p:cNvPicPr>
          <p:nvPr/>
        </p:nvPicPr>
        <p:blipFill>
          <a:blip r:embed="rId3"/>
          <a:stretch>
            <a:fillRect/>
          </a:stretch>
        </p:blipFill>
        <p:spPr>
          <a:xfrm>
            <a:off x="345495" y="1325562"/>
            <a:ext cx="11506200" cy="5532438"/>
          </a:xfrm>
          <a:prstGeom prst="rect">
            <a:avLst/>
          </a:prstGeom>
        </p:spPr>
      </p:pic>
    </p:spTree>
    <p:extLst>
      <p:ext uri="{BB962C8B-B14F-4D97-AF65-F5344CB8AC3E}">
        <p14:creationId xmlns:p14="http://schemas.microsoft.com/office/powerpoint/2010/main" val="2898108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05114" y="106548"/>
            <a:ext cx="11177286" cy="1524000"/>
          </a:xfrm>
        </p:spPr>
        <p:txBody>
          <a:bodyPr/>
          <a:lstStyle/>
          <a:p>
            <a:pPr algn="l"/>
            <a:r>
              <a:rPr lang="en-US" sz="3200" b="1" dirty="0">
                <a:solidFill>
                  <a:schemeClr val="tx1"/>
                </a:solidFill>
                <a:latin typeface="Leelawadee" panose="020B0502040204020203" pitchFamily="34" charset="-34"/>
                <a:cs typeface="Leelawadee" panose="020B0502040204020203" pitchFamily="34" charset="-34"/>
              </a:rPr>
              <a:t>The number of </a:t>
            </a:r>
            <a:r>
              <a:rPr lang="en-US" sz="3200" b="1" dirty="0">
                <a:solidFill>
                  <a:schemeClr val="accent1"/>
                </a:solidFill>
                <a:latin typeface="Leelawadee" panose="020B0502040204020203" pitchFamily="34" charset="-34"/>
                <a:cs typeface="Leelawadee" panose="020B0502040204020203" pitchFamily="34" charset="-34"/>
              </a:rPr>
              <a:t>antiretroviral prescriptions decreased</a:t>
            </a:r>
            <a:r>
              <a:rPr lang="en-US" sz="3200" b="1" dirty="0">
                <a:latin typeface="Leelawadee" panose="020B0502040204020203" pitchFamily="34" charset="-34"/>
                <a:cs typeface="Leelawadee" panose="020B0502040204020203" pitchFamily="34" charset="-34"/>
              </a:rPr>
              <a:t> </a:t>
            </a:r>
            <a:r>
              <a:rPr lang="en-US" sz="3200" b="1" dirty="0">
                <a:solidFill>
                  <a:schemeClr val="tx1"/>
                </a:solidFill>
                <a:latin typeface="Leelawadee" panose="020B0502040204020203" pitchFamily="34" charset="-34"/>
                <a:cs typeface="Leelawadee" panose="020B0502040204020203" pitchFamily="34" charset="-34"/>
              </a:rPr>
              <a:t>as clients hit their deductibles in 2020</a:t>
            </a:r>
            <a:r>
              <a:rPr lang="en-US" sz="3200" b="1" dirty="0">
                <a:latin typeface="Leelawadee" panose="020B0502040204020203" pitchFamily="34" charset="-34"/>
                <a:cs typeface="Leelawadee" panose="020B0502040204020203" pitchFamily="34" charset="-34"/>
              </a:rPr>
              <a:t>. </a:t>
            </a:r>
            <a:br>
              <a:rPr lang="en-US" sz="3200" b="1" dirty="0">
                <a:latin typeface="Leelawadee" panose="020B0502040204020203" pitchFamily="34" charset="-34"/>
                <a:cs typeface="Leelawadee" panose="020B0502040204020203" pitchFamily="34" charset="-34"/>
              </a:rPr>
            </a:br>
            <a:r>
              <a:rPr lang="en-US" sz="2200" dirty="0">
                <a:solidFill>
                  <a:schemeClr val="tx1"/>
                </a:solidFill>
                <a:latin typeface="Franklin Gothic Book" panose="020B0503020102020204" pitchFamily="34" charset="0"/>
                <a:cs typeface="Leelawadee" panose="020B0502040204020203" pitchFamily="34" charset="-34"/>
              </a:rPr>
              <a:t>Medication prescriptions filled per month by type of medication, Wisconsin ADAP 2020</a:t>
            </a:r>
            <a:endParaRPr lang="en-US" sz="3200" b="1" dirty="0">
              <a:solidFill>
                <a:schemeClr val="tx1"/>
              </a:solidFill>
              <a:latin typeface="Franklin Gothic Book" panose="020B0503020102020204" pitchFamily="34" charset="0"/>
              <a:cs typeface="Leelawadee" panose="020B0502040204020203" pitchFamily="34" charset="-34"/>
            </a:endParaRP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2041161608"/>
              </p:ext>
            </p:extLst>
          </p:nvPr>
        </p:nvGraphicFramePr>
        <p:xfrm>
          <a:off x="609600" y="1719263"/>
          <a:ext cx="109728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122458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a:solidFill>
                  <a:schemeClr val="bg1"/>
                </a:solidFill>
                <a:latin typeface="Leelawadee" panose="020B0502040204020203" pitchFamily="34" charset="-34"/>
                <a:cs typeface="Leelawadee" panose="020B0502040204020203" pitchFamily="34" charset="-34"/>
              </a:rPr>
              <a:t>Program Outcomes</a:t>
            </a:r>
          </a:p>
        </p:txBody>
      </p:sp>
      <p:sp>
        <p:nvSpPr>
          <p:cNvPr id="5" name="Text Placeholder 4"/>
          <p:cNvSpPr>
            <a:spLocks noGrp="1"/>
          </p:cNvSpPr>
          <p:nvPr>
            <p:ph type="body" idx="1"/>
          </p:nvPr>
        </p:nvSpPr>
        <p:spPr/>
        <p:txBody>
          <a:bodyPr/>
          <a:lstStyle/>
          <a:p>
            <a:r>
              <a:rPr lang="en-US" sz="2800" dirty="0">
                <a:solidFill>
                  <a:schemeClr val="bg1"/>
                </a:solidFill>
                <a:latin typeface="Franklin Gothic Book" panose="020B0503020102020204" pitchFamily="34" charset="0"/>
              </a:rPr>
              <a:t>HIV Care Services—Medicaid Services</a:t>
            </a:r>
          </a:p>
        </p:txBody>
      </p:sp>
      <p:sp>
        <p:nvSpPr>
          <p:cNvPr id="6" name="Action Button: Go Home 5">
            <a:hlinkClick r:id="rId3" action="ppaction://hlinksldjump" highlightClick="1"/>
            <a:extLst>
              <a:ext uri="{FF2B5EF4-FFF2-40B4-BE49-F238E27FC236}">
                <a16:creationId xmlns:a16="http://schemas.microsoft.com/office/drawing/2014/main" id="{98E1DA87-4575-4D33-AA66-DD170EDFC77D}"/>
              </a:ext>
            </a:extLst>
          </p:cNvPr>
          <p:cNvSpPr/>
          <p:nvPr/>
        </p:nvSpPr>
        <p:spPr>
          <a:xfrm>
            <a:off x="11456276" y="6074978"/>
            <a:ext cx="611492" cy="600981"/>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7644189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7BF4E8B-DB5D-485B-A796-20D036D89C4B}"/>
              </a:ext>
            </a:extLst>
          </p:cNvPr>
          <p:cNvSpPr>
            <a:spLocks noGrp="1"/>
          </p:cNvSpPr>
          <p:nvPr>
            <p:ph type="title"/>
          </p:nvPr>
        </p:nvSpPr>
        <p:spPr>
          <a:xfrm>
            <a:off x="104172" y="53789"/>
            <a:ext cx="12087827" cy="1543792"/>
          </a:xfrm>
        </p:spPr>
        <p:txBody>
          <a:bodyPr>
            <a:normAutofit fontScale="90000"/>
          </a:bodyPr>
          <a:lstStyle/>
          <a:p>
            <a:pPr algn="l"/>
            <a:r>
              <a:rPr lang="en-US" sz="3100" b="1" dirty="0">
                <a:solidFill>
                  <a:schemeClr val="tx1"/>
                </a:solidFill>
                <a:latin typeface="Leelawadee" panose="020B0502040204020203" pitchFamily="34" charset="-34"/>
                <a:cs typeface="Leelawadee" panose="020B0502040204020203" pitchFamily="34" charset="-34"/>
              </a:rPr>
              <a:t>While the make-up of Medicaid members largely matches that of prevalent HIV cases, several populations have </a:t>
            </a:r>
            <a:r>
              <a:rPr lang="en-US" sz="3100" b="1" dirty="0">
                <a:solidFill>
                  <a:srgbClr val="800080"/>
                </a:solidFill>
                <a:latin typeface="Leelawadee" panose="020B0502040204020203" pitchFamily="34" charset="-34"/>
                <a:cs typeface="Leelawadee" panose="020B0502040204020203" pitchFamily="34" charset="-34"/>
              </a:rPr>
              <a:t>a lower rate of Medicaid claims: White people, men, and Northeastern Wisconsin residents</a:t>
            </a:r>
            <a:r>
              <a:rPr lang="en-US" sz="3100" b="1" dirty="0">
                <a:solidFill>
                  <a:schemeClr val="tx1"/>
                </a:solidFill>
                <a:latin typeface="Leelawadee" panose="020B0502040204020203" pitchFamily="34" charset="-34"/>
                <a:cs typeface="Leelawadee" panose="020B0502040204020203" pitchFamily="34" charset="-34"/>
              </a:rPr>
              <a:t>.</a:t>
            </a:r>
            <a:br>
              <a:rPr lang="en-US" sz="3200" dirty="0">
                <a:solidFill>
                  <a:schemeClr val="tx1"/>
                </a:solidFill>
                <a:latin typeface="Leelawadee" panose="020B0502040204020203" pitchFamily="34" charset="-34"/>
                <a:cs typeface="Leelawadee" panose="020B0502040204020203" pitchFamily="34" charset="-34"/>
              </a:rPr>
            </a:br>
            <a:r>
              <a:rPr lang="en-US" sz="2000" dirty="0">
                <a:solidFill>
                  <a:schemeClr val="tx1"/>
                </a:solidFill>
                <a:latin typeface="Franklin Gothic Book" panose="020B0503020102020204" pitchFamily="34" charset="0"/>
                <a:cs typeface="Leelawadee" panose="020B0502040204020203" pitchFamily="34" charset="-34"/>
              </a:rPr>
              <a:t>Characteristics of 2020 Medicaid </a:t>
            </a:r>
            <a:r>
              <a:rPr lang="en-US" sz="2000" dirty="0">
                <a:latin typeface="Franklin Gothic Book" panose="020B0503020102020204" pitchFamily="34" charset="0"/>
                <a:cs typeface="Leelawadee" panose="020B0502040204020203" pitchFamily="34" charset="-34"/>
              </a:rPr>
              <a:t>members </a:t>
            </a:r>
            <a:r>
              <a:rPr lang="en-US" sz="2000" dirty="0">
                <a:solidFill>
                  <a:schemeClr val="tx1"/>
                </a:solidFill>
                <a:latin typeface="Franklin Gothic Book" panose="020B0503020102020204" pitchFamily="34" charset="0"/>
                <a:cs typeface="Leelawadee" panose="020B0502040204020203" pitchFamily="34" charset="-34"/>
              </a:rPr>
              <a:t>with HIV claims and prevalent cases of HIV as of 2020, Wisconsin</a:t>
            </a:r>
            <a:endParaRPr lang="en-US" sz="2000" dirty="0">
              <a:solidFill>
                <a:schemeClr val="tx1"/>
              </a:solidFill>
              <a:latin typeface="Leelawadee" panose="020B0502040204020203" pitchFamily="34" charset="-34"/>
              <a:cs typeface="Leelawadee" panose="020B0502040204020203" pitchFamily="34" charset="-34"/>
            </a:endParaRPr>
          </a:p>
        </p:txBody>
      </p:sp>
      <p:pic>
        <p:nvPicPr>
          <p:cNvPr id="3" name="Picture 2" descr="A picture containing bar chart&#10;&#10;Description automatically generated">
            <a:extLst>
              <a:ext uri="{FF2B5EF4-FFF2-40B4-BE49-F238E27FC236}">
                <a16:creationId xmlns:a16="http://schemas.microsoft.com/office/drawing/2014/main" id="{2309B5FF-DE4E-9D9C-9027-D8A1EA44C2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353" y="1618101"/>
            <a:ext cx="11757081" cy="5181650"/>
          </a:xfrm>
          <a:prstGeom prst="rect">
            <a:avLst/>
          </a:prstGeom>
        </p:spPr>
      </p:pic>
    </p:spTree>
    <p:extLst>
      <p:ext uri="{BB962C8B-B14F-4D97-AF65-F5344CB8AC3E}">
        <p14:creationId xmlns:p14="http://schemas.microsoft.com/office/powerpoint/2010/main" val="351483638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7BF4E8B-DB5D-485B-A796-20D036D89C4B}"/>
              </a:ext>
            </a:extLst>
          </p:cNvPr>
          <p:cNvSpPr>
            <a:spLocks noGrp="1"/>
          </p:cNvSpPr>
          <p:nvPr>
            <p:ph type="title"/>
          </p:nvPr>
        </p:nvSpPr>
        <p:spPr>
          <a:xfrm>
            <a:off x="242552" y="162047"/>
            <a:ext cx="5208222" cy="2573010"/>
          </a:xfrm>
        </p:spPr>
        <p:txBody>
          <a:bodyPr>
            <a:normAutofit fontScale="90000"/>
          </a:bodyPr>
          <a:lstStyle/>
          <a:p>
            <a:pPr algn="l"/>
            <a:r>
              <a:rPr lang="en-US" sz="3000" b="1" dirty="0">
                <a:solidFill>
                  <a:srgbClr val="800080"/>
                </a:solidFill>
                <a:latin typeface="Leelawadee" panose="020B0502040204020203" pitchFamily="34" charset="-34"/>
                <a:cs typeface="Leelawadee" panose="020B0502040204020203" pitchFamily="34" charset="-34"/>
              </a:rPr>
              <a:t>Most</a:t>
            </a:r>
            <a:r>
              <a:rPr lang="en-US" sz="3000" b="1" dirty="0">
                <a:solidFill>
                  <a:schemeClr val="tx1"/>
                </a:solidFill>
                <a:latin typeface="Leelawadee" panose="020B0502040204020203" pitchFamily="34" charset="-34"/>
                <a:cs typeface="Leelawadee" panose="020B0502040204020203" pitchFamily="34" charset="-34"/>
              </a:rPr>
              <a:t> people living with HIV who are on Medicaid </a:t>
            </a:r>
            <a:r>
              <a:rPr lang="en-US" sz="3000" b="1" dirty="0">
                <a:solidFill>
                  <a:srgbClr val="800080"/>
                </a:solidFill>
                <a:latin typeface="Leelawadee" panose="020B0502040204020203" pitchFamily="34" charset="-34"/>
                <a:cs typeface="Leelawadee" panose="020B0502040204020203" pitchFamily="34" charset="-34"/>
              </a:rPr>
              <a:t>had an evaluation and management </a:t>
            </a:r>
            <a:r>
              <a:rPr lang="en-US" sz="3000" b="1" dirty="0">
                <a:solidFill>
                  <a:schemeClr val="tx1"/>
                </a:solidFill>
                <a:latin typeface="Leelawadee" panose="020B0502040204020203" pitchFamily="34" charset="-34"/>
                <a:cs typeface="Leelawadee" panose="020B0502040204020203" pitchFamily="34" charset="-34"/>
              </a:rPr>
              <a:t>office visit in 2020. </a:t>
            </a:r>
            <a:br>
              <a:rPr lang="en-US" sz="3200" dirty="0">
                <a:solidFill>
                  <a:schemeClr val="tx1"/>
                </a:solidFill>
                <a:latin typeface="Leelawadee" panose="020B0502040204020203" pitchFamily="34" charset="-34"/>
                <a:cs typeface="Leelawadee" panose="020B0502040204020203" pitchFamily="34" charset="-34"/>
              </a:rPr>
            </a:br>
            <a:r>
              <a:rPr lang="en-US" sz="2000" dirty="0">
                <a:solidFill>
                  <a:schemeClr val="tx1"/>
                </a:solidFill>
                <a:latin typeface="Franklin Gothic Book" panose="020B0503020102020204" pitchFamily="34" charset="0"/>
                <a:cs typeface="Leelawadee" panose="020B0502040204020203" pitchFamily="34" charset="-34"/>
              </a:rPr>
              <a:t>Claims by service category among Medicaid </a:t>
            </a:r>
            <a:r>
              <a:rPr lang="en-US" sz="2000" dirty="0">
                <a:latin typeface="Franklin Gothic Book" panose="020B0503020102020204" pitchFamily="34" charset="0"/>
                <a:cs typeface="Leelawadee" panose="020B0502040204020203" pitchFamily="34" charset="-34"/>
              </a:rPr>
              <a:t>members</a:t>
            </a:r>
            <a:r>
              <a:rPr lang="en-US" sz="2000" dirty="0">
                <a:solidFill>
                  <a:schemeClr val="tx1"/>
                </a:solidFill>
                <a:latin typeface="Franklin Gothic Book" panose="020B0503020102020204" pitchFamily="34" charset="0"/>
                <a:cs typeface="Leelawadee" panose="020B0502040204020203" pitchFamily="34" charset="-34"/>
              </a:rPr>
              <a:t> with HIV claims, Wisconsin, 2020</a:t>
            </a:r>
            <a:endParaRPr lang="en-US" sz="2000" dirty="0">
              <a:solidFill>
                <a:schemeClr val="tx1"/>
              </a:solidFill>
              <a:latin typeface="Leelawadee" panose="020B0502040204020203" pitchFamily="34" charset="-34"/>
              <a:cs typeface="Leelawadee" panose="020B0502040204020203" pitchFamily="34" charset="-34"/>
            </a:endParaRPr>
          </a:p>
        </p:txBody>
      </p:sp>
      <p:graphicFrame>
        <p:nvGraphicFramePr>
          <p:cNvPr id="4" name="Chart 3">
            <a:extLst>
              <a:ext uri="{FF2B5EF4-FFF2-40B4-BE49-F238E27FC236}">
                <a16:creationId xmlns:a16="http://schemas.microsoft.com/office/drawing/2014/main" id="{C98AAAF4-E34F-4528-BB5C-D3731DF137AB}"/>
              </a:ext>
            </a:extLst>
          </p:cNvPr>
          <p:cNvGraphicFramePr>
            <a:graphicFrameLocks/>
          </p:cNvGraphicFramePr>
          <p:nvPr>
            <p:extLst>
              <p:ext uri="{D42A27DB-BD31-4B8C-83A1-F6EECF244321}">
                <p14:modId xmlns:p14="http://schemas.microsoft.com/office/powerpoint/2010/main" val="2430710559"/>
              </p:ext>
            </p:extLst>
          </p:nvPr>
        </p:nvGraphicFramePr>
        <p:xfrm>
          <a:off x="242552" y="2893671"/>
          <a:ext cx="4842504" cy="3663386"/>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A7710144-B807-4534-A4F8-671953C09B7F}"/>
              </a:ext>
            </a:extLst>
          </p:cNvPr>
          <p:cNvSpPr txBox="1">
            <a:spLocks/>
          </p:cNvSpPr>
          <p:nvPr/>
        </p:nvSpPr>
        <p:spPr>
          <a:xfrm>
            <a:off x="5983941" y="233749"/>
            <a:ext cx="6160021" cy="2397258"/>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100" b="1" i="0" u="none" strike="noStrike" kern="1200" cap="none" spc="0" normalizeH="0" baseline="0" noProof="0" dirty="0">
                <a:ln>
                  <a:noFill/>
                </a:ln>
                <a:solidFill>
                  <a:prstClr val="black"/>
                </a:solidFill>
                <a:effectLst/>
                <a:uLnTx/>
                <a:uFillTx/>
                <a:latin typeface="Leelawadee" panose="020B0502040204020203" pitchFamily="34" charset="-34"/>
                <a:ea typeface="+mj-ea"/>
                <a:cs typeface="Leelawadee" panose="020B0502040204020203" pitchFamily="34" charset="-34"/>
              </a:rPr>
              <a:t>Although young Black men have the highest rate of new HIV diagnoses, almost </a:t>
            </a:r>
            <a:r>
              <a:rPr kumimoji="0" lang="en-US" sz="3100" b="1" i="0" u="none" strike="noStrike" kern="1200" cap="none" spc="0" normalizeH="0" baseline="0" noProof="0" dirty="0">
                <a:ln>
                  <a:noFill/>
                </a:ln>
                <a:solidFill>
                  <a:srgbClr val="800080"/>
                </a:solidFill>
                <a:effectLst/>
                <a:uLnTx/>
                <a:uFillTx/>
                <a:latin typeface="Leelawadee" panose="020B0502040204020203" pitchFamily="34" charset="-34"/>
                <a:ea typeface="+mj-ea"/>
                <a:cs typeface="Leelawadee" panose="020B0502040204020203" pitchFamily="34" charset="-34"/>
              </a:rPr>
              <a:t>half of Medicaid PrEP clients </a:t>
            </a:r>
            <a:r>
              <a:rPr kumimoji="0" lang="en-US" sz="3100" b="1" i="0" u="none" strike="noStrike" kern="1200" cap="none" spc="0" normalizeH="0" baseline="0" noProof="0" dirty="0">
                <a:ln>
                  <a:noFill/>
                </a:ln>
                <a:solidFill>
                  <a:prstClr val="black"/>
                </a:solidFill>
                <a:effectLst/>
                <a:uLnTx/>
                <a:uFillTx/>
                <a:latin typeface="Leelawadee" panose="020B0502040204020203" pitchFamily="34" charset="-34"/>
                <a:ea typeface="+mj-ea"/>
                <a:cs typeface="Leelawadee" panose="020B0502040204020203" pitchFamily="34" charset="-34"/>
              </a:rPr>
              <a:t>were </a:t>
            </a:r>
            <a:r>
              <a:rPr kumimoji="0" lang="en-US" sz="3100" b="1" i="0" u="none" strike="noStrike" kern="1200" cap="none" spc="0" normalizeH="0" baseline="0" noProof="0" dirty="0">
                <a:ln>
                  <a:noFill/>
                </a:ln>
                <a:solidFill>
                  <a:srgbClr val="800080"/>
                </a:solidFill>
                <a:effectLst/>
                <a:uLnTx/>
                <a:uFillTx/>
                <a:latin typeface="Leelawadee" panose="020B0502040204020203" pitchFamily="34" charset="-34"/>
                <a:ea typeface="+mj-ea"/>
                <a:cs typeface="Leelawadee" panose="020B0502040204020203" pitchFamily="34" charset="-34"/>
              </a:rPr>
              <a:t>White</a:t>
            </a:r>
            <a:r>
              <a:rPr kumimoji="0" lang="en-US" sz="3100" b="1" i="0" u="none" strike="noStrike" kern="1200" cap="none" spc="0" normalizeH="0" baseline="0" noProof="0" dirty="0">
                <a:ln>
                  <a:noFill/>
                </a:ln>
                <a:solidFill>
                  <a:prstClr val="black"/>
                </a:solidFill>
                <a:effectLst/>
                <a:uLnTx/>
                <a:uFillTx/>
                <a:latin typeface="Leelawadee" panose="020B0502040204020203" pitchFamily="34" charset="-34"/>
                <a:ea typeface="+mj-ea"/>
                <a:cs typeface="Leelawadee" panose="020B0502040204020203" pitchFamily="34" charset="-34"/>
              </a:rPr>
              <a:t>.</a:t>
            </a:r>
            <a:br>
              <a:rPr kumimoji="0" lang="en-US" sz="3200" b="0" i="0" u="none" strike="noStrike" kern="1200" cap="none" spc="0" normalizeH="0" baseline="0" noProof="0" dirty="0">
                <a:ln>
                  <a:noFill/>
                </a:ln>
                <a:solidFill>
                  <a:prstClr val="black"/>
                </a:solidFill>
                <a:effectLst/>
                <a:uLnTx/>
                <a:uFillTx/>
                <a:latin typeface="Leelawadee" panose="020B0502040204020203" pitchFamily="34" charset="-34"/>
                <a:ea typeface="+mj-ea"/>
                <a:cs typeface="Leelawadee" panose="020B0502040204020203" pitchFamily="34" charset="-34"/>
              </a:rPr>
            </a:br>
            <a:r>
              <a:rPr kumimoji="0" lang="en-US" sz="21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Leelawadee" panose="020B0502040204020203" pitchFamily="34" charset="-34"/>
              </a:rPr>
              <a:t>Characteristics of Medicaid </a:t>
            </a:r>
            <a:r>
              <a:rPr lang="en-US" sz="2100" dirty="0">
                <a:solidFill>
                  <a:prstClr val="black"/>
                </a:solidFill>
                <a:latin typeface="Franklin Gothic Book" panose="020B0503020102020204" pitchFamily="34" charset="0"/>
                <a:cs typeface="Leelawadee" panose="020B0502040204020203" pitchFamily="34" charset="-34"/>
              </a:rPr>
              <a:t>members</a:t>
            </a:r>
            <a:r>
              <a:rPr kumimoji="0" lang="en-US" sz="21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Leelawadee" panose="020B0502040204020203" pitchFamily="34" charset="-34"/>
              </a:rPr>
              <a:t> with PrEP prescriptions, Wisconsin, 2020</a:t>
            </a:r>
            <a:endParaRPr kumimoji="0" lang="en-US" sz="2100" b="0" i="0" u="none" strike="noStrike" kern="1200" cap="none" spc="0" normalizeH="0" baseline="0" noProof="0" dirty="0">
              <a:ln>
                <a:noFill/>
              </a:ln>
              <a:solidFill>
                <a:prstClr val="black"/>
              </a:solidFill>
              <a:effectLst/>
              <a:uLnTx/>
              <a:uFillTx/>
              <a:latin typeface="Leelawadee" panose="020B0502040204020203" pitchFamily="34" charset="-34"/>
              <a:ea typeface="+mj-ea"/>
              <a:cs typeface="Leelawadee" panose="020B0502040204020203" pitchFamily="34" charset="-34"/>
            </a:endParaRPr>
          </a:p>
        </p:txBody>
      </p:sp>
      <p:grpSp>
        <p:nvGrpSpPr>
          <p:cNvPr id="6" name="Group 5">
            <a:extLst>
              <a:ext uri="{FF2B5EF4-FFF2-40B4-BE49-F238E27FC236}">
                <a16:creationId xmlns:a16="http://schemas.microsoft.com/office/drawing/2014/main" id="{10827249-CA4F-45FC-AEEB-65D0BA62588F}"/>
              </a:ext>
            </a:extLst>
          </p:cNvPr>
          <p:cNvGrpSpPr/>
          <p:nvPr/>
        </p:nvGrpSpPr>
        <p:grpSpPr>
          <a:xfrm>
            <a:off x="5383648" y="2642158"/>
            <a:ext cx="6781456" cy="4093005"/>
            <a:chOff x="453800" y="-226077"/>
            <a:chExt cx="10875934" cy="6815602"/>
          </a:xfrm>
        </p:grpSpPr>
        <p:graphicFrame>
          <p:nvGraphicFramePr>
            <p:cNvPr id="7" name="Chart 6">
              <a:extLst>
                <a:ext uri="{FF2B5EF4-FFF2-40B4-BE49-F238E27FC236}">
                  <a16:creationId xmlns:a16="http://schemas.microsoft.com/office/drawing/2014/main" id="{32B3C199-F646-4799-A575-2CDC3BAAEA8A}"/>
                </a:ext>
              </a:extLst>
            </p:cNvPr>
            <p:cNvGraphicFramePr/>
            <p:nvPr>
              <p:extLst>
                <p:ext uri="{D42A27DB-BD31-4B8C-83A1-F6EECF244321}">
                  <p14:modId xmlns:p14="http://schemas.microsoft.com/office/powerpoint/2010/main" val="795627730"/>
                </p:ext>
              </p:extLst>
            </p:nvPr>
          </p:nvGraphicFramePr>
          <p:xfrm>
            <a:off x="6483822" y="3470566"/>
            <a:ext cx="4845912" cy="28223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F6BE14B3-C2C0-4DF9-B49A-D9F8193835FC}"/>
                </a:ext>
              </a:extLst>
            </p:cNvPr>
            <p:cNvGraphicFramePr/>
            <p:nvPr>
              <p:extLst>
                <p:ext uri="{D42A27DB-BD31-4B8C-83A1-F6EECF244321}">
                  <p14:modId xmlns:p14="http://schemas.microsoft.com/office/powerpoint/2010/main" val="612412284"/>
                </p:ext>
              </p:extLst>
            </p:nvPr>
          </p:nvGraphicFramePr>
          <p:xfrm>
            <a:off x="6483820" y="-71383"/>
            <a:ext cx="4845914" cy="35419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8671D9B5-EC01-42B5-A8C8-05E62C5ED99E}"/>
                </a:ext>
              </a:extLst>
            </p:cNvPr>
            <p:cNvGraphicFramePr/>
            <p:nvPr>
              <p:extLst>
                <p:ext uri="{D42A27DB-BD31-4B8C-83A1-F6EECF244321}">
                  <p14:modId xmlns:p14="http://schemas.microsoft.com/office/powerpoint/2010/main" val="1340748300"/>
                </p:ext>
              </p:extLst>
            </p:nvPr>
          </p:nvGraphicFramePr>
          <p:xfrm>
            <a:off x="1656923" y="3181725"/>
            <a:ext cx="4240365" cy="3407800"/>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Box 6">
              <a:extLst>
                <a:ext uri="{FF2B5EF4-FFF2-40B4-BE49-F238E27FC236}">
                  <a16:creationId xmlns:a16="http://schemas.microsoft.com/office/drawing/2014/main" id="{75F3E3AB-3454-4862-A26C-0857A6C9B500}"/>
                </a:ext>
              </a:extLst>
            </p:cNvPr>
            <p:cNvSpPr txBox="1"/>
            <p:nvPr/>
          </p:nvSpPr>
          <p:spPr>
            <a:xfrm>
              <a:off x="453800" y="3951579"/>
              <a:ext cx="2171700" cy="1842219"/>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srgbClr val="800080"/>
                  </a:solidFill>
                  <a:effectLst/>
                  <a:uLnTx/>
                  <a:uFillTx/>
                  <a:latin typeface="Franklin Gothic Book" panose="020B0503020102020204" pitchFamily="34" charset="0"/>
                  <a:ea typeface="+mn-ea"/>
                  <a:cs typeface="+mn-cs"/>
                </a:rPr>
                <a:t>2 of 5</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800080"/>
                  </a:solidFill>
                  <a:effectLst/>
                  <a:uLnTx/>
                  <a:uFillTx/>
                  <a:latin typeface="Franklin Gothic Book" panose="020B0503020102020204" pitchFamily="34" charset="0"/>
                  <a:ea typeface="+mn-ea"/>
                  <a:cs typeface="+mn-cs"/>
                </a:rPr>
                <a:t>in Milwaukee County</a:t>
              </a:r>
            </a:p>
          </p:txBody>
        </p:sp>
        <p:sp>
          <p:nvSpPr>
            <p:cNvPr id="12" name="TextBox 8">
              <a:extLst>
                <a:ext uri="{FF2B5EF4-FFF2-40B4-BE49-F238E27FC236}">
                  <a16:creationId xmlns:a16="http://schemas.microsoft.com/office/drawing/2014/main" id="{E54E18D2-137E-499B-AD0F-97333403002F}"/>
                </a:ext>
              </a:extLst>
            </p:cNvPr>
            <p:cNvSpPr txBox="1"/>
            <p:nvPr/>
          </p:nvSpPr>
          <p:spPr>
            <a:xfrm>
              <a:off x="4650587" y="3933442"/>
              <a:ext cx="2381251" cy="1860356"/>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000" kern="0" dirty="0">
                  <a:solidFill>
                    <a:srgbClr val="800080"/>
                  </a:solidFill>
                  <a:latin typeface="Franklin Gothic Book" panose="020B0503020102020204" pitchFamily="34" charset="0"/>
                </a:rPr>
                <a:t>H</a:t>
              </a:r>
              <a:r>
                <a:rPr kumimoji="0" lang="en-US" sz="3000" b="0" i="0" u="none" strike="noStrike" kern="0" cap="none" spc="0" normalizeH="0" baseline="0" noProof="0" dirty="0">
                  <a:ln>
                    <a:noFill/>
                  </a:ln>
                  <a:solidFill>
                    <a:srgbClr val="800080"/>
                  </a:solidFill>
                  <a:effectLst/>
                  <a:uLnTx/>
                  <a:uFillTx/>
                  <a:latin typeface="Franklin Gothic Book" panose="020B0503020102020204" pitchFamily="34" charset="0"/>
                  <a:ea typeface="+mn-ea"/>
                  <a:cs typeface="+mn-cs"/>
                </a:rPr>
                <a:t>alf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800080"/>
                  </a:solidFill>
                  <a:effectLst/>
                  <a:uLnTx/>
                  <a:uFillTx/>
                  <a:latin typeface="Franklin Gothic Book" panose="020B0503020102020204" pitchFamily="34" charset="0"/>
                  <a:ea typeface="+mn-ea"/>
                  <a:cs typeface="+mn-cs"/>
                </a:rPr>
                <a:t>young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800080"/>
                  </a:solidFill>
                  <a:effectLst/>
                  <a:uLnTx/>
                  <a:uFillTx/>
                  <a:latin typeface="Franklin Gothic Book" panose="020B0503020102020204" pitchFamily="34" charset="0"/>
                  <a:ea typeface="+mn-ea"/>
                  <a:cs typeface="+mn-cs"/>
                </a:rPr>
                <a:t>adults</a:t>
              </a:r>
            </a:p>
          </p:txBody>
        </p:sp>
        <p:graphicFrame>
          <p:nvGraphicFramePr>
            <p:cNvPr id="13" name="Chart 12">
              <a:extLst>
                <a:ext uri="{FF2B5EF4-FFF2-40B4-BE49-F238E27FC236}">
                  <a16:creationId xmlns:a16="http://schemas.microsoft.com/office/drawing/2014/main" id="{10C6ACD1-57E8-47DF-887A-49730EB699F4}"/>
                </a:ext>
              </a:extLst>
            </p:cNvPr>
            <p:cNvGraphicFramePr/>
            <p:nvPr>
              <p:extLst>
                <p:ext uri="{D42A27DB-BD31-4B8C-83A1-F6EECF244321}">
                  <p14:modId xmlns:p14="http://schemas.microsoft.com/office/powerpoint/2010/main" val="605812909"/>
                </p:ext>
              </p:extLst>
            </p:nvPr>
          </p:nvGraphicFramePr>
          <p:xfrm>
            <a:off x="1732857" y="-226077"/>
            <a:ext cx="4022938" cy="3407800"/>
          </p:xfrm>
          <a:graphic>
            <a:graphicData uri="http://schemas.openxmlformats.org/drawingml/2006/chart">
              <c:chart xmlns:c="http://schemas.openxmlformats.org/drawingml/2006/chart" xmlns:r="http://schemas.openxmlformats.org/officeDocument/2006/relationships" r:id="rId7"/>
            </a:graphicData>
          </a:graphic>
        </p:graphicFrame>
        <p:sp>
          <p:nvSpPr>
            <p:cNvPr id="14" name="TextBox 10">
              <a:extLst>
                <a:ext uri="{FF2B5EF4-FFF2-40B4-BE49-F238E27FC236}">
                  <a16:creationId xmlns:a16="http://schemas.microsoft.com/office/drawing/2014/main" id="{8B5B799C-F522-4FE0-8C30-4B4630E5DFB2}"/>
                </a:ext>
              </a:extLst>
            </p:cNvPr>
            <p:cNvSpPr txBox="1"/>
            <p:nvPr/>
          </p:nvSpPr>
          <p:spPr>
            <a:xfrm>
              <a:off x="518323" y="1017513"/>
              <a:ext cx="2171700" cy="1364151"/>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000" kern="0" dirty="0">
                  <a:solidFill>
                    <a:srgbClr val="800080"/>
                  </a:solidFill>
                  <a:latin typeface="Franklin Gothic Book" panose="020B0503020102020204" pitchFamily="34" charset="0"/>
                </a:rPr>
                <a:t>2 of 3</a:t>
              </a:r>
              <a:endParaRPr kumimoji="0" lang="en-US" sz="3000" b="0" i="0" u="none" strike="noStrike" kern="0" cap="none" spc="0" normalizeH="0" baseline="0" noProof="0" dirty="0">
                <a:ln>
                  <a:noFill/>
                </a:ln>
                <a:solidFill>
                  <a:srgbClr val="800080"/>
                </a:solidFill>
                <a:effectLst/>
                <a:uLnTx/>
                <a:uFillTx/>
                <a:latin typeface="Franklin Gothic Book" panose="020B0503020102020204" pitchFamily="34"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800080"/>
                  </a:solidFill>
                  <a:effectLst/>
                  <a:uLnTx/>
                  <a:uFillTx/>
                  <a:latin typeface="Franklin Gothic Book" panose="020B0503020102020204" pitchFamily="34" charset="0"/>
                  <a:ea typeface="+mn-ea"/>
                  <a:cs typeface="+mn-cs"/>
                </a:rPr>
                <a:t>Male</a:t>
              </a:r>
            </a:p>
          </p:txBody>
        </p:sp>
        <p:sp>
          <p:nvSpPr>
            <p:cNvPr id="15" name="TextBox 11">
              <a:extLst>
                <a:ext uri="{FF2B5EF4-FFF2-40B4-BE49-F238E27FC236}">
                  <a16:creationId xmlns:a16="http://schemas.microsoft.com/office/drawing/2014/main" id="{DF93C260-F334-4115-85C8-A68299600A30}"/>
                </a:ext>
              </a:extLst>
            </p:cNvPr>
            <p:cNvSpPr txBox="1"/>
            <p:nvPr/>
          </p:nvSpPr>
          <p:spPr>
            <a:xfrm>
              <a:off x="4622954" y="964584"/>
              <a:ext cx="2436517" cy="1487979"/>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srgbClr val="800080"/>
                  </a:solidFill>
                  <a:effectLst/>
                  <a:uLnTx/>
                  <a:uFillTx/>
                  <a:latin typeface="Franklin Gothic Book" panose="020B0503020102020204" pitchFamily="34" charset="0"/>
                  <a:ea typeface="+mn-ea"/>
                  <a:cs typeface="+mn-cs"/>
                </a:rPr>
                <a:t>Half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800080"/>
                  </a:solidFill>
                  <a:effectLst/>
                  <a:uLnTx/>
                  <a:uFillTx/>
                  <a:latin typeface="Franklin Gothic Book" panose="020B0503020102020204" pitchFamily="34" charset="0"/>
                  <a:ea typeface="+mn-ea"/>
                  <a:cs typeface="+mn-cs"/>
                </a:rPr>
                <a:t>White</a:t>
              </a:r>
            </a:p>
          </p:txBody>
        </p:sp>
      </p:grpSp>
    </p:spTree>
    <p:extLst>
      <p:ext uri="{BB962C8B-B14F-4D97-AF65-F5344CB8AC3E}">
        <p14:creationId xmlns:p14="http://schemas.microsoft.com/office/powerpoint/2010/main" val="1041312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09F8C-A2D6-4DBD-B721-ED83DFF73F18}"/>
              </a:ext>
            </a:extLst>
          </p:cNvPr>
          <p:cNvSpPr>
            <a:spLocks noGrp="1"/>
          </p:cNvSpPr>
          <p:nvPr>
            <p:ph type="title"/>
          </p:nvPr>
        </p:nvSpPr>
        <p:spPr>
          <a:xfrm>
            <a:off x="609600" y="156997"/>
            <a:ext cx="10972800" cy="660400"/>
          </a:xfrm>
        </p:spPr>
        <p:txBody>
          <a:bodyPr/>
          <a:lstStyle/>
          <a:p>
            <a:r>
              <a:rPr lang="en-US" b="1" dirty="0">
                <a:solidFill>
                  <a:schemeClr val="accent1"/>
                </a:solidFill>
                <a:latin typeface="Leelawadee" panose="020B0502040204020203" pitchFamily="34" charset="-34"/>
                <a:cs typeface="Leelawadee" panose="020B0502040204020203" pitchFamily="34" charset="-34"/>
              </a:rPr>
              <a:t>Population</a:t>
            </a:r>
            <a:endParaRPr lang="en-US" dirty="0">
              <a:solidFill>
                <a:schemeClr val="accent1"/>
              </a:solidFill>
            </a:endParaRPr>
          </a:p>
        </p:txBody>
      </p:sp>
      <p:pic>
        <p:nvPicPr>
          <p:cNvPr id="13" name="Picture 12" descr="Chart&#10;&#10;Description automatically generated with low confidence">
            <a:extLst>
              <a:ext uri="{FF2B5EF4-FFF2-40B4-BE49-F238E27FC236}">
                <a16:creationId xmlns:a16="http://schemas.microsoft.com/office/drawing/2014/main" id="{61191DBD-8507-4949-A2D5-5DEE073F4C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2071772"/>
            <a:ext cx="4838700" cy="4654619"/>
          </a:xfrm>
          <a:prstGeom prst="rect">
            <a:avLst/>
          </a:prstGeom>
        </p:spPr>
      </p:pic>
      <p:pic>
        <p:nvPicPr>
          <p:cNvPr id="15" name="Picture 14" descr="Map&#10;&#10;Description automatically generated">
            <a:extLst>
              <a:ext uri="{FF2B5EF4-FFF2-40B4-BE49-F238E27FC236}">
                <a16:creationId xmlns:a16="http://schemas.microsoft.com/office/drawing/2014/main" id="{21BD7E2E-4FBE-432D-9EC5-1B33019A0A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2086150"/>
            <a:ext cx="4790614" cy="4654296"/>
          </a:xfrm>
          <a:prstGeom prst="rect">
            <a:avLst/>
          </a:prstGeom>
        </p:spPr>
      </p:pic>
      <p:sp>
        <p:nvSpPr>
          <p:cNvPr id="3" name="TextBox 2">
            <a:extLst>
              <a:ext uri="{FF2B5EF4-FFF2-40B4-BE49-F238E27FC236}">
                <a16:creationId xmlns:a16="http://schemas.microsoft.com/office/drawing/2014/main" id="{46339CAC-4708-462A-AD99-383AA29993FA}"/>
              </a:ext>
            </a:extLst>
          </p:cNvPr>
          <p:cNvSpPr txBox="1"/>
          <p:nvPr/>
        </p:nvSpPr>
        <p:spPr>
          <a:xfrm>
            <a:off x="865211" y="1013054"/>
            <a:ext cx="427939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Most of Wisconsin’s population lived in the </a:t>
            </a:r>
            <a:r>
              <a:rPr kumimoji="0" lang="en-US" sz="2000" b="1" i="0" u="none" strike="noStrike" kern="1200" cap="none" spc="0" normalizeH="0" baseline="0" noProof="0" dirty="0">
                <a:ln>
                  <a:noFill/>
                </a:ln>
                <a:solidFill>
                  <a:srgbClr val="800080"/>
                </a:solidFill>
                <a:effectLst/>
                <a:uLnTx/>
                <a:uFillTx/>
                <a:latin typeface="Franklin Gothic Book" panose="020B0503020102020204" pitchFamily="34" charset="0"/>
                <a:ea typeface="+mn-ea"/>
                <a:cs typeface="+mn-cs"/>
              </a:rPr>
              <a:t>south and southeastern </a:t>
            </a:r>
            <a:r>
              <a:rPr kumimoji="0" lang="en-US" sz="20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part of the state.</a:t>
            </a:r>
          </a:p>
        </p:txBody>
      </p:sp>
      <p:sp>
        <p:nvSpPr>
          <p:cNvPr id="6" name="TextBox 5">
            <a:extLst>
              <a:ext uri="{FF2B5EF4-FFF2-40B4-BE49-F238E27FC236}">
                <a16:creationId xmlns:a16="http://schemas.microsoft.com/office/drawing/2014/main" id="{D2E7A92D-6E0B-47C6-B535-E7B737156148}"/>
              </a:ext>
            </a:extLst>
          </p:cNvPr>
          <p:cNvSpPr txBox="1"/>
          <p:nvPr/>
        </p:nvSpPr>
        <p:spPr>
          <a:xfrm>
            <a:off x="6640286" y="972713"/>
            <a:ext cx="503672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Counties throughout Wisconsin experienced varying levels of population change, particularly in the </a:t>
            </a:r>
            <a:r>
              <a:rPr kumimoji="0" lang="en-US" sz="2000" b="1" i="0" u="none" strike="noStrike" kern="1200" cap="none" spc="0" normalizeH="0" baseline="0" noProof="0" dirty="0">
                <a:ln>
                  <a:noFill/>
                </a:ln>
                <a:solidFill>
                  <a:schemeClr val="accent1"/>
                </a:solidFill>
                <a:effectLst/>
                <a:uLnTx/>
                <a:uFillTx/>
                <a:latin typeface="Franklin Gothic Book" panose="020B0503020102020204" pitchFamily="34" charset="0"/>
                <a:ea typeface="+mn-ea"/>
                <a:cs typeface="+mn-cs"/>
              </a:rPr>
              <a:t>southeast</a:t>
            </a:r>
            <a:r>
              <a:rPr kumimoji="0" lang="en-US" sz="2000" b="1" i="0" u="none" strike="noStrike" kern="1200" cap="none" spc="0" normalizeH="0" baseline="0" noProof="0" dirty="0">
                <a:ln>
                  <a:noFill/>
                </a:ln>
                <a:solidFill>
                  <a:srgbClr val="AE5CAE"/>
                </a:solidFill>
                <a:effectLst/>
                <a:uLnTx/>
                <a:uFillTx/>
                <a:latin typeface="Franklin Gothic Book" panose="020B0503020102020204" pitchFamily="34" charset="0"/>
                <a:ea typeface="+mn-ea"/>
                <a:cs typeface="+mn-cs"/>
              </a:rPr>
              <a:t>.</a:t>
            </a:r>
          </a:p>
        </p:txBody>
      </p:sp>
    </p:spTree>
    <p:extLst>
      <p:ext uri="{BB962C8B-B14F-4D97-AF65-F5344CB8AC3E}">
        <p14:creationId xmlns:p14="http://schemas.microsoft.com/office/powerpoint/2010/main" val="6665071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a:solidFill>
                  <a:schemeClr val="bg1"/>
                </a:solidFill>
                <a:latin typeface="Leelawadee" panose="020B0502040204020203" pitchFamily="34" charset="-34"/>
                <a:cs typeface="Leelawadee" panose="020B0502040204020203" pitchFamily="34" charset="-34"/>
              </a:rPr>
              <a:t>Program Outcomes</a:t>
            </a:r>
          </a:p>
        </p:txBody>
      </p:sp>
      <p:sp>
        <p:nvSpPr>
          <p:cNvPr id="5" name="Text Placeholder 4"/>
          <p:cNvSpPr>
            <a:spLocks noGrp="1"/>
          </p:cNvSpPr>
          <p:nvPr>
            <p:ph type="body" idx="1"/>
          </p:nvPr>
        </p:nvSpPr>
        <p:spPr/>
        <p:txBody>
          <a:bodyPr/>
          <a:lstStyle/>
          <a:p>
            <a:r>
              <a:rPr lang="en-US" sz="2800" dirty="0">
                <a:solidFill>
                  <a:schemeClr val="bg1"/>
                </a:solidFill>
                <a:latin typeface="Franklin Gothic Book" panose="020B0503020102020204" pitchFamily="34" charset="0"/>
              </a:rPr>
              <a:t>HIV Care Services—Evidence-based Interventions: </a:t>
            </a:r>
          </a:p>
          <a:p>
            <a:r>
              <a:rPr lang="en-US" sz="2800" dirty="0">
                <a:solidFill>
                  <a:schemeClr val="bg1"/>
                </a:solidFill>
                <a:latin typeface="Franklin Gothic Book" panose="020B0503020102020204" pitchFamily="34" charset="0"/>
              </a:rPr>
              <a:t>Peer Navigator Program (PNP)</a:t>
            </a:r>
          </a:p>
        </p:txBody>
      </p:sp>
      <p:sp>
        <p:nvSpPr>
          <p:cNvPr id="6" name="Action Button: Go Home 5">
            <a:hlinkClick r:id="rId3" action="ppaction://hlinksldjump" highlightClick="1"/>
            <a:extLst>
              <a:ext uri="{FF2B5EF4-FFF2-40B4-BE49-F238E27FC236}">
                <a16:creationId xmlns:a16="http://schemas.microsoft.com/office/drawing/2014/main" id="{5BBD54A2-C4DB-4402-B8DA-501FCEB69FAD}"/>
              </a:ext>
            </a:extLst>
          </p:cNvPr>
          <p:cNvSpPr/>
          <p:nvPr/>
        </p:nvSpPr>
        <p:spPr>
          <a:xfrm>
            <a:off x="11456276" y="6074978"/>
            <a:ext cx="611492" cy="600981"/>
          </a:xfrm>
          <a:prstGeom prst="actionButtonHome">
            <a:avLst/>
          </a:prstGeom>
          <a:solidFill>
            <a:schemeClr val="bg1"/>
          </a:solidFill>
          <a:ln>
            <a:solidFill>
              <a:srgbClr val="0033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273776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7D40C5-509C-46EA-B3B2-200E7E6B4CB7}"/>
              </a:ext>
            </a:extLst>
          </p:cNvPr>
          <p:cNvPicPr>
            <a:picLocks noChangeAspect="1"/>
          </p:cNvPicPr>
          <p:nvPr/>
        </p:nvPicPr>
        <p:blipFill>
          <a:blip r:embed="rId3"/>
          <a:stretch>
            <a:fillRect/>
          </a:stretch>
        </p:blipFill>
        <p:spPr>
          <a:xfrm>
            <a:off x="1194120" y="111210"/>
            <a:ext cx="9968068" cy="6746789"/>
          </a:xfrm>
          <a:prstGeom prst="rect">
            <a:avLst/>
          </a:prstGeom>
        </p:spPr>
      </p:pic>
    </p:spTree>
    <p:extLst>
      <p:ext uri="{BB962C8B-B14F-4D97-AF65-F5344CB8AC3E}">
        <p14:creationId xmlns:p14="http://schemas.microsoft.com/office/powerpoint/2010/main" val="41496826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FA18CA-0469-45D4-AD24-13C1EC521A51}"/>
              </a:ext>
            </a:extLst>
          </p:cNvPr>
          <p:cNvPicPr>
            <a:picLocks noChangeAspect="1"/>
          </p:cNvPicPr>
          <p:nvPr/>
        </p:nvPicPr>
        <p:blipFill>
          <a:blip r:embed="rId3"/>
          <a:stretch>
            <a:fillRect/>
          </a:stretch>
        </p:blipFill>
        <p:spPr>
          <a:xfrm>
            <a:off x="0" y="591280"/>
            <a:ext cx="12192000" cy="5675440"/>
          </a:xfrm>
          <a:prstGeom prst="rect">
            <a:avLst/>
          </a:prstGeom>
        </p:spPr>
      </p:pic>
    </p:spTree>
    <p:extLst>
      <p:ext uri="{BB962C8B-B14F-4D97-AF65-F5344CB8AC3E}">
        <p14:creationId xmlns:p14="http://schemas.microsoft.com/office/powerpoint/2010/main" val="9470984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a:solidFill>
                  <a:schemeClr val="bg1"/>
                </a:solidFill>
                <a:latin typeface="Leelawadee" panose="020B0502040204020203" pitchFamily="34" charset="-34"/>
                <a:cs typeface="Leelawadee" panose="020B0502040204020203" pitchFamily="34" charset="-34"/>
              </a:rPr>
              <a:t>Program Outcomes</a:t>
            </a:r>
          </a:p>
        </p:txBody>
      </p:sp>
      <p:sp>
        <p:nvSpPr>
          <p:cNvPr id="5" name="Text Placeholder 4"/>
          <p:cNvSpPr>
            <a:spLocks noGrp="1"/>
          </p:cNvSpPr>
          <p:nvPr>
            <p:ph type="body" idx="1"/>
          </p:nvPr>
        </p:nvSpPr>
        <p:spPr/>
        <p:txBody>
          <a:bodyPr/>
          <a:lstStyle/>
          <a:p>
            <a:r>
              <a:rPr lang="en-US" sz="2800" dirty="0">
                <a:solidFill>
                  <a:schemeClr val="bg1"/>
                </a:solidFill>
                <a:latin typeface="Franklin Gothic Book" panose="020B0503020102020204" pitchFamily="34" charset="0"/>
              </a:rPr>
              <a:t>HIV Care Services—HIV Care Continuum</a:t>
            </a:r>
          </a:p>
        </p:txBody>
      </p:sp>
      <p:sp>
        <p:nvSpPr>
          <p:cNvPr id="6" name="Action Button: Go Home 5">
            <a:hlinkClick r:id="rId3" action="ppaction://hlinksldjump" highlightClick="1"/>
            <a:extLst>
              <a:ext uri="{FF2B5EF4-FFF2-40B4-BE49-F238E27FC236}">
                <a16:creationId xmlns:a16="http://schemas.microsoft.com/office/drawing/2014/main" id="{C63BC1DC-61D7-4115-BC04-0107FC96CBEF}"/>
              </a:ext>
            </a:extLst>
          </p:cNvPr>
          <p:cNvSpPr/>
          <p:nvPr/>
        </p:nvSpPr>
        <p:spPr>
          <a:xfrm>
            <a:off x="11456276" y="6074978"/>
            <a:ext cx="611492" cy="600981"/>
          </a:xfrm>
          <a:prstGeom prst="actionButtonHome">
            <a:avLst/>
          </a:prstGeom>
          <a:solidFill>
            <a:schemeClr val="bg1"/>
          </a:solidFill>
          <a:ln>
            <a:solidFill>
              <a:srgbClr val="2A5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2746414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A01C59D6-BE4A-4138-9BCC-046B5EA5B774}"/>
              </a:ext>
            </a:extLst>
          </p:cNvPr>
          <p:cNvSpPr txBox="1"/>
          <p:nvPr/>
        </p:nvSpPr>
        <p:spPr>
          <a:xfrm>
            <a:off x="813819" y="89065"/>
            <a:ext cx="10564362" cy="138149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3200" b="1" baseline="0" dirty="0">
                <a:solidFill>
                  <a:sysClr val="windowText" lastClr="000000"/>
                </a:solidFill>
                <a:latin typeface="Leelawadee" panose="020B0502040204020203" pitchFamily="34" charset="-34"/>
                <a:ea typeface="+mn-ea"/>
                <a:cs typeface="Leelawadee" panose="020B0502040204020203" pitchFamily="34" charset="-34"/>
              </a:rPr>
              <a:t>Most people living with HIV who are engaged in care are </a:t>
            </a:r>
            <a:r>
              <a:rPr lang="en-US" sz="3200" b="1" baseline="0" dirty="0">
                <a:solidFill>
                  <a:srgbClr val="2A5934"/>
                </a:solidFill>
                <a:latin typeface="Leelawadee" panose="020B0502040204020203" pitchFamily="34" charset="-34"/>
                <a:ea typeface="+mn-ea"/>
                <a:cs typeface="Leelawadee" panose="020B0502040204020203" pitchFamily="34" charset="-34"/>
              </a:rPr>
              <a:t>virally suppressed</a:t>
            </a:r>
            <a:r>
              <a:rPr lang="en-US" sz="3200" b="1" baseline="0" dirty="0">
                <a:latin typeface="Leelawadee" panose="020B0502040204020203" pitchFamily="34" charset="-34"/>
                <a:ea typeface="+mn-ea"/>
                <a:cs typeface="Leelawadee" panose="020B0502040204020203" pitchFamily="34" charset="-34"/>
              </a:rPr>
              <a:t>.</a:t>
            </a:r>
            <a:endParaRPr lang="en-US" sz="3200" b="1" dirty="0">
              <a:latin typeface="Leelawadee" panose="020B0502040204020203" pitchFamily="34" charset="-34"/>
              <a:ea typeface="+mn-ea"/>
              <a:cs typeface="Leelawadee" panose="020B0502040204020203" pitchFamily="34" charset="-34"/>
            </a:endParaRPr>
          </a:p>
          <a:p>
            <a:r>
              <a:rPr lang="en-US" sz="2200" b="0" dirty="0">
                <a:latin typeface="Franklin Gothic Book" panose="020B0503020102020204" pitchFamily="34" charset="0"/>
                <a:ea typeface="+mn-ea"/>
                <a:cs typeface="Leelawadee" panose="020B0502040204020203" pitchFamily="34" charset="-34"/>
              </a:rPr>
              <a:t>HIV</a:t>
            </a:r>
            <a:r>
              <a:rPr lang="en-US" sz="2200" b="0" baseline="0" dirty="0">
                <a:latin typeface="Franklin Gothic Book" panose="020B0503020102020204" pitchFamily="34" charset="0"/>
                <a:ea typeface="+mn-ea"/>
                <a:cs typeface="Leelawadee" panose="020B0502040204020203" pitchFamily="34" charset="-34"/>
              </a:rPr>
              <a:t> Care Continuum</a:t>
            </a:r>
            <a:r>
              <a:rPr lang="en-US" sz="2200" b="0" dirty="0">
                <a:latin typeface="Franklin Gothic Book" panose="020B0503020102020204" pitchFamily="34" charset="0"/>
                <a:ea typeface="+mn-ea"/>
                <a:cs typeface="Leelawadee" panose="020B0502040204020203" pitchFamily="34" charset="-34"/>
              </a:rPr>
              <a:t>, Wisconsin, 2020</a:t>
            </a:r>
          </a:p>
        </p:txBody>
      </p:sp>
      <p:graphicFrame>
        <p:nvGraphicFramePr>
          <p:cNvPr id="5" name="Chart 4">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4264817316"/>
              </p:ext>
            </p:extLst>
          </p:nvPr>
        </p:nvGraphicFramePr>
        <p:xfrm>
          <a:off x="813818" y="1265490"/>
          <a:ext cx="10564361" cy="53266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897893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a:solidFill>
                  <a:schemeClr val="bg1"/>
                </a:solidFill>
                <a:latin typeface="Leelawadee" panose="020B0502040204020203" pitchFamily="34" charset="-34"/>
                <a:cs typeface="Leelawadee" panose="020B0502040204020203" pitchFamily="34" charset="-34"/>
              </a:rPr>
              <a:t>Program Outcomes</a:t>
            </a:r>
          </a:p>
        </p:txBody>
      </p:sp>
      <p:sp>
        <p:nvSpPr>
          <p:cNvPr id="5" name="Text Placeholder 4"/>
          <p:cNvSpPr>
            <a:spLocks noGrp="1"/>
          </p:cNvSpPr>
          <p:nvPr>
            <p:ph type="body" idx="1"/>
          </p:nvPr>
        </p:nvSpPr>
        <p:spPr/>
        <p:txBody>
          <a:bodyPr/>
          <a:lstStyle/>
          <a:p>
            <a:r>
              <a:rPr lang="en-US" sz="2800" dirty="0">
                <a:solidFill>
                  <a:schemeClr val="bg1"/>
                </a:solidFill>
                <a:latin typeface="Franklin Gothic Book" panose="020B0503020102020204" pitchFamily="34" charset="0"/>
              </a:rPr>
              <a:t>HIV Prevention—HIV Testing at funded Counseling, Testing, and Referral (CTR) Sites</a:t>
            </a:r>
          </a:p>
        </p:txBody>
      </p:sp>
      <p:sp>
        <p:nvSpPr>
          <p:cNvPr id="6" name="Action Button: Go Home 5">
            <a:hlinkClick r:id="rId3" action="ppaction://hlinksldjump" highlightClick="1"/>
            <a:extLst>
              <a:ext uri="{FF2B5EF4-FFF2-40B4-BE49-F238E27FC236}">
                <a16:creationId xmlns:a16="http://schemas.microsoft.com/office/drawing/2014/main" id="{05041801-7163-4DCE-8E48-330610257529}"/>
              </a:ext>
            </a:extLst>
          </p:cNvPr>
          <p:cNvSpPr/>
          <p:nvPr/>
        </p:nvSpPr>
        <p:spPr>
          <a:xfrm>
            <a:off x="11456276" y="6074978"/>
            <a:ext cx="611492" cy="600981"/>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13729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E568F-D015-4900-BA77-C2157E68FAD0}"/>
              </a:ext>
            </a:extLst>
          </p:cNvPr>
          <p:cNvPicPr>
            <a:picLocks noChangeAspect="1"/>
          </p:cNvPicPr>
          <p:nvPr/>
        </p:nvPicPr>
        <p:blipFill>
          <a:blip r:embed="rId3"/>
          <a:stretch>
            <a:fillRect/>
          </a:stretch>
        </p:blipFill>
        <p:spPr>
          <a:xfrm>
            <a:off x="-1" y="1308100"/>
            <a:ext cx="5625885" cy="5372100"/>
          </a:xfrm>
          <a:prstGeom prst="rect">
            <a:avLst/>
          </a:prstGeom>
          <a:solidFill>
            <a:schemeClr val="bg1"/>
          </a:solidFill>
        </p:spPr>
      </p:pic>
      <p:sp>
        <p:nvSpPr>
          <p:cNvPr id="22" name="Rectangle 21">
            <a:extLst>
              <a:ext uri="{FF2B5EF4-FFF2-40B4-BE49-F238E27FC236}">
                <a16:creationId xmlns:a16="http://schemas.microsoft.com/office/drawing/2014/main" id="{3EB03D8B-58A6-4F2A-A43B-30271675EE6D}"/>
              </a:ext>
            </a:extLst>
          </p:cNvPr>
          <p:cNvSpPr/>
          <p:nvPr/>
        </p:nvSpPr>
        <p:spPr>
          <a:xfrm>
            <a:off x="944232" y="1953489"/>
            <a:ext cx="2806358" cy="2127725"/>
          </a:xfrm>
          <a:prstGeom prst="rect">
            <a:avLst/>
          </a:prstGeom>
          <a:solidFill>
            <a:schemeClr val="accent1">
              <a:alpha val="5000"/>
            </a:schemeClr>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4B9AF759-F5F8-4FBC-8082-D16BE1A503DB}"/>
              </a:ext>
            </a:extLst>
          </p:cNvPr>
          <p:cNvSpPr txBox="1"/>
          <p:nvPr/>
        </p:nvSpPr>
        <p:spPr>
          <a:xfrm>
            <a:off x="944232" y="2943760"/>
            <a:ext cx="3270895" cy="1138773"/>
          </a:xfrm>
          <a:prstGeom prst="rect">
            <a:avLst/>
          </a:prstGeom>
          <a:noFill/>
        </p:spPr>
        <p:txBody>
          <a:bodyPr wrap="none" rtlCol="0">
            <a:spAutoFit/>
          </a:bodyPr>
          <a:lstStyle/>
          <a:p>
            <a:r>
              <a:rPr lang="en-US" sz="2400" b="1" dirty="0">
                <a:solidFill>
                  <a:srgbClr val="800080"/>
                </a:solidFill>
                <a:latin typeface="Franklin Gothic Book" panose="020B0503020102020204" pitchFamily="34" charset="0"/>
              </a:rPr>
              <a:t>29,302</a:t>
            </a:r>
            <a:r>
              <a:rPr lang="en-US" sz="2000" dirty="0">
                <a:latin typeface="Franklin Gothic Book" panose="020B0503020102020204" pitchFamily="34" charset="0"/>
              </a:rPr>
              <a:t> </a:t>
            </a:r>
            <a:r>
              <a:rPr lang="en-US" sz="2000" dirty="0">
                <a:solidFill>
                  <a:srgbClr val="800080"/>
                </a:solidFill>
                <a:latin typeface="Franklin Gothic Book" panose="020B0503020102020204" pitchFamily="34" charset="0"/>
              </a:rPr>
              <a:t> </a:t>
            </a:r>
            <a:r>
              <a:rPr lang="en-US" sz="2000" dirty="0">
                <a:latin typeface="Franklin Gothic Book" panose="020B0503020102020204" pitchFamily="34" charset="0"/>
              </a:rPr>
              <a:t>HIV tests</a:t>
            </a:r>
          </a:p>
          <a:p>
            <a:endParaRPr lang="en-US" sz="2000" u="sng" dirty="0">
              <a:latin typeface="Franklin Gothic Book" panose="020B0503020102020204" pitchFamily="34" charset="0"/>
            </a:endParaRPr>
          </a:p>
          <a:p>
            <a:r>
              <a:rPr lang="en-US" sz="2400" b="1" dirty="0">
                <a:solidFill>
                  <a:srgbClr val="800080"/>
                </a:solidFill>
                <a:latin typeface="Franklin Gothic Book" panose="020B0503020102020204" pitchFamily="34" charset="0"/>
              </a:rPr>
              <a:t>83</a:t>
            </a:r>
            <a:r>
              <a:rPr lang="en-US" sz="2000" b="1" dirty="0">
                <a:solidFill>
                  <a:srgbClr val="800080"/>
                </a:solidFill>
                <a:latin typeface="Franklin Gothic Book" panose="020B0503020102020204" pitchFamily="34" charset="0"/>
              </a:rPr>
              <a:t>        </a:t>
            </a:r>
            <a:r>
              <a:rPr lang="en-US" sz="2000" dirty="0">
                <a:latin typeface="Franklin Gothic Book" panose="020B0503020102020204" pitchFamily="34" charset="0"/>
              </a:rPr>
              <a:t> New diagnoses        </a:t>
            </a:r>
          </a:p>
        </p:txBody>
      </p:sp>
      <p:sp>
        <p:nvSpPr>
          <p:cNvPr id="2" name="Title 1">
            <a:extLst>
              <a:ext uri="{FF2B5EF4-FFF2-40B4-BE49-F238E27FC236}">
                <a16:creationId xmlns:a16="http://schemas.microsoft.com/office/drawing/2014/main" id="{F09159DA-4E56-4B2B-A944-DF9801AB13C6}"/>
              </a:ext>
            </a:extLst>
          </p:cNvPr>
          <p:cNvSpPr>
            <a:spLocks noGrp="1"/>
          </p:cNvSpPr>
          <p:nvPr>
            <p:ph type="title"/>
          </p:nvPr>
        </p:nvSpPr>
        <p:spPr>
          <a:xfrm>
            <a:off x="609600" y="43099"/>
            <a:ext cx="10972800" cy="1524000"/>
          </a:xfrm>
        </p:spPr>
        <p:txBody>
          <a:bodyPr/>
          <a:lstStyle/>
          <a:p>
            <a:pPr algn="l"/>
            <a:r>
              <a:rPr lang="en-US" sz="3200" b="1" dirty="0">
                <a:solidFill>
                  <a:srgbClr val="800080"/>
                </a:solidFill>
                <a:latin typeface="Leelawadee" panose="020B0502040204020203" pitchFamily="34" charset="-34"/>
                <a:cs typeface="Leelawadee" panose="020B0502040204020203" pitchFamily="34" charset="-34"/>
              </a:rPr>
              <a:t>State-funded HIV CTR sites </a:t>
            </a:r>
            <a:r>
              <a:rPr lang="en-US" sz="3200" b="1" dirty="0">
                <a:solidFill>
                  <a:schemeClr val="tx1"/>
                </a:solidFill>
                <a:latin typeface="Leelawadee" panose="020B0502040204020203" pitchFamily="34" charset="-34"/>
                <a:cs typeface="Leelawadee" panose="020B0502040204020203" pitchFamily="34" charset="-34"/>
              </a:rPr>
              <a:t>diagnosed </a:t>
            </a:r>
            <a:r>
              <a:rPr lang="en-US" sz="3200" b="1" dirty="0">
                <a:solidFill>
                  <a:srgbClr val="800080"/>
                </a:solidFill>
                <a:latin typeface="Leelawadee" panose="020B0502040204020203" pitchFamily="34" charset="-34"/>
                <a:cs typeface="Leelawadee" panose="020B0502040204020203" pitchFamily="34" charset="-34"/>
              </a:rPr>
              <a:t>1</a:t>
            </a:r>
            <a:r>
              <a:rPr lang="en-US" sz="3200" b="1" dirty="0">
                <a:solidFill>
                  <a:schemeClr val="tx1"/>
                </a:solidFill>
                <a:latin typeface="Leelawadee" panose="020B0502040204020203" pitchFamily="34" charset="-34"/>
                <a:cs typeface="Leelawadee" panose="020B0502040204020203" pitchFamily="34" charset="-34"/>
              </a:rPr>
              <a:t> in </a:t>
            </a:r>
            <a:r>
              <a:rPr lang="en-US" sz="3200" b="1" dirty="0">
                <a:solidFill>
                  <a:srgbClr val="800080"/>
                </a:solidFill>
                <a:latin typeface="Leelawadee" panose="020B0502040204020203" pitchFamily="34" charset="-34"/>
                <a:cs typeface="Leelawadee" panose="020B0502040204020203" pitchFamily="34" charset="-34"/>
              </a:rPr>
              <a:t>5</a:t>
            </a:r>
            <a:r>
              <a:rPr lang="en-US" sz="3200" b="1" dirty="0">
                <a:solidFill>
                  <a:schemeClr val="tx1"/>
                </a:solidFill>
                <a:latin typeface="Leelawadee" panose="020B0502040204020203" pitchFamily="34" charset="-34"/>
                <a:cs typeface="Leelawadee" panose="020B0502040204020203" pitchFamily="34" charset="-34"/>
              </a:rPr>
              <a:t> of  Wisconsin’s new HIV positive cases in 2018–2019. </a:t>
            </a:r>
            <a:endParaRPr lang="en-US" sz="2200" dirty="0">
              <a:solidFill>
                <a:schemeClr val="tx1"/>
              </a:solidFill>
              <a:latin typeface="Franklin Gothic Book" panose="020B0503020102020204" pitchFamily="34" charset="0"/>
              <a:cs typeface="Leelawadee" panose="020B0502040204020203" pitchFamily="34" charset="-34"/>
            </a:endParaRPr>
          </a:p>
        </p:txBody>
      </p:sp>
      <p:pic>
        <p:nvPicPr>
          <p:cNvPr id="8" name="Graphic 7" descr="Badge Follow with solid fill">
            <a:extLst>
              <a:ext uri="{FF2B5EF4-FFF2-40B4-BE49-F238E27FC236}">
                <a16:creationId xmlns:a16="http://schemas.microsoft.com/office/drawing/2014/main" id="{1AD0091D-F56A-403E-B9AF-58C9EAD595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91932" y="3615261"/>
            <a:ext cx="443230" cy="443230"/>
          </a:xfrm>
          <a:prstGeom prst="rect">
            <a:avLst/>
          </a:prstGeom>
        </p:spPr>
      </p:pic>
      <p:sp>
        <p:nvSpPr>
          <p:cNvPr id="11" name="TextBox 10">
            <a:extLst>
              <a:ext uri="{FF2B5EF4-FFF2-40B4-BE49-F238E27FC236}">
                <a16:creationId xmlns:a16="http://schemas.microsoft.com/office/drawing/2014/main" id="{64420839-88CC-4F9F-ABCC-1C72448AF97F}"/>
              </a:ext>
            </a:extLst>
          </p:cNvPr>
          <p:cNvSpPr txBox="1"/>
          <p:nvPr/>
        </p:nvSpPr>
        <p:spPr>
          <a:xfrm>
            <a:off x="1857672" y="5643428"/>
            <a:ext cx="3195555" cy="461665"/>
          </a:xfrm>
          <a:prstGeom prst="rect">
            <a:avLst/>
          </a:prstGeom>
          <a:solidFill>
            <a:schemeClr val="bg1"/>
          </a:solidFill>
        </p:spPr>
        <p:txBody>
          <a:bodyPr wrap="none" rtlCol="0">
            <a:spAutoFit/>
          </a:bodyPr>
          <a:lstStyle/>
          <a:p>
            <a:r>
              <a:rPr lang="en-US" sz="2400" dirty="0">
                <a:latin typeface="Franklin Gothic Book" panose="020B0503020102020204" pitchFamily="34" charset="0"/>
              </a:rPr>
              <a:t>432</a:t>
            </a:r>
            <a:r>
              <a:rPr lang="en-US" sz="2000" dirty="0">
                <a:latin typeface="Franklin Gothic Book" panose="020B0503020102020204" pitchFamily="34" charset="0"/>
              </a:rPr>
              <a:t> WI new HIV diagnoses</a:t>
            </a:r>
          </a:p>
        </p:txBody>
      </p:sp>
      <p:pic>
        <p:nvPicPr>
          <p:cNvPr id="13" name="Graphic 12" descr="Hospital outline">
            <a:extLst>
              <a:ext uri="{FF2B5EF4-FFF2-40B4-BE49-F238E27FC236}">
                <a16:creationId xmlns:a16="http://schemas.microsoft.com/office/drawing/2014/main" id="{15F152E0-43C8-44E2-88C9-3B603B1F04A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4732" y="1953490"/>
            <a:ext cx="914400" cy="914400"/>
          </a:xfrm>
          <a:prstGeom prst="rect">
            <a:avLst/>
          </a:prstGeom>
        </p:spPr>
      </p:pic>
      <p:cxnSp>
        <p:nvCxnSpPr>
          <p:cNvPr id="17" name="Straight Arrow Connector 16">
            <a:extLst>
              <a:ext uri="{FF2B5EF4-FFF2-40B4-BE49-F238E27FC236}">
                <a16:creationId xmlns:a16="http://schemas.microsoft.com/office/drawing/2014/main" id="{C3C51BA6-A9FF-4513-AF1A-1486C9D91C91}"/>
              </a:ext>
            </a:extLst>
          </p:cNvPr>
          <p:cNvCxnSpPr>
            <a:cxnSpLocks/>
          </p:cNvCxnSpPr>
          <p:nvPr/>
        </p:nvCxnSpPr>
        <p:spPr>
          <a:xfrm>
            <a:off x="1234440" y="3383280"/>
            <a:ext cx="0" cy="316436"/>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5F1365B-0A65-4A40-A4A4-67F56F33359D}"/>
              </a:ext>
            </a:extLst>
          </p:cNvPr>
          <p:cNvSpPr txBox="1"/>
          <p:nvPr/>
        </p:nvSpPr>
        <p:spPr>
          <a:xfrm>
            <a:off x="2133277" y="1732842"/>
            <a:ext cx="2981258" cy="1015663"/>
          </a:xfrm>
          <a:prstGeom prst="rect">
            <a:avLst/>
          </a:prstGeom>
          <a:solidFill>
            <a:srgbClr val="800080"/>
          </a:solidFill>
        </p:spPr>
        <p:txBody>
          <a:bodyPr wrap="square" rtlCol="0">
            <a:spAutoFit/>
          </a:bodyPr>
          <a:lstStyle/>
          <a:p>
            <a:r>
              <a:rPr lang="en-US" dirty="0">
                <a:solidFill>
                  <a:schemeClr val="bg1"/>
                </a:solidFill>
                <a:latin typeface="Franklin Gothic Book" panose="020B0503020102020204" pitchFamily="34" charset="0"/>
              </a:rPr>
              <a:t>2018–2019</a:t>
            </a:r>
          </a:p>
          <a:p>
            <a:pPr algn="r"/>
            <a:r>
              <a:rPr lang="en-US" sz="2000" b="1" dirty="0">
                <a:solidFill>
                  <a:schemeClr val="bg1"/>
                </a:solidFill>
                <a:latin typeface="Franklin Gothic Book" panose="020B0503020102020204" pitchFamily="34" charset="0"/>
              </a:rPr>
              <a:t>State-funded</a:t>
            </a:r>
          </a:p>
          <a:p>
            <a:pPr algn="r"/>
            <a:r>
              <a:rPr lang="en-US" sz="2000" dirty="0">
                <a:solidFill>
                  <a:schemeClr val="bg1"/>
                </a:solidFill>
                <a:latin typeface="Franklin Gothic Book" panose="020B0503020102020204" pitchFamily="34" charset="0"/>
              </a:rPr>
              <a:t>HIV CTR sites…  </a:t>
            </a:r>
          </a:p>
        </p:txBody>
      </p:sp>
      <p:cxnSp>
        <p:nvCxnSpPr>
          <p:cNvPr id="27" name="Straight Arrow Connector 26">
            <a:extLst>
              <a:ext uri="{FF2B5EF4-FFF2-40B4-BE49-F238E27FC236}">
                <a16:creationId xmlns:a16="http://schemas.microsoft.com/office/drawing/2014/main" id="{E425F873-707A-467D-9296-66CDA9FA05BF}"/>
              </a:ext>
            </a:extLst>
          </p:cNvPr>
          <p:cNvCxnSpPr>
            <a:cxnSpLocks/>
          </p:cNvCxnSpPr>
          <p:nvPr/>
        </p:nvCxnSpPr>
        <p:spPr>
          <a:xfrm>
            <a:off x="1341120" y="4253185"/>
            <a:ext cx="1016510" cy="543861"/>
          </a:xfrm>
          <a:prstGeom prst="straightConnector1">
            <a:avLst/>
          </a:prstGeom>
          <a:ln w="25400">
            <a:solidFill>
              <a:schemeClr val="bg1">
                <a:lumMod val="50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E459C0C-C760-4DFA-B9E0-D5480B74FD68}"/>
              </a:ext>
            </a:extLst>
          </p:cNvPr>
          <p:cNvCxnSpPr>
            <a:cxnSpLocks/>
          </p:cNvCxnSpPr>
          <p:nvPr/>
        </p:nvCxnSpPr>
        <p:spPr>
          <a:xfrm flipV="1">
            <a:off x="2244950" y="4998710"/>
            <a:ext cx="213148" cy="551190"/>
          </a:xfrm>
          <a:prstGeom prst="straightConnector1">
            <a:avLst/>
          </a:prstGeom>
          <a:ln w="25400">
            <a:solidFill>
              <a:schemeClr val="bg1">
                <a:lumMod val="50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990A0CC-2B73-4DB2-88DB-1F77C403D651}"/>
              </a:ext>
            </a:extLst>
          </p:cNvPr>
          <p:cNvSpPr txBox="1"/>
          <p:nvPr/>
        </p:nvSpPr>
        <p:spPr>
          <a:xfrm>
            <a:off x="2550049" y="4253764"/>
            <a:ext cx="2564485" cy="1169551"/>
          </a:xfrm>
          <a:prstGeom prst="rect">
            <a:avLst/>
          </a:prstGeom>
          <a:solidFill>
            <a:srgbClr val="800080"/>
          </a:solidFill>
        </p:spPr>
        <p:txBody>
          <a:bodyPr wrap="square" rtlCol="0">
            <a:spAutoFit/>
          </a:bodyPr>
          <a:lstStyle/>
          <a:p>
            <a:r>
              <a:rPr lang="en-US" sz="2000" dirty="0">
                <a:solidFill>
                  <a:schemeClr val="bg1"/>
                </a:solidFill>
                <a:latin typeface="Franklin Gothic Book" panose="020B0503020102020204" pitchFamily="34" charset="0"/>
              </a:rPr>
              <a:t>…detect  1 of 5, or</a:t>
            </a:r>
          </a:p>
          <a:p>
            <a:r>
              <a:rPr lang="en-US" sz="3000" b="1" dirty="0">
                <a:solidFill>
                  <a:schemeClr val="bg1"/>
                </a:solidFill>
                <a:latin typeface="Franklin Gothic Book" panose="020B0503020102020204" pitchFamily="34" charset="0"/>
              </a:rPr>
              <a:t>19% </a:t>
            </a:r>
            <a:r>
              <a:rPr lang="en-US" sz="2000" dirty="0">
                <a:solidFill>
                  <a:schemeClr val="bg1"/>
                </a:solidFill>
                <a:latin typeface="Franklin Gothic Book" panose="020B0503020102020204" pitchFamily="34" charset="0"/>
              </a:rPr>
              <a:t>of Wisconsin’s </a:t>
            </a:r>
          </a:p>
          <a:p>
            <a:r>
              <a:rPr lang="en-US" sz="2000" dirty="0">
                <a:solidFill>
                  <a:schemeClr val="bg1"/>
                </a:solidFill>
                <a:latin typeface="Franklin Gothic Book" panose="020B0503020102020204" pitchFamily="34" charset="0"/>
              </a:rPr>
              <a:t>total HIV diagnoses</a:t>
            </a:r>
          </a:p>
        </p:txBody>
      </p:sp>
      <p:grpSp>
        <p:nvGrpSpPr>
          <p:cNvPr id="39" name="Group 38">
            <a:extLst>
              <a:ext uri="{FF2B5EF4-FFF2-40B4-BE49-F238E27FC236}">
                <a16:creationId xmlns:a16="http://schemas.microsoft.com/office/drawing/2014/main" id="{43C8EC25-6F3F-470D-AC3D-F895EFAB4FD4}"/>
              </a:ext>
            </a:extLst>
          </p:cNvPr>
          <p:cNvGrpSpPr/>
          <p:nvPr/>
        </p:nvGrpSpPr>
        <p:grpSpPr>
          <a:xfrm>
            <a:off x="2226474" y="6064421"/>
            <a:ext cx="1699519" cy="448385"/>
            <a:chOff x="372729" y="5660501"/>
            <a:chExt cx="1699519" cy="448385"/>
          </a:xfrm>
        </p:grpSpPr>
        <p:pic>
          <p:nvPicPr>
            <p:cNvPr id="25" name="Graphic 24" descr="Badge Follow with solid fill">
              <a:extLst>
                <a:ext uri="{FF2B5EF4-FFF2-40B4-BE49-F238E27FC236}">
                  <a16:creationId xmlns:a16="http://schemas.microsoft.com/office/drawing/2014/main" id="{B78476A0-859E-4178-8BB8-BD37C54F1F9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29018" y="5660501"/>
              <a:ext cx="443230" cy="443230"/>
            </a:xfrm>
            <a:prstGeom prst="rect">
              <a:avLst/>
            </a:prstGeom>
          </p:spPr>
        </p:pic>
        <p:pic>
          <p:nvPicPr>
            <p:cNvPr id="36" name="Graphic 35" descr="Badge Follow with solid fill">
              <a:extLst>
                <a:ext uri="{FF2B5EF4-FFF2-40B4-BE49-F238E27FC236}">
                  <a16:creationId xmlns:a16="http://schemas.microsoft.com/office/drawing/2014/main" id="{6E235A5C-2008-4CA7-B500-086117749A2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2729" y="5660501"/>
              <a:ext cx="443230" cy="443230"/>
            </a:xfrm>
            <a:prstGeom prst="rect">
              <a:avLst/>
            </a:prstGeom>
          </p:spPr>
        </p:pic>
        <p:pic>
          <p:nvPicPr>
            <p:cNvPr id="37" name="Graphic 36" descr="Badge Follow with solid fill">
              <a:extLst>
                <a:ext uri="{FF2B5EF4-FFF2-40B4-BE49-F238E27FC236}">
                  <a16:creationId xmlns:a16="http://schemas.microsoft.com/office/drawing/2014/main" id="{45891C4C-4558-47DA-856E-140D095B98F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10255" y="5660501"/>
              <a:ext cx="443230" cy="443230"/>
            </a:xfrm>
            <a:prstGeom prst="rect">
              <a:avLst/>
            </a:prstGeom>
          </p:spPr>
        </p:pic>
        <p:pic>
          <p:nvPicPr>
            <p:cNvPr id="38" name="Graphic 37" descr="Badge Follow with solid fill">
              <a:extLst>
                <a:ext uri="{FF2B5EF4-FFF2-40B4-BE49-F238E27FC236}">
                  <a16:creationId xmlns:a16="http://schemas.microsoft.com/office/drawing/2014/main" id="{3099FE82-0255-4ECF-91D3-7416020D168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1492" y="5665656"/>
              <a:ext cx="443230" cy="443230"/>
            </a:xfrm>
            <a:prstGeom prst="rect">
              <a:avLst/>
            </a:prstGeom>
          </p:spPr>
        </p:pic>
      </p:grpSp>
      <p:pic>
        <p:nvPicPr>
          <p:cNvPr id="1026" name="Picture 2">
            <a:extLst>
              <a:ext uri="{FF2B5EF4-FFF2-40B4-BE49-F238E27FC236}">
                <a16:creationId xmlns:a16="http://schemas.microsoft.com/office/drawing/2014/main" id="{895ED66F-9342-4E63-AC09-8D15BFD81E2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90101" y="2842844"/>
            <a:ext cx="2508122" cy="2508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7" name="Graphic 46" descr="Money outline">
            <a:extLst>
              <a:ext uri="{FF2B5EF4-FFF2-40B4-BE49-F238E27FC236}">
                <a16:creationId xmlns:a16="http://schemas.microsoft.com/office/drawing/2014/main" id="{90371285-05F7-4703-8694-6DFC1EE0743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393079" y="2025187"/>
            <a:ext cx="707886" cy="707886"/>
          </a:xfrm>
          <a:prstGeom prst="rect">
            <a:avLst/>
          </a:prstGeom>
        </p:spPr>
      </p:pic>
      <p:sp>
        <p:nvSpPr>
          <p:cNvPr id="5" name="TextBox 4">
            <a:extLst>
              <a:ext uri="{FF2B5EF4-FFF2-40B4-BE49-F238E27FC236}">
                <a16:creationId xmlns:a16="http://schemas.microsoft.com/office/drawing/2014/main" id="{3EEF41B9-BB51-4093-94BD-EB0091D0061E}"/>
              </a:ext>
            </a:extLst>
          </p:cNvPr>
          <p:cNvSpPr txBox="1"/>
          <p:nvPr/>
        </p:nvSpPr>
        <p:spPr>
          <a:xfrm>
            <a:off x="5515594" y="5964630"/>
            <a:ext cx="6365259" cy="584775"/>
          </a:xfrm>
          <a:prstGeom prst="rect">
            <a:avLst/>
          </a:prstGeom>
          <a:noFill/>
        </p:spPr>
        <p:txBody>
          <a:bodyPr wrap="square" rtlCol="0">
            <a:spAutoFit/>
          </a:bodyPr>
          <a:lstStyle/>
          <a:p>
            <a:r>
              <a:rPr lang="en-US" sz="1600" dirty="0">
                <a:latin typeface="Franklin Gothic Book" panose="020B0503020102020204" pitchFamily="34" charset="0"/>
              </a:rPr>
              <a:t>* </a:t>
            </a:r>
            <a:r>
              <a:rPr lang="en-US" sz="1600" b="0" i="0" dirty="0">
                <a:effectLst/>
                <a:latin typeface="Franklin Gothic Book" panose="020B0503020102020204" pitchFamily="34" charset="0"/>
              </a:rPr>
              <a:t>This 2018–2019 HIV testing data at the publicly-funded </a:t>
            </a:r>
            <a:r>
              <a:rPr lang="en-US" sz="1600" dirty="0">
                <a:latin typeface="Franklin Gothic Book" panose="020B0503020102020204" pitchFamily="34" charset="0"/>
              </a:rPr>
              <a:t>HIV CTR</a:t>
            </a:r>
            <a:r>
              <a:rPr lang="en-US" sz="1600" b="0" i="0" dirty="0">
                <a:effectLst/>
                <a:latin typeface="Franklin Gothic Book" panose="020B0503020102020204" pitchFamily="34" charset="0"/>
              </a:rPr>
              <a:t> sites do not reflect a comprehensive, statewide HIV testing outcome.</a:t>
            </a:r>
            <a:endParaRPr lang="en-US" sz="1600" dirty="0">
              <a:latin typeface="Franklin Gothic Book" panose="020B0503020102020204" pitchFamily="34" charset="0"/>
            </a:endParaRPr>
          </a:p>
        </p:txBody>
      </p:sp>
      <p:pic>
        <p:nvPicPr>
          <p:cNvPr id="10" name="Picture 9">
            <a:extLst>
              <a:ext uri="{FF2B5EF4-FFF2-40B4-BE49-F238E27FC236}">
                <a16:creationId xmlns:a16="http://schemas.microsoft.com/office/drawing/2014/main" id="{11F1BF56-14DA-4DEA-8FD4-E8C30D6A40A4}"/>
              </a:ext>
            </a:extLst>
          </p:cNvPr>
          <p:cNvPicPr>
            <a:picLocks noChangeAspect="1"/>
          </p:cNvPicPr>
          <p:nvPr/>
        </p:nvPicPr>
        <p:blipFill>
          <a:blip r:embed="rId13"/>
          <a:stretch>
            <a:fillRect/>
          </a:stretch>
        </p:blipFill>
        <p:spPr>
          <a:xfrm>
            <a:off x="8446919" y="2867890"/>
            <a:ext cx="3135481" cy="2689486"/>
          </a:xfrm>
          <a:prstGeom prst="rect">
            <a:avLst/>
          </a:prstGeom>
        </p:spPr>
      </p:pic>
      <p:sp>
        <p:nvSpPr>
          <p:cNvPr id="12" name="TextBox 11">
            <a:extLst>
              <a:ext uri="{FF2B5EF4-FFF2-40B4-BE49-F238E27FC236}">
                <a16:creationId xmlns:a16="http://schemas.microsoft.com/office/drawing/2014/main" id="{9F895EF0-20DF-47BF-8934-628B628F76CF}"/>
              </a:ext>
            </a:extLst>
          </p:cNvPr>
          <p:cNvSpPr txBox="1"/>
          <p:nvPr/>
        </p:nvSpPr>
        <p:spPr>
          <a:xfrm>
            <a:off x="6566118" y="2025187"/>
            <a:ext cx="1795684" cy="584775"/>
          </a:xfrm>
          <a:prstGeom prst="rect">
            <a:avLst/>
          </a:prstGeom>
          <a:noFill/>
        </p:spPr>
        <p:txBody>
          <a:bodyPr wrap="none" rtlCol="0">
            <a:spAutoFit/>
          </a:bodyPr>
          <a:lstStyle/>
          <a:p>
            <a:r>
              <a:rPr lang="en-US" sz="1600" b="1" dirty="0">
                <a:latin typeface="Franklin Gothic Book" panose="020B0503020102020204" pitchFamily="34" charset="0"/>
              </a:rPr>
              <a:t>Point-of-care tests:</a:t>
            </a:r>
          </a:p>
          <a:p>
            <a:r>
              <a:rPr lang="en-US" sz="1600" dirty="0">
                <a:latin typeface="Franklin Gothic Book" panose="020B0503020102020204" pitchFamily="34" charset="0"/>
              </a:rPr>
              <a:t>Finger-stick </a:t>
            </a:r>
          </a:p>
        </p:txBody>
      </p:sp>
      <p:sp>
        <p:nvSpPr>
          <p:cNvPr id="29" name="TextBox 28">
            <a:extLst>
              <a:ext uri="{FF2B5EF4-FFF2-40B4-BE49-F238E27FC236}">
                <a16:creationId xmlns:a16="http://schemas.microsoft.com/office/drawing/2014/main" id="{742931DE-0890-4BBF-A497-09DC1EB2DD0A}"/>
              </a:ext>
            </a:extLst>
          </p:cNvPr>
          <p:cNvSpPr txBox="1"/>
          <p:nvPr/>
        </p:nvSpPr>
        <p:spPr>
          <a:xfrm>
            <a:off x="9100211" y="2025187"/>
            <a:ext cx="2221698" cy="584775"/>
          </a:xfrm>
          <a:prstGeom prst="rect">
            <a:avLst/>
          </a:prstGeom>
          <a:noFill/>
        </p:spPr>
        <p:txBody>
          <a:bodyPr wrap="none" rtlCol="0">
            <a:spAutoFit/>
          </a:bodyPr>
          <a:lstStyle/>
          <a:p>
            <a:r>
              <a:rPr lang="en-US" sz="1600" b="1" dirty="0">
                <a:latin typeface="Franklin Gothic Book" panose="020B0503020102020204" pitchFamily="34" charset="0"/>
              </a:rPr>
              <a:t>Laboratory-based tests:</a:t>
            </a:r>
          </a:p>
          <a:p>
            <a:r>
              <a:rPr lang="en-US" sz="1600" dirty="0">
                <a:latin typeface="Franklin Gothic Book" panose="020B0503020102020204" pitchFamily="34" charset="0"/>
              </a:rPr>
              <a:t>Blood draw</a:t>
            </a:r>
          </a:p>
        </p:txBody>
      </p:sp>
    </p:spTree>
    <p:extLst>
      <p:ext uri="{BB962C8B-B14F-4D97-AF65-F5344CB8AC3E}">
        <p14:creationId xmlns:p14="http://schemas.microsoft.com/office/powerpoint/2010/main" val="119231547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C0A5C2-09F3-E777-A460-B6AFD4CB9079}"/>
              </a:ext>
            </a:extLst>
          </p:cNvPr>
          <p:cNvSpPr txBox="1"/>
          <p:nvPr/>
        </p:nvSpPr>
        <p:spPr>
          <a:xfrm>
            <a:off x="-27108" y="2343630"/>
            <a:ext cx="2370222" cy="4401205"/>
          </a:xfrm>
          <a:prstGeom prst="rect">
            <a:avLst/>
          </a:prstGeom>
          <a:noFill/>
        </p:spPr>
        <p:txBody>
          <a:bodyPr wrap="square" rtlCol="0">
            <a:spAutoFit/>
          </a:bodyPr>
          <a:lstStyle/>
          <a:p>
            <a:pPr algn="r"/>
            <a:r>
              <a:rPr lang="en-US" sz="1600" dirty="0">
                <a:latin typeface="Franklin Gothic Book" panose="020B0503020102020204" pitchFamily="34" charset="0"/>
              </a:rPr>
              <a:t>Cisgender men</a:t>
            </a:r>
          </a:p>
          <a:p>
            <a:pPr algn="r"/>
            <a:endParaRPr lang="en-US" sz="1400" dirty="0">
              <a:latin typeface="Franklin Gothic Book" panose="020B0503020102020204" pitchFamily="34" charset="0"/>
            </a:endParaRPr>
          </a:p>
          <a:p>
            <a:pPr algn="r"/>
            <a:r>
              <a:rPr lang="en-US" sz="1600" dirty="0">
                <a:latin typeface="Franklin Gothic Book" panose="020B0503020102020204" pitchFamily="34" charset="0"/>
              </a:rPr>
              <a:t>Cisgender women</a:t>
            </a:r>
          </a:p>
          <a:p>
            <a:pPr algn="r"/>
            <a:endParaRPr lang="en-US" sz="1400" dirty="0">
              <a:latin typeface="Franklin Gothic Book" panose="020B0503020102020204" pitchFamily="34" charset="0"/>
            </a:endParaRPr>
          </a:p>
          <a:p>
            <a:pPr algn="r"/>
            <a:r>
              <a:rPr lang="en-US" sz="1600" dirty="0">
                <a:latin typeface="Franklin Gothic Book" panose="020B0503020102020204" pitchFamily="34" charset="0"/>
              </a:rPr>
              <a:t>Transgender individuals* </a:t>
            </a:r>
          </a:p>
          <a:p>
            <a:pPr algn="r"/>
            <a:endParaRPr lang="en-US" sz="1400" dirty="0">
              <a:latin typeface="Franklin Gothic Book" panose="020B0503020102020204" pitchFamily="34" charset="0"/>
            </a:endParaRPr>
          </a:p>
          <a:p>
            <a:pPr algn="r"/>
            <a:r>
              <a:rPr lang="en-US" sz="1600" dirty="0">
                <a:latin typeface="Franklin Gothic Book" panose="020B0503020102020204" pitchFamily="34" charset="0"/>
              </a:rPr>
              <a:t>No gender data</a:t>
            </a:r>
          </a:p>
          <a:p>
            <a:pPr algn="r"/>
            <a:endParaRPr lang="en-US" sz="1600" dirty="0">
              <a:latin typeface="Franklin Gothic Book" panose="020B0503020102020204" pitchFamily="34" charset="0"/>
            </a:endParaRPr>
          </a:p>
          <a:p>
            <a:pPr algn="r"/>
            <a:endParaRPr lang="en-US" sz="1600" dirty="0">
              <a:latin typeface="Franklin Gothic Book" panose="020B0503020102020204" pitchFamily="34" charset="0"/>
            </a:endParaRPr>
          </a:p>
          <a:p>
            <a:pPr algn="r"/>
            <a:endParaRPr lang="en-US" sz="1600" dirty="0">
              <a:latin typeface="Franklin Gothic Book" panose="020B0503020102020204" pitchFamily="34" charset="0"/>
            </a:endParaRPr>
          </a:p>
          <a:p>
            <a:pPr algn="r"/>
            <a:r>
              <a:rPr lang="en-US" sz="1600" dirty="0">
                <a:latin typeface="Franklin Gothic Book" panose="020B0503020102020204" pitchFamily="34" charset="0"/>
              </a:rPr>
              <a:t>MFSC</a:t>
            </a:r>
          </a:p>
          <a:p>
            <a:pPr algn="r"/>
            <a:endParaRPr lang="en-US" sz="1600" dirty="0">
              <a:latin typeface="Franklin Gothic Book" panose="020B0503020102020204" pitchFamily="34" charset="0"/>
            </a:endParaRPr>
          </a:p>
          <a:p>
            <a:pPr algn="r"/>
            <a:r>
              <a:rPr lang="en-US" sz="1600" dirty="0">
                <a:latin typeface="Franklin Gothic Book" panose="020B0503020102020204" pitchFamily="34" charset="0"/>
              </a:rPr>
              <a:t>MMSC</a:t>
            </a:r>
          </a:p>
          <a:p>
            <a:pPr algn="r"/>
            <a:endParaRPr lang="en-US" sz="1600" dirty="0">
              <a:latin typeface="Franklin Gothic Book" panose="020B0503020102020204" pitchFamily="34" charset="0"/>
            </a:endParaRPr>
          </a:p>
          <a:p>
            <a:pPr algn="r"/>
            <a:r>
              <a:rPr lang="en-US" sz="1600" dirty="0">
                <a:latin typeface="Franklin Gothic Book" panose="020B0503020102020204" pitchFamily="34" charset="0"/>
              </a:rPr>
              <a:t>MMSC and IDU</a:t>
            </a:r>
          </a:p>
          <a:p>
            <a:pPr algn="r"/>
            <a:endParaRPr lang="en-US" sz="1400" dirty="0">
              <a:latin typeface="Franklin Gothic Book" panose="020B0503020102020204" pitchFamily="34" charset="0"/>
            </a:endParaRPr>
          </a:p>
          <a:p>
            <a:pPr algn="r"/>
            <a:r>
              <a:rPr lang="en-US" sz="1600" dirty="0">
                <a:latin typeface="Franklin Gothic Book" panose="020B0503020102020204" pitchFamily="34" charset="0"/>
              </a:rPr>
              <a:t>Additional exposures</a:t>
            </a:r>
          </a:p>
          <a:p>
            <a:pPr algn="r"/>
            <a:endParaRPr lang="en-US" sz="1600" dirty="0">
              <a:latin typeface="Franklin Gothic Book" panose="020B0503020102020204" pitchFamily="34" charset="0"/>
            </a:endParaRPr>
          </a:p>
        </p:txBody>
      </p:sp>
      <p:sp>
        <p:nvSpPr>
          <p:cNvPr id="23" name="TextBox 1">
            <a:extLst>
              <a:ext uri="{FF2B5EF4-FFF2-40B4-BE49-F238E27FC236}">
                <a16:creationId xmlns:a16="http://schemas.microsoft.com/office/drawing/2014/main" id="{DCFC1EC3-07C7-4CA0-B0DE-2F8966BE8CCF}"/>
              </a:ext>
            </a:extLst>
          </p:cNvPr>
          <p:cNvSpPr txBox="1"/>
          <p:nvPr/>
        </p:nvSpPr>
        <p:spPr>
          <a:xfrm>
            <a:off x="2099338" y="1676978"/>
            <a:ext cx="5302158" cy="4527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aseline="0" dirty="0">
                <a:solidFill>
                  <a:schemeClr val="accent1"/>
                </a:solidFill>
                <a:latin typeface="Franklin Gothic Book" panose="020B0503020102020204" pitchFamily="34" charset="0"/>
              </a:rPr>
              <a:t>% of HIV tests done            </a:t>
            </a:r>
            <a:r>
              <a:rPr lang="en-US" sz="1800" dirty="0">
                <a:solidFill>
                  <a:schemeClr val="tx1">
                    <a:lumMod val="50000"/>
                    <a:lumOff val="50000"/>
                  </a:schemeClr>
                </a:solidFill>
                <a:effectLst/>
                <a:latin typeface="Franklin Gothic Book" panose="020B0503020102020204" pitchFamily="34" charset="0"/>
              </a:rPr>
              <a:t>% of new HIV diagnoses</a:t>
            </a:r>
            <a:endParaRPr lang="en-US" sz="1800" dirty="0">
              <a:solidFill>
                <a:schemeClr val="tx1">
                  <a:lumMod val="50000"/>
                  <a:lumOff val="50000"/>
                </a:schemeClr>
              </a:solidFill>
              <a:latin typeface="Franklin Gothic Book" panose="020B0503020102020204" pitchFamily="34" charset="0"/>
            </a:endParaRPr>
          </a:p>
        </p:txBody>
      </p:sp>
      <p:sp>
        <p:nvSpPr>
          <p:cNvPr id="2" name="Title 1">
            <a:extLst>
              <a:ext uri="{FF2B5EF4-FFF2-40B4-BE49-F238E27FC236}">
                <a16:creationId xmlns:a16="http://schemas.microsoft.com/office/drawing/2014/main" id="{399A695F-B1F8-4F25-A503-B2976A18FD65}"/>
              </a:ext>
            </a:extLst>
          </p:cNvPr>
          <p:cNvSpPr>
            <a:spLocks noGrp="1"/>
          </p:cNvSpPr>
          <p:nvPr>
            <p:ph type="title"/>
          </p:nvPr>
        </p:nvSpPr>
        <p:spPr>
          <a:xfrm>
            <a:off x="209915" y="91265"/>
            <a:ext cx="11878211" cy="1455975"/>
          </a:xfrm>
        </p:spPr>
        <p:txBody>
          <a:bodyPr>
            <a:noAutofit/>
          </a:bodyPr>
          <a:lstStyle/>
          <a:p>
            <a:r>
              <a:rPr lang="en-US" sz="2800" b="1" dirty="0">
                <a:solidFill>
                  <a:srgbClr val="800080"/>
                </a:solidFill>
                <a:latin typeface="Leelawadee" panose="020B0502040204020203" pitchFamily="34" charset="-34"/>
                <a:cs typeface="Leelawadee" panose="020B0502040204020203" pitchFamily="34" charset="-34"/>
              </a:rPr>
              <a:t>Men</a:t>
            </a:r>
            <a:r>
              <a:rPr lang="en-US" sz="2800" b="1" dirty="0">
                <a:latin typeface="Leelawadee" panose="020B0502040204020203" pitchFamily="34" charset="-34"/>
                <a:cs typeface="Leelawadee" panose="020B0502040204020203" pitchFamily="34" charset="-34"/>
              </a:rPr>
              <a:t> and people who report </a:t>
            </a:r>
            <a:r>
              <a:rPr lang="en-US" sz="2800" b="1" dirty="0">
                <a:solidFill>
                  <a:srgbClr val="800080"/>
                </a:solidFill>
                <a:latin typeface="Leelawadee" panose="020B0502040204020203" pitchFamily="34" charset="-34"/>
                <a:cs typeface="Leelawadee" panose="020B0502040204020203" pitchFamily="34" charset="-34"/>
              </a:rPr>
              <a:t>male-female sexual contact </a:t>
            </a:r>
            <a:r>
              <a:rPr lang="en-US" sz="2800" b="1" dirty="0">
                <a:latin typeface="Leelawadee" panose="020B0502040204020203" pitchFamily="34" charset="-34"/>
                <a:cs typeface="Leelawadee" panose="020B0502040204020203" pitchFamily="34" charset="-34"/>
              </a:rPr>
              <a:t>received the </a:t>
            </a:r>
            <a:r>
              <a:rPr lang="en-US" sz="2800" b="1" dirty="0">
                <a:solidFill>
                  <a:srgbClr val="800080"/>
                </a:solidFill>
                <a:latin typeface="Leelawadee" panose="020B0502040204020203" pitchFamily="34" charset="-34"/>
                <a:cs typeface="Leelawadee" panose="020B0502040204020203" pitchFamily="34" charset="-34"/>
              </a:rPr>
              <a:t>most HIV testing </a:t>
            </a:r>
            <a:r>
              <a:rPr lang="en-US" sz="2800" b="1" dirty="0">
                <a:latin typeface="Leelawadee" panose="020B0502040204020203" pitchFamily="34" charset="-34"/>
                <a:cs typeface="Leelawadee" panose="020B0502040204020203" pitchFamily="34" charset="-34"/>
              </a:rPr>
              <a:t>at HIV CTR sites. </a:t>
            </a:r>
            <a:r>
              <a:rPr lang="en-US" sz="2800" b="1" dirty="0">
                <a:solidFill>
                  <a:schemeClr val="tx1">
                    <a:lumMod val="65000"/>
                    <a:lumOff val="35000"/>
                  </a:schemeClr>
                </a:solidFill>
                <a:latin typeface="Leelawadee" panose="020B0502040204020203" pitchFamily="34" charset="-34"/>
                <a:cs typeface="Leelawadee" panose="020B0502040204020203" pitchFamily="34" charset="-34"/>
              </a:rPr>
              <a:t>Most new diagnoses </a:t>
            </a:r>
            <a:r>
              <a:rPr lang="en-US" sz="2800" b="1" dirty="0">
                <a:latin typeface="Leelawadee" panose="020B0502040204020203" pitchFamily="34" charset="-34"/>
                <a:cs typeface="Leelawadee" panose="020B0502040204020203" pitchFamily="34" charset="-34"/>
              </a:rPr>
              <a:t>were among males who report </a:t>
            </a:r>
            <a:r>
              <a:rPr lang="en-US" sz="2800" b="1" dirty="0">
                <a:solidFill>
                  <a:schemeClr val="tx1">
                    <a:lumMod val="65000"/>
                    <a:lumOff val="35000"/>
                  </a:schemeClr>
                </a:solidFill>
                <a:latin typeface="Leelawadee" panose="020B0502040204020203" pitchFamily="34" charset="-34"/>
                <a:cs typeface="Leelawadee" panose="020B0502040204020203" pitchFamily="34" charset="-34"/>
              </a:rPr>
              <a:t>male-male sexual contact</a:t>
            </a:r>
            <a:r>
              <a:rPr lang="en-US" sz="2800" b="1" dirty="0">
                <a:latin typeface="Leelawadee" panose="020B0502040204020203" pitchFamily="34" charset="-34"/>
                <a:cs typeface="Leelawadee" panose="020B0502040204020203" pitchFamily="34" charset="-34"/>
              </a:rPr>
              <a:t>.</a:t>
            </a:r>
            <a:br>
              <a:rPr lang="en-US" sz="2800" b="1" dirty="0">
                <a:solidFill>
                  <a:schemeClr val="tx1">
                    <a:lumMod val="65000"/>
                    <a:lumOff val="35000"/>
                  </a:schemeClr>
                </a:solidFill>
                <a:latin typeface="Leelawadee" panose="020B0502040204020203" pitchFamily="34" charset="-34"/>
                <a:cs typeface="Leelawadee" panose="020B0502040204020203" pitchFamily="34" charset="-34"/>
              </a:rPr>
            </a:br>
            <a:r>
              <a:rPr lang="en-US" sz="1800" dirty="0">
                <a:latin typeface="Franklin Gothic Book" panose="020B0503020102020204" pitchFamily="34" charset="0"/>
                <a:cs typeface="Leelawadee" panose="020B0502040204020203" pitchFamily="34" charset="-34"/>
              </a:rPr>
              <a:t>Proportion of total HIV tests performed by demographics, Wisconsin 2018–2019</a:t>
            </a:r>
            <a:endParaRPr lang="en-US" sz="2200" i="1" dirty="0">
              <a:latin typeface="Franklin Gothic Book" panose="020B0503020102020204" pitchFamily="34" charset="0"/>
              <a:cs typeface="Leelawadee" panose="020B0502040204020203" pitchFamily="34" charset="-34"/>
            </a:endParaRPr>
          </a:p>
        </p:txBody>
      </p:sp>
      <p:sp>
        <p:nvSpPr>
          <p:cNvPr id="18" name="TextBox 17">
            <a:extLst>
              <a:ext uri="{FF2B5EF4-FFF2-40B4-BE49-F238E27FC236}">
                <a16:creationId xmlns:a16="http://schemas.microsoft.com/office/drawing/2014/main" id="{A5688395-C27C-479D-B877-E80439AB6AAE}"/>
              </a:ext>
            </a:extLst>
          </p:cNvPr>
          <p:cNvSpPr txBox="1"/>
          <p:nvPr/>
        </p:nvSpPr>
        <p:spPr>
          <a:xfrm>
            <a:off x="7791390" y="1771811"/>
            <a:ext cx="4151194" cy="2123658"/>
          </a:xfrm>
          <a:prstGeom prst="rect">
            <a:avLst/>
          </a:prstGeom>
          <a:solidFill>
            <a:srgbClr val="CFD2D5">
              <a:alpha val="20000"/>
            </a:srgbClr>
          </a:solidFill>
        </p:spPr>
        <p:txBody>
          <a:bodyPr wrap="square" rtlCol="0">
            <a:spAutoFit/>
          </a:bodyPr>
          <a:lstStyle/>
          <a:p>
            <a:r>
              <a:rPr lang="en-US" sz="2200" b="1" dirty="0">
                <a:solidFill>
                  <a:srgbClr val="800080"/>
                </a:solidFill>
                <a:latin typeface="Franklin Gothic Book" panose="020B0503020102020204" pitchFamily="34" charset="0"/>
              </a:rPr>
              <a:t>Men </a:t>
            </a:r>
            <a:r>
              <a:rPr lang="en-US" sz="2200" dirty="0">
                <a:latin typeface="Franklin Gothic Book" panose="020B0503020102020204" pitchFamily="34" charset="0"/>
              </a:rPr>
              <a:t>and people who report </a:t>
            </a:r>
            <a:r>
              <a:rPr lang="en-US" sz="2200" b="1" dirty="0">
                <a:solidFill>
                  <a:srgbClr val="800080"/>
                </a:solidFill>
                <a:latin typeface="Franklin Gothic Book" panose="020B0503020102020204" pitchFamily="34" charset="0"/>
              </a:rPr>
              <a:t>MMSC </a:t>
            </a:r>
            <a:r>
              <a:rPr lang="en-US" sz="2200" dirty="0">
                <a:latin typeface="Franklin Gothic Book" panose="020B0503020102020204" pitchFamily="34" charset="0"/>
              </a:rPr>
              <a:t>make up most HIV diagnoses at CTR sites. They continue to be important populations of focus for HIV testing and prevention services.  </a:t>
            </a:r>
          </a:p>
        </p:txBody>
      </p:sp>
      <p:sp>
        <p:nvSpPr>
          <p:cNvPr id="19" name="TextBox 18">
            <a:extLst>
              <a:ext uri="{FF2B5EF4-FFF2-40B4-BE49-F238E27FC236}">
                <a16:creationId xmlns:a16="http://schemas.microsoft.com/office/drawing/2014/main" id="{A8D7CF79-17F2-40B6-AC8E-1A2CC846B6A6}"/>
              </a:ext>
            </a:extLst>
          </p:cNvPr>
          <p:cNvSpPr txBox="1"/>
          <p:nvPr/>
        </p:nvSpPr>
        <p:spPr>
          <a:xfrm>
            <a:off x="7799180" y="4546771"/>
            <a:ext cx="4151194" cy="1785104"/>
          </a:xfrm>
          <a:prstGeom prst="rect">
            <a:avLst/>
          </a:prstGeom>
          <a:solidFill>
            <a:srgbClr val="DCB9DC">
              <a:alpha val="20000"/>
            </a:srgbClr>
          </a:solidFill>
        </p:spPr>
        <p:txBody>
          <a:bodyPr wrap="square" rtlCol="0">
            <a:spAutoFit/>
          </a:bodyPr>
          <a:lstStyle/>
          <a:p>
            <a:r>
              <a:rPr lang="en-US" sz="2200" b="1" dirty="0">
                <a:solidFill>
                  <a:srgbClr val="800080"/>
                </a:solidFill>
                <a:latin typeface="Franklin Gothic Book" panose="020B0503020102020204" pitchFamily="34" charset="0"/>
              </a:rPr>
              <a:t>People who report MMSC </a:t>
            </a:r>
            <a:r>
              <a:rPr lang="en-US" sz="2200" dirty="0">
                <a:latin typeface="Franklin Gothic Book" panose="020B0503020102020204" pitchFamily="34" charset="0"/>
              </a:rPr>
              <a:t>may have </a:t>
            </a:r>
            <a:r>
              <a:rPr lang="en-US" sz="2200" b="1" dirty="0">
                <a:solidFill>
                  <a:srgbClr val="800080"/>
                </a:solidFill>
                <a:latin typeface="Franklin Gothic Book" panose="020B0503020102020204" pitchFamily="34" charset="0"/>
              </a:rPr>
              <a:t>unmet HIV testing need</a:t>
            </a:r>
            <a:r>
              <a:rPr lang="en-US" sz="2200" b="1" dirty="0">
                <a:solidFill>
                  <a:schemeClr val="tx1">
                    <a:lumMod val="65000"/>
                    <a:lumOff val="35000"/>
                  </a:schemeClr>
                </a:solidFill>
                <a:latin typeface="Franklin Gothic Book" panose="020B0503020102020204" pitchFamily="34" charset="0"/>
              </a:rPr>
              <a:t> </a:t>
            </a:r>
            <a:r>
              <a:rPr lang="en-US" sz="2200" dirty="0">
                <a:latin typeface="Franklin Gothic Book" panose="020B0503020102020204" pitchFamily="34" charset="0"/>
              </a:rPr>
              <a:t>relative to people reporting MFSC, which has very high testing. </a:t>
            </a:r>
          </a:p>
        </p:txBody>
      </p:sp>
      <p:cxnSp>
        <p:nvCxnSpPr>
          <p:cNvPr id="6" name="Straight Arrow Connector 5">
            <a:extLst>
              <a:ext uri="{FF2B5EF4-FFF2-40B4-BE49-F238E27FC236}">
                <a16:creationId xmlns:a16="http://schemas.microsoft.com/office/drawing/2014/main" id="{E7280E75-A4B6-43F4-A475-E75A21EE043A}"/>
              </a:ext>
            </a:extLst>
          </p:cNvPr>
          <p:cNvCxnSpPr>
            <a:cxnSpLocks/>
          </p:cNvCxnSpPr>
          <p:nvPr/>
        </p:nvCxnSpPr>
        <p:spPr>
          <a:xfrm>
            <a:off x="6761747" y="5358641"/>
            <a:ext cx="797102" cy="0"/>
          </a:xfrm>
          <a:prstGeom prst="straightConnector1">
            <a:avLst/>
          </a:prstGeom>
          <a:ln>
            <a:solidFill>
              <a:srgbClr val="80008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F10C0C5-B0A7-4848-86E5-EE21555E967A}"/>
              </a:ext>
            </a:extLst>
          </p:cNvPr>
          <p:cNvCxnSpPr>
            <a:cxnSpLocks/>
          </p:cNvCxnSpPr>
          <p:nvPr/>
        </p:nvCxnSpPr>
        <p:spPr>
          <a:xfrm flipV="1">
            <a:off x="6557211" y="3188532"/>
            <a:ext cx="1114434" cy="1916044"/>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0DEF9B0-FD83-4B21-9FF6-9810895CA644}"/>
              </a:ext>
            </a:extLst>
          </p:cNvPr>
          <p:cNvCxnSpPr>
            <a:cxnSpLocks/>
          </p:cNvCxnSpPr>
          <p:nvPr/>
        </p:nvCxnSpPr>
        <p:spPr>
          <a:xfrm>
            <a:off x="7173745" y="2555210"/>
            <a:ext cx="568801" cy="113406"/>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8">
            <a:extLst>
              <a:ext uri="{FF2B5EF4-FFF2-40B4-BE49-F238E27FC236}">
                <a16:creationId xmlns:a16="http://schemas.microsoft.com/office/drawing/2014/main" id="{25631B65-DE48-408E-9306-4287EA244166}"/>
              </a:ext>
            </a:extLst>
          </p:cNvPr>
          <p:cNvSpPr txBox="1"/>
          <p:nvPr/>
        </p:nvSpPr>
        <p:spPr>
          <a:xfrm>
            <a:off x="209915" y="6542402"/>
            <a:ext cx="6819054" cy="25383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dirty="0">
                <a:latin typeface="Franklin Gothic Book" panose="020B0503020102020204" pitchFamily="34" charset="0"/>
              </a:rPr>
              <a:t>*Transgender</a:t>
            </a:r>
            <a:r>
              <a:rPr lang="en-US" sz="1200" baseline="0" dirty="0">
                <a:latin typeface="Franklin Gothic Book" panose="020B0503020102020204" pitchFamily="34" charset="0"/>
              </a:rPr>
              <a:t> includes </a:t>
            </a:r>
            <a:r>
              <a:rPr lang="en-US" sz="1200" dirty="0">
                <a:latin typeface="Franklin Gothic Book" panose="020B0503020102020204" pitchFamily="34" charset="0"/>
              </a:rPr>
              <a:t>t</a:t>
            </a:r>
            <a:r>
              <a:rPr lang="en-US" sz="1200" baseline="0" dirty="0">
                <a:latin typeface="Franklin Gothic Book" panose="020B0503020102020204" pitchFamily="34" charset="0"/>
              </a:rPr>
              <a:t>ransmen (0.3%), transwomen (4.7%), or </a:t>
            </a:r>
            <a:r>
              <a:rPr lang="en-US" sz="1200" dirty="0">
                <a:latin typeface="Franklin Gothic Book" panose="020B0503020102020204" pitchFamily="34" charset="0"/>
              </a:rPr>
              <a:t>t</a:t>
            </a:r>
            <a:r>
              <a:rPr lang="en-US" sz="1200" baseline="0" dirty="0">
                <a:latin typeface="Franklin Gothic Book" panose="020B0503020102020204" pitchFamily="34" charset="0"/>
              </a:rPr>
              <a:t>ransgender unspecified (0.1%).</a:t>
            </a:r>
            <a:endParaRPr lang="en-US" sz="1200" dirty="0">
              <a:latin typeface="Franklin Gothic Book" panose="020B0503020102020204" pitchFamily="34" charset="0"/>
            </a:endParaRPr>
          </a:p>
        </p:txBody>
      </p:sp>
      <p:sp>
        <p:nvSpPr>
          <p:cNvPr id="20" name="TextBox 19">
            <a:extLst>
              <a:ext uri="{FF2B5EF4-FFF2-40B4-BE49-F238E27FC236}">
                <a16:creationId xmlns:a16="http://schemas.microsoft.com/office/drawing/2014/main" id="{2C4ADD8A-6FE1-4611-8771-5771E0397BC7}"/>
              </a:ext>
            </a:extLst>
          </p:cNvPr>
          <p:cNvSpPr txBox="1"/>
          <p:nvPr/>
        </p:nvSpPr>
        <p:spPr>
          <a:xfrm>
            <a:off x="209916" y="1906220"/>
            <a:ext cx="1147486" cy="369332"/>
          </a:xfrm>
          <a:prstGeom prst="rect">
            <a:avLst/>
          </a:prstGeom>
          <a:solidFill>
            <a:srgbClr val="800080"/>
          </a:solidFill>
        </p:spPr>
        <p:txBody>
          <a:bodyPr wrap="square" rtlCol="0">
            <a:spAutoFit/>
          </a:bodyPr>
          <a:lstStyle/>
          <a:p>
            <a:pPr algn="ctr"/>
            <a:r>
              <a:rPr lang="en-US" dirty="0">
                <a:solidFill>
                  <a:schemeClr val="bg1"/>
                </a:solidFill>
                <a:latin typeface="Franklin Gothic Medium" panose="020B0603020102020204" pitchFamily="34" charset="0"/>
              </a:rPr>
              <a:t>Gender</a:t>
            </a:r>
            <a:r>
              <a:rPr lang="en-US" dirty="0">
                <a:solidFill>
                  <a:schemeClr val="bg1"/>
                </a:solidFill>
                <a:latin typeface="Franklin Gothic Book" panose="020B0503020102020204" pitchFamily="34" charset="0"/>
              </a:rPr>
              <a:t> </a:t>
            </a:r>
          </a:p>
        </p:txBody>
      </p:sp>
      <p:sp>
        <p:nvSpPr>
          <p:cNvPr id="14" name="TextBox 13">
            <a:extLst>
              <a:ext uri="{FF2B5EF4-FFF2-40B4-BE49-F238E27FC236}">
                <a16:creationId xmlns:a16="http://schemas.microsoft.com/office/drawing/2014/main" id="{CB85EB08-54AE-4169-9E3A-0159C46AFF56}"/>
              </a:ext>
            </a:extLst>
          </p:cNvPr>
          <p:cNvSpPr txBox="1"/>
          <p:nvPr/>
        </p:nvSpPr>
        <p:spPr>
          <a:xfrm>
            <a:off x="218949" y="4340996"/>
            <a:ext cx="1138453" cy="369332"/>
          </a:xfrm>
          <a:prstGeom prst="rect">
            <a:avLst/>
          </a:prstGeom>
          <a:solidFill>
            <a:srgbClr val="800080"/>
          </a:solidFill>
        </p:spPr>
        <p:txBody>
          <a:bodyPr wrap="none" rtlCol="0">
            <a:spAutoFit/>
          </a:bodyPr>
          <a:lstStyle/>
          <a:p>
            <a:pPr algn="ctr"/>
            <a:r>
              <a:rPr lang="en-US" dirty="0">
                <a:solidFill>
                  <a:schemeClr val="bg1"/>
                </a:solidFill>
                <a:latin typeface="Franklin Gothic Medium" panose="020B0603020102020204" pitchFamily="34" charset="0"/>
              </a:rPr>
              <a:t>Exposure</a:t>
            </a:r>
            <a:r>
              <a:rPr lang="en-US" dirty="0">
                <a:solidFill>
                  <a:schemeClr val="bg1"/>
                </a:solidFill>
                <a:latin typeface="Franklin Gothic Book" panose="020B0503020102020204" pitchFamily="34" charset="0"/>
              </a:rPr>
              <a:t> </a:t>
            </a:r>
          </a:p>
        </p:txBody>
      </p:sp>
      <p:graphicFrame>
        <p:nvGraphicFramePr>
          <p:cNvPr id="8" name="Chart 7">
            <a:extLst>
              <a:ext uri="{FF2B5EF4-FFF2-40B4-BE49-F238E27FC236}">
                <a16:creationId xmlns:a16="http://schemas.microsoft.com/office/drawing/2014/main" id="{B2783215-EA29-8A02-26C3-700CEE8CE2F4}"/>
              </a:ext>
            </a:extLst>
          </p:cNvPr>
          <p:cNvGraphicFramePr>
            <a:graphicFrameLocks/>
          </p:cNvGraphicFramePr>
          <p:nvPr>
            <p:extLst>
              <p:ext uri="{D42A27DB-BD31-4B8C-83A1-F6EECF244321}">
                <p14:modId xmlns:p14="http://schemas.microsoft.com/office/powerpoint/2010/main" val="3970031906"/>
              </p:ext>
            </p:extLst>
          </p:nvPr>
        </p:nvGraphicFramePr>
        <p:xfrm>
          <a:off x="2090681" y="2262105"/>
          <a:ext cx="5181019" cy="47183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58286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C0DD6-ABCB-4759-970B-3AC07B0720B8}"/>
              </a:ext>
            </a:extLst>
          </p:cNvPr>
          <p:cNvSpPr>
            <a:spLocks noGrp="1"/>
          </p:cNvSpPr>
          <p:nvPr>
            <p:ph type="title"/>
          </p:nvPr>
        </p:nvSpPr>
        <p:spPr>
          <a:xfrm>
            <a:off x="609600" y="191654"/>
            <a:ext cx="10972800" cy="1865745"/>
          </a:xfrm>
        </p:spPr>
        <p:txBody>
          <a:bodyPr/>
          <a:lstStyle/>
          <a:p>
            <a:pPr algn="l"/>
            <a:r>
              <a:rPr lang="en-US" sz="3200" b="1" dirty="0">
                <a:solidFill>
                  <a:srgbClr val="800080"/>
                </a:solidFill>
                <a:latin typeface="Leelawadee" panose="020B0502040204020203" pitchFamily="34" charset="-34"/>
                <a:cs typeface="Leelawadee" panose="020B0502040204020203" pitchFamily="34" charset="-34"/>
              </a:rPr>
              <a:t>Black people </a:t>
            </a:r>
            <a:r>
              <a:rPr lang="en-US" sz="3200" b="1" dirty="0">
                <a:solidFill>
                  <a:schemeClr val="tx1"/>
                </a:solidFill>
                <a:latin typeface="Leelawadee" panose="020B0502040204020203" pitchFamily="34" charset="-34"/>
                <a:cs typeface="Leelawadee" panose="020B0502040204020203" pitchFamily="34" charset="-34"/>
              </a:rPr>
              <a:t>accounted for </a:t>
            </a:r>
            <a:r>
              <a:rPr lang="en-US" sz="3200" b="1" dirty="0">
                <a:solidFill>
                  <a:schemeClr val="accent6">
                    <a:lumMod val="75000"/>
                  </a:schemeClr>
                </a:solidFill>
                <a:latin typeface="Leelawadee" panose="020B0502040204020203" pitchFamily="34" charset="-34"/>
                <a:cs typeface="Leelawadee" panose="020B0502040204020203" pitchFamily="34" charset="-34"/>
              </a:rPr>
              <a:t>most new HIV diagnoses identified</a:t>
            </a:r>
            <a:r>
              <a:rPr lang="en-US" sz="3200" b="1" dirty="0">
                <a:solidFill>
                  <a:schemeClr val="tx1"/>
                </a:solidFill>
                <a:latin typeface="Leelawadee" panose="020B0502040204020203" pitchFamily="34" charset="-34"/>
                <a:cs typeface="Leelawadee" panose="020B0502040204020203" pitchFamily="34" charset="-34"/>
              </a:rPr>
              <a:t>,</a:t>
            </a:r>
            <a:r>
              <a:rPr lang="en-US" sz="3200" b="1" dirty="0">
                <a:solidFill>
                  <a:srgbClr val="800080"/>
                </a:solidFill>
                <a:latin typeface="Leelawadee" panose="020B0502040204020203" pitchFamily="34" charset="-34"/>
                <a:cs typeface="Leelawadee" panose="020B0502040204020203" pitchFamily="34" charset="-34"/>
              </a:rPr>
              <a:t> </a:t>
            </a:r>
            <a:r>
              <a:rPr lang="en-US" sz="3200" b="1" dirty="0">
                <a:solidFill>
                  <a:schemeClr val="tx1"/>
                </a:solidFill>
                <a:latin typeface="Leelawadee" panose="020B0502040204020203" pitchFamily="34" charset="-34"/>
                <a:cs typeface="Leelawadee" panose="020B0502040204020203" pitchFamily="34" charset="-34"/>
              </a:rPr>
              <a:t>but </a:t>
            </a:r>
            <a:r>
              <a:rPr lang="en-US" sz="3200" b="1" dirty="0">
                <a:solidFill>
                  <a:srgbClr val="800080"/>
                </a:solidFill>
                <a:latin typeface="Leelawadee" panose="020B0502040204020203" pitchFamily="34" charset="-34"/>
                <a:cs typeface="Leelawadee" panose="020B0502040204020203" pitchFamily="34" charset="-34"/>
              </a:rPr>
              <a:t>most HIV testing </a:t>
            </a:r>
            <a:r>
              <a:rPr lang="en-US" sz="3200" b="1" dirty="0">
                <a:solidFill>
                  <a:schemeClr val="tx1"/>
                </a:solidFill>
                <a:latin typeface="Leelawadee" panose="020B0502040204020203" pitchFamily="34" charset="-34"/>
                <a:cs typeface="Leelawadee" panose="020B0502040204020203" pitchFamily="34" charset="-34"/>
              </a:rPr>
              <a:t>occurred among </a:t>
            </a:r>
            <a:r>
              <a:rPr lang="en-US" sz="3200" b="1" dirty="0">
                <a:solidFill>
                  <a:srgbClr val="800080"/>
                </a:solidFill>
                <a:latin typeface="Leelawadee" panose="020B0502040204020203" pitchFamily="34" charset="-34"/>
                <a:cs typeface="Leelawadee" panose="020B0502040204020203" pitchFamily="34" charset="-34"/>
              </a:rPr>
              <a:t>White people</a:t>
            </a:r>
            <a:r>
              <a:rPr lang="en-US" sz="3200" b="1" dirty="0">
                <a:solidFill>
                  <a:schemeClr val="tx1"/>
                </a:solidFill>
                <a:latin typeface="Leelawadee" panose="020B0502040204020203" pitchFamily="34" charset="-34"/>
                <a:cs typeface="Leelawadee" panose="020B0502040204020203" pitchFamily="34" charset="-34"/>
              </a:rPr>
              <a:t> at HIV CTR sites.</a:t>
            </a:r>
            <a:br>
              <a:rPr lang="en-US" sz="3200" b="1" dirty="0">
                <a:solidFill>
                  <a:schemeClr val="tx1"/>
                </a:solidFill>
                <a:latin typeface="Leelawadee" panose="020B0502040204020203" pitchFamily="34" charset="-34"/>
                <a:cs typeface="Leelawadee" panose="020B0502040204020203" pitchFamily="34" charset="-34"/>
              </a:rPr>
            </a:br>
            <a:r>
              <a:rPr lang="en-US" sz="2200" dirty="0">
                <a:solidFill>
                  <a:schemeClr val="tx1"/>
                </a:solidFill>
                <a:latin typeface="Franklin Gothic Book" panose="020B0503020102020204" pitchFamily="34" charset="0"/>
                <a:cs typeface="Leelawadee" panose="020B0502040204020203" pitchFamily="34" charset="-34"/>
              </a:rPr>
              <a:t>Proportion of total HIV tests performed by demographics, Wisconsin 2018–2019</a:t>
            </a:r>
          </a:p>
        </p:txBody>
      </p:sp>
      <p:sp>
        <p:nvSpPr>
          <p:cNvPr id="6" name="TextBox 5">
            <a:extLst>
              <a:ext uri="{FF2B5EF4-FFF2-40B4-BE49-F238E27FC236}">
                <a16:creationId xmlns:a16="http://schemas.microsoft.com/office/drawing/2014/main" id="{0DDB0F6E-2758-4B3E-BA05-5C0DD07F22CF}"/>
              </a:ext>
            </a:extLst>
          </p:cNvPr>
          <p:cNvSpPr txBox="1"/>
          <p:nvPr/>
        </p:nvSpPr>
        <p:spPr>
          <a:xfrm>
            <a:off x="7572374" y="3059667"/>
            <a:ext cx="4312105" cy="1446550"/>
          </a:xfrm>
          <a:prstGeom prst="rect">
            <a:avLst/>
          </a:prstGeom>
          <a:solidFill>
            <a:srgbClr val="CFD2D5">
              <a:alpha val="20000"/>
            </a:srgbClr>
          </a:solidFill>
        </p:spPr>
        <p:txBody>
          <a:bodyPr wrap="square" rtlCol="0">
            <a:spAutoFit/>
          </a:bodyPr>
          <a:lstStyle/>
          <a:p>
            <a:r>
              <a:rPr lang="en-US" sz="2200" b="1" dirty="0">
                <a:solidFill>
                  <a:srgbClr val="800080"/>
                </a:solidFill>
                <a:latin typeface="Franklin Gothic Book" panose="020B0503020102020204" pitchFamily="34" charset="0"/>
              </a:rPr>
              <a:t>Black people </a:t>
            </a:r>
            <a:r>
              <a:rPr lang="en-US" sz="2200" dirty="0">
                <a:latin typeface="Franklin Gothic Book" panose="020B0503020102020204" pitchFamily="34" charset="0"/>
              </a:rPr>
              <a:t>accounted for</a:t>
            </a:r>
            <a:r>
              <a:rPr lang="en-US" sz="2200" dirty="0">
                <a:solidFill>
                  <a:schemeClr val="accent6">
                    <a:lumMod val="75000"/>
                  </a:schemeClr>
                </a:solidFill>
                <a:latin typeface="Franklin Gothic Book" panose="020B0503020102020204" pitchFamily="34" charset="0"/>
              </a:rPr>
              <a:t> </a:t>
            </a:r>
            <a:r>
              <a:rPr lang="en-US" sz="2200" b="1" dirty="0">
                <a:solidFill>
                  <a:srgbClr val="800080"/>
                </a:solidFill>
                <a:latin typeface="Franklin Gothic Book" panose="020B0503020102020204" pitchFamily="34" charset="0"/>
              </a:rPr>
              <a:t>45% </a:t>
            </a:r>
            <a:r>
              <a:rPr lang="en-US" sz="2200" dirty="0">
                <a:solidFill>
                  <a:srgbClr val="800080"/>
                </a:solidFill>
                <a:latin typeface="Franklin Gothic Book" panose="020B0503020102020204" pitchFamily="34" charset="0"/>
              </a:rPr>
              <a:t>of </a:t>
            </a:r>
            <a:r>
              <a:rPr lang="en-US" sz="2200" b="1" dirty="0">
                <a:solidFill>
                  <a:srgbClr val="800080"/>
                </a:solidFill>
                <a:latin typeface="Franklin Gothic Book" panose="020B0503020102020204" pitchFamily="34" charset="0"/>
              </a:rPr>
              <a:t>HIV diagnoses, </a:t>
            </a:r>
            <a:r>
              <a:rPr lang="en-US" sz="2200" dirty="0">
                <a:latin typeface="Franklin Gothic Book" panose="020B0503020102020204" pitchFamily="34" charset="0"/>
              </a:rPr>
              <a:t>followed by White people (27%), and Hispanic people (20%). </a:t>
            </a:r>
          </a:p>
        </p:txBody>
      </p:sp>
      <p:sp>
        <p:nvSpPr>
          <p:cNvPr id="7" name="TextBox 6">
            <a:extLst>
              <a:ext uri="{FF2B5EF4-FFF2-40B4-BE49-F238E27FC236}">
                <a16:creationId xmlns:a16="http://schemas.microsoft.com/office/drawing/2014/main" id="{F82CF014-A8D6-4DEE-9D8B-7AA45206F493}"/>
              </a:ext>
            </a:extLst>
          </p:cNvPr>
          <p:cNvSpPr txBox="1"/>
          <p:nvPr/>
        </p:nvSpPr>
        <p:spPr>
          <a:xfrm>
            <a:off x="502091" y="2875001"/>
            <a:ext cx="787395" cy="369332"/>
          </a:xfrm>
          <a:prstGeom prst="rect">
            <a:avLst/>
          </a:prstGeom>
          <a:solidFill>
            <a:srgbClr val="800080"/>
          </a:solidFill>
        </p:spPr>
        <p:txBody>
          <a:bodyPr wrap="none" rtlCol="0">
            <a:spAutoFit/>
          </a:bodyPr>
          <a:lstStyle/>
          <a:p>
            <a:r>
              <a:rPr lang="en-US" dirty="0">
                <a:solidFill>
                  <a:schemeClr val="bg1"/>
                </a:solidFill>
              </a:rPr>
              <a:t>Race </a:t>
            </a:r>
          </a:p>
        </p:txBody>
      </p:sp>
      <p:sp>
        <p:nvSpPr>
          <p:cNvPr id="8" name="TextBox 1">
            <a:extLst>
              <a:ext uri="{FF2B5EF4-FFF2-40B4-BE49-F238E27FC236}">
                <a16:creationId xmlns:a16="http://schemas.microsoft.com/office/drawing/2014/main" id="{E47C7494-5C37-4072-B5AD-661C69C31527}"/>
              </a:ext>
            </a:extLst>
          </p:cNvPr>
          <p:cNvSpPr txBox="1"/>
          <p:nvPr/>
        </p:nvSpPr>
        <p:spPr>
          <a:xfrm>
            <a:off x="1973832" y="2376396"/>
            <a:ext cx="5302158" cy="4527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aseline="0" dirty="0">
                <a:solidFill>
                  <a:schemeClr val="accent1"/>
                </a:solidFill>
                <a:latin typeface="Franklin Gothic Book" panose="020B0503020102020204" pitchFamily="34" charset="0"/>
              </a:rPr>
              <a:t>% of HIV tests done            </a:t>
            </a:r>
            <a:r>
              <a:rPr lang="en-US" sz="1800" dirty="0">
                <a:solidFill>
                  <a:schemeClr val="tx1">
                    <a:lumMod val="50000"/>
                    <a:lumOff val="50000"/>
                  </a:schemeClr>
                </a:solidFill>
                <a:effectLst/>
                <a:latin typeface="Franklin Gothic Book" panose="020B0503020102020204" pitchFamily="34" charset="0"/>
              </a:rPr>
              <a:t>% of new HIV diagnoses</a:t>
            </a:r>
            <a:endParaRPr lang="en-US" sz="1800" dirty="0">
              <a:solidFill>
                <a:schemeClr val="tx1">
                  <a:lumMod val="50000"/>
                  <a:lumOff val="50000"/>
                </a:schemeClr>
              </a:solidFill>
              <a:latin typeface="Franklin Gothic Book" panose="020B0503020102020204" pitchFamily="34" charset="0"/>
            </a:endParaRPr>
          </a:p>
        </p:txBody>
      </p:sp>
      <p:sp>
        <p:nvSpPr>
          <p:cNvPr id="3" name="TextBox 2">
            <a:extLst>
              <a:ext uri="{FF2B5EF4-FFF2-40B4-BE49-F238E27FC236}">
                <a16:creationId xmlns:a16="http://schemas.microsoft.com/office/drawing/2014/main" id="{52A48B4C-D536-4F0E-BD14-7758572D9F02}"/>
              </a:ext>
            </a:extLst>
          </p:cNvPr>
          <p:cNvSpPr txBox="1"/>
          <p:nvPr/>
        </p:nvSpPr>
        <p:spPr>
          <a:xfrm>
            <a:off x="7572374" y="4800600"/>
            <a:ext cx="4312105" cy="1446550"/>
          </a:xfrm>
          <a:prstGeom prst="rect">
            <a:avLst/>
          </a:prstGeom>
          <a:solidFill>
            <a:srgbClr val="DCB9DC">
              <a:alpha val="2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800080"/>
                </a:solidFill>
                <a:effectLst/>
                <a:uLnTx/>
                <a:uFillTx/>
                <a:latin typeface="Franklin Gothic Book" panose="020B0503020102020204" pitchFamily="34" charset="0"/>
                <a:ea typeface="+mn-ea"/>
                <a:cs typeface="+mn-cs"/>
              </a:rPr>
              <a:t>White people </a:t>
            </a:r>
            <a:r>
              <a:rPr kumimoji="0" lang="en-US" sz="2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had </a:t>
            </a:r>
            <a:r>
              <a:rPr kumimoji="0" lang="en-US" sz="2200" b="1" i="0" u="none" strike="noStrike" kern="1200" cap="none" spc="0" normalizeH="0" baseline="0" noProof="0" dirty="0">
                <a:ln>
                  <a:noFill/>
                </a:ln>
                <a:solidFill>
                  <a:srgbClr val="800080"/>
                </a:solidFill>
                <a:effectLst/>
                <a:uLnTx/>
                <a:uFillTx/>
                <a:latin typeface="Franklin Gothic Book" panose="020B0503020102020204" pitchFamily="34" charset="0"/>
                <a:ea typeface="+mn-ea"/>
                <a:cs typeface="+mn-cs"/>
              </a:rPr>
              <a:t>high testing</a:t>
            </a:r>
            <a:r>
              <a:rPr kumimoji="0" lang="en-US" sz="22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a:t>
            </a:r>
            <a:r>
              <a:rPr kumimoji="0" lang="en-US" sz="2200" b="1" i="0" u="none" strike="noStrike" kern="1200" cap="none" spc="0" normalizeH="0" baseline="0" noProof="0" dirty="0">
                <a:ln>
                  <a:noFill/>
                </a:ln>
                <a:solidFill>
                  <a:srgbClr val="800080"/>
                </a:solidFill>
                <a:effectLst/>
                <a:uLnTx/>
                <a:uFillTx/>
                <a:latin typeface="Franklin Gothic Book" panose="020B0503020102020204" pitchFamily="34" charset="0"/>
                <a:ea typeface="+mn-ea"/>
                <a:cs typeface="+mn-cs"/>
              </a:rPr>
              <a:t>(40%) </a:t>
            </a:r>
            <a:r>
              <a:rPr kumimoji="0" lang="en-US" sz="2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relative to the proportion of White people diagnosed as a new HIV case.</a:t>
            </a:r>
          </a:p>
        </p:txBody>
      </p:sp>
      <p:graphicFrame>
        <p:nvGraphicFramePr>
          <p:cNvPr id="4" name="Chart 3">
            <a:extLst>
              <a:ext uri="{FF2B5EF4-FFF2-40B4-BE49-F238E27FC236}">
                <a16:creationId xmlns:a16="http://schemas.microsoft.com/office/drawing/2014/main" id="{B65B72B7-76C7-4585-88A1-26AEA37D6C55}"/>
              </a:ext>
            </a:extLst>
          </p:cNvPr>
          <p:cNvGraphicFramePr>
            <a:graphicFrameLocks/>
          </p:cNvGraphicFramePr>
          <p:nvPr>
            <p:extLst>
              <p:ext uri="{D42A27DB-BD31-4B8C-83A1-F6EECF244321}">
                <p14:modId xmlns:p14="http://schemas.microsoft.com/office/powerpoint/2010/main" val="2055216364"/>
              </p:ext>
            </p:extLst>
          </p:nvPr>
        </p:nvGraphicFramePr>
        <p:xfrm>
          <a:off x="1437678" y="2708031"/>
          <a:ext cx="5838312" cy="395831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8E58AA4C-AF95-6285-444E-AEC292171468}"/>
              </a:ext>
            </a:extLst>
          </p:cNvPr>
          <p:cNvSpPr txBox="1"/>
          <p:nvPr/>
        </p:nvSpPr>
        <p:spPr>
          <a:xfrm>
            <a:off x="502091" y="3244333"/>
            <a:ext cx="2039975" cy="2862322"/>
          </a:xfrm>
          <a:prstGeom prst="rect">
            <a:avLst/>
          </a:prstGeom>
          <a:noFill/>
        </p:spPr>
        <p:txBody>
          <a:bodyPr wrap="square" rtlCol="0">
            <a:spAutoFit/>
          </a:bodyPr>
          <a:lstStyle/>
          <a:p>
            <a:pPr algn="r"/>
            <a:r>
              <a:rPr lang="en-US" sz="1600" dirty="0">
                <a:latin typeface="Franklin Gothic Book" panose="020B0503020102020204" pitchFamily="34" charset="0"/>
              </a:rPr>
              <a:t>White</a:t>
            </a:r>
          </a:p>
          <a:p>
            <a:pPr algn="r"/>
            <a:endParaRPr lang="en-US" sz="2500" dirty="0">
              <a:latin typeface="Franklin Gothic Book" panose="020B0503020102020204" pitchFamily="34" charset="0"/>
            </a:endParaRPr>
          </a:p>
          <a:p>
            <a:pPr algn="r"/>
            <a:r>
              <a:rPr lang="en-US" sz="1600" dirty="0">
                <a:solidFill>
                  <a:schemeClr val="accent1"/>
                </a:solidFill>
                <a:latin typeface="Franklin Gothic Book" panose="020B0503020102020204" pitchFamily="34" charset="0"/>
              </a:rPr>
              <a:t>Black</a:t>
            </a:r>
          </a:p>
          <a:p>
            <a:pPr algn="r"/>
            <a:endParaRPr lang="en-US" sz="2500" dirty="0">
              <a:latin typeface="Franklin Gothic Book" panose="020B0503020102020204" pitchFamily="34" charset="0"/>
            </a:endParaRPr>
          </a:p>
          <a:p>
            <a:pPr algn="r"/>
            <a:r>
              <a:rPr lang="en-US" sz="1600" dirty="0">
                <a:latin typeface="Franklin Gothic Book" panose="020B0503020102020204" pitchFamily="34" charset="0"/>
              </a:rPr>
              <a:t>Hispanic</a:t>
            </a:r>
          </a:p>
          <a:p>
            <a:pPr algn="r"/>
            <a:endParaRPr lang="en-US" sz="2500" dirty="0">
              <a:latin typeface="Franklin Gothic Book" panose="020B0503020102020204" pitchFamily="34" charset="0"/>
            </a:endParaRPr>
          </a:p>
          <a:p>
            <a:pPr algn="r"/>
            <a:r>
              <a:rPr lang="en-US" sz="1600" dirty="0">
                <a:latin typeface="Franklin Gothic Book" panose="020B0503020102020204" pitchFamily="34" charset="0"/>
              </a:rPr>
              <a:t>Additional identities</a:t>
            </a:r>
          </a:p>
          <a:p>
            <a:pPr algn="r"/>
            <a:endParaRPr lang="en-US" sz="2500" dirty="0">
              <a:latin typeface="Franklin Gothic Book" panose="020B0503020102020204" pitchFamily="34" charset="0"/>
            </a:endParaRPr>
          </a:p>
          <a:p>
            <a:pPr algn="r"/>
            <a:r>
              <a:rPr lang="en-US" sz="1600" dirty="0">
                <a:latin typeface="Franklin Gothic Book" panose="020B0503020102020204" pitchFamily="34" charset="0"/>
              </a:rPr>
              <a:t>Unknown</a:t>
            </a:r>
          </a:p>
        </p:txBody>
      </p:sp>
    </p:spTree>
    <p:extLst>
      <p:ext uri="{BB962C8B-B14F-4D97-AF65-F5344CB8AC3E}">
        <p14:creationId xmlns:p14="http://schemas.microsoft.com/office/powerpoint/2010/main" val="269569915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a:solidFill>
                  <a:schemeClr val="bg1"/>
                </a:solidFill>
                <a:latin typeface="Leelawadee" panose="020B0502040204020203" pitchFamily="34" charset="-34"/>
                <a:cs typeface="Leelawadee" panose="020B0502040204020203" pitchFamily="34" charset="-34"/>
              </a:rPr>
              <a:t>Program Outcomes</a:t>
            </a:r>
          </a:p>
        </p:txBody>
      </p:sp>
      <p:sp>
        <p:nvSpPr>
          <p:cNvPr id="5" name="Text Placeholder 4"/>
          <p:cNvSpPr>
            <a:spLocks noGrp="1"/>
          </p:cNvSpPr>
          <p:nvPr>
            <p:ph type="body" idx="1"/>
          </p:nvPr>
        </p:nvSpPr>
        <p:spPr/>
        <p:txBody>
          <a:bodyPr/>
          <a:lstStyle/>
          <a:p>
            <a:r>
              <a:rPr lang="en-US" sz="2800" dirty="0">
                <a:solidFill>
                  <a:schemeClr val="bg1"/>
                </a:solidFill>
                <a:latin typeface="Franklin Gothic Book" panose="020B0503020102020204" pitchFamily="34" charset="0"/>
              </a:rPr>
              <a:t>HIV Prevention—HIV Partner Services</a:t>
            </a:r>
          </a:p>
        </p:txBody>
      </p:sp>
      <p:sp>
        <p:nvSpPr>
          <p:cNvPr id="6" name="Action Button: Go Home 5">
            <a:hlinkClick r:id="rId3" action="ppaction://hlinksldjump" highlightClick="1"/>
            <a:extLst>
              <a:ext uri="{FF2B5EF4-FFF2-40B4-BE49-F238E27FC236}">
                <a16:creationId xmlns:a16="http://schemas.microsoft.com/office/drawing/2014/main" id="{A838E29A-C6BE-4CD6-BC19-DE96D3237CAE}"/>
              </a:ext>
            </a:extLst>
          </p:cNvPr>
          <p:cNvSpPr/>
          <p:nvPr/>
        </p:nvSpPr>
        <p:spPr>
          <a:xfrm>
            <a:off x="11456276" y="6074978"/>
            <a:ext cx="611492" cy="600981"/>
          </a:xfrm>
          <a:prstGeom prst="actionButtonHome">
            <a:avLst/>
          </a:prstGeom>
          <a:solidFill>
            <a:schemeClr val="bg1"/>
          </a:solidFill>
          <a:ln>
            <a:solidFill>
              <a:srgbClr val="0033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8213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F1733-D82C-48F4-A843-5CF07EFA5F70}"/>
              </a:ext>
            </a:extLst>
          </p:cNvPr>
          <p:cNvSpPr>
            <a:spLocks noGrp="1"/>
          </p:cNvSpPr>
          <p:nvPr>
            <p:ph type="title"/>
          </p:nvPr>
        </p:nvSpPr>
        <p:spPr>
          <a:xfrm>
            <a:off x="609600" y="0"/>
            <a:ext cx="10972800" cy="805218"/>
          </a:xfrm>
        </p:spPr>
        <p:txBody>
          <a:bodyPr/>
          <a:lstStyle/>
          <a:p>
            <a:r>
              <a:rPr lang="en-US" b="1" dirty="0">
                <a:solidFill>
                  <a:schemeClr val="accent1"/>
                </a:solidFill>
                <a:latin typeface="Leelawadee" panose="020B0502040204020203" pitchFamily="34" charset="-34"/>
                <a:cs typeface="Leelawadee" panose="020B0502040204020203" pitchFamily="34" charset="-34"/>
              </a:rPr>
              <a:t>Population: Demographics</a:t>
            </a:r>
            <a:endParaRPr lang="en-US" dirty="0">
              <a:solidFill>
                <a:schemeClr val="accent1"/>
              </a:solidFill>
            </a:endParaRPr>
          </a:p>
        </p:txBody>
      </p:sp>
      <p:graphicFrame>
        <p:nvGraphicFramePr>
          <p:cNvPr id="4" name="Table 4">
            <a:extLst>
              <a:ext uri="{FF2B5EF4-FFF2-40B4-BE49-F238E27FC236}">
                <a16:creationId xmlns:a16="http://schemas.microsoft.com/office/drawing/2014/main" id="{F9DC3D6F-0A78-4957-8D09-3552CA656D55}"/>
              </a:ext>
            </a:extLst>
          </p:cNvPr>
          <p:cNvGraphicFramePr>
            <a:graphicFrameLocks noGrp="1"/>
          </p:cNvGraphicFramePr>
          <p:nvPr>
            <p:ph sz="quarter" idx="10"/>
            <p:extLst>
              <p:ext uri="{D42A27DB-BD31-4B8C-83A1-F6EECF244321}">
                <p14:modId xmlns:p14="http://schemas.microsoft.com/office/powerpoint/2010/main" val="2011810608"/>
              </p:ext>
            </p:extLst>
          </p:nvPr>
        </p:nvGraphicFramePr>
        <p:xfrm>
          <a:off x="468086" y="859831"/>
          <a:ext cx="11125200" cy="5760720"/>
        </p:xfrm>
        <a:graphic>
          <a:graphicData uri="http://schemas.openxmlformats.org/drawingml/2006/table">
            <a:tbl>
              <a:tblPr firstRow="1" bandRow="1">
                <a:tableStyleId>{2D5ABB26-0587-4C30-8999-92F81FD0307C}</a:tableStyleId>
              </a:tblPr>
              <a:tblGrid>
                <a:gridCol w="2781300">
                  <a:extLst>
                    <a:ext uri="{9D8B030D-6E8A-4147-A177-3AD203B41FA5}">
                      <a16:colId xmlns:a16="http://schemas.microsoft.com/office/drawing/2014/main" val="1679991674"/>
                    </a:ext>
                  </a:extLst>
                </a:gridCol>
                <a:gridCol w="2473349">
                  <a:extLst>
                    <a:ext uri="{9D8B030D-6E8A-4147-A177-3AD203B41FA5}">
                      <a16:colId xmlns:a16="http://schemas.microsoft.com/office/drawing/2014/main" val="1512534489"/>
                    </a:ext>
                  </a:extLst>
                </a:gridCol>
                <a:gridCol w="2942294">
                  <a:extLst>
                    <a:ext uri="{9D8B030D-6E8A-4147-A177-3AD203B41FA5}">
                      <a16:colId xmlns:a16="http://schemas.microsoft.com/office/drawing/2014/main" val="2177945960"/>
                    </a:ext>
                  </a:extLst>
                </a:gridCol>
                <a:gridCol w="2928257">
                  <a:extLst>
                    <a:ext uri="{9D8B030D-6E8A-4147-A177-3AD203B41FA5}">
                      <a16:colId xmlns:a16="http://schemas.microsoft.com/office/drawing/2014/main" val="4115167941"/>
                    </a:ext>
                  </a:extLst>
                </a:gridCol>
              </a:tblGrid>
              <a:tr h="573330">
                <a:tc>
                  <a:txBody>
                    <a:bodyPr/>
                    <a:lstStyle/>
                    <a:p>
                      <a:pPr algn="r"/>
                      <a:endParaRPr lang="en-US" b="1" dirty="0">
                        <a:latin typeface="Franklin Gothic Book" panose="020B0503020102020204" pitchFamily="34" charset="0"/>
                      </a:endParaRPr>
                    </a:p>
                    <a:p>
                      <a:pPr algn="r"/>
                      <a:r>
                        <a:rPr lang="en-US" b="1" dirty="0">
                          <a:latin typeface="Franklin Gothic Book" panose="020B0503020102020204" pitchFamily="34" charset="0"/>
                        </a:rPr>
                        <a:t>Category</a:t>
                      </a:r>
                    </a:p>
                  </a:txBody>
                  <a:tcPr>
                    <a:lnB w="12700" cap="flat" cmpd="sng" algn="ctr">
                      <a:solidFill>
                        <a:schemeClr val="tx1"/>
                      </a:solidFill>
                      <a:prstDash val="solid"/>
                      <a:round/>
                      <a:headEnd type="none" w="med" len="med"/>
                      <a:tailEnd type="none" w="med" len="med"/>
                    </a:lnB>
                  </a:tcPr>
                </a:tc>
                <a:tc>
                  <a:txBody>
                    <a:bodyPr/>
                    <a:lstStyle/>
                    <a:p>
                      <a:pPr algn="r"/>
                      <a:endParaRPr lang="en-US" b="1" dirty="0">
                        <a:latin typeface="Franklin Gothic Book" panose="020B0503020102020204" pitchFamily="34" charset="0"/>
                      </a:endParaRPr>
                    </a:p>
                    <a:p>
                      <a:pPr algn="r"/>
                      <a:r>
                        <a:rPr lang="en-US" b="1" dirty="0">
                          <a:latin typeface="Franklin Gothic Book" panose="020B0503020102020204" pitchFamily="34" charset="0"/>
                        </a:rPr>
                        <a:t>Sub-group</a:t>
                      </a:r>
                    </a:p>
                  </a:txBody>
                  <a:tcPr>
                    <a:lnB w="12700" cap="flat" cmpd="sng" algn="ctr">
                      <a:solidFill>
                        <a:schemeClr val="tx1"/>
                      </a:solidFill>
                      <a:prstDash val="solid"/>
                      <a:round/>
                      <a:headEnd type="none" w="med" len="med"/>
                      <a:tailEnd type="none" w="med" len="med"/>
                    </a:lnB>
                  </a:tcPr>
                </a:tc>
                <a:tc>
                  <a:txBody>
                    <a:bodyPr/>
                    <a:lstStyle/>
                    <a:p>
                      <a:pPr algn="r"/>
                      <a:endParaRPr lang="en-US" b="1" dirty="0">
                        <a:latin typeface="Franklin Gothic Book" panose="020B0503020102020204" pitchFamily="34" charset="0"/>
                      </a:endParaRPr>
                    </a:p>
                    <a:p>
                      <a:pPr algn="r"/>
                      <a:r>
                        <a:rPr lang="en-US" b="1" dirty="0">
                          <a:latin typeface="Franklin Gothic Book" panose="020B0503020102020204" pitchFamily="34" charset="0"/>
                        </a:rPr>
                        <a:t>Percent of population</a:t>
                      </a:r>
                    </a:p>
                  </a:txBody>
                  <a:tcPr>
                    <a:lnB w="12700" cap="flat" cmpd="sng" algn="ctr">
                      <a:solidFill>
                        <a:schemeClr val="tx1"/>
                      </a:solidFill>
                      <a:prstDash val="solid"/>
                      <a:round/>
                      <a:headEnd type="none" w="med" len="med"/>
                      <a:tailEnd type="none" w="med" len="med"/>
                    </a:lnB>
                  </a:tcPr>
                </a:tc>
                <a:tc>
                  <a:txBody>
                    <a:bodyPr/>
                    <a:lstStyle/>
                    <a:p>
                      <a:pPr algn="r"/>
                      <a:r>
                        <a:rPr lang="en-US" b="1" dirty="0">
                          <a:latin typeface="Franklin Gothic Book" panose="020B0503020102020204" pitchFamily="34" charset="0"/>
                        </a:rPr>
                        <a:t>Percent change, </a:t>
                      </a:r>
                    </a:p>
                    <a:p>
                      <a:pPr algn="r"/>
                      <a:r>
                        <a:rPr lang="en-US" b="1" dirty="0">
                          <a:latin typeface="Franklin Gothic Book" panose="020B0503020102020204" pitchFamily="34" charset="0"/>
                        </a:rPr>
                        <a:t>2011–2020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5762992"/>
                  </a:ext>
                </a:extLst>
              </a:tr>
              <a:tr h="327617">
                <a:tc>
                  <a:txBody>
                    <a:bodyPr/>
                    <a:lstStyle/>
                    <a:p>
                      <a:pPr algn="r"/>
                      <a:r>
                        <a:rPr lang="en-US" b="1" dirty="0">
                          <a:latin typeface="Franklin Gothic Book" panose="020B0503020102020204" pitchFamily="34" charset="0"/>
                        </a:rPr>
                        <a:t>Ethnicity</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latin typeface="Franklin Gothic Book" panose="020B0503020102020204" pitchFamily="34" charset="0"/>
                        </a:rPr>
                        <a:t>Hispanic</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latin typeface="Franklin Gothic Book" panose="020B0503020102020204" pitchFamily="34" charset="0"/>
                        </a:rPr>
                        <a:t>7.3%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latin typeface="Franklin Gothic Book" panose="020B0503020102020204" pitchFamily="34" charset="0"/>
                        </a:rPr>
                        <a:t>23.7%</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6140589"/>
                  </a:ext>
                </a:extLst>
              </a:tr>
              <a:tr h="327617">
                <a:tc>
                  <a:txBody>
                    <a:bodyPr/>
                    <a:lstStyle/>
                    <a:p>
                      <a:pPr algn="r"/>
                      <a:r>
                        <a:rPr lang="en-US" b="1" dirty="0">
                          <a:latin typeface="Franklin Gothic Book" panose="020B0503020102020204" pitchFamily="34" charset="0"/>
                        </a:rPr>
                        <a:t>Race (non-Hispanic</a:t>
                      </a:r>
                      <a:r>
                        <a:rPr lang="en-US" dirty="0">
                          <a:latin typeface="Franklin Gothic Book" panose="020B0503020102020204" pitchFamily="34" charset="0"/>
                        </a:rPr>
                        <a:t>)</a:t>
                      </a:r>
                    </a:p>
                  </a:txBody>
                  <a:tcPr>
                    <a:lnT w="12700" cap="flat" cmpd="sng" algn="ctr">
                      <a:solidFill>
                        <a:schemeClr val="tx1"/>
                      </a:solidFill>
                      <a:prstDash val="solid"/>
                      <a:round/>
                      <a:headEnd type="none" w="med" len="med"/>
                      <a:tailEnd type="none" w="med" len="med"/>
                    </a:lnT>
                  </a:tcPr>
                </a:tc>
                <a:tc>
                  <a:txBody>
                    <a:bodyPr/>
                    <a:lstStyle/>
                    <a:p>
                      <a:pPr algn="r"/>
                      <a:r>
                        <a:rPr lang="en-US" dirty="0">
                          <a:latin typeface="Franklin Gothic Book" panose="020B0503020102020204" pitchFamily="34" charset="0"/>
                        </a:rPr>
                        <a:t>White</a:t>
                      </a:r>
                    </a:p>
                  </a:txBody>
                  <a:tcPr>
                    <a:lnT w="12700" cap="flat" cmpd="sng" algn="ctr">
                      <a:solidFill>
                        <a:schemeClr val="tx1"/>
                      </a:solidFill>
                      <a:prstDash val="solid"/>
                      <a:round/>
                      <a:headEnd type="none" w="med" len="med"/>
                      <a:tailEnd type="none" w="med" len="med"/>
                    </a:lnT>
                  </a:tcPr>
                </a:tc>
                <a:tc>
                  <a:txBody>
                    <a:bodyPr/>
                    <a:lstStyle/>
                    <a:p>
                      <a:pPr algn="r"/>
                      <a:r>
                        <a:rPr lang="en-US" dirty="0">
                          <a:latin typeface="Franklin Gothic Book" panose="020B0503020102020204" pitchFamily="34" charset="0"/>
                        </a:rPr>
                        <a:t>81.3%</a:t>
                      </a:r>
                    </a:p>
                  </a:txBody>
                  <a:tcPr>
                    <a:lnT w="12700" cap="flat" cmpd="sng" algn="ctr">
                      <a:solidFill>
                        <a:schemeClr val="tx1"/>
                      </a:solidFill>
                      <a:prstDash val="solid"/>
                      <a:round/>
                      <a:headEnd type="none" w="med" len="med"/>
                      <a:tailEnd type="none" w="med" len="med"/>
                    </a:lnT>
                  </a:tcPr>
                </a:tc>
                <a:tc>
                  <a:txBody>
                    <a:bodyPr/>
                    <a:lstStyle/>
                    <a:p>
                      <a:pPr algn="r"/>
                      <a:r>
                        <a:rPr lang="en-US" dirty="0">
                          <a:latin typeface="Franklin Gothic Book" panose="020B0503020102020204" pitchFamily="34" charset="0"/>
                        </a:rPr>
                        <a:t>-0.7%</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94502980"/>
                  </a:ext>
                </a:extLst>
              </a:tr>
              <a:tr h="327617">
                <a:tc>
                  <a:txBody>
                    <a:bodyPr/>
                    <a:lstStyle/>
                    <a:p>
                      <a:pPr algn="r"/>
                      <a:endParaRPr lang="en-US" dirty="0">
                        <a:latin typeface="Franklin Gothic Book" panose="020B0503020102020204" pitchFamily="34" charset="0"/>
                      </a:endParaRPr>
                    </a:p>
                  </a:txBody>
                  <a:tcPr/>
                </a:tc>
                <a:tc>
                  <a:txBody>
                    <a:bodyPr/>
                    <a:lstStyle/>
                    <a:p>
                      <a:pPr algn="r"/>
                      <a:r>
                        <a:rPr lang="en-US" dirty="0">
                          <a:latin typeface="Franklin Gothic Book" panose="020B0503020102020204" pitchFamily="34" charset="0"/>
                        </a:rPr>
                        <a:t>Black</a:t>
                      </a:r>
                    </a:p>
                  </a:txBody>
                  <a:tcPr/>
                </a:tc>
                <a:tc>
                  <a:txBody>
                    <a:bodyPr/>
                    <a:lstStyle/>
                    <a:p>
                      <a:pPr algn="r"/>
                      <a:r>
                        <a:rPr lang="en-US" dirty="0">
                          <a:latin typeface="Franklin Gothic Book" panose="020B0503020102020204" pitchFamily="34" charset="0"/>
                        </a:rPr>
                        <a:t>7.1%</a:t>
                      </a:r>
                    </a:p>
                  </a:txBody>
                  <a:tcPr/>
                </a:tc>
                <a:tc>
                  <a:txBody>
                    <a:bodyPr/>
                    <a:lstStyle/>
                    <a:p>
                      <a:pPr algn="r"/>
                      <a:r>
                        <a:rPr lang="en-US" dirty="0">
                          <a:latin typeface="Franklin Gothic Book" panose="020B0503020102020204" pitchFamily="34" charset="0"/>
                        </a:rPr>
                        <a:t>8.1%</a:t>
                      </a:r>
                    </a:p>
                  </a:txBody>
                  <a:tcPr/>
                </a:tc>
                <a:extLst>
                  <a:ext uri="{0D108BD9-81ED-4DB2-BD59-A6C34878D82A}">
                    <a16:rowId xmlns:a16="http://schemas.microsoft.com/office/drawing/2014/main" val="1151510760"/>
                  </a:ext>
                </a:extLst>
              </a:tr>
              <a:tr h="327617">
                <a:tc>
                  <a:txBody>
                    <a:bodyPr/>
                    <a:lstStyle/>
                    <a:p>
                      <a:pPr algn="r"/>
                      <a:endParaRPr lang="en-US" dirty="0">
                        <a:latin typeface="Franklin Gothic Book" panose="020B0503020102020204" pitchFamily="34" charset="0"/>
                      </a:endParaRPr>
                    </a:p>
                  </a:txBody>
                  <a:tcPr/>
                </a:tc>
                <a:tc>
                  <a:txBody>
                    <a:bodyPr/>
                    <a:lstStyle/>
                    <a:p>
                      <a:pPr algn="r"/>
                      <a:r>
                        <a:rPr lang="en-US" dirty="0">
                          <a:latin typeface="Franklin Gothic Book" panose="020B0503020102020204" pitchFamily="34" charset="0"/>
                        </a:rPr>
                        <a:t>Asian</a:t>
                      </a:r>
                    </a:p>
                  </a:txBody>
                  <a:tcPr/>
                </a:tc>
                <a:tc>
                  <a:txBody>
                    <a:bodyPr/>
                    <a:lstStyle/>
                    <a:p>
                      <a:pPr algn="r"/>
                      <a:r>
                        <a:rPr lang="en-US" dirty="0">
                          <a:latin typeface="Franklin Gothic Book" panose="020B0503020102020204" pitchFamily="34" charset="0"/>
                        </a:rPr>
                        <a:t>3.3%</a:t>
                      </a:r>
                    </a:p>
                  </a:txBody>
                  <a:tcPr/>
                </a:tc>
                <a:tc>
                  <a:txBody>
                    <a:bodyPr/>
                    <a:lstStyle/>
                    <a:p>
                      <a:pPr algn="r"/>
                      <a:r>
                        <a:rPr lang="en-US" dirty="0">
                          <a:latin typeface="Franklin Gothic Book" panose="020B0503020102020204" pitchFamily="34" charset="0"/>
                        </a:rPr>
                        <a:t>33.6%</a:t>
                      </a:r>
                    </a:p>
                  </a:txBody>
                  <a:tcPr/>
                </a:tc>
                <a:extLst>
                  <a:ext uri="{0D108BD9-81ED-4DB2-BD59-A6C34878D82A}">
                    <a16:rowId xmlns:a16="http://schemas.microsoft.com/office/drawing/2014/main" val="2494984758"/>
                  </a:ext>
                </a:extLst>
              </a:tr>
              <a:tr h="327617">
                <a:tc>
                  <a:txBody>
                    <a:bodyPr/>
                    <a:lstStyle/>
                    <a:p>
                      <a:pPr algn="r"/>
                      <a:endParaRPr lang="en-US" dirty="0">
                        <a:latin typeface="Franklin Gothic Book" panose="020B0503020102020204" pitchFamily="34" charset="0"/>
                      </a:endParaRPr>
                    </a:p>
                  </a:txBody>
                  <a:tcPr>
                    <a:lnB w="12700" cap="flat" cmpd="sng" algn="ctr">
                      <a:solidFill>
                        <a:schemeClr val="tx1"/>
                      </a:solidFill>
                      <a:prstDash val="solid"/>
                      <a:round/>
                      <a:headEnd type="none" w="med" len="med"/>
                      <a:tailEnd type="none" w="med" len="med"/>
                    </a:lnB>
                  </a:tcPr>
                </a:tc>
                <a:tc>
                  <a:txBody>
                    <a:bodyPr/>
                    <a:lstStyle/>
                    <a:p>
                      <a:pPr algn="r"/>
                      <a:r>
                        <a:rPr lang="en-US" dirty="0">
                          <a:latin typeface="Franklin Gothic Book" panose="020B0503020102020204" pitchFamily="34" charset="0"/>
                        </a:rPr>
                        <a:t>Native American</a:t>
                      </a:r>
                    </a:p>
                  </a:txBody>
                  <a:tcPr>
                    <a:lnB w="12700" cap="flat" cmpd="sng" algn="ctr">
                      <a:solidFill>
                        <a:schemeClr val="tx1"/>
                      </a:solidFill>
                      <a:prstDash val="solid"/>
                      <a:round/>
                      <a:headEnd type="none" w="med" len="med"/>
                      <a:tailEnd type="none" w="med" len="med"/>
                    </a:lnB>
                  </a:tcPr>
                </a:tc>
                <a:tc>
                  <a:txBody>
                    <a:bodyPr/>
                    <a:lstStyle/>
                    <a:p>
                      <a:pPr algn="r"/>
                      <a:r>
                        <a:rPr lang="en-US" dirty="0">
                          <a:latin typeface="Franklin Gothic Book" panose="020B0503020102020204" pitchFamily="34" charset="0"/>
                        </a:rPr>
                        <a:t>1.0%</a:t>
                      </a:r>
                    </a:p>
                  </a:txBody>
                  <a:tcPr>
                    <a:lnB w="12700" cap="flat" cmpd="sng" algn="ctr">
                      <a:solidFill>
                        <a:schemeClr val="tx1"/>
                      </a:solidFill>
                      <a:prstDash val="solid"/>
                      <a:round/>
                      <a:headEnd type="none" w="med" len="med"/>
                      <a:tailEnd type="none" w="med" len="med"/>
                    </a:lnB>
                  </a:tcPr>
                </a:tc>
                <a:tc>
                  <a:txBody>
                    <a:bodyPr/>
                    <a:lstStyle/>
                    <a:p>
                      <a:pPr algn="r"/>
                      <a:r>
                        <a:rPr lang="en-US" dirty="0">
                          <a:latin typeface="Franklin Gothic Book" panose="020B0503020102020204" pitchFamily="34" charset="0"/>
                        </a:rPr>
                        <a:t>5.6%</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6332286"/>
                  </a:ext>
                </a:extLst>
              </a:tr>
              <a:tr h="327617">
                <a:tc>
                  <a:txBody>
                    <a:bodyPr/>
                    <a:lstStyle/>
                    <a:p>
                      <a:pPr algn="r"/>
                      <a:r>
                        <a:rPr lang="en-US" b="1" dirty="0">
                          <a:latin typeface="Franklin Gothic Book" panose="020B0503020102020204" pitchFamily="34" charset="0"/>
                        </a:rPr>
                        <a:t>Sex</a:t>
                      </a:r>
                    </a:p>
                  </a:txBody>
                  <a:tcPr>
                    <a:lnT w="12700" cap="flat" cmpd="sng" algn="ctr">
                      <a:solidFill>
                        <a:schemeClr val="tx1"/>
                      </a:solidFill>
                      <a:prstDash val="solid"/>
                      <a:round/>
                      <a:headEnd type="none" w="med" len="med"/>
                      <a:tailEnd type="none" w="med" len="med"/>
                    </a:lnT>
                  </a:tcPr>
                </a:tc>
                <a:tc>
                  <a:txBody>
                    <a:bodyPr/>
                    <a:lstStyle/>
                    <a:p>
                      <a:pPr algn="r"/>
                      <a:r>
                        <a:rPr lang="en-US" dirty="0">
                          <a:latin typeface="Franklin Gothic Book" panose="020B0503020102020204" pitchFamily="34" charset="0"/>
                        </a:rPr>
                        <a:t>Female</a:t>
                      </a:r>
                    </a:p>
                  </a:txBody>
                  <a:tcPr>
                    <a:lnT w="12700" cap="flat" cmpd="sng" algn="ctr">
                      <a:solidFill>
                        <a:schemeClr val="tx1"/>
                      </a:solidFill>
                      <a:prstDash val="solid"/>
                      <a:round/>
                      <a:headEnd type="none" w="med" len="med"/>
                      <a:tailEnd type="none" w="med" len="med"/>
                    </a:lnT>
                  </a:tcPr>
                </a:tc>
                <a:tc>
                  <a:txBody>
                    <a:bodyPr/>
                    <a:lstStyle/>
                    <a:p>
                      <a:pPr algn="r"/>
                      <a:r>
                        <a:rPr lang="en-US" dirty="0">
                          <a:latin typeface="Franklin Gothic Book" panose="020B0503020102020204" pitchFamily="34" charset="0"/>
                        </a:rPr>
                        <a:t>49.8%</a:t>
                      </a:r>
                    </a:p>
                  </a:txBody>
                  <a:tcPr>
                    <a:lnT w="12700" cap="flat" cmpd="sng" algn="ctr">
                      <a:solidFill>
                        <a:schemeClr val="tx1"/>
                      </a:solidFill>
                      <a:prstDash val="solid"/>
                      <a:round/>
                      <a:headEnd type="none" w="med" len="med"/>
                      <a:tailEnd type="none" w="med" len="med"/>
                    </a:lnT>
                  </a:tcPr>
                </a:tc>
                <a:tc>
                  <a:txBody>
                    <a:bodyPr/>
                    <a:lstStyle/>
                    <a:p>
                      <a:pPr algn="r"/>
                      <a:r>
                        <a:rPr lang="en-US" dirty="0">
                          <a:latin typeface="Franklin Gothic Book" panose="020B0503020102020204" pitchFamily="34" charset="0"/>
                        </a:rPr>
                        <a:t>2.1%</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60750060"/>
                  </a:ext>
                </a:extLst>
              </a:tr>
              <a:tr h="327617">
                <a:tc>
                  <a:txBody>
                    <a:bodyPr/>
                    <a:lstStyle/>
                    <a:p>
                      <a:pPr algn="r"/>
                      <a:endParaRPr lang="en-US" b="1" dirty="0">
                        <a:latin typeface="Franklin Gothic Book" panose="020B0503020102020204" pitchFamily="34" charset="0"/>
                      </a:endParaRPr>
                    </a:p>
                  </a:txBody>
                  <a:tcPr>
                    <a:lnB w="12700" cap="flat" cmpd="sng" algn="ctr">
                      <a:solidFill>
                        <a:schemeClr val="tx1"/>
                      </a:solidFill>
                      <a:prstDash val="solid"/>
                      <a:round/>
                      <a:headEnd type="none" w="med" len="med"/>
                      <a:tailEnd type="none" w="med" len="med"/>
                    </a:lnB>
                  </a:tcPr>
                </a:tc>
                <a:tc>
                  <a:txBody>
                    <a:bodyPr/>
                    <a:lstStyle/>
                    <a:p>
                      <a:pPr algn="r"/>
                      <a:r>
                        <a:rPr lang="en-US" dirty="0">
                          <a:latin typeface="Franklin Gothic Book" panose="020B0503020102020204" pitchFamily="34" charset="0"/>
                        </a:rPr>
                        <a:t>Male</a:t>
                      </a:r>
                    </a:p>
                  </a:txBody>
                  <a:tcPr>
                    <a:lnB w="12700" cap="flat" cmpd="sng" algn="ctr">
                      <a:solidFill>
                        <a:schemeClr val="tx1"/>
                      </a:solidFill>
                      <a:prstDash val="solid"/>
                      <a:round/>
                      <a:headEnd type="none" w="med" len="med"/>
                      <a:tailEnd type="none" w="med" len="med"/>
                    </a:lnB>
                  </a:tcPr>
                </a:tc>
                <a:tc>
                  <a:txBody>
                    <a:bodyPr/>
                    <a:lstStyle/>
                    <a:p>
                      <a:pPr algn="r"/>
                      <a:r>
                        <a:rPr lang="en-US" dirty="0">
                          <a:latin typeface="Franklin Gothic Book" panose="020B0503020102020204" pitchFamily="34" charset="0"/>
                        </a:rPr>
                        <a:t>50.2%</a:t>
                      </a:r>
                    </a:p>
                  </a:txBody>
                  <a:tcPr>
                    <a:lnB w="12700" cap="flat" cmpd="sng" algn="ctr">
                      <a:solidFill>
                        <a:schemeClr val="tx1"/>
                      </a:solidFill>
                      <a:prstDash val="solid"/>
                      <a:round/>
                      <a:headEnd type="none" w="med" len="med"/>
                      <a:tailEnd type="none" w="med" len="med"/>
                    </a:lnB>
                  </a:tcPr>
                </a:tc>
                <a:tc>
                  <a:txBody>
                    <a:bodyPr/>
                    <a:lstStyle/>
                    <a:p>
                      <a:pPr algn="r"/>
                      <a:r>
                        <a:rPr lang="en-US" dirty="0">
                          <a:latin typeface="Franklin Gothic Book" panose="020B0503020102020204" pitchFamily="34" charset="0"/>
                        </a:rPr>
                        <a:t>2.6%</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7657966"/>
                  </a:ext>
                </a:extLst>
              </a:tr>
              <a:tr h="327617">
                <a:tc>
                  <a:txBody>
                    <a:bodyPr/>
                    <a:lstStyle/>
                    <a:p>
                      <a:pPr algn="r"/>
                      <a:r>
                        <a:rPr lang="en-US" b="1" dirty="0">
                          <a:latin typeface="Franklin Gothic Book" panose="020B0503020102020204" pitchFamily="34" charset="0"/>
                        </a:rPr>
                        <a:t>Age group (years)</a:t>
                      </a:r>
                    </a:p>
                  </a:txBody>
                  <a:tcPr>
                    <a:lnT w="12700" cap="flat" cmpd="sng" algn="ctr">
                      <a:solidFill>
                        <a:schemeClr val="tx1"/>
                      </a:solidFill>
                      <a:prstDash val="solid"/>
                      <a:round/>
                      <a:headEnd type="none" w="med" len="med"/>
                      <a:tailEnd type="none" w="med" len="med"/>
                    </a:lnT>
                  </a:tcPr>
                </a:tc>
                <a:tc>
                  <a:txBody>
                    <a:bodyPr/>
                    <a:lstStyle/>
                    <a:p>
                      <a:pPr algn="r"/>
                      <a:r>
                        <a:rPr lang="en-US" dirty="0">
                          <a:latin typeface="Franklin Gothic Book" panose="020B0503020102020204" pitchFamily="34" charset="0"/>
                        </a:rPr>
                        <a:t>0–14</a:t>
                      </a:r>
                    </a:p>
                  </a:txBody>
                  <a:tcPr>
                    <a:lnT w="12700" cap="flat" cmpd="sng" algn="ctr">
                      <a:solidFill>
                        <a:schemeClr val="tx1"/>
                      </a:solidFill>
                      <a:prstDash val="solid"/>
                      <a:round/>
                      <a:headEnd type="none" w="med" len="med"/>
                      <a:tailEnd type="none" w="med" len="med"/>
                    </a:lnT>
                  </a:tcPr>
                </a:tc>
                <a:tc>
                  <a:txBody>
                    <a:bodyPr/>
                    <a:lstStyle/>
                    <a:p>
                      <a:pPr algn="r"/>
                      <a:r>
                        <a:rPr lang="en-US" dirty="0">
                          <a:latin typeface="Franklin Gothic Book" panose="020B0503020102020204" pitchFamily="34" charset="0"/>
                        </a:rPr>
                        <a:t>18.0%</a:t>
                      </a:r>
                    </a:p>
                  </a:txBody>
                  <a:tcPr>
                    <a:lnT w="12700" cap="flat" cmpd="sng" algn="ctr">
                      <a:solidFill>
                        <a:schemeClr val="tx1"/>
                      </a:solidFill>
                      <a:prstDash val="solid"/>
                      <a:round/>
                      <a:headEnd type="none" w="med" len="med"/>
                      <a:tailEnd type="none" w="med" len="med"/>
                    </a:lnT>
                  </a:tcPr>
                </a:tc>
                <a:tc>
                  <a:txBody>
                    <a:bodyPr/>
                    <a:lstStyle/>
                    <a:p>
                      <a:pPr algn="r"/>
                      <a:r>
                        <a:rPr lang="en-US" dirty="0">
                          <a:latin typeface="Franklin Gothic Book" panose="020B0503020102020204" pitchFamily="34" charset="0"/>
                        </a:rPr>
                        <a:t>-4.2%</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05176210"/>
                  </a:ext>
                </a:extLst>
              </a:tr>
              <a:tr h="327617">
                <a:tc>
                  <a:txBody>
                    <a:bodyPr/>
                    <a:lstStyle/>
                    <a:p>
                      <a:pPr algn="r"/>
                      <a:endParaRPr lang="en-US" dirty="0">
                        <a:latin typeface="Franklin Gothic Book" panose="020B0503020102020204" pitchFamily="34" charset="0"/>
                      </a:endParaRPr>
                    </a:p>
                  </a:txBody>
                  <a:tcPr/>
                </a:tc>
                <a:tc>
                  <a:txBody>
                    <a:bodyPr/>
                    <a:lstStyle/>
                    <a:p>
                      <a:pPr algn="r"/>
                      <a:r>
                        <a:rPr lang="en-US" dirty="0">
                          <a:latin typeface="Franklin Gothic Book" panose="020B0503020102020204" pitchFamily="34" charset="0"/>
                        </a:rPr>
                        <a:t>15–24</a:t>
                      </a:r>
                    </a:p>
                  </a:txBody>
                  <a:tcPr/>
                </a:tc>
                <a:tc>
                  <a:txBody>
                    <a:bodyPr/>
                    <a:lstStyle/>
                    <a:p>
                      <a:pPr algn="r"/>
                      <a:r>
                        <a:rPr lang="en-US" dirty="0">
                          <a:latin typeface="Franklin Gothic Book" panose="020B0503020102020204" pitchFamily="34" charset="0"/>
                        </a:rPr>
                        <a:t>13.2%</a:t>
                      </a:r>
                    </a:p>
                  </a:txBody>
                  <a:tcPr/>
                </a:tc>
                <a:tc>
                  <a:txBody>
                    <a:bodyPr/>
                    <a:lstStyle/>
                    <a:p>
                      <a:pPr algn="r"/>
                      <a:r>
                        <a:rPr lang="en-US" dirty="0">
                          <a:latin typeface="Franklin Gothic Book" panose="020B0503020102020204" pitchFamily="34" charset="0"/>
                        </a:rPr>
                        <a:t>-1.8%</a:t>
                      </a:r>
                    </a:p>
                  </a:txBody>
                  <a:tcPr/>
                </a:tc>
                <a:extLst>
                  <a:ext uri="{0D108BD9-81ED-4DB2-BD59-A6C34878D82A}">
                    <a16:rowId xmlns:a16="http://schemas.microsoft.com/office/drawing/2014/main" val="1165876930"/>
                  </a:ext>
                </a:extLst>
              </a:tr>
              <a:tr h="327617">
                <a:tc>
                  <a:txBody>
                    <a:bodyPr/>
                    <a:lstStyle/>
                    <a:p>
                      <a:pPr algn="r"/>
                      <a:endParaRPr lang="en-US" dirty="0">
                        <a:latin typeface="Franklin Gothic Book" panose="020B0503020102020204" pitchFamily="34" charset="0"/>
                      </a:endParaRPr>
                    </a:p>
                  </a:txBody>
                  <a:tcPr/>
                </a:tc>
                <a:tc>
                  <a:txBody>
                    <a:bodyPr/>
                    <a:lstStyle/>
                    <a:p>
                      <a:pPr algn="r"/>
                      <a:r>
                        <a:rPr lang="en-US" dirty="0">
                          <a:latin typeface="Franklin Gothic Book" panose="020B0503020102020204" pitchFamily="34" charset="0"/>
                        </a:rPr>
                        <a:t>25–34</a:t>
                      </a:r>
                    </a:p>
                  </a:txBody>
                  <a:tcPr/>
                </a:tc>
                <a:tc>
                  <a:txBody>
                    <a:bodyPr/>
                    <a:lstStyle/>
                    <a:p>
                      <a:pPr algn="r"/>
                      <a:r>
                        <a:rPr lang="en-US" dirty="0">
                          <a:latin typeface="Franklin Gothic Book" panose="020B0503020102020204" pitchFamily="34" charset="0"/>
                        </a:rPr>
                        <a:t>12.8%</a:t>
                      </a:r>
                    </a:p>
                  </a:txBody>
                  <a:tcPr/>
                </a:tc>
                <a:tc>
                  <a:txBody>
                    <a:bodyPr/>
                    <a:lstStyle/>
                    <a:p>
                      <a:pPr algn="r"/>
                      <a:r>
                        <a:rPr lang="en-US" dirty="0">
                          <a:latin typeface="Franklin Gothic Book" panose="020B0503020102020204" pitchFamily="34" charset="0"/>
                        </a:rPr>
                        <a:t>1.9%</a:t>
                      </a:r>
                    </a:p>
                  </a:txBody>
                  <a:tcPr/>
                </a:tc>
                <a:extLst>
                  <a:ext uri="{0D108BD9-81ED-4DB2-BD59-A6C34878D82A}">
                    <a16:rowId xmlns:a16="http://schemas.microsoft.com/office/drawing/2014/main" val="3718115587"/>
                  </a:ext>
                </a:extLst>
              </a:tr>
              <a:tr h="327617">
                <a:tc>
                  <a:txBody>
                    <a:bodyPr/>
                    <a:lstStyle/>
                    <a:p>
                      <a:pPr algn="r"/>
                      <a:endParaRPr lang="en-US" dirty="0">
                        <a:latin typeface="Franklin Gothic Book" panose="020B0503020102020204" pitchFamily="34" charset="0"/>
                      </a:endParaRPr>
                    </a:p>
                  </a:txBody>
                  <a:tcPr/>
                </a:tc>
                <a:tc>
                  <a:txBody>
                    <a:bodyPr/>
                    <a:lstStyle/>
                    <a:p>
                      <a:pPr algn="r"/>
                      <a:r>
                        <a:rPr lang="en-US" dirty="0">
                          <a:latin typeface="Franklin Gothic Book" panose="020B0503020102020204" pitchFamily="34" charset="0"/>
                        </a:rPr>
                        <a:t>35–44</a:t>
                      </a:r>
                    </a:p>
                  </a:txBody>
                  <a:tcPr/>
                </a:tc>
                <a:tc>
                  <a:txBody>
                    <a:bodyPr/>
                    <a:lstStyle/>
                    <a:p>
                      <a:pPr algn="r"/>
                      <a:r>
                        <a:rPr lang="en-US" dirty="0">
                          <a:latin typeface="Franklin Gothic Book" panose="020B0503020102020204" pitchFamily="34" charset="0"/>
                        </a:rPr>
                        <a:t>12.3%</a:t>
                      </a:r>
                    </a:p>
                  </a:txBody>
                  <a:tcPr/>
                </a:tc>
                <a:tc>
                  <a:txBody>
                    <a:bodyPr/>
                    <a:lstStyle/>
                    <a:p>
                      <a:pPr algn="r"/>
                      <a:r>
                        <a:rPr lang="en-US" dirty="0">
                          <a:latin typeface="Franklin Gothic Book" panose="020B0503020102020204" pitchFamily="34" charset="0"/>
                        </a:rPr>
                        <a:t>1.0%</a:t>
                      </a:r>
                    </a:p>
                  </a:txBody>
                  <a:tcPr/>
                </a:tc>
                <a:extLst>
                  <a:ext uri="{0D108BD9-81ED-4DB2-BD59-A6C34878D82A}">
                    <a16:rowId xmlns:a16="http://schemas.microsoft.com/office/drawing/2014/main" val="915767335"/>
                  </a:ext>
                </a:extLst>
              </a:tr>
              <a:tr h="327617">
                <a:tc>
                  <a:txBody>
                    <a:bodyPr/>
                    <a:lstStyle/>
                    <a:p>
                      <a:pPr algn="r"/>
                      <a:endParaRPr lang="en-US" dirty="0">
                        <a:latin typeface="Franklin Gothic Book" panose="020B0503020102020204" pitchFamily="34" charset="0"/>
                      </a:endParaRPr>
                    </a:p>
                  </a:txBody>
                  <a:tcPr/>
                </a:tc>
                <a:tc>
                  <a:txBody>
                    <a:bodyPr/>
                    <a:lstStyle/>
                    <a:p>
                      <a:pPr algn="r"/>
                      <a:r>
                        <a:rPr lang="en-US" dirty="0">
                          <a:latin typeface="Franklin Gothic Book" panose="020B0503020102020204" pitchFamily="34" charset="0"/>
                        </a:rPr>
                        <a:t>45–54</a:t>
                      </a:r>
                    </a:p>
                  </a:txBody>
                  <a:tcPr/>
                </a:tc>
                <a:tc>
                  <a:txBody>
                    <a:bodyPr/>
                    <a:lstStyle/>
                    <a:p>
                      <a:pPr algn="r"/>
                      <a:r>
                        <a:rPr lang="en-US" dirty="0">
                          <a:latin typeface="Franklin Gothic Book" panose="020B0503020102020204" pitchFamily="34" charset="0"/>
                        </a:rPr>
                        <a:t>12.3%</a:t>
                      </a:r>
                    </a:p>
                  </a:txBody>
                  <a:tcPr/>
                </a:tc>
                <a:tc>
                  <a:txBody>
                    <a:bodyPr/>
                    <a:lstStyle/>
                    <a:p>
                      <a:pPr algn="r"/>
                      <a:r>
                        <a:rPr lang="en-US" dirty="0">
                          <a:latin typeface="Franklin Gothic Book" panose="020B0503020102020204" pitchFamily="34" charset="0"/>
                        </a:rPr>
                        <a:t>-17.0%</a:t>
                      </a:r>
                    </a:p>
                  </a:txBody>
                  <a:tcPr/>
                </a:tc>
                <a:extLst>
                  <a:ext uri="{0D108BD9-81ED-4DB2-BD59-A6C34878D82A}">
                    <a16:rowId xmlns:a16="http://schemas.microsoft.com/office/drawing/2014/main" val="1683302356"/>
                  </a:ext>
                </a:extLst>
              </a:tr>
              <a:tr h="327617">
                <a:tc>
                  <a:txBody>
                    <a:bodyPr/>
                    <a:lstStyle/>
                    <a:p>
                      <a:pPr algn="r"/>
                      <a:endParaRPr lang="en-US" dirty="0">
                        <a:latin typeface="Franklin Gothic Book" panose="020B0503020102020204" pitchFamily="34" charset="0"/>
                      </a:endParaRPr>
                    </a:p>
                  </a:txBody>
                  <a:tcPr/>
                </a:tc>
                <a:tc>
                  <a:txBody>
                    <a:bodyPr/>
                    <a:lstStyle/>
                    <a:p>
                      <a:pPr algn="r"/>
                      <a:r>
                        <a:rPr lang="en-US" dirty="0">
                          <a:latin typeface="Franklin Gothic Book" panose="020B0503020102020204" pitchFamily="34" charset="0"/>
                        </a:rPr>
                        <a:t>55–64</a:t>
                      </a:r>
                    </a:p>
                  </a:txBody>
                  <a:tcPr/>
                </a:tc>
                <a:tc>
                  <a:txBody>
                    <a:bodyPr/>
                    <a:lstStyle/>
                    <a:p>
                      <a:pPr algn="r"/>
                      <a:r>
                        <a:rPr lang="en-US" dirty="0">
                          <a:latin typeface="Franklin Gothic Book" panose="020B0503020102020204" pitchFamily="34" charset="0"/>
                        </a:rPr>
                        <a:t>14.1%</a:t>
                      </a:r>
                    </a:p>
                  </a:txBody>
                  <a:tcPr/>
                </a:tc>
                <a:tc>
                  <a:txBody>
                    <a:bodyPr/>
                    <a:lstStyle/>
                    <a:p>
                      <a:pPr algn="r"/>
                      <a:r>
                        <a:rPr lang="en-US" dirty="0">
                          <a:latin typeface="Franklin Gothic Book" panose="020B0503020102020204" pitchFamily="34" charset="0"/>
                        </a:rPr>
                        <a:t>12.7%</a:t>
                      </a:r>
                    </a:p>
                  </a:txBody>
                  <a:tcPr/>
                </a:tc>
                <a:extLst>
                  <a:ext uri="{0D108BD9-81ED-4DB2-BD59-A6C34878D82A}">
                    <a16:rowId xmlns:a16="http://schemas.microsoft.com/office/drawing/2014/main" val="609056084"/>
                  </a:ext>
                </a:extLst>
              </a:tr>
              <a:tr h="327617">
                <a:tc>
                  <a:txBody>
                    <a:bodyPr/>
                    <a:lstStyle/>
                    <a:p>
                      <a:pPr algn="r"/>
                      <a:endParaRPr lang="en-US" dirty="0">
                        <a:latin typeface="Franklin Gothic Book" panose="020B0503020102020204" pitchFamily="34" charset="0"/>
                      </a:endParaRPr>
                    </a:p>
                  </a:txBody>
                  <a:tcPr>
                    <a:lnB w="12700" cap="flat" cmpd="sng" algn="ctr">
                      <a:solidFill>
                        <a:schemeClr val="tx1"/>
                      </a:solidFill>
                      <a:prstDash val="solid"/>
                      <a:round/>
                      <a:headEnd type="none" w="med" len="med"/>
                      <a:tailEnd type="none" w="med" len="med"/>
                    </a:lnB>
                  </a:tcPr>
                </a:tc>
                <a:tc>
                  <a:txBody>
                    <a:bodyPr/>
                    <a:lstStyle/>
                    <a:p>
                      <a:pPr algn="r"/>
                      <a:r>
                        <a:rPr lang="en-US" dirty="0">
                          <a:latin typeface="Franklin Gothic Book" panose="020B0503020102020204" pitchFamily="34" charset="0"/>
                        </a:rPr>
                        <a:t>65+</a:t>
                      </a:r>
                    </a:p>
                  </a:txBody>
                  <a:tcPr>
                    <a:lnB w="12700" cap="flat" cmpd="sng" algn="ctr">
                      <a:solidFill>
                        <a:schemeClr val="tx1"/>
                      </a:solidFill>
                      <a:prstDash val="solid"/>
                      <a:round/>
                      <a:headEnd type="none" w="med" len="med"/>
                      <a:tailEnd type="none" w="med" len="med"/>
                    </a:lnB>
                  </a:tcPr>
                </a:tc>
                <a:tc>
                  <a:txBody>
                    <a:bodyPr/>
                    <a:lstStyle/>
                    <a:p>
                      <a:pPr algn="r"/>
                      <a:r>
                        <a:rPr lang="en-US" dirty="0">
                          <a:latin typeface="Franklin Gothic Book" panose="020B0503020102020204" pitchFamily="34" charset="0"/>
                        </a:rPr>
                        <a:t>17.4%</a:t>
                      </a:r>
                    </a:p>
                  </a:txBody>
                  <a:tcPr>
                    <a:lnB w="12700" cap="flat" cmpd="sng" algn="ctr">
                      <a:solidFill>
                        <a:schemeClr val="tx1"/>
                      </a:solidFill>
                      <a:prstDash val="solid"/>
                      <a:round/>
                      <a:headEnd type="none" w="med" len="med"/>
                      <a:tailEnd type="none" w="med" len="med"/>
                    </a:lnB>
                  </a:tcPr>
                </a:tc>
                <a:tc>
                  <a:txBody>
                    <a:bodyPr/>
                    <a:lstStyle/>
                    <a:p>
                      <a:pPr algn="r"/>
                      <a:r>
                        <a:rPr lang="en-US" dirty="0">
                          <a:latin typeface="Franklin Gothic Book" panose="020B0503020102020204" pitchFamily="34" charset="0"/>
                        </a:rPr>
                        <a:t>28.5%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9860606"/>
                  </a:ext>
                </a:extLst>
              </a:tr>
            </a:tbl>
          </a:graphicData>
        </a:graphic>
      </p:graphicFrame>
    </p:spTree>
    <p:extLst>
      <p:ext uri="{BB962C8B-B14F-4D97-AF65-F5344CB8AC3E}">
        <p14:creationId xmlns:p14="http://schemas.microsoft.com/office/powerpoint/2010/main" val="38408618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7BF4E8B-DB5D-485B-A796-20D036D89C4B}"/>
              </a:ext>
            </a:extLst>
          </p:cNvPr>
          <p:cNvSpPr>
            <a:spLocks noGrp="1"/>
          </p:cNvSpPr>
          <p:nvPr>
            <p:ph type="title"/>
          </p:nvPr>
        </p:nvSpPr>
        <p:spPr>
          <a:xfrm>
            <a:off x="242552" y="241371"/>
            <a:ext cx="11706896" cy="1289171"/>
          </a:xfrm>
        </p:spPr>
        <p:txBody>
          <a:bodyPr/>
          <a:lstStyle/>
          <a:p>
            <a:pPr algn="l"/>
            <a:r>
              <a:rPr lang="en-US" sz="3200" b="1" dirty="0">
                <a:solidFill>
                  <a:schemeClr val="accent2"/>
                </a:solidFill>
                <a:latin typeface="Leelawadee" panose="020B0502040204020203" pitchFamily="34" charset="-34"/>
                <a:cs typeface="Leelawadee" panose="020B0502040204020203" pitchFamily="34" charset="-34"/>
              </a:rPr>
              <a:t>Only half </a:t>
            </a:r>
            <a:r>
              <a:rPr lang="en-US" sz="3200" b="1" dirty="0">
                <a:solidFill>
                  <a:schemeClr val="tx1"/>
                </a:solidFill>
                <a:latin typeface="Leelawadee" panose="020B0502040204020203" pitchFamily="34" charset="-34"/>
                <a:cs typeface="Leelawadee" panose="020B0502040204020203" pitchFamily="34" charset="-34"/>
              </a:rPr>
              <a:t>(49%) of clients </a:t>
            </a:r>
            <a:r>
              <a:rPr lang="en-US" sz="3200" b="1" dirty="0">
                <a:solidFill>
                  <a:schemeClr val="accent2"/>
                </a:solidFill>
                <a:latin typeface="Leelawadee" panose="020B0502040204020203" pitchFamily="34" charset="-34"/>
                <a:cs typeface="Leelawadee" panose="020B0502040204020203" pitchFamily="34" charset="-34"/>
              </a:rPr>
              <a:t>assigned to Partner Services </a:t>
            </a:r>
            <a:r>
              <a:rPr lang="en-US" sz="3200" b="1" dirty="0">
                <a:solidFill>
                  <a:schemeClr val="tx1"/>
                </a:solidFill>
                <a:latin typeface="Leelawadee" panose="020B0502040204020203" pitchFamily="34" charset="-34"/>
                <a:cs typeface="Leelawadee" panose="020B0502040204020203" pitchFamily="34" charset="-34"/>
              </a:rPr>
              <a:t>from 2016–2019 were </a:t>
            </a:r>
            <a:r>
              <a:rPr lang="en-US" sz="3200" b="1" dirty="0">
                <a:solidFill>
                  <a:schemeClr val="accent2"/>
                </a:solidFill>
                <a:latin typeface="Leelawadee" panose="020B0502040204020203" pitchFamily="34" charset="-34"/>
                <a:cs typeface="Leelawadee" panose="020B0502040204020203" pitchFamily="34" charset="-34"/>
              </a:rPr>
              <a:t>interviewed</a:t>
            </a:r>
            <a:r>
              <a:rPr lang="en-US" sz="3200" b="1" dirty="0">
                <a:solidFill>
                  <a:schemeClr val="tx1"/>
                </a:solidFill>
                <a:latin typeface="Leelawadee" panose="020B0502040204020203" pitchFamily="34" charset="-34"/>
                <a:cs typeface="Leelawadee" panose="020B0502040204020203" pitchFamily="34" charset="-34"/>
              </a:rPr>
              <a:t>. </a:t>
            </a:r>
            <a:br>
              <a:rPr lang="en-US" sz="3200" dirty="0">
                <a:solidFill>
                  <a:schemeClr val="tx1"/>
                </a:solidFill>
                <a:latin typeface="Leelawadee" panose="020B0502040204020203" pitchFamily="34" charset="-34"/>
                <a:cs typeface="Leelawadee" panose="020B0502040204020203" pitchFamily="34" charset="-34"/>
              </a:rPr>
            </a:br>
            <a:r>
              <a:rPr lang="en-US" sz="2200" dirty="0">
                <a:solidFill>
                  <a:schemeClr val="tx1"/>
                </a:solidFill>
                <a:latin typeface="Franklin Gothic Book" panose="020B0503020102020204" pitchFamily="34" charset="0"/>
                <a:cs typeface="Leelawadee" panose="020B0502040204020203" pitchFamily="34" charset="-34"/>
              </a:rPr>
              <a:t>HIV Partner Services outcomes, Wisconsin, January 2016–February 2020</a:t>
            </a:r>
            <a:endParaRPr lang="en-US" sz="2200" dirty="0">
              <a:solidFill>
                <a:schemeClr val="tx1"/>
              </a:solidFill>
              <a:latin typeface="Leelawadee" panose="020B0502040204020203" pitchFamily="34" charset="-34"/>
              <a:cs typeface="Leelawadee" panose="020B0502040204020203" pitchFamily="34" charset="-34"/>
            </a:endParaRPr>
          </a:p>
        </p:txBody>
      </p:sp>
      <p:pic>
        <p:nvPicPr>
          <p:cNvPr id="3" name="Picture 2" descr="Chart">
            <a:extLst>
              <a:ext uri="{FF2B5EF4-FFF2-40B4-BE49-F238E27FC236}">
                <a16:creationId xmlns:a16="http://schemas.microsoft.com/office/drawing/2014/main" id="{AB87D4BB-EEC1-EC5E-074E-FE066FD104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2929" y="1387272"/>
            <a:ext cx="8162365" cy="5443432"/>
          </a:xfrm>
          <a:prstGeom prst="rect">
            <a:avLst/>
          </a:prstGeom>
        </p:spPr>
      </p:pic>
    </p:spTree>
    <p:extLst>
      <p:ext uri="{BB962C8B-B14F-4D97-AF65-F5344CB8AC3E}">
        <p14:creationId xmlns:p14="http://schemas.microsoft.com/office/powerpoint/2010/main" val="371707653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a:solidFill>
                  <a:schemeClr val="bg1"/>
                </a:solidFill>
                <a:latin typeface="Leelawadee" panose="020B0502040204020203" pitchFamily="34" charset="-34"/>
                <a:cs typeface="Leelawadee" panose="020B0502040204020203" pitchFamily="34" charset="-34"/>
              </a:rPr>
              <a:t>Program Outcomes</a:t>
            </a:r>
          </a:p>
        </p:txBody>
      </p:sp>
      <p:sp>
        <p:nvSpPr>
          <p:cNvPr id="5" name="Text Placeholder 4"/>
          <p:cNvSpPr>
            <a:spLocks noGrp="1"/>
          </p:cNvSpPr>
          <p:nvPr>
            <p:ph type="body" idx="1"/>
          </p:nvPr>
        </p:nvSpPr>
        <p:spPr/>
        <p:txBody>
          <a:bodyPr/>
          <a:lstStyle/>
          <a:p>
            <a:r>
              <a:rPr lang="en-US" sz="2800" dirty="0">
                <a:solidFill>
                  <a:schemeClr val="bg1"/>
                </a:solidFill>
                <a:latin typeface="Franklin Gothic Book" panose="020B0503020102020204" pitchFamily="34" charset="0"/>
              </a:rPr>
              <a:t>HIV Prevention—Harm Reduction</a:t>
            </a:r>
          </a:p>
        </p:txBody>
      </p:sp>
      <p:sp>
        <p:nvSpPr>
          <p:cNvPr id="6" name="Action Button: Go Home 5">
            <a:hlinkClick r:id="rId3" action="ppaction://hlinksldjump" highlightClick="1"/>
            <a:extLst>
              <a:ext uri="{FF2B5EF4-FFF2-40B4-BE49-F238E27FC236}">
                <a16:creationId xmlns:a16="http://schemas.microsoft.com/office/drawing/2014/main" id="{BAE8485C-4AE7-4E2D-A125-16F11CDB26F9}"/>
              </a:ext>
            </a:extLst>
          </p:cNvPr>
          <p:cNvSpPr/>
          <p:nvPr/>
        </p:nvSpPr>
        <p:spPr>
          <a:xfrm>
            <a:off x="11456276" y="6074978"/>
            <a:ext cx="611492" cy="600981"/>
          </a:xfrm>
          <a:prstGeom prst="actionButtonHome">
            <a:avLst/>
          </a:prstGeom>
          <a:solidFill>
            <a:schemeClr val="bg1"/>
          </a:solidFill>
          <a:ln>
            <a:solidFill>
              <a:srgbClr val="2A5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474365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545DFD-C325-4FB5-B670-76BDFCCB28D9}"/>
              </a:ext>
            </a:extLst>
          </p:cNvPr>
          <p:cNvPicPr>
            <a:picLocks noChangeAspect="1"/>
          </p:cNvPicPr>
          <p:nvPr/>
        </p:nvPicPr>
        <p:blipFill>
          <a:blip r:embed="rId3"/>
          <a:stretch>
            <a:fillRect/>
          </a:stretch>
        </p:blipFill>
        <p:spPr>
          <a:xfrm>
            <a:off x="2849914" y="1942042"/>
            <a:ext cx="6334125" cy="4924425"/>
          </a:xfrm>
          <a:prstGeom prst="rect">
            <a:avLst/>
          </a:prstGeom>
        </p:spPr>
      </p:pic>
      <p:sp>
        <p:nvSpPr>
          <p:cNvPr id="8" name="Title 1">
            <a:extLst>
              <a:ext uri="{FF2B5EF4-FFF2-40B4-BE49-F238E27FC236}">
                <a16:creationId xmlns:a16="http://schemas.microsoft.com/office/drawing/2014/main" id="{37BF4E8B-DB5D-485B-A796-20D036D89C4B}"/>
              </a:ext>
            </a:extLst>
          </p:cNvPr>
          <p:cNvSpPr>
            <a:spLocks noGrp="1"/>
          </p:cNvSpPr>
          <p:nvPr>
            <p:ph type="title"/>
          </p:nvPr>
        </p:nvSpPr>
        <p:spPr>
          <a:xfrm>
            <a:off x="242552" y="86497"/>
            <a:ext cx="11706896" cy="1697147"/>
          </a:xfrm>
        </p:spPr>
        <p:txBody>
          <a:bodyPr>
            <a:normAutofit/>
          </a:bodyPr>
          <a:lstStyle/>
          <a:p>
            <a:pPr algn="l"/>
            <a:r>
              <a:rPr lang="en-US" sz="3200" b="1" dirty="0">
                <a:solidFill>
                  <a:schemeClr val="accent3"/>
                </a:solidFill>
                <a:latin typeface="Leelawadee" panose="020B0502040204020203" pitchFamily="34" charset="-34"/>
                <a:cs typeface="Leelawadee" panose="020B0502040204020203" pitchFamily="34" charset="-34"/>
              </a:rPr>
              <a:t>In Wisconsin there are </a:t>
            </a:r>
            <a:r>
              <a:rPr lang="en-US" sz="3200" b="1" dirty="0">
                <a:solidFill>
                  <a:schemeClr val="accent1"/>
                </a:solidFill>
                <a:latin typeface="Leelawadee" panose="020B0502040204020203" pitchFamily="34" charset="-34"/>
                <a:cs typeface="Leelawadee" panose="020B0502040204020203" pitchFamily="34" charset="-34"/>
              </a:rPr>
              <a:t>16 primary syringe service programs </a:t>
            </a:r>
            <a:r>
              <a:rPr lang="en-US" sz="3200" b="1" dirty="0">
                <a:solidFill>
                  <a:schemeClr val="accent3"/>
                </a:solidFill>
                <a:latin typeface="Leelawadee" panose="020B0502040204020203" pitchFamily="34" charset="-34"/>
                <a:cs typeface="Leelawadee" panose="020B0502040204020203" pitchFamily="34" charset="-34"/>
              </a:rPr>
              <a:t>(SSPs) and </a:t>
            </a:r>
            <a:r>
              <a:rPr lang="en-US" sz="3200" b="1" dirty="0">
                <a:solidFill>
                  <a:schemeClr val="accent2"/>
                </a:solidFill>
                <a:latin typeface="Leelawadee" panose="020B0502040204020203" pitchFamily="34" charset="-34"/>
                <a:cs typeface="Leelawadee" panose="020B0502040204020203" pitchFamily="34" charset="-34"/>
              </a:rPr>
              <a:t>13 satellite locations.</a:t>
            </a:r>
            <a:br>
              <a:rPr lang="en-US" sz="3200" dirty="0">
                <a:solidFill>
                  <a:schemeClr val="tx1"/>
                </a:solidFill>
                <a:latin typeface="Leelawadee" panose="020B0502040204020203" pitchFamily="34" charset="-34"/>
                <a:cs typeface="Leelawadee" panose="020B0502040204020203" pitchFamily="34" charset="-34"/>
              </a:rPr>
            </a:br>
            <a:r>
              <a:rPr lang="en-US" sz="2200" dirty="0">
                <a:latin typeface="Franklin Gothic Book" panose="020B0503020102020204" pitchFamily="34" charset="0"/>
                <a:cs typeface="Leelawadee" panose="020B0502040204020203" pitchFamily="34" charset="-34"/>
              </a:rPr>
              <a:t>Location of primary and satellite SSPs, Wisconsin, 2020</a:t>
            </a:r>
            <a:endParaRPr lang="en-US" sz="2200" dirty="0">
              <a:latin typeface="Leelawadee" panose="020B0502040204020203" pitchFamily="34" charset="-34"/>
              <a:cs typeface="Leelawadee" panose="020B0502040204020203" pitchFamily="34" charset="-34"/>
            </a:endParaRPr>
          </a:p>
        </p:txBody>
      </p:sp>
      <p:sp>
        <p:nvSpPr>
          <p:cNvPr id="4" name="TextBox 3">
            <a:extLst>
              <a:ext uri="{FF2B5EF4-FFF2-40B4-BE49-F238E27FC236}">
                <a16:creationId xmlns:a16="http://schemas.microsoft.com/office/drawing/2014/main" id="{A0D0E198-DF78-41E8-BAD3-78968B527D0D}"/>
              </a:ext>
            </a:extLst>
          </p:cNvPr>
          <p:cNvSpPr txBox="1"/>
          <p:nvPr/>
        </p:nvSpPr>
        <p:spPr>
          <a:xfrm>
            <a:off x="1072446" y="2438400"/>
            <a:ext cx="226289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800080"/>
                </a:solidFill>
                <a:effectLst/>
                <a:uLnTx/>
                <a:uFillTx/>
                <a:latin typeface="Franklin Gothic Book" panose="020B0503020102020204" pitchFamily="34" charset="0"/>
                <a:ea typeface="+mn-ea"/>
                <a:cs typeface="+mn-cs"/>
              </a:rPr>
              <a:t>Primary SSP location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800080"/>
              </a:solidFill>
              <a:effectLst/>
              <a:uLnTx/>
              <a:uFillTx/>
              <a:latin typeface="Franklin Gothic Book" panose="020B0503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3A1"/>
                </a:solidFill>
                <a:effectLst/>
                <a:uLnTx/>
                <a:uFillTx/>
                <a:latin typeface="Franklin Gothic Book" panose="020B0503020102020204" pitchFamily="34" charset="0"/>
                <a:ea typeface="+mn-ea"/>
                <a:cs typeface="+mn-cs"/>
              </a:rPr>
              <a:t>Satellite location</a:t>
            </a:r>
          </a:p>
        </p:txBody>
      </p:sp>
      <p:sp>
        <p:nvSpPr>
          <p:cNvPr id="5" name="Star: 5 Points 4">
            <a:extLst>
              <a:ext uri="{FF2B5EF4-FFF2-40B4-BE49-F238E27FC236}">
                <a16:creationId xmlns:a16="http://schemas.microsoft.com/office/drawing/2014/main" id="{B9F71514-0A3C-4BD6-BAD1-4CB53934849B}"/>
              </a:ext>
            </a:extLst>
          </p:cNvPr>
          <p:cNvSpPr/>
          <p:nvPr/>
        </p:nvSpPr>
        <p:spPr>
          <a:xfrm>
            <a:off x="756357" y="2494845"/>
            <a:ext cx="274320" cy="274320"/>
          </a:xfrm>
          <a:prstGeom prst="star5">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Star: 5 Points 6">
            <a:extLst>
              <a:ext uri="{FF2B5EF4-FFF2-40B4-BE49-F238E27FC236}">
                <a16:creationId xmlns:a16="http://schemas.microsoft.com/office/drawing/2014/main" id="{7C2D05F6-428A-4662-9DEA-1326E2D5E242}"/>
              </a:ext>
            </a:extLst>
          </p:cNvPr>
          <p:cNvSpPr/>
          <p:nvPr/>
        </p:nvSpPr>
        <p:spPr>
          <a:xfrm>
            <a:off x="756357" y="3038307"/>
            <a:ext cx="274320" cy="274320"/>
          </a:xfrm>
          <a:prstGeom prst="star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976731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6049327-BF10-45C9-A8F3-6ECF5909BAF8}"/>
              </a:ext>
            </a:extLst>
          </p:cNvPr>
          <p:cNvPicPr>
            <a:picLocks noChangeAspect="1"/>
          </p:cNvPicPr>
          <p:nvPr/>
        </p:nvPicPr>
        <p:blipFill>
          <a:blip r:embed="rId3"/>
          <a:stretch>
            <a:fillRect/>
          </a:stretch>
        </p:blipFill>
        <p:spPr>
          <a:xfrm>
            <a:off x="6424658" y="2450348"/>
            <a:ext cx="4273806" cy="4380356"/>
          </a:xfrm>
          <a:prstGeom prst="rect">
            <a:avLst/>
          </a:prstGeom>
        </p:spPr>
      </p:pic>
      <p:sp>
        <p:nvSpPr>
          <p:cNvPr id="8" name="Title 1">
            <a:extLst>
              <a:ext uri="{FF2B5EF4-FFF2-40B4-BE49-F238E27FC236}">
                <a16:creationId xmlns:a16="http://schemas.microsoft.com/office/drawing/2014/main" id="{37BF4E8B-DB5D-485B-A796-20D036D89C4B}"/>
              </a:ext>
            </a:extLst>
          </p:cNvPr>
          <p:cNvSpPr>
            <a:spLocks noGrp="1"/>
          </p:cNvSpPr>
          <p:nvPr>
            <p:ph type="title"/>
          </p:nvPr>
        </p:nvSpPr>
        <p:spPr>
          <a:xfrm>
            <a:off x="6287911" y="129824"/>
            <a:ext cx="5904089" cy="2162432"/>
          </a:xfrm>
        </p:spPr>
        <p:txBody>
          <a:bodyPr>
            <a:normAutofit fontScale="90000"/>
          </a:bodyPr>
          <a:lstStyle/>
          <a:p>
            <a:pPr algn="l"/>
            <a:r>
              <a:rPr lang="en-US" sz="2700" b="1" dirty="0">
                <a:solidFill>
                  <a:schemeClr val="tx1">
                    <a:lumMod val="65000"/>
                    <a:lumOff val="35000"/>
                  </a:schemeClr>
                </a:solidFill>
                <a:latin typeface="Leelawadee" panose="020B0502040204020203" pitchFamily="34" charset="-34"/>
                <a:cs typeface="Leelawadee" panose="020B0502040204020203" pitchFamily="34" charset="-34"/>
              </a:rPr>
              <a:t>Areas of concern </a:t>
            </a:r>
            <a:r>
              <a:rPr lang="en-US" sz="2700" b="1" dirty="0">
                <a:latin typeface="Leelawadee" panose="020B0502040204020203" pitchFamily="34" charset="-34"/>
                <a:cs typeface="Leelawadee" panose="020B0502040204020203" pitchFamily="34" charset="-34"/>
              </a:rPr>
              <a:t>located outside of a </a:t>
            </a:r>
            <a:r>
              <a:rPr lang="en-US" sz="2700" b="1" dirty="0">
                <a:solidFill>
                  <a:schemeClr val="accent2">
                    <a:lumMod val="40000"/>
                    <a:lumOff val="60000"/>
                  </a:schemeClr>
                </a:solidFill>
                <a:latin typeface="Leelawadee" panose="020B0502040204020203" pitchFamily="34" charset="-34"/>
                <a:cs typeface="Leelawadee" panose="020B0502040204020203" pitchFamily="34" charset="-34"/>
              </a:rPr>
              <a:t>30-minute driving time </a:t>
            </a:r>
            <a:r>
              <a:rPr lang="en-US" sz="2700" b="1" dirty="0">
                <a:latin typeface="Leelawadee" panose="020B0502040204020203" pitchFamily="34" charset="-34"/>
                <a:cs typeface="Leelawadee" panose="020B0502040204020203" pitchFamily="34" charset="-34"/>
              </a:rPr>
              <a:t>of a </a:t>
            </a:r>
            <a:r>
              <a:rPr lang="en-US" sz="2700" b="1" dirty="0">
                <a:solidFill>
                  <a:schemeClr val="accent2"/>
                </a:solidFill>
                <a:latin typeface="Leelawadee" panose="020B0502040204020203" pitchFamily="34" charset="-34"/>
                <a:cs typeface="Leelawadee" panose="020B0502040204020203" pitchFamily="34" charset="-34"/>
              </a:rPr>
              <a:t>syringe service program </a:t>
            </a:r>
            <a:r>
              <a:rPr lang="en-US" sz="2700" b="1" dirty="0">
                <a:latin typeface="Leelawadee" panose="020B0502040204020203" pitchFamily="34" charset="-34"/>
                <a:cs typeface="Leelawadee" panose="020B0502040204020203" pitchFamily="34" charset="-34"/>
              </a:rPr>
              <a:t>(SSP) are important areas to target for increased access to SSPs. </a:t>
            </a:r>
            <a:br>
              <a:rPr lang="en-US" sz="3200" dirty="0">
                <a:solidFill>
                  <a:schemeClr val="tx1"/>
                </a:solidFill>
                <a:latin typeface="Leelawadee" panose="020B0502040204020203" pitchFamily="34" charset="-34"/>
                <a:cs typeface="Leelawadee" panose="020B0502040204020203" pitchFamily="34" charset="-34"/>
              </a:rPr>
            </a:br>
            <a:r>
              <a:rPr lang="en-US" sz="2000" dirty="0">
                <a:latin typeface="Franklin Gothic Book" panose="020B0503020102020204" pitchFamily="34" charset="0"/>
                <a:cs typeface="Leelawadee" panose="020B0502040204020203" pitchFamily="34" charset="-34"/>
              </a:rPr>
              <a:t>Location of primary and satellite SSPs compared to areas of concern for the opioid crisis, Wisconsin, 2017–2018</a:t>
            </a:r>
            <a:endParaRPr lang="en-US" sz="2000" dirty="0">
              <a:latin typeface="Leelawadee" panose="020B0502040204020203" pitchFamily="34" charset="-34"/>
              <a:cs typeface="Leelawadee" panose="020B0502040204020203" pitchFamily="34" charset="-34"/>
            </a:endParaRPr>
          </a:p>
        </p:txBody>
      </p:sp>
      <p:pic>
        <p:nvPicPr>
          <p:cNvPr id="13" name="Picture 12">
            <a:extLst>
              <a:ext uri="{FF2B5EF4-FFF2-40B4-BE49-F238E27FC236}">
                <a16:creationId xmlns:a16="http://schemas.microsoft.com/office/drawing/2014/main" id="{04CB9419-F386-4970-A2C5-1CE76EEEF0D5}"/>
              </a:ext>
            </a:extLst>
          </p:cNvPr>
          <p:cNvPicPr>
            <a:picLocks noChangeAspect="1"/>
          </p:cNvPicPr>
          <p:nvPr/>
        </p:nvPicPr>
        <p:blipFill>
          <a:blip r:embed="rId4"/>
          <a:stretch>
            <a:fillRect/>
          </a:stretch>
        </p:blipFill>
        <p:spPr>
          <a:xfrm>
            <a:off x="9492635" y="2278608"/>
            <a:ext cx="2411658" cy="1246804"/>
          </a:xfrm>
          <a:prstGeom prst="rect">
            <a:avLst/>
          </a:prstGeom>
        </p:spPr>
      </p:pic>
      <p:pic>
        <p:nvPicPr>
          <p:cNvPr id="4" name="Picture 3">
            <a:extLst>
              <a:ext uri="{FF2B5EF4-FFF2-40B4-BE49-F238E27FC236}">
                <a16:creationId xmlns:a16="http://schemas.microsoft.com/office/drawing/2014/main" id="{F752CB77-1FDC-4725-B9CA-4EBD1B0A5F33}"/>
              </a:ext>
            </a:extLst>
          </p:cNvPr>
          <p:cNvPicPr>
            <a:picLocks noChangeAspect="1"/>
          </p:cNvPicPr>
          <p:nvPr/>
        </p:nvPicPr>
        <p:blipFill>
          <a:blip r:embed="rId5"/>
          <a:stretch>
            <a:fillRect/>
          </a:stretch>
        </p:blipFill>
        <p:spPr>
          <a:xfrm>
            <a:off x="518022" y="2447169"/>
            <a:ext cx="4197362" cy="4383535"/>
          </a:xfrm>
          <a:prstGeom prst="rect">
            <a:avLst/>
          </a:prstGeom>
        </p:spPr>
      </p:pic>
      <p:sp>
        <p:nvSpPr>
          <p:cNvPr id="9" name="Title 1">
            <a:extLst>
              <a:ext uri="{FF2B5EF4-FFF2-40B4-BE49-F238E27FC236}">
                <a16:creationId xmlns:a16="http://schemas.microsoft.com/office/drawing/2014/main" id="{4AD4E48D-A389-4AED-8DE8-432A6C86B216}"/>
              </a:ext>
            </a:extLst>
          </p:cNvPr>
          <p:cNvSpPr txBox="1">
            <a:spLocks/>
          </p:cNvSpPr>
          <p:nvPr/>
        </p:nvSpPr>
        <p:spPr>
          <a:xfrm>
            <a:off x="191911" y="456151"/>
            <a:ext cx="5904089" cy="183610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500" b="1" i="0" u="none" strike="noStrike" kern="1200" cap="none" spc="0" normalizeH="0" baseline="0" noProof="0" dirty="0">
                <a:ln>
                  <a:noFill/>
                </a:ln>
                <a:solidFill>
                  <a:srgbClr val="2A5934"/>
                </a:solidFill>
                <a:effectLst/>
                <a:uLnTx/>
                <a:uFillTx/>
                <a:latin typeface="Leelawadee" panose="020B0502040204020203" pitchFamily="34" charset="-34"/>
                <a:ea typeface="+mj-ea"/>
                <a:cs typeface="Leelawadee" panose="020B0502040204020203" pitchFamily="34" charset="-34"/>
              </a:rPr>
              <a:t>Accessibility to syringe service programs </a:t>
            </a:r>
            <a:r>
              <a:rPr kumimoji="0" lang="en-US" sz="2500" b="1" i="0" u="none" strike="noStrike" kern="1200" cap="none" spc="0" normalizeH="0" baseline="0" noProof="0" dirty="0">
                <a:ln>
                  <a:noFill/>
                </a:ln>
                <a:solidFill>
                  <a:prstClr val="black"/>
                </a:solidFill>
                <a:effectLst/>
                <a:uLnTx/>
                <a:uFillTx/>
                <a:latin typeface="Leelawadee" panose="020B0502040204020203" pitchFamily="34" charset="-34"/>
                <a:ea typeface="+mj-ea"/>
                <a:cs typeface="Leelawadee" panose="020B0502040204020203" pitchFamily="34" charset="-34"/>
              </a:rPr>
              <a:t>are worse in northern and western areas of the state. </a:t>
            </a:r>
            <a:br>
              <a:rPr kumimoji="0" lang="en-US" sz="3200" b="0" i="0" u="none" strike="noStrike" kern="1200" cap="none" spc="0" normalizeH="0" baseline="0" noProof="0" dirty="0">
                <a:ln>
                  <a:noFill/>
                </a:ln>
                <a:solidFill>
                  <a:prstClr val="black"/>
                </a:solidFill>
                <a:effectLst/>
                <a:uLnTx/>
                <a:uFillTx/>
                <a:latin typeface="Leelawadee" panose="020B0502040204020203" pitchFamily="34" charset="-34"/>
                <a:ea typeface="+mj-ea"/>
                <a:cs typeface="Leelawadee" panose="020B0502040204020203" pitchFamily="34" charset="-34"/>
              </a:rPr>
            </a:b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Leelawadee" panose="020B0502040204020203" pitchFamily="34" charset="-34"/>
              </a:rPr>
              <a:t>Driving time (minutes) to SSPs, average by census tract in Wisconsin</a:t>
            </a:r>
            <a:endParaRPr kumimoji="0" lang="en-US" sz="1800" b="0" i="0" u="none" strike="noStrike" kern="1200" cap="none" spc="0" normalizeH="0" baseline="0" noProof="0" dirty="0">
              <a:ln>
                <a:noFill/>
              </a:ln>
              <a:solidFill>
                <a:prstClr val="black"/>
              </a:solidFill>
              <a:effectLst/>
              <a:uLnTx/>
              <a:uFillTx/>
              <a:latin typeface="Leelawadee" panose="020B0502040204020203" pitchFamily="34" charset="-34"/>
              <a:ea typeface="+mj-ea"/>
              <a:cs typeface="Leelawadee" panose="020B0502040204020203" pitchFamily="34" charset="-34"/>
            </a:endParaRPr>
          </a:p>
        </p:txBody>
      </p:sp>
    </p:spTree>
    <p:extLst>
      <p:ext uri="{BB962C8B-B14F-4D97-AF65-F5344CB8AC3E}">
        <p14:creationId xmlns:p14="http://schemas.microsoft.com/office/powerpoint/2010/main" val="354963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2A381-3A63-4B02-B57F-EC0CF51D9EA4}"/>
              </a:ext>
            </a:extLst>
          </p:cNvPr>
          <p:cNvSpPr>
            <a:spLocks noGrp="1"/>
          </p:cNvSpPr>
          <p:nvPr>
            <p:ph type="title"/>
          </p:nvPr>
        </p:nvSpPr>
        <p:spPr>
          <a:xfrm>
            <a:off x="609600" y="177800"/>
            <a:ext cx="10972800" cy="1063171"/>
          </a:xfrm>
        </p:spPr>
        <p:txBody>
          <a:bodyPr/>
          <a:lstStyle/>
          <a:p>
            <a:r>
              <a:rPr lang="en-US" b="1" dirty="0">
                <a:solidFill>
                  <a:schemeClr val="accent1"/>
                </a:solidFill>
                <a:latin typeface="Leelawadee" panose="020B0502040204020203" pitchFamily="34" charset="-34"/>
                <a:cs typeface="Leelawadee" panose="020B0502040204020203" pitchFamily="34" charset="-34"/>
              </a:rPr>
              <a:t>Population: Demographics by region</a:t>
            </a:r>
            <a:endParaRPr lang="en-US" dirty="0"/>
          </a:p>
        </p:txBody>
      </p:sp>
      <p:graphicFrame>
        <p:nvGraphicFramePr>
          <p:cNvPr id="5" name="Content Placeholder 4">
            <a:extLst>
              <a:ext uri="{FF2B5EF4-FFF2-40B4-BE49-F238E27FC236}">
                <a16:creationId xmlns:a16="http://schemas.microsoft.com/office/drawing/2014/main" id="{D826F858-2B01-4816-99A6-60AEA5A9C8D2}"/>
              </a:ext>
            </a:extLst>
          </p:cNvPr>
          <p:cNvGraphicFramePr>
            <a:graphicFrameLocks noGrp="1"/>
          </p:cNvGraphicFramePr>
          <p:nvPr>
            <p:ph sz="quarter" idx="10"/>
            <p:extLst>
              <p:ext uri="{D42A27DB-BD31-4B8C-83A1-F6EECF244321}">
                <p14:modId xmlns:p14="http://schemas.microsoft.com/office/powerpoint/2010/main" val="447922393"/>
              </p:ext>
            </p:extLst>
          </p:nvPr>
        </p:nvGraphicFramePr>
        <p:xfrm>
          <a:off x="925286" y="1719263"/>
          <a:ext cx="10262668" cy="2597243"/>
        </p:xfrm>
        <a:graphic>
          <a:graphicData uri="http://schemas.openxmlformats.org/drawingml/2006/table">
            <a:tbl>
              <a:tblPr firstRow="1" bandRow="1">
                <a:tableStyleId>{2D5ABB26-0587-4C30-8999-92F81FD0307C}</a:tableStyleId>
              </a:tblPr>
              <a:tblGrid>
                <a:gridCol w="2565668">
                  <a:extLst>
                    <a:ext uri="{9D8B030D-6E8A-4147-A177-3AD203B41FA5}">
                      <a16:colId xmlns:a16="http://schemas.microsoft.com/office/drawing/2014/main" val="1679991674"/>
                    </a:ext>
                  </a:extLst>
                </a:gridCol>
                <a:gridCol w="2281591">
                  <a:extLst>
                    <a:ext uri="{9D8B030D-6E8A-4147-A177-3AD203B41FA5}">
                      <a16:colId xmlns:a16="http://schemas.microsoft.com/office/drawing/2014/main" val="1512534489"/>
                    </a:ext>
                  </a:extLst>
                </a:gridCol>
                <a:gridCol w="2723185">
                  <a:extLst>
                    <a:ext uri="{9D8B030D-6E8A-4147-A177-3AD203B41FA5}">
                      <a16:colId xmlns:a16="http://schemas.microsoft.com/office/drawing/2014/main" val="2177945960"/>
                    </a:ext>
                  </a:extLst>
                </a:gridCol>
                <a:gridCol w="2692224">
                  <a:extLst>
                    <a:ext uri="{9D8B030D-6E8A-4147-A177-3AD203B41FA5}">
                      <a16:colId xmlns:a16="http://schemas.microsoft.com/office/drawing/2014/main" val="4115167941"/>
                    </a:ext>
                  </a:extLst>
                </a:gridCol>
              </a:tblGrid>
              <a:tr h="666503">
                <a:tc>
                  <a:txBody>
                    <a:bodyPr/>
                    <a:lstStyle/>
                    <a:p>
                      <a:pPr algn="r"/>
                      <a:endParaRPr lang="en-US" b="1" dirty="0">
                        <a:latin typeface="Franklin Gothic Book" panose="020B0503020102020204" pitchFamily="34" charset="0"/>
                      </a:endParaRPr>
                    </a:p>
                    <a:p>
                      <a:pPr algn="r"/>
                      <a:r>
                        <a:rPr lang="en-US" b="1" dirty="0">
                          <a:latin typeface="Franklin Gothic Book" panose="020B0503020102020204" pitchFamily="34" charset="0"/>
                        </a:rPr>
                        <a:t>Category</a:t>
                      </a:r>
                    </a:p>
                  </a:txBody>
                  <a:tcPr>
                    <a:lnB w="12700" cap="flat" cmpd="sng" algn="ctr">
                      <a:solidFill>
                        <a:schemeClr val="tx1"/>
                      </a:solidFill>
                      <a:prstDash val="solid"/>
                      <a:round/>
                      <a:headEnd type="none" w="med" len="med"/>
                      <a:tailEnd type="none" w="med" len="med"/>
                    </a:lnB>
                  </a:tcPr>
                </a:tc>
                <a:tc>
                  <a:txBody>
                    <a:bodyPr/>
                    <a:lstStyle/>
                    <a:p>
                      <a:pPr algn="r"/>
                      <a:endParaRPr lang="en-US" b="1" dirty="0">
                        <a:latin typeface="Franklin Gothic Book" panose="020B0503020102020204" pitchFamily="34" charset="0"/>
                      </a:endParaRPr>
                    </a:p>
                    <a:p>
                      <a:pPr algn="r"/>
                      <a:r>
                        <a:rPr lang="en-US" b="1" dirty="0">
                          <a:latin typeface="Franklin Gothic Book" panose="020B0503020102020204" pitchFamily="34" charset="0"/>
                        </a:rPr>
                        <a:t>Sub-group</a:t>
                      </a:r>
                    </a:p>
                  </a:txBody>
                  <a:tcPr>
                    <a:lnB w="12700" cap="flat" cmpd="sng" algn="ctr">
                      <a:solidFill>
                        <a:schemeClr val="tx1"/>
                      </a:solidFill>
                      <a:prstDash val="solid"/>
                      <a:round/>
                      <a:headEnd type="none" w="med" len="med"/>
                      <a:tailEnd type="none" w="med" len="med"/>
                    </a:lnB>
                  </a:tcPr>
                </a:tc>
                <a:tc>
                  <a:txBody>
                    <a:bodyPr/>
                    <a:lstStyle/>
                    <a:p>
                      <a:pPr algn="r"/>
                      <a:endParaRPr lang="en-US" b="1" dirty="0">
                        <a:latin typeface="Franklin Gothic Book" panose="020B0503020102020204" pitchFamily="34" charset="0"/>
                      </a:endParaRPr>
                    </a:p>
                    <a:p>
                      <a:pPr algn="r"/>
                      <a:r>
                        <a:rPr lang="en-US" b="1" dirty="0">
                          <a:latin typeface="Franklin Gothic Book" panose="020B0503020102020204" pitchFamily="34" charset="0"/>
                        </a:rPr>
                        <a:t>Percent of population</a:t>
                      </a:r>
                    </a:p>
                  </a:txBody>
                  <a:tcPr>
                    <a:lnB w="12700" cap="flat" cmpd="sng" algn="ctr">
                      <a:solidFill>
                        <a:schemeClr val="tx1"/>
                      </a:solidFill>
                      <a:prstDash val="solid"/>
                      <a:round/>
                      <a:headEnd type="none" w="med" len="med"/>
                      <a:tailEnd type="none" w="med" len="med"/>
                    </a:lnB>
                  </a:tcPr>
                </a:tc>
                <a:tc>
                  <a:txBody>
                    <a:bodyPr/>
                    <a:lstStyle/>
                    <a:p>
                      <a:pPr algn="r"/>
                      <a:r>
                        <a:rPr lang="en-US" b="1" dirty="0">
                          <a:latin typeface="Franklin Gothic Book" panose="020B0503020102020204" pitchFamily="34" charset="0"/>
                        </a:rPr>
                        <a:t>Percent change, </a:t>
                      </a:r>
                    </a:p>
                    <a:p>
                      <a:pPr algn="r"/>
                      <a:r>
                        <a:rPr lang="en-US" b="1" dirty="0">
                          <a:latin typeface="Franklin Gothic Book" panose="020B0503020102020204" pitchFamily="34" charset="0"/>
                        </a:rPr>
                        <a:t>2011</a:t>
                      </a: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Verdana" panose="020B0604030504040204" pitchFamily="34" charset="0"/>
                          <a:cs typeface="Leelawadee" panose="020B0502040204020203" pitchFamily="34" charset="-34"/>
                        </a:rPr>
                        <a:t>–</a:t>
                      </a:r>
                      <a:r>
                        <a:rPr lang="en-US" b="1" dirty="0">
                          <a:latin typeface="Franklin Gothic Book" panose="020B0503020102020204" pitchFamily="34" charset="0"/>
                        </a:rPr>
                        <a:t>2020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5762992"/>
                  </a:ext>
                </a:extLst>
              </a:tr>
              <a:tr h="386148">
                <a:tc>
                  <a:txBody>
                    <a:bodyPr/>
                    <a:lstStyle/>
                    <a:p>
                      <a:pPr algn="r"/>
                      <a:r>
                        <a:rPr lang="en-US" b="1" dirty="0">
                          <a:latin typeface="Franklin Gothic Book" panose="020B0503020102020204" pitchFamily="34" charset="0"/>
                        </a:rPr>
                        <a:t>Region</a:t>
                      </a:r>
                    </a:p>
                  </a:txBody>
                  <a:tcPr>
                    <a:lnT w="12700" cap="flat" cmpd="sng" algn="ctr">
                      <a:solidFill>
                        <a:schemeClr val="tx1"/>
                      </a:solidFill>
                      <a:prstDash val="solid"/>
                      <a:round/>
                      <a:headEnd type="none" w="med" len="med"/>
                      <a:tailEnd type="none" w="med" len="med"/>
                    </a:lnT>
                  </a:tcPr>
                </a:tc>
                <a:tc>
                  <a:txBody>
                    <a:bodyPr/>
                    <a:lstStyle/>
                    <a:p>
                      <a:pPr algn="r"/>
                      <a:r>
                        <a:rPr lang="en-US" dirty="0">
                          <a:latin typeface="Franklin Gothic Book" panose="020B0503020102020204" pitchFamily="34" charset="0"/>
                        </a:rPr>
                        <a:t>Northeastern</a:t>
                      </a:r>
                    </a:p>
                  </a:txBody>
                  <a:tcPr>
                    <a:lnT w="12700" cap="flat" cmpd="sng" algn="ctr">
                      <a:solidFill>
                        <a:schemeClr val="tx1"/>
                      </a:solidFill>
                      <a:prstDash val="solid"/>
                      <a:round/>
                      <a:headEnd type="none" w="med" len="med"/>
                      <a:tailEnd type="none" w="med" len="med"/>
                    </a:lnT>
                  </a:tcPr>
                </a:tc>
                <a:tc>
                  <a:txBody>
                    <a:bodyPr/>
                    <a:lstStyle/>
                    <a:p>
                      <a:pPr algn="r"/>
                      <a:r>
                        <a:rPr lang="en-US" dirty="0">
                          <a:latin typeface="Franklin Gothic Book" panose="020B0503020102020204" pitchFamily="34" charset="0"/>
                        </a:rPr>
                        <a:t>21.6%</a:t>
                      </a:r>
                    </a:p>
                  </a:txBody>
                  <a:tcPr>
                    <a:lnT w="12700" cap="flat" cmpd="sng" algn="ctr">
                      <a:solidFill>
                        <a:schemeClr val="tx1"/>
                      </a:solidFill>
                      <a:prstDash val="solid"/>
                      <a:round/>
                      <a:headEnd type="none" w="med" len="med"/>
                      <a:tailEnd type="none" w="med" len="med"/>
                    </a:lnT>
                  </a:tcPr>
                </a:tc>
                <a:tc>
                  <a:txBody>
                    <a:bodyPr/>
                    <a:lstStyle/>
                    <a:p>
                      <a:pPr algn="r"/>
                      <a:r>
                        <a:rPr lang="en-US" dirty="0">
                          <a:latin typeface="Franklin Gothic Book" panose="020B0503020102020204" pitchFamily="34" charset="0"/>
                        </a:rPr>
                        <a:t>2.4%</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05176210"/>
                  </a:ext>
                </a:extLst>
              </a:tr>
              <a:tr h="386148">
                <a:tc>
                  <a:txBody>
                    <a:bodyPr/>
                    <a:lstStyle/>
                    <a:p>
                      <a:pPr algn="r"/>
                      <a:endParaRPr lang="en-US" dirty="0">
                        <a:latin typeface="Franklin Gothic Book" panose="020B0503020102020204" pitchFamily="34" charset="0"/>
                      </a:endParaRPr>
                    </a:p>
                  </a:txBody>
                  <a:tcPr/>
                </a:tc>
                <a:tc>
                  <a:txBody>
                    <a:bodyPr/>
                    <a:lstStyle/>
                    <a:p>
                      <a:pPr algn="r"/>
                      <a:r>
                        <a:rPr lang="en-US" dirty="0">
                          <a:latin typeface="Franklin Gothic Book" panose="020B0503020102020204" pitchFamily="34" charset="0"/>
                        </a:rPr>
                        <a:t>Northern</a:t>
                      </a:r>
                    </a:p>
                  </a:txBody>
                  <a:tcPr/>
                </a:tc>
                <a:tc>
                  <a:txBody>
                    <a:bodyPr/>
                    <a:lstStyle/>
                    <a:p>
                      <a:pPr algn="r"/>
                      <a:r>
                        <a:rPr lang="en-US" dirty="0">
                          <a:latin typeface="Franklin Gothic Book" panose="020B0503020102020204" pitchFamily="34" charset="0"/>
                        </a:rPr>
                        <a:t>8.4%</a:t>
                      </a:r>
                    </a:p>
                  </a:txBody>
                  <a:tcPr/>
                </a:tc>
                <a:tc>
                  <a:txBody>
                    <a:bodyPr/>
                    <a:lstStyle/>
                    <a:p>
                      <a:pPr algn="r"/>
                      <a:r>
                        <a:rPr lang="en-US" dirty="0">
                          <a:latin typeface="Franklin Gothic Book" panose="020B0503020102020204" pitchFamily="34" charset="0"/>
                        </a:rPr>
                        <a:t>0.6%</a:t>
                      </a:r>
                    </a:p>
                  </a:txBody>
                  <a:tcPr/>
                </a:tc>
                <a:extLst>
                  <a:ext uri="{0D108BD9-81ED-4DB2-BD59-A6C34878D82A}">
                    <a16:rowId xmlns:a16="http://schemas.microsoft.com/office/drawing/2014/main" val="1165876930"/>
                  </a:ext>
                </a:extLst>
              </a:tr>
              <a:tr h="386148">
                <a:tc>
                  <a:txBody>
                    <a:bodyPr/>
                    <a:lstStyle/>
                    <a:p>
                      <a:pPr algn="r"/>
                      <a:endParaRPr lang="en-US" dirty="0">
                        <a:latin typeface="Franklin Gothic Book" panose="020B0503020102020204" pitchFamily="34" charset="0"/>
                      </a:endParaRPr>
                    </a:p>
                  </a:txBody>
                  <a:tcPr/>
                </a:tc>
                <a:tc>
                  <a:txBody>
                    <a:bodyPr/>
                    <a:lstStyle/>
                    <a:p>
                      <a:pPr algn="r"/>
                      <a:r>
                        <a:rPr lang="en-US" dirty="0">
                          <a:latin typeface="Franklin Gothic Book" panose="020B0503020102020204" pitchFamily="34" charset="0"/>
                        </a:rPr>
                        <a:t>Southeastern</a:t>
                      </a:r>
                    </a:p>
                  </a:txBody>
                  <a:tcPr/>
                </a:tc>
                <a:tc>
                  <a:txBody>
                    <a:bodyPr/>
                    <a:lstStyle/>
                    <a:p>
                      <a:pPr algn="r"/>
                      <a:r>
                        <a:rPr lang="en-US" dirty="0">
                          <a:latin typeface="Franklin Gothic Book" panose="020B0503020102020204" pitchFamily="34" charset="0"/>
                        </a:rPr>
                        <a:t>36.6%</a:t>
                      </a:r>
                    </a:p>
                  </a:txBody>
                  <a:tcPr/>
                </a:tc>
                <a:tc>
                  <a:txBody>
                    <a:bodyPr/>
                    <a:lstStyle/>
                    <a:p>
                      <a:pPr algn="r"/>
                      <a:r>
                        <a:rPr lang="en-US" dirty="0">
                          <a:latin typeface="Franklin Gothic Book" panose="020B0503020102020204" pitchFamily="34" charset="0"/>
                        </a:rPr>
                        <a:t>1.2%</a:t>
                      </a:r>
                    </a:p>
                  </a:txBody>
                  <a:tcPr/>
                </a:tc>
                <a:extLst>
                  <a:ext uri="{0D108BD9-81ED-4DB2-BD59-A6C34878D82A}">
                    <a16:rowId xmlns:a16="http://schemas.microsoft.com/office/drawing/2014/main" val="3718115587"/>
                  </a:ext>
                </a:extLst>
              </a:tr>
              <a:tr h="386148">
                <a:tc>
                  <a:txBody>
                    <a:bodyPr/>
                    <a:lstStyle/>
                    <a:p>
                      <a:pPr algn="r"/>
                      <a:endParaRPr lang="en-US" dirty="0">
                        <a:latin typeface="Franklin Gothic Book" panose="020B0503020102020204" pitchFamily="34" charset="0"/>
                      </a:endParaRPr>
                    </a:p>
                  </a:txBody>
                  <a:tcPr/>
                </a:tc>
                <a:tc>
                  <a:txBody>
                    <a:bodyPr/>
                    <a:lstStyle/>
                    <a:p>
                      <a:pPr algn="r"/>
                      <a:r>
                        <a:rPr lang="en-US" dirty="0">
                          <a:latin typeface="Franklin Gothic Book" panose="020B0503020102020204" pitchFamily="34" charset="0"/>
                        </a:rPr>
                        <a:t>Southern</a:t>
                      </a:r>
                    </a:p>
                  </a:txBody>
                  <a:tcPr/>
                </a:tc>
                <a:tc>
                  <a:txBody>
                    <a:bodyPr/>
                    <a:lstStyle/>
                    <a:p>
                      <a:pPr algn="r"/>
                      <a:r>
                        <a:rPr lang="en-US" dirty="0">
                          <a:latin typeface="Franklin Gothic Book" panose="020B0503020102020204" pitchFamily="34" charset="0"/>
                        </a:rPr>
                        <a:t>19.8%</a:t>
                      </a:r>
                    </a:p>
                  </a:txBody>
                  <a:tcPr/>
                </a:tc>
                <a:tc>
                  <a:txBody>
                    <a:bodyPr/>
                    <a:lstStyle/>
                    <a:p>
                      <a:pPr algn="r"/>
                      <a:r>
                        <a:rPr lang="en-US" dirty="0">
                          <a:latin typeface="Franklin Gothic Book" panose="020B0503020102020204" pitchFamily="34" charset="0"/>
                        </a:rPr>
                        <a:t>4.8%</a:t>
                      </a:r>
                    </a:p>
                  </a:txBody>
                  <a:tcPr/>
                </a:tc>
                <a:extLst>
                  <a:ext uri="{0D108BD9-81ED-4DB2-BD59-A6C34878D82A}">
                    <a16:rowId xmlns:a16="http://schemas.microsoft.com/office/drawing/2014/main" val="915767335"/>
                  </a:ext>
                </a:extLst>
              </a:tr>
              <a:tr h="386148">
                <a:tc>
                  <a:txBody>
                    <a:bodyPr/>
                    <a:lstStyle/>
                    <a:p>
                      <a:pPr algn="r"/>
                      <a:endParaRPr lang="en-US" dirty="0">
                        <a:latin typeface="Franklin Gothic Book" panose="020B0503020102020204" pitchFamily="34" charset="0"/>
                      </a:endParaRPr>
                    </a:p>
                  </a:txBody>
                  <a:tcPr>
                    <a:lnB w="12700" cap="flat" cmpd="sng" algn="ctr">
                      <a:solidFill>
                        <a:schemeClr val="tx1"/>
                      </a:solidFill>
                      <a:prstDash val="solid"/>
                      <a:round/>
                      <a:headEnd type="none" w="med" len="med"/>
                      <a:tailEnd type="none" w="med" len="med"/>
                    </a:lnB>
                  </a:tcPr>
                </a:tc>
                <a:tc>
                  <a:txBody>
                    <a:bodyPr/>
                    <a:lstStyle/>
                    <a:p>
                      <a:pPr algn="r"/>
                      <a:r>
                        <a:rPr lang="en-US" dirty="0">
                          <a:latin typeface="Franklin Gothic Book" panose="020B0503020102020204" pitchFamily="34" charset="0"/>
                        </a:rPr>
                        <a:t>Western</a:t>
                      </a:r>
                    </a:p>
                  </a:txBody>
                  <a:tcPr>
                    <a:lnB w="12700" cap="flat" cmpd="sng" algn="ctr">
                      <a:solidFill>
                        <a:schemeClr val="tx1"/>
                      </a:solidFill>
                      <a:prstDash val="solid"/>
                      <a:round/>
                      <a:headEnd type="none" w="med" len="med"/>
                      <a:tailEnd type="none" w="med" len="med"/>
                    </a:lnB>
                  </a:tcPr>
                </a:tc>
                <a:tc>
                  <a:txBody>
                    <a:bodyPr/>
                    <a:lstStyle/>
                    <a:p>
                      <a:pPr algn="r"/>
                      <a:r>
                        <a:rPr lang="en-US" dirty="0">
                          <a:latin typeface="Franklin Gothic Book" panose="020B0503020102020204" pitchFamily="34" charset="0"/>
                        </a:rPr>
                        <a:t>13.7%</a:t>
                      </a:r>
                    </a:p>
                  </a:txBody>
                  <a:tcPr>
                    <a:lnB w="12700" cap="flat" cmpd="sng" algn="ctr">
                      <a:solidFill>
                        <a:schemeClr val="tx1"/>
                      </a:solidFill>
                      <a:prstDash val="solid"/>
                      <a:round/>
                      <a:headEnd type="none" w="med" len="med"/>
                      <a:tailEnd type="none" w="med" len="med"/>
                    </a:lnB>
                  </a:tcPr>
                </a:tc>
                <a:tc>
                  <a:txBody>
                    <a:bodyPr/>
                    <a:lstStyle/>
                    <a:p>
                      <a:pPr algn="r"/>
                      <a:r>
                        <a:rPr lang="en-US" dirty="0">
                          <a:latin typeface="Franklin Gothic Book" panose="020B0503020102020204" pitchFamily="34" charset="0"/>
                        </a:rPr>
                        <a:t>2.6%</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3302356"/>
                  </a:ext>
                </a:extLst>
              </a:tr>
            </a:tbl>
          </a:graphicData>
        </a:graphic>
      </p:graphicFrame>
    </p:spTree>
    <p:extLst>
      <p:ext uri="{BB962C8B-B14F-4D97-AF65-F5344CB8AC3E}">
        <p14:creationId xmlns:p14="http://schemas.microsoft.com/office/powerpoint/2010/main" val="854695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4943965-5BF4-4EB8-91DD-242A408D073C}"/>
              </a:ext>
            </a:extLst>
          </p:cNvPr>
          <p:cNvGraphicFramePr>
            <a:graphicFrameLocks noGrp="1"/>
          </p:cNvGraphicFramePr>
          <p:nvPr>
            <p:ph sz="quarter" idx="10"/>
            <p:extLst>
              <p:ext uri="{D42A27DB-BD31-4B8C-83A1-F6EECF244321}">
                <p14:modId xmlns:p14="http://schemas.microsoft.com/office/powerpoint/2010/main" val="280992311"/>
              </p:ext>
            </p:extLst>
          </p:nvPr>
        </p:nvGraphicFramePr>
        <p:xfrm>
          <a:off x="200437" y="1528010"/>
          <a:ext cx="11901237" cy="515218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DBD5E835-91DC-4C14-803F-FB0F3153E9ED}"/>
              </a:ext>
            </a:extLst>
          </p:cNvPr>
          <p:cNvSpPr>
            <a:spLocks noGrp="1"/>
          </p:cNvSpPr>
          <p:nvPr>
            <p:ph type="title"/>
          </p:nvPr>
        </p:nvSpPr>
        <p:spPr>
          <a:xfrm>
            <a:off x="255494" y="191449"/>
            <a:ext cx="11791124" cy="1498600"/>
          </a:xfrm>
        </p:spPr>
        <p:txBody>
          <a:bodyPr/>
          <a:lstStyle/>
          <a:p>
            <a:pPr algn="l"/>
            <a:r>
              <a:rPr lang="en-US" sz="3100" b="1" dirty="0">
                <a:solidFill>
                  <a:schemeClr val="tx1"/>
                </a:solidFill>
                <a:latin typeface="Leelawadee" panose="020B0502040204020203" pitchFamily="34" charset="-34"/>
                <a:cs typeface="Leelawadee" panose="020B0502040204020203" pitchFamily="34" charset="-34"/>
              </a:rPr>
              <a:t>Wisconsin experienced a </a:t>
            </a:r>
            <a:r>
              <a:rPr lang="en-US" sz="3100" b="1" dirty="0">
                <a:solidFill>
                  <a:srgbClr val="207276"/>
                </a:solidFill>
                <a:latin typeface="Leelawadee" panose="020B0502040204020203" pitchFamily="34" charset="-34"/>
                <a:cs typeface="Leelawadee" panose="020B0502040204020203" pitchFamily="34" charset="-34"/>
              </a:rPr>
              <a:t>notable increase in reported net migration</a:t>
            </a:r>
            <a:r>
              <a:rPr lang="en-US" sz="3100" b="1" dirty="0">
                <a:solidFill>
                  <a:schemeClr val="tx1"/>
                </a:solidFill>
                <a:latin typeface="Leelawadee" panose="020B0502040204020203" pitchFamily="34" charset="-34"/>
                <a:cs typeface="Leelawadee" panose="020B0502040204020203" pitchFamily="34" charset="-34"/>
              </a:rPr>
              <a:t> in 2019, with more people entering than leaving the state. </a:t>
            </a:r>
            <a:br>
              <a:rPr lang="en-US" sz="2200" dirty="0">
                <a:solidFill>
                  <a:schemeClr val="tx1"/>
                </a:solidFill>
                <a:latin typeface="Franklin Gothic Book" panose="020B0503020102020204" pitchFamily="34" charset="0"/>
                <a:cs typeface="Leelawadee" panose="020B0502040204020203" pitchFamily="34" charset="-34"/>
              </a:rPr>
            </a:br>
            <a:r>
              <a:rPr lang="en-US" sz="2200" dirty="0">
                <a:solidFill>
                  <a:schemeClr val="tx1"/>
                </a:solidFill>
                <a:latin typeface="Franklin Gothic Book" panose="020B0503020102020204" pitchFamily="34" charset="0"/>
                <a:cs typeface="Leelawadee" panose="020B0502040204020203" pitchFamily="34" charset="-34"/>
              </a:rPr>
              <a:t>Births, deaths, and net migration, Wisconsin, 2011–2020</a:t>
            </a:r>
            <a:endParaRPr lang="en-US" sz="2200" dirty="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732462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CCB25-DF0C-4317-B963-789E63BA4586}"/>
              </a:ext>
            </a:extLst>
          </p:cNvPr>
          <p:cNvSpPr>
            <a:spLocks noGrp="1"/>
          </p:cNvSpPr>
          <p:nvPr>
            <p:ph type="title"/>
          </p:nvPr>
        </p:nvSpPr>
        <p:spPr>
          <a:xfrm>
            <a:off x="582706" y="173915"/>
            <a:ext cx="11161486" cy="1018322"/>
          </a:xfrm>
        </p:spPr>
        <p:txBody>
          <a:bodyPr/>
          <a:lstStyle/>
          <a:p>
            <a:pPr algn="l"/>
            <a:r>
              <a:rPr lang="en-US" b="1" dirty="0">
                <a:solidFill>
                  <a:schemeClr val="accent1"/>
                </a:solidFill>
                <a:latin typeface="Leelawadee" panose="020B0502040204020203" pitchFamily="34" charset="-34"/>
                <a:cs typeface="Leelawadee" panose="020B0502040204020203" pitchFamily="34" charset="-34"/>
              </a:rPr>
              <a:t>Age by sex at birth and race, Wisconsin, 2020</a:t>
            </a:r>
          </a:p>
        </p:txBody>
      </p:sp>
      <p:graphicFrame>
        <p:nvGraphicFramePr>
          <p:cNvPr id="4" name="Content Placeholder 3">
            <a:extLst>
              <a:ext uri="{FF2B5EF4-FFF2-40B4-BE49-F238E27FC236}">
                <a16:creationId xmlns:a16="http://schemas.microsoft.com/office/drawing/2014/main" id="{1A66708D-1003-493F-834F-1CD02C3165C9}"/>
              </a:ext>
            </a:extLst>
          </p:cNvPr>
          <p:cNvGraphicFramePr>
            <a:graphicFrameLocks noGrp="1"/>
          </p:cNvGraphicFramePr>
          <p:nvPr>
            <p:ph sz="quarter" idx="10"/>
            <p:extLst>
              <p:ext uri="{D42A27DB-BD31-4B8C-83A1-F6EECF244321}">
                <p14:modId xmlns:p14="http://schemas.microsoft.com/office/powerpoint/2010/main" val="1366966839"/>
              </p:ext>
            </p:extLst>
          </p:nvPr>
        </p:nvGraphicFramePr>
        <p:xfrm>
          <a:off x="209295" y="2002848"/>
          <a:ext cx="6282268" cy="46932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33A1E785-0187-432C-9279-C7D4D7A62D84}"/>
              </a:ext>
            </a:extLst>
          </p:cNvPr>
          <p:cNvGraphicFramePr>
            <a:graphicFrameLocks/>
          </p:cNvGraphicFramePr>
          <p:nvPr>
            <p:extLst>
              <p:ext uri="{D42A27DB-BD31-4B8C-83A1-F6EECF244321}">
                <p14:modId xmlns:p14="http://schemas.microsoft.com/office/powerpoint/2010/main" val="2628386727"/>
              </p:ext>
            </p:extLst>
          </p:nvPr>
        </p:nvGraphicFramePr>
        <p:xfrm>
          <a:off x="6491563" y="2002848"/>
          <a:ext cx="5486400" cy="485515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3C85AFCD-19AE-48E5-B65B-FA61F49D0C37}"/>
              </a:ext>
            </a:extLst>
          </p:cNvPr>
          <p:cNvSpPr txBox="1"/>
          <p:nvPr/>
        </p:nvSpPr>
        <p:spPr>
          <a:xfrm>
            <a:off x="7924800" y="1356517"/>
            <a:ext cx="38462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800080"/>
                </a:solidFill>
                <a:effectLst/>
                <a:uLnTx/>
                <a:uFillTx/>
                <a:latin typeface="Franklin Gothic Book" panose="020B0503020102020204" pitchFamily="34" charset="0"/>
                <a:ea typeface="+mn-ea"/>
                <a:cs typeface="+mn-cs"/>
              </a:rPr>
              <a:t>Non-white persons </a:t>
            </a: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are </a:t>
            </a:r>
            <a:r>
              <a:rPr kumimoji="0" lang="en-US" b="0" i="0" u="none" strike="noStrike" kern="1200" cap="none" spc="0" normalizeH="0" baseline="0" noProof="0" dirty="0">
                <a:ln>
                  <a:noFill/>
                </a:ln>
                <a:solidFill>
                  <a:srgbClr val="800080"/>
                </a:solidFill>
                <a:effectLst/>
                <a:uLnTx/>
                <a:uFillTx/>
                <a:latin typeface="Franklin Gothic Book" panose="020B0503020102020204" pitchFamily="34" charset="0"/>
                <a:ea typeface="+mn-ea"/>
                <a:cs typeface="+mn-cs"/>
              </a:rPr>
              <a:t>younger</a:t>
            </a:r>
            <a:r>
              <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a:t>
            </a: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than white persons.</a:t>
            </a:r>
          </a:p>
        </p:txBody>
      </p:sp>
      <p:sp>
        <p:nvSpPr>
          <p:cNvPr id="6" name="TextBox 5">
            <a:extLst>
              <a:ext uri="{FF2B5EF4-FFF2-40B4-BE49-F238E27FC236}">
                <a16:creationId xmlns:a16="http://schemas.microsoft.com/office/drawing/2014/main" id="{14C8683E-B9CD-4B59-B541-4E5BE8DCED8B}"/>
              </a:ext>
            </a:extLst>
          </p:cNvPr>
          <p:cNvSpPr txBox="1"/>
          <p:nvPr/>
        </p:nvSpPr>
        <p:spPr>
          <a:xfrm>
            <a:off x="1079668" y="1356517"/>
            <a:ext cx="444262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Wisconsin’s age distribution by sex at birth is representative of national trends.</a:t>
            </a:r>
          </a:p>
        </p:txBody>
      </p:sp>
    </p:spTree>
    <p:extLst>
      <p:ext uri="{BB962C8B-B14F-4D97-AF65-F5344CB8AC3E}">
        <p14:creationId xmlns:p14="http://schemas.microsoft.com/office/powerpoint/2010/main" val="2423080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124A8C-2606-4C4D-A6EB-D0527EE51E14}"/>
              </a:ext>
            </a:extLst>
          </p:cNvPr>
          <p:cNvSpPr>
            <a:spLocks noGrp="1"/>
          </p:cNvSpPr>
          <p:nvPr>
            <p:ph type="title"/>
          </p:nvPr>
        </p:nvSpPr>
        <p:spPr/>
        <p:txBody>
          <a:bodyPr/>
          <a:lstStyle/>
          <a:p>
            <a:pPr algn="l"/>
            <a:r>
              <a:rPr lang="en-US" sz="3600" b="1" dirty="0">
                <a:solidFill>
                  <a:schemeClr val="tx1"/>
                </a:solidFill>
                <a:latin typeface="Leelawadee" panose="020B0502040204020203" pitchFamily="34" charset="-34"/>
                <a:cs typeface="Leelawadee" panose="020B0502040204020203" pitchFamily="34" charset="-34"/>
              </a:rPr>
              <a:t>Median age varies by county with Milwaukee County having the youngest population. </a:t>
            </a:r>
            <a:br>
              <a:rPr lang="en-US" b="1" dirty="0">
                <a:solidFill>
                  <a:schemeClr val="tx1"/>
                </a:solidFill>
                <a:latin typeface="Leelawadee" panose="020B0502040204020203" pitchFamily="34" charset="-34"/>
                <a:cs typeface="Leelawadee" panose="020B0502040204020203" pitchFamily="34" charset="-34"/>
              </a:rPr>
            </a:br>
            <a:r>
              <a:rPr lang="en-US" sz="2200" dirty="0">
                <a:solidFill>
                  <a:schemeClr val="tx1"/>
                </a:solidFill>
                <a:latin typeface="Franklin Gothic Book" panose="020B0503020102020204" pitchFamily="34" charset="0"/>
                <a:cs typeface="Leelawadee" panose="020B0502040204020203" pitchFamily="34" charset="-34"/>
              </a:rPr>
              <a:t>Median age by county, Wisconsin, 2020</a:t>
            </a:r>
          </a:p>
        </p:txBody>
      </p:sp>
      <p:pic>
        <p:nvPicPr>
          <p:cNvPr id="9" name="Content Placeholder 8" descr="A picture containing chart&#10;&#10;Description automatically generated">
            <a:extLst>
              <a:ext uri="{FF2B5EF4-FFF2-40B4-BE49-F238E27FC236}">
                <a16:creationId xmlns:a16="http://schemas.microsoft.com/office/drawing/2014/main" id="{EF2500DD-155A-49C4-A715-67B4DF30B6A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67509" y="1719263"/>
            <a:ext cx="4446766" cy="5025880"/>
          </a:xfrm>
        </p:spPr>
      </p:pic>
      <p:grpSp>
        <p:nvGrpSpPr>
          <p:cNvPr id="5" name="Group 4">
            <a:extLst>
              <a:ext uri="{FF2B5EF4-FFF2-40B4-BE49-F238E27FC236}">
                <a16:creationId xmlns:a16="http://schemas.microsoft.com/office/drawing/2014/main" id="{AF1B82CE-1B35-4775-A08B-04C4C83F20DA}"/>
              </a:ext>
            </a:extLst>
          </p:cNvPr>
          <p:cNvGrpSpPr/>
          <p:nvPr/>
        </p:nvGrpSpPr>
        <p:grpSpPr>
          <a:xfrm>
            <a:off x="6940061" y="2054087"/>
            <a:ext cx="2555631" cy="3162854"/>
            <a:chOff x="6940061" y="2054087"/>
            <a:chExt cx="2555631" cy="3162854"/>
          </a:xfrm>
        </p:grpSpPr>
        <p:sp>
          <p:nvSpPr>
            <p:cNvPr id="3" name="Rectangle 2">
              <a:extLst>
                <a:ext uri="{FF2B5EF4-FFF2-40B4-BE49-F238E27FC236}">
                  <a16:creationId xmlns:a16="http://schemas.microsoft.com/office/drawing/2014/main" id="{8C3AB02D-A5D5-41FC-B792-3A7032C4B175}"/>
                </a:ext>
              </a:extLst>
            </p:cNvPr>
            <p:cNvSpPr/>
            <p:nvPr/>
          </p:nvSpPr>
          <p:spPr>
            <a:xfrm>
              <a:off x="7680807" y="2054087"/>
              <a:ext cx="1105384" cy="1193378"/>
            </a:xfrm>
            <a:prstGeom prst="rect">
              <a:avLst/>
            </a:prstGeom>
            <a:solidFill>
              <a:srgbClr val="B9C7E5"/>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4" name="Group 13">
              <a:extLst>
                <a:ext uri="{FF2B5EF4-FFF2-40B4-BE49-F238E27FC236}">
                  <a16:creationId xmlns:a16="http://schemas.microsoft.com/office/drawing/2014/main" id="{4952B4B5-D031-4ADE-966A-261AFCB89C57}"/>
                </a:ext>
              </a:extLst>
            </p:cNvPr>
            <p:cNvGrpSpPr/>
            <p:nvPr/>
          </p:nvGrpSpPr>
          <p:grpSpPr>
            <a:xfrm>
              <a:off x="6940061" y="3183489"/>
              <a:ext cx="2555631" cy="2033452"/>
              <a:chOff x="6611817" y="3183489"/>
              <a:chExt cx="2555631" cy="2033452"/>
            </a:xfrm>
          </p:grpSpPr>
          <p:sp>
            <p:nvSpPr>
              <p:cNvPr id="11" name="Isosceles Triangle 10">
                <a:extLst>
                  <a:ext uri="{FF2B5EF4-FFF2-40B4-BE49-F238E27FC236}">
                    <a16:creationId xmlns:a16="http://schemas.microsoft.com/office/drawing/2014/main" id="{A9DD4CD8-10BA-4AEE-AB7E-3DD93E6AAA17}"/>
                  </a:ext>
                </a:extLst>
              </p:cNvPr>
              <p:cNvSpPr/>
              <p:nvPr/>
            </p:nvSpPr>
            <p:spPr>
              <a:xfrm rot="10800000">
                <a:off x="6611817" y="3247465"/>
                <a:ext cx="2555631" cy="1969476"/>
              </a:xfrm>
              <a:prstGeom prst="triangle">
                <a:avLst/>
              </a:prstGeom>
              <a:solidFill>
                <a:srgbClr val="B9C7E5"/>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TextBox 11">
                <a:extLst>
                  <a:ext uri="{FF2B5EF4-FFF2-40B4-BE49-F238E27FC236}">
                    <a16:creationId xmlns:a16="http://schemas.microsoft.com/office/drawing/2014/main" id="{89D6FBBF-25C9-48F6-A4B9-D40308630B7A}"/>
                  </a:ext>
                </a:extLst>
              </p:cNvPr>
              <p:cNvSpPr txBox="1"/>
              <p:nvPr/>
            </p:nvSpPr>
            <p:spPr>
              <a:xfrm>
                <a:off x="6834556" y="3183489"/>
                <a:ext cx="2127739" cy="169277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Milwaukee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County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34.8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grpSp>
      </p:grpSp>
      <p:grpSp>
        <p:nvGrpSpPr>
          <p:cNvPr id="6" name="Group 5">
            <a:extLst>
              <a:ext uri="{FF2B5EF4-FFF2-40B4-BE49-F238E27FC236}">
                <a16:creationId xmlns:a16="http://schemas.microsoft.com/office/drawing/2014/main" id="{93570F93-47B0-4AF6-9A98-764BDFABC924}"/>
              </a:ext>
            </a:extLst>
          </p:cNvPr>
          <p:cNvGrpSpPr/>
          <p:nvPr/>
        </p:nvGrpSpPr>
        <p:grpSpPr>
          <a:xfrm>
            <a:off x="9319845" y="3247465"/>
            <a:ext cx="2555631" cy="3162854"/>
            <a:chOff x="9319845" y="3247465"/>
            <a:chExt cx="2555631" cy="3162854"/>
          </a:xfrm>
        </p:grpSpPr>
        <p:sp>
          <p:nvSpPr>
            <p:cNvPr id="16" name="Rectangle 15">
              <a:extLst>
                <a:ext uri="{FF2B5EF4-FFF2-40B4-BE49-F238E27FC236}">
                  <a16:creationId xmlns:a16="http://schemas.microsoft.com/office/drawing/2014/main" id="{13227588-8C14-4450-8C06-A3C6493C2A59}"/>
                </a:ext>
              </a:extLst>
            </p:cNvPr>
            <p:cNvSpPr/>
            <p:nvPr/>
          </p:nvSpPr>
          <p:spPr>
            <a:xfrm>
              <a:off x="10088319" y="5216941"/>
              <a:ext cx="1105384" cy="11933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5" name="Group 14">
              <a:extLst>
                <a:ext uri="{FF2B5EF4-FFF2-40B4-BE49-F238E27FC236}">
                  <a16:creationId xmlns:a16="http://schemas.microsoft.com/office/drawing/2014/main" id="{F9F109AF-AA07-4BC8-AD02-CE3E4FFC26D0}"/>
                </a:ext>
              </a:extLst>
            </p:cNvPr>
            <p:cNvGrpSpPr/>
            <p:nvPr/>
          </p:nvGrpSpPr>
          <p:grpSpPr>
            <a:xfrm>
              <a:off x="9319845" y="3247465"/>
              <a:ext cx="2555631" cy="3162854"/>
              <a:chOff x="9319845" y="3247465"/>
              <a:chExt cx="2555631" cy="3162854"/>
            </a:xfrm>
          </p:grpSpPr>
          <p:sp>
            <p:nvSpPr>
              <p:cNvPr id="10" name="Isosceles Triangle 9">
                <a:extLst>
                  <a:ext uri="{FF2B5EF4-FFF2-40B4-BE49-F238E27FC236}">
                    <a16:creationId xmlns:a16="http://schemas.microsoft.com/office/drawing/2014/main" id="{44D63CFE-6FCB-4B78-AF79-5C85B7B5CF09}"/>
                  </a:ext>
                </a:extLst>
              </p:cNvPr>
              <p:cNvSpPr/>
              <p:nvPr/>
            </p:nvSpPr>
            <p:spPr>
              <a:xfrm>
                <a:off x="9319845" y="3247465"/>
                <a:ext cx="2555631" cy="19694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TextBox 12">
                <a:extLst>
                  <a:ext uri="{FF2B5EF4-FFF2-40B4-BE49-F238E27FC236}">
                    <a16:creationId xmlns:a16="http://schemas.microsoft.com/office/drawing/2014/main" id="{CD731ECF-FD13-4E70-8ACF-52A32D6E99B7}"/>
                  </a:ext>
                </a:extLst>
              </p:cNvPr>
              <p:cNvSpPr txBox="1"/>
              <p:nvPr/>
            </p:nvSpPr>
            <p:spPr>
              <a:xfrm>
                <a:off x="9513278" y="3886551"/>
                <a:ext cx="2145323" cy="252376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55.8</a:t>
                </a:r>
                <a:endParaRPr kumimoji="0" lang="en-US" sz="20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Bayfield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County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grpSp>
      </p:grpSp>
      <p:sp>
        <p:nvSpPr>
          <p:cNvPr id="7" name="Rectangle 6">
            <a:extLst>
              <a:ext uri="{FF2B5EF4-FFF2-40B4-BE49-F238E27FC236}">
                <a16:creationId xmlns:a16="http://schemas.microsoft.com/office/drawing/2014/main" id="{777DFC5C-B995-48D0-9EE2-8436AB23A974}"/>
              </a:ext>
            </a:extLst>
          </p:cNvPr>
          <p:cNvSpPr/>
          <p:nvPr/>
        </p:nvSpPr>
        <p:spPr>
          <a:xfrm>
            <a:off x="7737430" y="2909455"/>
            <a:ext cx="992138" cy="401986"/>
          </a:xfrm>
          <a:prstGeom prst="rect">
            <a:avLst/>
          </a:prstGeom>
          <a:solidFill>
            <a:srgbClr val="B9C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75192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5565E-7520-4A88-B93F-2A3CEED63D80}"/>
              </a:ext>
            </a:extLst>
          </p:cNvPr>
          <p:cNvSpPr>
            <a:spLocks noGrp="1"/>
          </p:cNvSpPr>
          <p:nvPr>
            <p:ph type="title"/>
          </p:nvPr>
        </p:nvSpPr>
        <p:spPr>
          <a:xfrm>
            <a:off x="204832" y="171698"/>
            <a:ext cx="5138860" cy="1524000"/>
          </a:xfrm>
        </p:spPr>
        <p:txBody>
          <a:bodyPr/>
          <a:lstStyle/>
          <a:p>
            <a:pPr algn="l"/>
            <a:r>
              <a:rPr lang="en-US" sz="2800" b="1" dirty="0">
                <a:solidFill>
                  <a:schemeClr val="tx1"/>
                </a:solidFill>
                <a:latin typeface="Leelawadee" panose="020B0502040204020203" pitchFamily="34" charset="-34"/>
                <a:cs typeface="Leelawadee" panose="020B0502040204020203" pitchFamily="34" charset="-34"/>
              </a:rPr>
              <a:t>Wisconsin is home to </a:t>
            </a:r>
            <a:r>
              <a:rPr lang="en-US" sz="2800" b="1" dirty="0">
                <a:solidFill>
                  <a:srgbClr val="800080"/>
                </a:solidFill>
                <a:latin typeface="Leelawadee" panose="020B0502040204020203" pitchFamily="34" charset="-34"/>
                <a:cs typeface="Leelawadee" panose="020B0502040204020203" pitchFamily="34" charset="-34"/>
              </a:rPr>
              <a:t>11</a:t>
            </a:r>
            <a:r>
              <a:rPr lang="en-US" sz="2800" b="1" dirty="0">
                <a:solidFill>
                  <a:schemeClr val="tx1"/>
                </a:solidFill>
                <a:latin typeface="Leelawadee" panose="020B0502040204020203" pitchFamily="34" charset="-34"/>
                <a:cs typeface="Leelawadee" panose="020B0502040204020203" pitchFamily="34" charset="-34"/>
              </a:rPr>
              <a:t> federally recognized Native American communities.</a:t>
            </a:r>
          </a:p>
        </p:txBody>
      </p:sp>
      <p:grpSp>
        <p:nvGrpSpPr>
          <p:cNvPr id="44" name="Group 43">
            <a:extLst>
              <a:ext uri="{FF2B5EF4-FFF2-40B4-BE49-F238E27FC236}">
                <a16:creationId xmlns:a16="http://schemas.microsoft.com/office/drawing/2014/main" id="{74DD8884-D253-4D87-AF53-019D063F8A0A}"/>
              </a:ext>
            </a:extLst>
          </p:cNvPr>
          <p:cNvGrpSpPr/>
          <p:nvPr/>
        </p:nvGrpSpPr>
        <p:grpSpPr>
          <a:xfrm>
            <a:off x="4838512" y="3899784"/>
            <a:ext cx="2606122" cy="2400657"/>
            <a:chOff x="4689737" y="2648822"/>
            <a:chExt cx="2606122" cy="2400657"/>
          </a:xfrm>
        </p:grpSpPr>
        <p:grpSp>
          <p:nvGrpSpPr>
            <p:cNvPr id="26" name="Group 25">
              <a:extLst>
                <a:ext uri="{FF2B5EF4-FFF2-40B4-BE49-F238E27FC236}">
                  <a16:creationId xmlns:a16="http://schemas.microsoft.com/office/drawing/2014/main" id="{6A24A803-B44D-42A9-972F-E58CE75F2159}"/>
                </a:ext>
              </a:extLst>
            </p:cNvPr>
            <p:cNvGrpSpPr/>
            <p:nvPr/>
          </p:nvGrpSpPr>
          <p:grpSpPr>
            <a:xfrm>
              <a:off x="4837365" y="2648822"/>
              <a:ext cx="2458494" cy="2400657"/>
              <a:chOff x="6336593" y="1637367"/>
              <a:chExt cx="2458494" cy="2400657"/>
            </a:xfrm>
          </p:grpSpPr>
          <p:sp>
            <p:nvSpPr>
              <p:cNvPr id="27" name="TextBox 26">
                <a:extLst>
                  <a:ext uri="{FF2B5EF4-FFF2-40B4-BE49-F238E27FC236}">
                    <a16:creationId xmlns:a16="http://schemas.microsoft.com/office/drawing/2014/main" id="{F062A6B1-5127-4EA7-B61F-C6C5028C023F}"/>
                  </a:ext>
                </a:extLst>
              </p:cNvPr>
              <p:cNvSpPr txBox="1"/>
              <p:nvPr/>
            </p:nvSpPr>
            <p:spPr>
              <a:xfrm>
                <a:off x="6336593" y="1637367"/>
                <a:ext cx="2458494" cy="2400657"/>
              </a:xfrm>
              <a:prstGeom prst="rect">
                <a:avLst/>
              </a:prstGeom>
              <a:solidFill>
                <a:srgbClr val="EFF0F1"/>
              </a:solidFill>
              <a:ln>
                <a:solidFill>
                  <a:schemeClr val="bg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0080"/>
                    </a:solidFill>
                    <a:effectLst/>
                    <a:uLnTx/>
                    <a:uFillTx/>
                    <a:latin typeface="Franklin Gothic Book" panose="020B0503020102020204" pitchFamily="34" charset="0"/>
                    <a:ea typeface="+mn-ea"/>
                    <a:cs typeface="+mn-cs"/>
                  </a:rPr>
                  <a:t>79,000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Native Americans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living in Wisconsin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(2020)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0" name="TextBox 29">
                <a:extLst>
                  <a:ext uri="{FF2B5EF4-FFF2-40B4-BE49-F238E27FC236}">
                    <a16:creationId xmlns:a16="http://schemas.microsoft.com/office/drawing/2014/main" id="{1B92E624-3C5B-4136-964E-4B232444CE77}"/>
                  </a:ext>
                </a:extLst>
              </p:cNvPr>
              <p:cNvSpPr txBox="1"/>
              <p:nvPr/>
            </p:nvSpPr>
            <p:spPr>
              <a:xfrm>
                <a:off x="7564284" y="2828835"/>
                <a:ext cx="1228777" cy="1200329"/>
              </a:xfrm>
              <a:prstGeom prst="rect">
                <a:avLst/>
              </a:prstGeom>
              <a:solidFill>
                <a:srgbClr val="CFBADC"/>
              </a:solidFill>
              <a:ln>
                <a:solidFill>
                  <a:schemeClr val="accent1">
                    <a:shade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Hispanic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origin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00080"/>
                    </a:solidFill>
                    <a:effectLst/>
                    <a:uLnTx/>
                    <a:uFillTx/>
                    <a:latin typeface="Franklin Gothic Book" panose="020B0503020102020204" pitchFamily="34" charset="0"/>
                    <a:ea typeface="+mn-ea"/>
                    <a:cs typeface="+mn-cs"/>
                  </a:rPr>
                  <a:t>      1 in 4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2" name="Group 41">
              <a:extLst>
                <a:ext uri="{FF2B5EF4-FFF2-40B4-BE49-F238E27FC236}">
                  <a16:creationId xmlns:a16="http://schemas.microsoft.com/office/drawing/2014/main" id="{0437582F-3AE2-4AD4-8317-2F29A42DC803}"/>
                </a:ext>
              </a:extLst>
            </p:cNvPr>
            <p:cNvGrpSpPr/>
            <p:nvPr/>
          </p:nvGrpSpPr>
          <p:grpSpPr>
            <a:xfrm>
              <a:off x="4689737" y="4186791"/>
              <a:ext cx="1962034" cy="770021"/>
              <a:chOff x="4689737" y="4186791"/>
              <a:chExt cx="1962034" cy="770021"/>
            </a:xfrm>
          </p:grpSpPr>
          <p:pic>
            <p:nvPicPr>
              <p:cNvPr id="32" name="Content Placeholder 4" descr="Man with solid fill">
                <a:extLst>
                  <a:ext uri="{FF2B5EF4-FFF2-40B4-BE49-F238E27FC236}">
                    <a16:creationId xmlns:a16="http://schemas.microsoft.com/office/drawing/2014/main" id="{BEFEB6F7-0E20-4122-9422-CDAB78099A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4689737" y="4186792"/>
                <a:ext cx="734343" cy="73434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Content Placeholder 4" descr="Man with solid fill">
                <a:extLst>
                  <a:ext uri="{FF2B5EF4-FFF2-40B4-BE49-F238E27FC236}">
                    <a16:creationId xmlns:a16="http://schemas.microsoft.com/office/drawing/2014/main" id="{22C91D09-E003-4616-83D8-FAF6D9B5B1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5083165" y="4186792"/>
                <a:ext cx="734343" cy="73434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Content Placeholder 4" descr="Man with solid fill">
                <a:extLst>
                  <a:ext uri="{FF2B5EF4-FFF2-40B4-BE49-F238E27FC236}">
                    <a16:creationId xmlns:a16="http://schemas.microsoft.com/office/drawing/2014/main" id="{98A58328-64F0-47DD-AAEE-DCB31E022C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5450336" y="4186791"/>
                <a:ext cx="734343" cy="73434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Content Placeholder 4" descr="Man with solid fill">
                <a:extLst>
                  <a:ext uri="{FF2B5EF4-FFF2-40B4-BE49-F238E27FC236}">
                    <a16:creationId xmlns:a16="http://schemas.microsoft.com/office/drawing/2014/main" id="{CC6CAB39-D342-4D17-B112-4D16C711135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auto">
              <a:xfrm>
                <a:off x="5917428" y="4222469"/>
                <a:ext cx="734343" cy="73434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aphicFrame>
        <p:nvGraphicFramePr>
          <p:cNvPr id="38" name="Chart 37">
            <a:extLst>
              <a:ext uri="{FF2B5EF4-FFF2-40B4-BE49-F238E27FC236}">
                <a16:creationId xmlns:a16="http://schemas.microsoft.com/office/drawing/2014/main" id="{89248D30-E517-43C1-B8C0-158765BF3278}"/>
              </a:ext>
            </a:extLst>
          </p:cNvPr>
          <p:cNvGraphicFramePr/>
          <p:nvPr>
            <p:extLst>
              <p:ext uri="{D42A27DB-BD31-4B8C-83A1-F6EECF244321}">
                <p14:modId xmlns:p14="http://schemas.microsoft.com/office/powerpoint/2010/main" val="3020514427"/>
              </p:ext>
            </p:extLst>
          </p:nvPr>
        </p:nvGraphicFramePr>
        <p:xfrm>
          <a:off x="7792865" y="3087787"/>
          <a:ext cx="4256260" cy="3479354"/>
        </p:xfrm>
        <a:graphic>
          <a:graphicData uri="http://schemas.openxmlformats.org/drawingml/2006/chart">
            <c:chart xmlns:c="http://schemas.openxmlformats.org/drawingml/2006/chart" xmlns:r="http://schemas.openxmlformats.org/officeDocument/2006/relationships" r:id="rId7"/>
          </a:graphicData>
        </a:graphic>
      </p:graphicFrame>
      <p:sp>
        <p:nvSpPr>
          <p:cNvPr id="39" name="TextBox 38">
            <a:extLst>
              <a:ext uri="{FF2B5EF4-FFF2-40B4-BE49-F238E27FC236}">
                <a16:creationId xmlns:a16="http://schemas.microsoft.com/office/drawing/2014/main" id="{9DDA36C0-DA5A-4D87-BEB0-AD057D6CF8B3}"/>
              </a:ext>
            </a:extLst>
          </p:cNvPr>
          <p:cNvSpPr txBox="1"/>
          <p:nvPr/>
        </p:nvSpPr>
        <p:spPr>
          <a:xfrm>
            <a:off x="7262083" y="207063"/>
            <a:ext cx="4929917"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800080"/>
                </a:solidFill>
                <a:effectLst/>
                <a:uLnTx/>
                <a:uFillTx/>
                <a:latin typeface="Leelawadee" panose="020B0502040204020203" pitchFamily="34" charset="-34"/>
                <a:ea typeface="+mn-ea"/>
                <a:cs typeface="Leelawadee" panose="020B0502040204020203" pitchFamily="34" charset="-34"/>
              </a:rPr>
              <a:t>Milwaukee </a:t>
            </a:r>
            <a:r>
              <a:rPr kumimoji="0" lang="en-US" sz="2800" b="1" i="0" u="none" strike="noStrike" kern="1200" cap="none" spc="0" normalizeH="0" baseline="0" noProof="0" dirty="0">
                <a:ln>
                  <a:noFill/>
                </a:ln>
                <a:solidFill>
                  <a:prstClr val="black"/>
                </a:solidFill>
                <a:effectLst/>
                <a:uLnTx/>
                <a:uFillTx/>
                <a:latin typeface="Leelawadee" panose="020B0502040204020203" pitchFamily="34" charset="-34"/>
                <a:ea typeface="+mn-ea"/>
                <a:cs typeface="Leelawadee" panose="020B0502040204020203" pitchFamily="34" charset="-34"/>
              </a:rPr>
              <a:t>and</a:t>
            </a:r>
            <a:r>
              <a:rPr kumimoji="0" lang="en-US" sz="2800" b="1" i="0" u="none" strike="noStrike" kern="1200" cap="none" spc="0" normalizeH="0" baseline="0" noProof="0" dirty="0">
                <a:ln>
                  <a:noFill/>
                </a:ln>
                <a:solidFill>
                  <a:srgbClr val="800080"/>
                </a:solidFill>
                <a:effectLst/>
                <a:uLnTx/>
                <a:uFillTx/>
                <a:latin typeface="Leelawadee" panose="020B0502040204020203" pitchFamily="34" charset="-34"/>
                <a:ea typeface="+mn-ea"/>
                <a:cs typeface="Leelawadee" panose="020B0502040204020203" pitchFamily="34" charset="-34"/>
              </a:rPr>
              <a:t> Brown </a:t>
            </a:r>
            <a:r>
              <a:rPr kumimoji="0" lang="en-US" sz="2800" b="1" i="0" u="none" strike="noStrike" kern="1200" cap="none" spc="0" normalizeH="0" baseline="0" noProof="0" dirty="0">
                <a:ln>
                  <a:noFill/>
                </a:ln>
                <a:solidFill>
                  <a:prstClr val="black"/>
                </a:solidFill>
                <a:effectLst/>
                <a:uLnTx/>
                <a:uFillTx/>
                <a:latin typeface="Leelawadee" panose="020B0502040204020203" pitchFamily="34" charset="-34"/>
                <a:ea typeface="+mn-ea"/>
                <a:cs typeface="Leelawadee" panose="020B0502040204020203" pitchFamily="34" charset="-34"/>
              </a:rPr>
              <a:t>county have the largest proportions of Native American persons among the top 9 counties.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Leelawadee" panose="020B0502040204020203" pitchFamily="34" charset="-34"/>
              </a:rPr>
              <a:t>Percentage of the Native American population, Wisconsin, 2020</a:t>
            </a:r>
            <a:r>
              <a:rPr kumimoji="0" lang="en-US" sz="18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Leelawadee" panose="020B0502040204020203" pitchFamily="34" charset="-34"/>
              </a:rPr>
              <a:t> </a:t>
            </a:r>
          </a:p>
        </p:txBody>
      </p:sp>
      <p:pic>
        <p:nvPicPr>
          <p:cNvPr id="6" name="Picture 5">
            <a:extLst>
              <a:ext uri="{FF2B5EF4-FFF2-40B4-BE49-F238E27FC236}">
                <a16:creationId xmlns:a16="http://schemas.microsoft.com/office/drawing/2014/main" id="{E69FC54C-2F6D-4931-A36F-0C235E257130}"/>
              </a:ext>
            </a:extLst>
          </p:cNvPr>
          <p:cNvPicPr>
            <a:picLocks noChangeAspect="1"/>
          </p:cNvPicPr>
          <p:nvPr/>
        </p:nvPicPr>
        <p:blipFill rotWithShape="1">
          <a:blip r:embed="rId8"/>
          <a:srcRect t="1240"/>
          <a:stretch/>
        </p:blipFill>
        <p:spPr>
          <a:xfrm>
            <a:off x="204832" y="1704191"/>
            <a:ext cx="4542536" cy="5047741"/>
          </a:xfrm>
          <a:prstGeom prst="rect">
            <a:avLst/>
          </a:prstGeom>
        </p:spPr>
      </p:pic>
    </p:spTree>
    <p:extLst>
      <p:ext uri="{BB962C8B-B14F-4D97-AF65-F5344CB8AC3E}">
        <p14:creationId xmlns:p14="http://schemas.microsoft.com/office/powerpoint/2010/main" val="661916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3474F05-F524-40C3-8CC5-D3A44F7F2C4C}"/>
              </a:ext>
            </a:extLst>
          </p:cNvPr>
          <p:cNvGraphicFramePr>
            <a:graphicFrameLocks noGrp="1"/>
          </p:cNvGraphicFramePr>
          <p:nvPr>
            <p:ph sz="quarter" idx="10"/>
            <p:extLst>
              <p:ext uri="{D42A27DB-BD31-4B8C-83A1-F6EECF244321}">
                <p14:modId xmlns:p14="http://schemas.microsoft.com/office/powerpoint/2010/main" val="2229945242"/>
              </p:ext>
            </p:extLst>
          </p:nvPr>
        </p:nvGraphicFramePr>
        <p:xfrm>
          <a:off x="609600" y="1786638"/>
          <a:ext cx="10972800" cy="4960938"/>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E1650F52-B388-461B-9DBA-E229D7AAE189}"/>
              </a:ext>
            </a:extLst>
          </p:cNvPr>
          <p:cNvSpPr>
            <a:spLocks noGrp="1"/>
          </p:cNvSpPr>
          <p:nvPr>
            <p:ph type="title"/>
          </p:nvPr>
        </p:nvSpPr>
        <p:spPr>
          <a:xfrm>
            <a:off x="387350" y="253013"/>
            <a:ext cx="11417300" cy="1524000"/>
          </a:xfrm>
        </p:spPr>
        <p:txBody>
          <a:bodyPr/>
          <a:lstStyle/>
          <a:p>
            <a:pPr algn="l"/>
            <a:r>
              <a:rPr lang="en-US" sz="3200" b="1" dirty="0">
                <a:solidFill>
                  <a:schemeClr val="tx1"/>
                </a:solidFill>
                <a:latin typeface="Leelawadee" panose="020B0502040204020203" pitchFamily="34" charset="-34"/>
                <a:cs typeface="Leelawadee" panose="020B0502040204020203" pitchFamily="34" charset="-34"/>
              </a:rPr>
              <a:t>In 2020, </a:t>
            </a:r>
            <a:r>
              <a:rPr lang="en-US" sz="3200" b="1" dirty="0">
                <a:solidFill>
                  <a:srgbClr val="800080"/>
                </a:solidFill>
                <a:latin typeface="Leelawadee" panose="020B0502040204020203" pitchFamily="34" charset="-34"/>
                <a:cs typeface="Leelawadee" panose="020B0502040204020203" pitchFamily="34" charset="-34"/>
              </a:rPr>
              <a:t>foreign-born</a:t>
            </a:r>
            <a:r>
              <a:rPr lang="en-US" sz="3200" b="1" dirty="0">
                <a:solidFill>
                  <a:schemeClr val="tx1"/>
                </a:solidFill>
                <a:latin typeface="Leelawadee" panose="020B0502040204020203" pitchFamily="34" charset="-34"/>
                <a:cs typeface="Leelawadee" panose="020B0502040204020203" pitchFamily="34" charset="-34"/>
              </a:rPr>
              <a:t> people constituted </a:t>
            </a:r>
            <a:r>
              <a:rPr lang="en-US" sz="3200" b="1" dirty="0">
                <a:solidFill>
                  <a:srgbClr val="800080"/>
                </a:solidFill>
                <a:latin typeface="Leelawadee" panose="020B0502040204020203" pitchFamily="34" charset="-34"/>
                <a:cs typeface="Leelawadee" panose="020B0502040204020203" pitchFamily="34" charset="-34"/>
              </a:rPr>
              <a:t>5% </a:t>
            </a:r>
            <a:r>
              <a:rPr lang="en-US" sz="3200" b="1" dirty="0">
                <a:solidFill>
                  <a:schemeClr val="tx1"/>
                </a:solidFill>
                <a:latin typeface="Leelawadee" panose="020B0502040204020203" pitchFamily="34" charset="-34"/>
                <a:cs typeface="Leelawadee" panose="020B0502040204020203" pitchFamily="34" charset="-34"/>
              </a:rPr>
              <a:t>of </a:t>
            </a:r>
            <a:r>
              <a:rPr lang="en-US" sz="3200" b="1" dirty="0">
                <a:solidFill>
                  <a:srgbClr val="800080"/>
                </a:solidFill>
                <a:latin typeface="Leelawadee" panose="020B0502040204020203" pitchFamily="34" charset="-34"/>
                <a:cs typeface="Leelawadee" panose="020B0502040204020203" pitchFamily="34" charset="-34"/>
              </a:rPr>
              <a:t>all Wisconsin residents</a:t>
            </a:r>
            <a:r>
              <a:rPr lang="en-US" sz="3200" b="1" dirty="0">
                <a:solidFill>
                  <a:schemeClr val="tx1"/>
                </a:solidFill>
                <a:latin typeface="Leelawadee" panose="020B0502040204020203" pitchFamily="34" charset="-34"/>
                <a:cs typeface="Leelawadee" panose="020B0502040204020203" pitchFamily="34" charset="-34"/>
              </a:rPr>
              <a:t> but about </a:t>
            </a:r>
            <a:r>
              <a:rPr lang="en-US" sz="3200" b="1" dirty="0">
                <a:solidFill>
                  <a:srgbClr val="800080"/>
                </a:solidFill>
                <a:latin typeface="Leelawadee" panose="020B0502040204020203" pitchFamily="34" charset="-34"/>
                <a:cs typeface="Leelawadee" panose="020B0502040204020203" pitchFamily="34" charset="-34"/>
              </a:rPr>
              <a:t>3</a:t>
            </a:r>
            <a:r>
              <a:rPr lang="en-US" sz="3200" b="1" dirty="0">
                <a:solidFill>
                  <a:schemeClr val="tx1"/>
                </a:solidFill>
                <a:latin typeface="Leelawadee" panose="020B0502040204020203" pitchFamily="34" charset="-34"/>
                <a:cs typeface="Leelawadee" panose="020B0502040204020203" pitchFamily="34" charset="-34"/>
              </a:rPr>
              <a:t> in </a:t>
            </a:r>
            <a:r>
              <a:rPr lang="en-US" sz="3200" b="1" dirty="0">
                <a:solidFill>
                  <a:srgbClr val="800080"/>
                </a:solidFill>
                <a:latin typeface="Leelawadee" panose="020B0502040204020203" pitchFamily="34" charset="-34"/>
                <a:cs typeface="Leelawadee" panose="020B0502040204020203" pitchFamily="34" charset="-34"/>
              </a:rPr>
              <a:t>10 Asians </a:t>
            </a:r>
            <a:r>
              <a:rPr lang="en-US" sz="3200" b="1" dirty="0">
                <a:solidFill>
                  <a:schemeClr val="tx1"/>
                </a:solidFill>
                <a:latin typeface="Leelawadee" panose="020B0502040204020203" pitchFamily="34" charset="-34"/>
                <a:cs typeface="Leelawadee" panose="020B0502040204020203" pitchFamily="34" charset="-34"/>
              </a:rPr>
              <a:t>and </a:t>
            </a:r>
            <a:r>
              <a:rPr lang="en-US" sz="3200" b="1" dirty="0">
                <a:solidFill>
                  <a:srgbClr val="800080"/>
                </a:solidFill>
                <a:latin typeface="Leelawadee" panose="020B0502040204020203" pitchFamily="34" charset="-34"/>
                <a:cs typeface="Leelawadee" panose="020B0502040204020203" pitchFamily="34" charset="-34"/>
              </a:rPr>
              <a:t>4</a:t>
            </a:r>
            <a:r>
              <a:rPr lang="en-US" sz="3200" b="1" dirty="0">
                <a:solidFill>
                  <a:schemeClr val="tx1"/>
                </a:solidFill>
                <a:latin typeface="Leelawadee" panose="020B0502040204020203" pitchFamily="34" charset="-34"/>
                <a:cs typeface="Leelawadee" panose="020B0502040204020203" pitchFamily="34" charset="-34"/>
              </a:rPr>
              <a:t> in </a:t>
            </a:r>
            <a:r>
              <a:rPr lang="en-US" sz="3200" b="1" dirty="0">
                <a:solidFill>
                  <a:srgbClr val="800080"/>
                </a:solidFill>
                <a:latin typeface="Leelawadee" panose="020B0502040204020203" pitchFamily="34" charset="-34"/>
                <a:cs typeface="Leelawadee" panose="020B0502040204020203" pitchFamily="34" charset="-34"/>
              </a:rPr>
              <a:t>10</a:t>
            </a:r>
            <a:r>
              <a:rPr lang="en-US" sz="3200" b="1" dirty="0">
                <a:solidFill>
                  <a:schemeClr val="tx1"/>
                </a:solidFill>
                <a:latin typeface="Leelawadee" panose="020B0502040204020203" pitchFamily="34" charset="-34"/>
                <a:cs typeface="Leelawadee" panose="020B0502040204020203" pitchFamily="34" charset="-34"/>
              </a:rPr>
              <a:t> </a:t>
            </a:r>
            <a:r>
              <a:rPr lang="en-US" sz="3200" b="1" dirty="0">
                <a:solidFill>
                  <a:srgbClr val="800080"/>
                </a:solidFill>
                <a:latin typeface="Leelawadee" panose="020B0502040204020203" pitchFamily="34" charset="-34"/>
                <a:cs typeface="Leelawadee" panose="020B0502040204020203" pitchFamily="34" charset="-34"/>
              </a:rPr>
              <a:t>Hispanics</a:t>
            </a:r>
            <a:r>
              <a:rPr lang="en-US" sz="3200" b="1" dirty="0">
                <a:solidFill>
                  <a:schemeClr val="tx1"/>
                </a:solidFill>
                <a:latin typeface="Leelawadee" panose="020B0502040204020203" pitchFamily="34" charset="-34"/>
                <a:cs typeface="Leelawadee" panose="020B0502040204020203" pitchFamily="34" charset="-34"/>
              </a:rPr>
              <a:t>.</a:t>
            </a:r>
            <a:br>
              <a:rPr lang="en-US" sz="2200" dirty="0">
                <a:solidFill>
                  <a:schemeClr val="tx1"/>
                </a:solidFill>
                <a:latin typeface="Franklin Gothic Book" panose="020B0503020102020204" pitchFamily="34" charset="0"/>
                <a:cs typeface="Leelawadee" panose="020B0502040204020203" pitchFamily="34" charset="-34"/>
              </a:rPr>
            </a:br>
            <a:r>
              <a:rPr lang="en-US" sz="2200" dirty="0">
                <a:solidFill>
                  <a:schemeClr val="tx1"/>
                </a:solidFill>
                <a:latin typeface="Franklin Gothic Book" panose="020B0503020102020204" pitchFamily="34" charset="0"/>
                <a:cs typeface="Leelawadee" panose="020B0502040204020203" pitchFamily="34" charset="-34"/>
              </a:rPr>
              <a:t>Percent of the population that is foreign-born, by race/ethnicity, Wisconsin, 2020</a:t>
            </a:r>
            <a:endParaRPr lang="en-US" sz="2200" dirty="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1990389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7514B-A9F8-4084-A1FA-F0D720BF5C27}"/>
              </a:ext>
            </a:extLst>
          </p:cNvPr>
          <p:cNvSpPr>
            <a:spLocks noGrp="1"/>
          </p:cNvSpPr>
          <p:nvPr>
            <p:ph type="title"/>
          </p:nvPr>
        </p:nvSpPr>
        <p:spPr/>
        <p:txBody>
          <a:bodyPr/>
          <a:lstStyle/>
          <a:p>
            <a:r>
              <a:rPr lang="en-US" b="1" dirty="0">
                <a:solidFill>
                  <a:schemeClr val="accent1"/>
                </a:solidFill>
                <a:latin typeface="Leelawadee" panose="020B0502040204020203" pitchFamily="34" charset="-34"/>
                <a:cs typeface="Leelawadee" panose="020B0502040204020203" pitchFamily="34" charset="-34"/>
              </a:rPr>
              <a:t>Lesbian, gay, bisexual populations</a:t>
            </a:r>
          </a:p>
        </p:txBody>
      </p:sp>
      <p:sp>
        <p:nvSpPr>
          <p:cNvPr id="3" name="Content Placeholder 2">
            <a:extLst>
              <a:ext uri="{FF2B5EF4-FFF2-40B4-BE49-F238E27FC236}">
                <a16:creationId xmlns:a16="http://schemas.microsoft.com/office/drawing/2014/main" id="{BFB42A29-38EA-4A4A-A739-9AD847AA21A6}"/>
              </a:ext>
            </a:extLst>
          </p:cNvPr>
          <p:cNvSpPr>
            <a:spLocks noGrp="1"/>
          </p:cNvSpPr>
          <p:nvPr>
            <p:ph sz="quarter" idx="10"/>
          </p:nvPr>
        </p:nvSpPr>
        <p:spPr/>
        <p:txBody>
          <a:bodyPr/>
          <a:lstStyle/>
          <a:p>
            <a:r>
              <a:rPr lang="en-US" dirty="0"/>
              <a:t>Youth</a:t>
            </a:r>
          </a:p>
          <a:p>
            <a:pPr lvl="1"/>
            <a:r>
              <a:rPr lang="en-US" dirty="0"/>
              <a:t>9% of students in Wisconsin public high schools and 16% of students in Milwaukee Public Schools identify as lesbian, gay, or bisexual (LGB). </a:t>
            </a:r>
          </a:p>
          <a:p>
            <a:pPr lvl="1"/>
            <a:r>
              <a:rPr lang="en-US" dirty="0"/>
              <a:t>Demographic and health data on transgender youth and adults are very limited.</a:t>
            </a:r>
          </a:p>
          <a:p>
            <a:pPr lvl="1"/>
            <a:endParaRPr lang="en-US" dirty="0"/>
          </a:p>
          <a:p>
            <a:r>
              <a:rPr lang="en-US" dirty="0"/>
              <a:t>Adults</a:t>
            </a:r>
          </a:p>
          <a:p>
            <a:pPr lvl="1"/>
            <a:r>
              <a:rPr lang="en-US" dirty="0"/>
              <a:t>7% of Wisconsin adults identify as LGB.</a:t>
            </a:r>
          </a:p>
          <a:p>
            <a:pPr lvl="1"/>
            <a:r>
              <a:rPr lang="en-US" dirty="0"/>
              <a:t>1 in 200 Wisconsin households resides a same-sex couple.</a:t>
            </a:r>
          </a:p>
        </p:txBody>
      </p:sp>
    </p:spTree>
    <p:extLst>
      <p:ext uri="{BB962C8B-B14F-4D97-AF65-F5344CB8AC3E}">
        <p14:creationId xmlns:p14="http://schemas.microsoft.com/office/powerpoint/2010/main" val="3961464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779C0B-836D-4CE7-962E-D79EAF0395CF}"/>
              </a:ext>
            </a:extLst>
          </p:cNvPr>
          <p:cNvSpPr>
            <a:spLocks noGrp="1"/>
          </p:cNvSpPr>
          <p:nvPr>
            <p:ph sz="quarter" idx="10"/>
          </p:nvPr>
        </p:nvSpPr>
        <p:spPr>
          <a:xfrm>
            <a:off x="451597" y="1678730"/>
            <a:ext cx="11288806" cy="4572000"/>
          </a:xfrm>
        </p:spPr>
        <p:txBody>
          <a:bodyPr/>
          <a:lstStyle/>
          <a:p>
            <a:pPr marL="0" indent="0" algn="l">
              <a:buNone/>
            </a:pPr>
            <a:r>
              <a:rPr lang="en-US" b="1" i="0" u="none" strike="noStrike" baseline="0" dirty="0">
                <a:latin typeface="Franklin Gothic Book" panose="020B0503020102020204" pitchFamily="34" charset="0"/>
              </a:rPr>
              <a:t>Suggested citation:</a:t>
            </a:r>
          </a:p>
          <a:p>
            <a:pPr marL="0" indent="0" algn="l">
              <a:buNone/>
            </a:pPr>
            <a:endParaRPr lang="en-US" b="0" i="0" u="none" strike="noStrike" baseline="0" dirty="0">
              <a:latin typeface="Franklin Gothic Book" panose="020B0503020102020204" pitchFamily="34" charset="0"/>
            </a:endParaRPr>
          </a:p>
          <a:p>
            <a:pPr marL="0" indent="0" algn="l">
              <a:buNone/>
            </a:pPr>
            <a:r>
              <a:rPr lang="en-US" b="0" i="0" u="none" strike="noStrike" baseline="0" dirty="0">
                <a:latin typeface="Franklin Gothic Book" panose="020B0503020102020204" pitchFamily="34" charset="0"/>
              </a:rPr>
              <a:t>Wisconsin Department of Health Services, Division of Public Health, HIV Program. </a:t>
            </a:r>
            <a:r>
              <a:rPr lang="en-US" b="0" i="1" u="none" strike="noStrike" baseline="0" dirty="0">
                <a:latin typeface="Franklin Gothic Book" panose="020B0503020102020204" pitchFamily="34" charset="0"/>
              </a:rPr>
              <a:t>Wisconsin HIV Integrated Epidemiology Profile, 2016-2020 </a:t>
            </a:r>
            <a:r>
              <a:rPr lang="en-US" i="0" u="none" strike="noStrike" baseline="0" dirty="0">
                <a:latin typeface="Franklin Gothic Book" panose="020B0503020102020204" pitchFamily="34" charset="0"/>
              </a:rPr>
              <a:t>(P-01294).</a:t>
            </a:r>
            <a:r>
              <a:rPr lang="en-US" b="1" i="0" u="none" strike="noStrike" baseline="0" dirty="0">
                <a:latin typeface="Franklin Gothic Book" panose="020B0503020102020204" pitchFamily="34" charset="0"/>
              </a:rPr>
              <a:t> </a:t>
            </a:r>
            <a:r>
              <a:rPr lang="en-US" dirty="0">
                <a:latin typeface="Franklin Gothic Book" panose="020B0503020102020204" pitchFamily="34" charset="0"/>
              </a:rPr>
              <a:t>December</a:t>
            </a:r>
            <a:r>
              <a:rPr lang="en-US" i="0" u="none" strike="noStrike" baseline="0" dirty="0">
                <a:latin typeface="Franklin Gothic Book" panose="020B0503020102020204" pitchFamily="34" charset="0"/>
              </a:rPr>
              <a:t> 2023</a:t>
            </a:r>
            <a:r>
              <a:rPr lang="en-US" b="0" i="0" u="none" strike="noStrike" baseline="0" dirty="0">
                <a:latin typeface="Franklin Gothic Book" panose="020B0503020102020204" pitchFamily="34" charset="0"/>
              </a:rPr>
              <a:t>.</a:t>
            </a:r>
            <a:endParaRPr lang="en-US" dirty="0">
              <a:effectLst/>
              <a:latin typeface="Franklin Gothic Book" panose="020B0503020102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15337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A picture containing chart&#10;&#10;Description automatically generated">
            <a:extLst>
              <a:ext uri="{FF2B5EF4-FFF2-40B4-BE49-F238E27FC236}">
                <a16:creationId xmlns:a16="http://schemas.microsoft.com/office/drawing/2014/main" id="{2EC75551-7729-4EA2-A3BC-20D81D7D25E1}"/>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945602" y="2222500"/>
            <a:ext cx="4073689" cy="4572000"/>
          </a:xfrm>
        </p:spPr>
      </p:pic>
      <p:sp>
        <p:nvSpPr>
          <p:cNvPr id="2" name="Title 1">
            <a:extLst>
              <a:ext uri="{FF2B5EF4-FFF2-40B4-BE49-F238E27FC236}">
                <a16:creationId xmlns:a16="http://schemas.microsoft.com/office/drawing/2014/main" id="{09AA3217-03B1-49DF-AEBC-FB02C4E66915}"/>
              </a:ext>
            </a:extLst>
          </p:cNvPr>
          <p:cNvSpPr>
            <a:spLocks noGrp="1"/>
          </p:cNvSpPr>
          <p:nvPr>
            <p:ph type="title"/>
          </p:nvPr>
        </p:nvSpPr>
        <p:spPr>
          <a:xfrm>
            <a:off x="609600" y="63500"/>
            <a:ext cx="10972800" cy="2159000"/>
          </a:xfrm>
        </p:spPr>
        <p:txBody>
          <a:bodyPr/>
          <a:lstStyle/>
          <a:p>
            <a:pPr algn="l"/>
            <a:r>
              <a:rPr lang="en-US" sz="3600" b="1" dirty="0">
                <a:solidFill>
                  <a:schemeClr val="tx1"/>
                </a:solidFill>
                <a:latin typeface="Leelawadee" panose="020B0502040204020203" pitchFamily="34" charset="-34"/>
                <a:cs typeface="Leelawadee" panose="020B0502040204020203" pitchFamily="34" charset="-34"/>
              </a:rPr>
              <a:t>The counties with the </a:t>
            </a:r>
            <a:r>
              <a:rPr lang="en-US" sz="3600" b="1" dirty="0">
                <a:solidFill>
                  <a:schemeClr val="accent3"/>
                </a:solidFill>
                <a:latin typeface="Leelawadee" panose="020B0502040204020203" pitchFamily="34" charset="-34"/>
                <a:cs typeface="Leelawadee" panose="020B0502040204020203" pitchFamily="34" charset="-34"/>
              </a:rPr>
              <a:t>largest percent of residents living in poverty </a:t>
            </a:r>
            <a:r>
              <a:rPr lang="en-US" sz="3600" b="1" dirty="0">
                <a:solidFill>
                  <a:schemeClr val="tx1"/>
                </a:solidFill>
                <a:latin typeface="Leelawadee" panose="020B0502040204020203" pitchFamily="34" charset="-34"/>
                <a:cs typeface="Leelawadee" panose="020B0502040204020203" pitchFamily="34" charset="-34"/>
              </a:rPr>
              <a:t>are found primarily in the </a:t>
            </a:r>
            <a:r>
              <a:rPr lang="en-US" sz="3600" b="1" dirty="0">
                <a:solidFill>
                  <a:schemeClr val="accent3"/>
                </a:solidFill>
                <a:latin typeface="Leelawadee" panose="020B0502040204020203" pitchFamily="34" charset="-34"/>
                <a:cs typeface="Leelawadee" panose="020B0502040204020203" pitchFamily="34" charset="-34"/>
              </a:rPr>
              <a:t>Western and Northern regions </a:t>
            </a:r>
            <a:r>
              <a:rPr lang="en-US" sz="3600" b="1" dirty="0">
                <a:solidFill>
                  <a:schemeClr val="tx1"/>
                </a:solidFill>
                <a:latin typeface="Leelawadee" panose="020B0502040204020203" pitchFamily="34" charset="-34"/>
                <a:cs typeface="Leelawadee" panose="020B0502040204020203" pitchFamily="34" charset="-34"/>
              </a:rPr>
              <a:t>of Wisconsin. </a:t>
            </a:r>
            <a:br>
              <a:rPr lang="en-US" sz="2200" dirty="0">
                <a:solidFill>
                  <a:schemeClr val="tx1"/>
                </a:solidFill>
                <a:latin typeface="Franklin Gothic Book" panose="020B0503020102020204" pitchFamily="34" charset="0"/>
                <a:cs typeface="Leelawadee" panose="020B0502040204020203" pitchFamily="34" charset="-34"/>
              </a:rPr>
            </a:br>
            <a:r>
              <a:rPr lang="en-US" sz="2200" dirty="0">
                <a:solidFill>
                  <a:schemeClr val="tx1"/>
                </a:solidFill>
                <a:latin typeface="Franklin Gothic Book" panose="020B0503020102020204" pitchFamily="34" charset="0"/>
                <a:cs typeface="Leelawadee" panose="020B0502040204020203" pitchFamily="34" charset="-34"/>
              </a:rPr>
              <a:t>Percent living in poverty, Wisconsin 2020</a:t>
            </a:r>
            <a:endParaRPr lang="en-US" sz="2200" dirty="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2837661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03E17-7BCC-4AE4-9DC6-E0EEDFA788A8}"/>
              </a:ext>
            </a:extLst>
          </p:cNvPr>
          <p:cNvSpPr>
            <a:spLocks noGrp="1"/>
          </p:cNvSpPr>
          <p:nvPr>
            <p:ph type="title"/>
          </p:nvPr>
        </p:nvSpPr>
        <p:spPr>
          <a:xfrm>
            <a:off x="609600" y="-114300"/>
            <a:ext cx="10972800" cy="1524000"/>
          </a:xfrm>
        </p:spPr>
        <p:txBody>
          <a:bodyPr/>
          <a:lstStyle/>
          <a:p>
            <a:pPr marL="0" indent="0" algn="l"/>
            <a:r>
              <a:rPr lang="en-US" b="1" dirty="0">
                <a:solidFill>
                  <a:schemeClr val="tx1"/>
                </a:solidFill>
                <a:latin typeface="Leelawadee" panose="020B0502040204020203" pitchFamily="34" charset="-34"/>
                <a:cs typeface="Leelawadee" panose="020B0502040204020203" pitchFamily="34" charset="-34"/>
              </a:rPr>
              <a:t>Educational attainment of adults ages 25 and older, by race/ethnicity, Wisconsin, 2020</a:t>
            </a:r>
            <a:endParaRPr lang="en-US" dirty="0">
              <a:solidFill>
                <a:schemeClr val="tx1"/>
              </a:solidFill>
            </a:endParaRPr>
          </a:p>
        </p:txBody>
      </p:sp>
      <p:graphicFrame>
        <p:nvGraphicFramePr>
          <p:cNvPr id="4" name="Chart 3">
            <a:extLst>
              <a:ext uri="{FF2B5EF4-FFF2-40B4-BE49-F238E27FC236}">
                <a16:creationId xmlns:a16="http://schemas.microsoft.com/office/drawing/2014/main" id="{A636A6CE-1176-4684-87CF-F2192ECBABD5}"/>
              </a:ext>
            </a:extLst>
          </p:cNvPr>
          <p:cNvGraphicFramePr>
            <a:graphicFrameLocks/>
          </p:cNvGraphicFramePr>
          <p:nvPr>
            <p:extLst>
              <p:ext uri="{D42A27DB-BD31-4B8C-83A1-F6EECF244321}">
                <p14:modId xmlns:p14="http://schemas.microsoft.com/office/powerpoint/2010/main" val="2725738460"/>
              </p:ext>
            </p:extLst>
          </p:nvPr>
        </p:nvGraphicFramePr>
        <p:xfrm>
          <a:off x="900525" y="2099717"/>
          <a:ext cx="10580255" cy="458048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96D9E128-2139-4928-B753-B0FCB44E74A3}"/>
              </a:ext>
            </a:extLst>
          </p:cNvPr>
          <p:cNvSpPr/>
          <p:nvPr/>
        </p:nvSpPr>
        <p:spPr>
          <a:xfrm>
            <a:off x="1397177" y="3382108"/>
            <a:ext cx="2401096" cy="2538046"/>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6" name="Group 15">
            <a:extLst>
              <a:ext uri="{FF2B5EF4-FFF2-40B4-BE49-F238E27FC236}">
                <a16:creationId xmlns:a16="http://schemas.microsoft.com/office/drawing/2014/main" id="{8E30DCD8-DC6B-4681-B2DE-BE636CB4769A}"/>
              </a:ext>
            </a:extLst>
          </p:cNvPr>
          <p:cNvGrpSpPr/>
          <p:nvPr/>
        </p:nvGrpSpPr>
        <p:grpSpPr>
          <a:xfrm>
            <a:off x="3920835" y="1774695"/>
            <a:ext cx="7100727" cy="628050"/>
            <a:chOff x="3920834" y="1310478"/>
            <a:chExt cx="6795934" cy="628050"/>
          </a:xfrm>
        </p:grpSpPr>
        <p:sp>
          <p:nvSpPr>
            <p:cNvPr id="3" name="TextBox 2">
              <a:extLst>
                <a:ext uri="{FF2B5EF4-FFF2-40B4-BE49-F238E27FC236}">
                  <a16:creationId xmlns:a16="http://schemas.microsoft.com/office/drawing/2014/main" id="{2CB2A171-358C-46D9-8393-281B1E8E29A2}"/>
                </a:ext>
              </a:extLst>
            </p:cNvPr>
            <p:cNvSpPr txBox="1"/>
            <p:nvPr/>
          </p:nvSpPr>
          <p:spPr>
            <a:xfrm>
              <a:off x="3920834" y="1310478"/>
              <a:ext cx="3305884"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800080"/>
                  </a:solidFill>
                  <a:effectLst/>
                  <a:uLnTx/>
                  <a:uFillTx/>
                  <a:latin typeface="Franklin Gothic Book" panose="020B0503020102020204" pitchFamily="34" charset="0"/>
                  <a:ea typeface="+mn-ea"/>
                  <a:cs typeface="+mn-cs"/>
                </a:rPr>
                <a:t>93% </a:t>
              </a:r>
              <a:r>
                <a:rPr kumimoji="0" lang="en-US" sz="2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completed high school</a:t>
              </a:r>
            </a:p>
          </p:txBody>
        </p:sp>
        <p:cxnSp>
          <p:nvCxnSpPr>
            <p:cNvPr id="6" name="Straight Arrow Connector 5">
              <a:extLst>
                <a:ext uri="{FF2B5EF4-FFF2-40B4-BE49-F238E27FC236}">
                  <a16:creationId xmlns:a16="http://schemas.microsoft.com/office/drawing/2014/main" id="{EAAFD46E-3919-48E3-A71A-CB60F844E7D9}"/>
                </a:ext>
              </a:extLst>
            </p:cNvPr>
            <p:cNvCxnSpPr>
              <a:cxnSpLocks/>
            </p:cNvCxnSpPr>
            <p:nvPr/>
          </p:nvCxnSpPr>
          <p:spPr>
            <a:xfrm flipV="1">
              <a:off x="3920836" y="1711675"/>
              <a:ext cx="6795932" cy="31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E57713A-893C-417C-A169-07C8EA2867E3}"/>
                </a:ext>
              </a:extLst>
            </p:cNvPr>
            <p:cNvCxnSpPr/>
            <p:nvPr/>
          </p:nvCxnSpPr>
          <p:spPr>
            <a:xfrm>
              <a:off x="3920836" y="1593273"/>
              <a:ext cx="0" cy="34525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F60B5AEC-C1AD-4908-BBB9-8F63DB9F7C66}"/>
              </a:ext>
            </a:extLst>
          </p:cNvPr>
          <p:cNvGrpSpPr/>
          <p:nvPr/>
        </p:nvGrpSpPr>
        <p:grpSpPr>
          <a:xfrm>
            <a:off x="8922511" y="1409700"/>
            <a:ext cx="3051673" cy="615266"/>
            <a:chOff x="6926787" y="973711"/>
            <a:chExt cx="4827729" cy="615266"/>
          </a:xfrm>
        </p:grpSpPr>
        <p:sp>
          <p:nvSpPr>
            <p:cNvPr id="18" name="TextBox 17">
              <a:extLst>
                <a:ext uri="{FF2B5EF4-FFF2-40B4-BE49-F238E27FC236}">
                  <a16:creationId xmlns:a16="http://schemas.microsoft.com/office/drawing/2014/main" id="{6B472987-0A8F-4940-8B55-D0EC5F7E0E4D}"/>
                </a:ext>
              </a:extLst>
            </p:cNvPr>
            <p:cNvSpPr txBox="1"/>
            <p:nvPr/>
          </p:nvSpPr>
          <p:spPr>
            <a:xfrm>
              <a:off x="6926787" y="973711"/>
              <a:ext cx="482772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800080"/>
                  </a:solidFill>
                  <a:effectLst/>
                  <a:uLnTx/>
                  <a:uFillTx/>
                  <a:latin typeface="Franklin Gothic Book" panose="020B0503020102020204" pitchFamily="34" charset="0"/>
                  <a:ea typeface="+mn-ea"/>
                  <a:cs typeface="+mn-cs"/>
                </a:rPr>
                <a:t>31% </a:t>
              </a:r>
              <a:r>
                <a:rPr kumimoji="0" lang="en-US" sz="2200" b="0" i="0" u="sng"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&gt;</a:t>
              </a:r>
              <a:r>
                <a:rPr kumimoji="0" lang="en-US" sz="2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bachelor degree</a:t>
              </a:r>
            </a:p>
          </p:txBody>
        </p:sp>
        <p:cxnSp>
          <p:nvCxnSpPr>
            <p:cNvPr id="19" name="Straight Arrow Connector 18">
              <a:extLst>
                <a:ext uri="{FF2B5EF4-FFF2-40B4-BE49-F238E27FC236}">
                  <a16:creationId xmlns:a16="http://schemas.microsoft.com/office/drawing/2014/main" id="{9B19111A-3675-4ABB-B37B-0DD673929CB6}"/>
                </a:ext>
              </a:extLst>
            </p:cNvPr>
            <p:cNvCxnSpPr>
              <a:cxnSpLocks/>
            </p:cNvCxnSpPr>
            <p:nvPr/>
          </p:nvCxnSpPr>
          <p:spPr>
            <a:xfrm>
              <a:off x="6926787" y="1393600"/>
              <a:ext cx="37899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58F5A6D-E315-4A1D-8318-F0F319049F55}"/>
                </a:ext>
              </a:extLst>
            </p:cNvPr>
            <p:cNvCxnSpPr>
              <a:cxnSpLocks/>
            </p:cNvCxnSpPr>
            <p:nvPr/>
          </p:nvCxnSpPr>
          <p:spPr>
            <a:xfrm>
              <a:off x="6926787" y="1243722"/>
              <a:ext cx="0" cy="345255"/>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84789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A0DBB-1E6B-4239-A9FB-5D2803E48888}"/>
              </a:ext>
            </a:extLst>
          </p:cNvPr>
          <p:cNvSpPr>
            <a:spLocks noGrp="1"/>
          </p:cNvSpPr>
          <p:nvPr>
            <p:ph type="title"/>
          </p:nvPr>
        </p:nvSpPr>
        <p:spPr>
          <a:xfrm>
            <a:off x="277554" y="450597"/>
            <a:ext cx="6489700" cy="1524000"/>
          </a:xfrm>
        </p:spPr>
        <p:txBody>
          <a:bodyPr/>
          <a:lstStyle/>
          <a:p>
            <a:pPr algn="l"/>
            <a:r>
              <a:rPr lang="en-US" sz="2800" b="1" dirty="0">
                <a:solidFill>
                  <a:schemeClr val="tx1"/>
                </a:solidFill>
                <a:latin typeface="Leelawadee" panose="020B0502040204020203" pitchFamily="34" charset="-34"/>
                <a:cs typeface="Leelawadee" panose="020B0502040204020203" pitchFamily="34" charset="-34"/>
              </a:rPr>
              <a:t>During 2007–2020, about </a:t>
            </a:r>
            <a:r>
              <a:rPr lang="en-US" sz="2800" b="1" dirty="0">
                <a:solidFill>
                  <a:srgbClr val="800080"/>
                </a:solidFill>
                <a:latin typeface="Leelawadee" panose="020B0502040204020203" pitchFamily="34" charset="-34"/>
                <a:cs typeface="Leelawadee" panose="020B0502040204020203" pitchFamily="34" charset="-34"/>
              </a:rPr>
              <a:t>5,600 </a:t>
            </a:r>
            <a:r>
              <a:rPr lang="en-US" sz="2800" b="1" dirty="0">
                <a:solidFill>
                  <a:schemeClr val="tx1"/>
                </a:solidFill>
                <a:latin typeface="Leelawadee" panose="020B0502040204020203" pitchFamily="34" charset="-34"/>
                <a:cs typeface="Leelawadee" panose="020B0502040204020203" pitchFamily="34" charset="-34"/>
              </a:rPr>
              <a:t>people were </a:t>
            </a:r>
            <a:r>
              <a:rPr lang="en-US" sz="2800" b="1" dirty="0">
                <a:solidFill>
                  <a:srgbClr val="800080"/>
                </a:solidFill>
                <a:latin typeface="Leelawadee" panose="020B0502040204020203" pitchFamily="34" charset="-34"/>
                <a:cs typeface="Leelawadee" panose="020B0502040204020203" pitchFamily="34" charset="-34"/>
              </a:rPr>
              <a:t>without housing </a:t>
            </a:r>
            <a:r>
              <a:rPr lang="en-US" sz="2800" b="1" dirty="0">
                <a:solidFill>
                  <a:schemeClr val="tx1"/>
                </a:solidFill>
                <a:latin typeface="Leelawadee" panose="020B0502040204020203" pitchFamily="34" charset="-34"/>
                <a:cs typeface="Leelawadee" panose="020B0502040204020203" pitchFamily="34" charset="-34"/>
              </a:rPr>
              <a:t>each night, about </a:t>
            </a:r>
            <a:r>
              <a:rPr lang="en-US" sz="2800" b="1" dirty="0">
                <a:solidFill>
                  <a:srgbClr val="800080"/>
                </a:solidFill>
                <a:latin typeface="Leelawadee" panose="020B0502040204020203" pitchFamily="34" charset="-34"/>
                <a:cs typeface="Leelawadee" panose="020B0502040204020203" pitchFamily="34" charset="-34"/>
              </a:rPr>
              <a:t>1 in 1,000 </a:t>
            </a:r>
            <a:r>
              <a:rPr lang="en-US" sz="2800" b="1" dirty="0">
                <a:solidFill>
                  <a:schemeClr val="tx1"/>
                </a:solidFill>
                <a:latin typeface="Leelawadee" panose="020B0502040204020203" pitchFamily="34" charset="-34"/>
                <a:cs typeface="Leelawadee" panose="020B0502040204020203" pitchFamily="34" charset="-34"/>
              </a:rPr>
              <a:t>Wisconsin residents.</a:t>
            </a:r>
            <a:br>
              <a:rPr lang="en-US" sz="1800" dirty="0">
                <a:solidFill>
                  <a:schemeClr val="tx1"/>
                </a:solidFill>
                <a:latin typeface="Franklin Gothic Book" panose="020B0503020102020204" pitchFamily="34" charset="0"/>
                <a:cs typeface="Leelawadee" panose="020B0502040204020203" pitchFamily="34" charset="-34"/>
              </a:rPr>
            </a:br>
            <a:r>
              <a:rPr lang="en-US" sz="1800" dirty="0">
                <a:solidFill>
                  <a:schemeClr val="tx1"/>
                </a:solidFill>
                <a:latin typeface="Franklin Gothic Book" panose="020B0503020102020204" pitchFamily="34" charset="0"/>
                <a:cs typeface="Leelawadee" panose="020B0502040204020203" pitchFamily="34" charset="-34"/>
              </a:rPr>
              <a:t>Housing, Wisconsin, 2020</a:t>
            </a:r>
          </a:p>
        </p:txBody>
      </p:sp>
      <p:grpSp>
        <p:nvGrpSpPr>
          <p:cNvPr id="42" name="Group 41">
            <a:extLst>
              <a:ext uri="{FF2B5EF4-FFF2-40B4-BE49-F238E27FC236}">
                <a16:creationId xmlns:a16="http://schemas.microsoft.com/office/drawing/2014/main" id="{7DA2C980-053E-47A7-8511-779F08A26577}"/>
              </a:ext>
            </a:extLst>
          </p:cNvPr>
          <p:cNvGrpSpPr/>
          <p:nvPr/>
        </p:nvGrpSpPr>
        <p:grpSpPr>
          <a:xfrm>
            <a:off x="3348047" y="2597729"/>
            <a:ext cx="3743870" cy="670690"/>
            <a:chOff x="6793740" y="5338487"/>
            <a:chExt cx="5030316" cy="924350"/>
          </a:xfrm>
          <a:solidFill>
            <a:schemeClr val="bg1">
              <a:lumMod val="75000"/>
            </a:schemeClr>
          </a:solidFill>
        </p:grpSpPr>
        <p:pic>
          <p:nvPicPr>
            <p:cNvPr id="45" name="Content Placeholder 4" descr="Man with solid fill">
              <a:extLst>
                <a:ext uri="{FF2B5EF4-FFF2-40B4-BE49-F238E27FC236}">
                  <a16:creationId xmlns:a16="http://schemas.microsoft.com/office/drawing/2014/main" id="{B01FE645-D8DF-4AE5-889C-4D60459F70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793740" y="5342254"/>
              <a:ext cx="914400" cy="914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Content Placeholder 4" descr="Man with solid fill">
              <a:extLst>
                <a:ext uri="{FF2B5EF4-FFF2-40B4-BE49-F238E27FC236}">
                  <a16:creationId xmlns:a16="http://schemas.microsoft.com/office/drawing/2014/main" id="{62C514AD-A67A-4F3D-9A49-83A7013324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8630228" y="5342254"/>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Content Placeholder 4" descr="Man with solid fill">
              <a:extLst>
                <a:ext uri="{FF2B5EF4-FFF2-40B4-BE49-F238E27FC236}">
                  <a16:creationId xmlns:a16="http://schemas.microsoft.com/office/drawing/2014/main" id="{23889BF1-B1B6-48C2-B009-CBB46A12F2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9558480" y="5342254"/>
              <a:ext cx="914400" cy="914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Content Placeholder 4" descr="Man with solid fill">
              <a:extLst>
                <a:ext uri="{FF2B5EF4-FFF2-40B4-BE49-F238E27FC236}">
                  <a16:creationId xmlns:a16="http://schemas.microsoft.com/office/drawing/2014/main" id="{CFA3238B-9A76-4F4C-A29C-B7E82ECAB4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10909656" y="5338487"/>
              <a:ext cx="914400" cy="914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Content Placeholder 4" descr="Man with solid fill">
              <a:extLst>
                <a:ext uri="{FF2B5EF4-FFF2-40B4-BE49-F238E27FC236}">
                  <a16:creationId xmlns:a16="http://schemas.microsoft.com/office/drawing/2014/main" id="{AEB2D205-7A5E-4AC1-B424-67F268D6A1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7248885" y="5348437"/>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Content Placeholder 4" descr="Man with solid fill">
              <a:extLst>
                <a:ext uri="{FF2B5EF4-FFF2-40B4-BE49-F238E27FC236}">
                  <a16:creationId xmlns:a16="http://schemas.microsoft.com/office/drawing/2014/main" id="{61BAA6BE-C214-4FBE-98A5-51269C1CD8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7704030" y="5344315"/>
              <a:ext cx="914400" cy="914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Content Placeholder 4" descr="Man with solid fill">
              <a:extLst>
                <a:ext uri="{FF2B5EF4-FFF2-40B4-BE49-F238E27FC236}">
                  <a16:creationId xmlns:a16="http://schemas.microsoft.com/office/drawing/2014/main" id="{AD071232-04CE-4A5E-AE21-0E4A92DAAB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9094354" y="5342254"/>
              <a:ext cx="914400" cy="914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Content Placeholder 4" descr="Man with solid fill">
              <a:extLst>
                <a:ext uri="{FF2B5EF4-FFF2-40B4-BE49-F238E27FC236}">
                  <a16:creationId xmlns:a16="http://schemas.microsoft.com/office/drawing/2014/main" id="{07EE25D1-2BC8-44FB-85A5-83EE09C4C8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8159176" y="5346376"/>
              <a:ext cx="914400" cy="914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Content Placeholder 4" descr="Man with solid fill">
              <a:extLst>
                <a:ext uri="{FF2B5EF4-FFF2-40B4-BE49-F238E27FC236}">
                  <a16:creationId xmlns:a16="http://schemas.microsoft.com/office/drawing/2014/main" id="{0A4FB322-1BD7-493B-9E25-BADD5BA698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9999511" y="5343523"/>
              <a:ext cx="914400" cy="914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Content Placeholder 4" descr="Man with solid fill">
              <a:extLst>
                <a:ext uri="{FF2B5EF4-FFF2-40B4-BE49-F238E27FC236}">
                  <a16:creationId xmlns:a16="http://schemas.microsoft.com/office/drawing/2014/main" id="{9AF36810-DAA7-47F1-906C-3405649548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10452456" y="5347021"/>
              <a:ext cx="914400" cy="914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 name="Title 1">
            <a:extLst>
              <a:ext uri="{FF2B5EF4-FFF2-40B4-BE49-F238E27FC236}">
                <a16:creationId xmlns:a16="http://schemas.microsoft.com/office/drawing/2014/main" id="{100C1821-D9A2-4E8E-86FE-FCC71CE503E6}"/>
              </a:ext>
            </a:extLst>
          </p:cNvPr>
          <p:cNvSpPr txBox="1">
            <a:spLocks/>
          </p:cNvSpPr>
          <p:nvPr/>
        </p:nvSpPr>
        <p:spPr bwMode="auto">
          <a:xfrm>
            <a:off x="7607300" y="450597"/>
            <a:ext cx="45847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0" i="0" u="none" kern="1200">
                <a:solidFill>
                  <a:srgbClr val="585858"/>
                </a:solidFill>
                <a:latin typeface="Verdana" panose="020B0604030504040204" pitchFamily="34" charset="0"/>
                <a:ea typeface="Verdana" panose="020B0604030504040204" pitchFamily="34" charset="0"/>
                <a:cs typeface="Verdana" panose="020B0604030504040204" pitchFamily="34" charset="0"/>
              </a:defRPr>
            </a:lvl1pPr>
            <a:lvl2pPr algn="ctr" rtl="0" eaLnBrk="1" fontAlgn="base" hangingPunct="1">
              <a:spcBef>
                <a:spcPct val="0"/>
              </a:spcBef>
              <a:spcAft>
                <a:spcPct val="0"/>
              </a:spcAft>
              <a:defRPr sz="4400" b="1">
                <a:solidFill>
                  <a:schemeClr val="tx1"/>
                </a:solidFill>
                <a:latin typeface="Tunga" pitchFamily="34" charset="0"/>
                <a:cs typeface="Tunga" pitchFamily="34" charset="0"/>
              </a:defRPr>
            </a:lvl2pPr>
            <a:lvl3pPr algn="ctr" rtl="0" eaLnBrk="1" fontAlgn="base" hangingPunct="1">
              <a:spcBef>
                <a:spcPct val="0"/>
              </a:spcBef>
              <a:spcAft>
                <a:spcPct val="0"/>
              </a:spcAft>
              <a:defRPr sz="4400" b="1">
                <a:solidFill>
                  <a:schemeClr val="tx1"/>
                </a:solidFill>
                <a:latin typeface="Tunga" pitchFamily="34" charset="0"/>
                <a:cs typeface="Tunga" pitchFamily="34" charset="0"/>
              </a:defRPr>
            </a:lvl3pPr>
            <a:lvl4pPr algn="ctr" rtl="0" eaLnBrk="1" fontAlgn="base" hangingPunct="1">
              <a:spcBef>
                <a:spcPct val="0"/>
              </a:spcBef>
              <a:spcAft>
                <a:spcPct val="0"/>
              </a:spcAft>
              <a:defRPr sz="4400" b="1">
                <a:solidFill>
                  <a:schemeClr val="tx1"/>
                </a:solidFill>
                <a:latin typeface="Tunga" pitchFamily="34" charset="0"/>
                <a:cs typeface="Tunga" pitchFamily="34" charset="0"/>
              </a:defRPr>
            </a:lvl4pPr>
            <a:lvl5pPr algn="ctr" rtl="0" eaLnBrk="1" fontAlgn="base" hangingPunct="1">
              <a:spcBef>
                <a:spcPct val="0"/>
              </a:spcBef>
              <a:spcAft>
                <a:spcPct val="0"/>
              </a:spcAft>
              <a:defRPr sz="4400" b="1">
                <a:solidFill>
                  <a:schemeClr val="tx1"/>
                </a:solidFill>
                <a:latin typeface="Tunga" pitchFamily="34" charset="0"/>
                <a:cs typeface="Tunga" pitchFamily="34" charset="0"/>
              </a:defRPr>
            </a:lvl5pPr>
            <a:lvl6pPr marL="457200" algn="ctr" rtl="0" eaLnBrk="1" fontAlgn="base" hangingPunct="1">
              <a:spcBef>
                <a:spcPct val="0"/>
              </a:spcBef>
              <a:spcAft>
                <a:spcPct val="0"/>
              </a:spcAft>
              <a:defRPr sz="4400" b="1">
                <a:solidFill>
                  <a:schemeClr val="tx1"/>
                </a:solidFill>
                <a:latin typeface="Tunga" pitchFamily="34" charset="0"/>
                <a:cs typeface="Tunga" pitchFamily="34" charset="0"/>
              </a:defRPr>
            </a:lvl6pPr>
            <a:lvl7pPr marL="914400" algn="ctr" rtl="0" eaLnBrk="1" fontAlgn="base" hangingPunct="1">
              <a:spcBef>
                <a:spcPct val="0"/>
              </a:spcBef>
              <a:spcAft>
                <a:spcPct val="0"/>
              </a:spcAft>
              <a:defRPr sz="4400" b="1">
                <a:solidFill>
                  <a:schemeClr val="tx1"/>
                </a:solidFill>
                <a:latin typeface="Tunga" pitchFamily="34" charset="0"/>
                <a:cs typeface="Tunga" pitchFamily="34" charset="0"/>
              </a:defRPr>
            </a:lvl7pPr>
            <a:lvl8pPr marL="1371600" algn="ctr" rtl="0" eaLnBrk="1" fontAlgn="base" hangingPunct="1">
              <a:spcBef>
                <a:spcPct val="0"/>
              </a:spcBef>
              <a:spcAft>
                <a:spcPct val="0"/>
              </a:spcAft>
              <a:defRPr sz="4400" b="1">
                <a:solidFill>
                  <a:schemeClr val="tx1"/>
                </a:solidFill>
                <a:latin typeface="Tunga" pitchFamily="34" charset="0"/>
                <a:cs typeface="Tunga" pitchFamily="34" charset="0"/>
              </a:defRPr>
            </a:lvl8pPr>
            <a:lvl9pPr marL="1828800" algn="ctr" rtl="0" eaLnBrk="1" fontAlgn="base" hangingPunct="1">
              <a:spcBef>
                <a:spcPct val="0"/>
              </a:spcBef>
              <a:spcAft>
                <a:spcPct val="0"/>
              </a:spcAft>
              <a:defRPr sz="4400" b="1">
                <a:solidFill>
                  <a:schemeClr val="tx1"/>
                </a:solidFill>
                <a:latin typeface="Tunga" pitchFamily="34" charset="0"/>
                <a:cs typeface="Tung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800080"/>
                </a:solidFill>
                <a:effectLst/>
                <a:uLnTx/>
                <a:uFillTx/>
                <a:latin typeface="Leelawadee" panose="020B0502040204020203" pitchFamily="34" charset="-34"/>
                <a:ea typeface="Verdana" panose="020B0604030504040204" pitchFamily="34" charset="0"/>
                <a:cs typeface="Leelawadee" panose="020B0502040204020203" pitchFamily="34" charset="-34"/>
              </a:rPr>
              <a:t>Most</a:t>
            </a:r>
            <a:r>
              <a:rPr kumimoji="0" lang="en-US" sz="2800" b="1" i="0" u="none" strike="noStrike" kern="1200" cap="none" spc="0" normalizeH="0" baseline="0" noProof="0" dirty="0">
                <a:ln>
                  <a:noFill/>
                </a:ln>
                <a:solidFill>
                  <a:prstClr val="black"/>
                </a:solidFill>
                <a:effectLst/>
                <a:uLnTx/>
                <a:uFillTx/>
                <a:latin typeface="Leelawadee" panose="020B0502040204020203" pitchFamily="34" charset="-34"/>
                <a:ea typeface="Verdana" panose="020B0604030504040204" pitchFamily="34" charset="0"/>
                <a:cs typeface="Leelawadee" panose="020B0502040204020203" pitchFamily="34" charset="-34"/>
              </a:rPr>
              <a:t> Wisconsin residents </a:t>
            </a:r>
            <a:r>
              <a:rPr kumimoji="0" lang="en-US" sz="2800" b="1" i="0" u="none" strike="noStrike" kern="1200" cap="none" spc="0" normalizeH="0" baseline="0" noProof="0" dirty="0">
                <a:ln>
                  <a:noFill/>
                </a:ln>
                <a:solidFill>
                  <a:srgbClr val="800080"/>
                </a:solidFill>
                <a:effectLst/>
                <a:uLnTx/>
                <a:uFillTx/>
                <a:latin typeface="Leelawadee" panose="020B0502040204020203" pitchFamily="34" charset="-34"/>
                <a:ea typeface="Verdana" panose="020B0604030504040204" pitchFamily="34" charset="0"/>
                <a:cs typeface="Leelawadee" panose="020B0502040204020203" pitchFamily="34" charset="-34"/>
              </a:rPr>
              <a:t>had health insurance </a:t>
            </a:r>
            <a:r>
              <a:rPr kumimoji="0" lang="en-US" sz="2800" b="1" i="0" u="none" strike="noStrike" kern="1200" cap="none" spc="0" normalizeH="0" baseline="0" noProof="0" dirty="0">
                <a:ln>
                  <a:noFill/>
                </a:ln>
                <a:solidFill>
                  <a:prstClr val="black"/>
                </a:solidFill>
                <a:effectLst/>
                <a:uLnTx/>
                <a:uFillTx/>
                <a:latin typeface="Leelawadee" panose="020B0502040204020203" pitchFamily="34" charset="-34"/>
                <a:ea typeface="Verdana" panose="020B0604030504040204" pitchFamily="34" charset="0"/>
                <a:cs typeface="Leelawadee" panose="020B0502040204020203" pitchFamily="34" charset="-34"/>
              </a:rPr>
              <a:t>in 2020.</a:t>
            </a:r>
            <a:b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Verdana" panose="020B0604030504040204" pitchFamily="34" charset="0"/>
                <a:cs typeface="Leelawadee" panose="020B0502040204020203" pitchFamily="34" charset="-34"/>
              </a:rPr>
            </a:b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Verdana" panose="020B0604030504040204" pitchFamily="34" charset="0"/>
                <a:cs typeface="Leelawadee" panose="020B0502040204020203" pitchFamily="34" charset="-34"/>
              </a:rPr>
              <a:t>Health insurance coverage, Wisconsin, 2020</a:t>
            </a:r>
          </a:p>
        </p:txBody>
      </p:sp>
      <p:grpSp>
        <p:nvGrpSpPr>
          <p:cNvPr id="5" name="Group 4">
            <a:extLst>
              <a:ext uri="{FF2B5EF4-FFF2-40B4-BE49-F238E27FC236}">
                <a16:creationId xmlns:a16="http://schemas.microsoft.com/office/drawing/2014/main" id="{C5DB1078-E159-4FFA-93A1-2A1FB6D10E3A}"/>
              </a:ext>
            </a:extLst>
          </p:cNvPr>
          <p:cNvGrpSpPr/>
          <p:nvPr/>
        </p:nvGrpSpPr>
        <p:grpSpPr>
          <a:xfrm>
            <a:off x="153362" y="2776622"/>
            <a:ext cx="6792694" cy="3712597"/>
            <a:chOff x="651412" y="2419938"/>
            <a:chExt cx="6792694" cy="3712597"/>
          </a:xfrm>
        </p:grpSpPr>
        <p:pic>
          <p:nvPicPr>
            <p:cNvPr id="16" name="Content Placeholder 4" descr="Man with solid fill">
              <a:extLst>
                <a:ext uri="{FF2B5EF4-FFF2-40B4-BE49-F238E27FC236}">
                  <a16:creationId xmlns:a16="http://schemas.microsoft.com/office/drawing/2014/main" id="{06E6BA25-8C86-49BA-940D-D0FCADBF71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auto">
            <a:xfrm>
              <a:off x="5847492" y="3117217"/>
              <a:ext cx="664837" cy="6628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Content Placeholder 4" descr="Man with solid fill">
              <a:extLst>
                <a:ext uri="{FF2B5EF4-FFF2-40B4-BE49-F238E27FC236}">
                  <a16:creationId xmlns:a16="http://schemas.microsoft.com/office/drawing/2014/main" id="{8D67CE5E-C27A-4438-8296-0D2110D1F43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auto">
            <a:xfrm>
              <a:off x="5177616" y="3117217"/>
              <a:ext cx="664837" cy="6628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Content Placeholder 4" descr="Man with solid fill">
              <a:extLst>
                <a:ext uri="{FF2B5EF4-FFF2-40B4-BE49-F238E27FC236}">
                  <a16:creationId xmlns:a16="http://schemas.microsoft.com/office/drawing/2014/main" id="{EDCB5B1A-1D79-4EBB-8001-D8FD462B507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auto">
            <a:xfrm>
              <a:off x="6205093" y="3117217"/>
              <a:ext cx="664837" cy="6628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4" descr="Man with solid fill">
              <a:extLst>
                <a:ext uri="{FF2B5EF4-FFF2-40B4-BE49-F238E27FC236}">
                  <a16:creationId xmlns:a16="http://schemas.microsoft.com/office/drawing/2014/main" id="{E9F99064-0D2D-47D3-BC4A-325B0777FF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auto">
            <a:xfrm>
              <a:off x="5520110" y="3117217"/>
              <a:ext cx="664837" cy="66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Content Placeholder 4" descr="Man with solid fill">
              <a:extLst>
                <a:ext uri="{FF2B5EF4-FFF2-40B4-BE49-F238E27FC236}">
                  <a16:creationId xmlns:a16="http://schemas.microsoft.com/office/drawing/2014/main" id="{BFEC5585-AFD0-4B39-9812-4B2C1269FA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auto">
            <a:xfrm>
              <a:off x="3847942" y="3117217"/>
              <a:ext cx="664837" cy="6628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Content Placeholder 4" descr="Man with solid fill">
              <a:extLst>
                <a:ext uri="{FF2B5EF4-FFF2-40B4-BE49-F238E27FC236}">
                  <a16:creationId xmlns:a16="http://schemas.microsoft.com/office/drawing/2014/main" id="{AC5D4652-CA22-423C-8A53-88F8B8593F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auto">
            <a:xfrm>
              <a:off x="4160213" y="3117217"/>
              <a:ext cx="664837" cy="6628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Content Placeholder 4" descr="Man with solid fill">
              <a:extLst>
                <a:ext uri="{FF2B5EF4-FFF2-40B4-BE49-F238E27FC236}">
                  <a16:creationId xmlns:a16="http://schemas.microsoft.com/office/drawing/2014/main" id="{E228B6DD-1589-480D-A4EF-10462C5E99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auto">
            <a:xfrm>
              <a:off x="4492632" y="3117217"/>
              <a:ext cx="664837" cy="6628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Content Placeholder 4" descr="Man with solid fill">
              <a:extLst>
                <a:ext uri="{FF2B5EF4-FFF2-40B4-BE49-F238E27FC236}">
                  <a16:creationId xmlns:a16="http://schemas.microsoft.com/office/drawing/2014/main" id="{9A0BB652-DF7D-4591-A5D1-8152CFD3E2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auto">
            <a:xfrm>
              <a:off x="4825050" y="3117217"/>
              <a:ext cx="664837" cy="6628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Content Placeholder 4" descr="Man with solid fill">
              <a:extLst>
                <a:ext uri="{FF2B5EF4-FFF2-40B4-BE49-F238E27FC236}">
                  <a16:creationId xmlns:a16="http://schemas.microsoft.com/office/drawing/2014/main" id="{7EC71060-CAB3-4D4A-8822-33FB79E48E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auto">
            <a:xfrm>
              <a:off x="3847942" y="3774803"/>
              <a:ext cx="664837" cy="6628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Content Placeholder 4" descr="Man with solid fill">
              <a:extLst>
                <a:ext uri="{FF2B5EF4-FFF2-40B4-BE49-F238E27FC236}">
                  <a16:creationId xmlns:a16="http://schemas.microsoft.com/office/drawing/2014/main" id="{52CCD476-72EE-4BA2-83BF-8AC923506A1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auto">
            <a:xfrm>
              <a:off x="4160213" y="3774803"/>
              <a:ext cx="664837" cy="66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Content Placeholder 4" descr="Man with solid fill">
              <a:extLst>
                <a:ext uri="{FF2B5EF4-FFF2-40B4-BE49-F238E27FC236}">
                  <a16:creationId xmlns:a16="http://schemas.microsoft.com/office/drawing/2014/main" id="{04A2FAA6-94A1-477F-9E05-4E9C71A8D9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auto">
            <a:xfrm>
              <a:off x="4492632" y="3774803"/>
              <a:ext cx="664837" cy="66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Content Placeholder 4" descr="Man with solid fill">
              <a:extLst>
                <a:ext uri="{FF2B5EF4-FFF2-40B4-BE49-F238E27FC236}">
                  <a16:creationId xmlns:a16="http://schemas.microsoft.com/office/drawing/2014/main" id="{B5F78617-D04A-4365-B8EB-31A9FA9A0E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auto">
            <a:xfrm>
              <a:off x="4835124" y="3792380"/>
              <a:ext cx="664837" cy="66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Content Placeholder 4" descr="Man with solid fill">
              <a:extLst>
                <a:ext uri="{FF2B5EF4-FFF2-40B4-BE49-F238E27FC236}">
                  <a16:creationId xmlns:a16="http://schemas.microsoft.com/office/drawing/2014/main" id="{EBA8E41F-D0B9-4FFE-A2F7-85534E8C9F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auto">
            <a:xfrm>
              <a:off x="3847942" y="4422799"/>
              <a:ext cx="664837" cy="6628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Content Placeholder 4" descr="Man with solid fill">
              <a:extLst>
                <a:ext uri="{FF2B5EF4-FFF2-40B4-BE49-F238E27FC236}">
                  <a16:creationId xmlns:a16="http://schemas.microsoft.com/office/drawing/2014/main" id="{C6E6115F-5EFE-4FC3-8861-B8A86FBEC8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auto">
            <a:xfrm>
              <a:off x="3847942" y="5083003"/>
              <a:ext cx="664837" cy="6628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Content Placeholder 4" descr="Man with solid fill">
              <a:extLst>
                <a:ext uri="{FF2B5EF4-FFF2-40B4-BE49-F238E27FC236}">
                  <a16:creationId xmlns:a16="http://schemas.microsoft.com/office/drawing/2014/main" id="{68C25204-6304-4743-BC47-D23C817B22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auto">
            <a:xfrm>
              <a:off x="6572208" y="3117217"/>
              <a:ext cx="664837" cy="6628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8" name="Straight Connector 47">
              <a:extLst>
                <a:ext uri="{FF2B5EF4-FFF2-40B4-BE49-F238E27FC236}">
                  <a16:creationId xmlns:a16="http://schemas.microsoft.com/office/drawing/2014/main" id="{2B9AACAA-7F15-467E-914D-8A29EBF9579B}"/>
                </a:ext>
              </a:extLst>
            </p:cNvPr>
            <p:cNvCxnSpPr>
              <a:cxnSpLocks/>
            </p:cNvCxnSpPr>
            <p:nvPr/>
          </p:nvCxnSpPr>
          <p:spPr>
            <a:xfrm flipV="1">
              <a:off x="3883198" y="3048202"/>
              <a:ext cx="3560908" cy="8788"/>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A10D4558-3D32-469F-9876-AB2B7E96D7B5}"/>
                </a:ext>
              </a:extLst>
            </p:cNvPr>
            <p:cNvSpPr txBox="1"/>
            <p:nvPr/>
          </p:nvSpPr>
          <p:spPr>
            <a:xfrm>
              <a:off x="1035104" y="3270213"/>
              <a:ext cx="2751010" cy="286232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rPr>
                <a:t>Have temporary shelter</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Franklin Gothic Medium" panose="020B06030201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Franklin Gothic Medium" panose="020B0603020102020204" pitchFamily="34" charset="0"/>
                </a:rPr>
                <a:t> </a:t>
              </a:r>
              <a:r>
                <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rPr>
                <a:t>Have a family/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rPr>
                <a:t>dependents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Franklin Gothic Medium" panose="020B06030201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rPr>
                <a:t>Veteran</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Franklin Gothic Medium" panose="020B06030201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rPr>
                <a:t>Experience chronic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rPr>
                <a:t>housing instability</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endParaRPr>
            </a:p>
          </p:txBody>
        </p:sp>
        <p:sp>
          <p:nvSpPr>
            <p:cNvPr id="57" name="TextBox 56">
              <a:extLst>
                <a:ext uri="{FF2B5EF4-FFF2-40B4-BE49-F238E27FC236}">
                  <a16:creationId xmlns:a16="http://schemas.microsoft.com/office/drawing/2014/main" id="{9699BEEA-891C-4F6F-A61E-F9406B8D079C}"/>
                </a:ext>
              </a:extLst>
            </p:cNvPr>
            <p:cNvSpPr txBox="1"/>
            <p:nvPr/>
          </p:nvSpPr>
          <p:spPr>
            <a:xfrm>
              <a:off x="651412" y="2419938"/>
              <a:ext cx="2852512"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800080"/>
                  </a:solidFill>
                  <a:effectLst/>
                  <a:uLnTx/>
                  <a:uFillTx/>
                  <a:latin typeface="Franklin Gothic Book" panose="020B0503020102020204" pitchFamily="34" charset="0"/>
                  <a:ea typeface="Verdana" panose="020B0604030504040204" pitchFamily="34" charset="0"/>
                  <a:cs typeface="Leelawadee" panose="020B0502040204020203" pitchFamily="34" charset="-34"/>
                </a:rPr>
                <a:t>Among every 10 people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2000" b="1" dirty="0">
                  <a:solidFill>
                    <a:srgbClr val="800080"/>
                  </a:solidFill>
                  <a:latin typeface="Franklin Gothic Book" panose="020B0503020102020204" pitchFamily="34" charset="0"/>
                  <a:ea typeface="Verdana" panose="020B0604030504040204" pitchFamily="34" charset="0"/>
                  <a:cs typeface="Leelawadee" panose="020B0502040204020203" pitchFamily="34" charset="-34"/>
                </a:rPr>
                <a:t>without housing</a:t>
              </a:r>
              <a:r>
                <a:rPr kumimoji="0" lang="en-US" sz="2000" b="1" i="0" u="none" strike="noStrike" kern="1200" cap="none" spc="0" normalizeH="0" baseline="0" noProof="0" dirty="0">
                  <a:ln>
                    <a:noFill/>
                  </a:ln>
                  <a:solidFill>
                    <a:srgbClr val="800080"/>
                  </a:solidFill>
                  <a:effectLst/>
                  <a:uLnTx/>
                  <a:uFillTx/>
                  <a:latin typeface="Franklin Gothic Book" panose="020B0503020102020204" pitchFamily="34" charset="0"/>
                  <a:ea typeface="Verdana" panose="020B0604030504040204" pitchFamily="34" charset="0"/>
                  <a:cs typeface="Leelawadee" panose="020B0502040204020203" pitchFamily="34" charset="-34"/>
                </a:rPr>
                <a:t>…</a:t>
              </a:r>
            </a:p>
          </p:txBody>
        </p:sp>
        <p:sp>
          <p:nvSpPr>
            <p:cNvPr id="3" name="TextBox 2">
              <a:extLst>
                <a:ext uri="{FF2B5EF4-FFF2-40B4-BE49-F238E27FC236}">
                  <a16:creationId xmlns:a16="http://schemas.microsoft.com/office/drawing/2014/main" id="{BCCE398A-26B4-4D83-9CD9-B9BF59905202}"/>
                </a:ext>
              </a:extLst>
            </p:cNvPr>
            <p:cNvSpPr txBox="1"/>
            <p:nvPr/>
          </p:nvSpPr>
          <p:spPr>
            <a:xfrm>
              <a:off x="7151551" y="3309332"/>
              <a:ext cx="227506" cy="2677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9</a:t>
              </a:r>
            </a:p>
          </p:txBody>
        </p:sp>
        <p:sp>
          <p:nvSpPr>
            <p:cNvPr id="37" name="TextBox 36">
              <a:extLst>
                <a:ext uri="{FF2B5EF4-FFF2-40B4-BE49-F238E27FC236}">
                  <a16:creationId xmlns:a16="http://schemas.microsoft.com/office/drawing/2014/main" id="{AF07A557-295B-4F92-BFA5-A6CA10D12301}"/>
                </a:ext>
              </a:extLst>
            </p:cNvPr>
            <p:cNvSpPr txBox="1"/>
            <p:nvPr/>
          </p:nvSpPr>
          <p:spPr>
            <a:xfrm>
              <a:off x="5392379" y="3902224"/>
              <a:ext cx="31931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rPr>
                <a:t>4</a:t>
              </a:r>
            </a:p>
          </p:txBody>
        </p:sp>
        <p:sp>
          <p:nvSpPr>
            <p:cNvPr id="39" name="TextBox 38">
              <a:extLst>
                <a:ext uri="{FF2B5EF4-FFF2-40B4-BE49-F238E27FC236}">
                  <a16:creationId xmlns:a16="http://schemas.microsoft.com/office/drawing/2014/main" id="{4F45CADB-E104-40BB-8C53-9A7CD8AA31CB}"/>
                </a:ext>
              </a:extLst>
            </p:cNvPr>
            <p:cNvSpPr txBox="1"/>
            <p:nvPr/>
          </p:nvSpPr>
          <p:spPr>
            <a:xfrm>
              <a:off x="4393707" y="4598280"/>
              <a:ext cx="31931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rPr>
                <a:t>1</a:t>
              </a:r>
            </a:p>
          </p:txBody>
        </p:sp>
        <p:sp>
          <p:nvSpPr>
            <p:cNvPr id="40" name="TextBox 39">
              <a:extLst>
                <a:ext uri="{FF2B5EF4-FFF2-40B4-BE49-F238E27FC236}">
                  <a16:creationId xmlns:a16="http://schemas.microsoft.com/office/drawing/2014/main" id="{9EA3D8E2-FC13-45BF-9508-1A03358DCDF0}"/>
                </a:ext>
              </a:extLst>
            </p:cNvPr>
            <p:cNvSpPr txBox="1"/>
            <p:nvPr/>
          </p:nvSpPr>
          <p:spPr>
            <a:xfrm>
              <a:off x="4345713" y="5231036"/>
              <a:ext cx="31931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rPr>
                <a:t>1</a:t>
              </a:r>
            </a:p>
          </p:txBody>
        </p:sp>
      </p:grpSp>
      <p:pic>
        <p:nvPicPr>
          <p:cNvPr id="6" name="Picture 5" descr="Diagram&#10;&#10;Description automatically generated">
            <a:extLst>
              <a:ext uri="{FF2B5EF4-FFF2-40B4-BE49-F238E27FC236}">
                <a16:creationId xmlns:a16="http://schemas.microsoft.com/office/drawing/2014/main" id="{0724F7E3-3BA6-5117-7357-76DB90FF14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21881" y="2054670"/>
            <a:ext cx="6772168" cy="4153633"/>
          </a:xfrm>
          <a:prstGeom prst="rect">
            <a:avLst/>
          </a:prstGeom>
        </p:spPr>
      </p:pic>
    </p:spTree>
    <p:extLst>
      <p:ext uri="{BB962C8B-B14F-4D97-AF65-F5344CB8AC3E}">
        <p14:creationId xmlns:p14="http://schemas.microsoft.com/office/powerpoint/2010/main" val="2273519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a:solidFill>
                  <a:schemeClr val="bg1"/>
                </a:solidFill>
                <a:latin typeface="Leelawadee" panose="020B0502040204020203" pitchFamily="34" charset="-34"/>
                <a:cs typeface="Leelawadee" panose="020B0502040204020203" pitchFamily="34" charset="-34"/>
              </a:rPr>
              <a:t>Overview of HIV in Wisconsin</a:t>
            </a:r>
          </a:p>
        </p:txBody>
      </p:sp>
      <p:sp>
        <p:nvSpPr>
          <p:cNvPr id="6" name="Action Button: Go Home 5">
            <a:hlinkClick r:id="rId3" action="ppaction://hlinksldjump" highlightClick="1"/>
            <a:extLst>
              <a:ext uri="{FF2B5EF4-FFF2-40B4-BE49-F238E27FC236}">
                <a16:creationId xmlns:a16="http://schemas.microsoft.com/office/drawing/2014/main" id="{EBB466EB-BF55-47C5-A2CA-9E7B34B6A12E}"/>
              </a:ext>
            </a:extLst>
          </p:cNvPr>
          <p:cNvSpPr/>
          <p:nvPr/>
        </p:nvSpPr>
        <p:spPr>
          <a:xfrm>
            <a:off x="11456276" y="6074978"/>
            <a:ext cx="611492" cy="600981"/>
          </a:xfrm>
          <a:prstGeom prst="actionButtonHome">
            <a:avLst/>
          </a:prstGeom>
          <a:solidFill>
            <a:schemeClr val="bg1"/>
          </a:solidFill>
          <a:ln>
            <a:solidFill>
              <a:srgbClr val="0033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7076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CC30D-3542-4194-B9C9-A3862CDE3188}"/>
              </a:ext>
            </a:extLst>
          </p:cNvPr>
          <p:cNvSpPr>
            <a:spLocks noGrp="1"/>
          </p:cNvSpPr>
          <p:nvPr>
            <p:ph type="title"/>
          </p:nvPr>
        </p:nvSpPr>
        <p:spPr>
          <a:xfrm>
            <a:off x="609600" y="136484"/>
            <a:ext cx="10972800" cy="1073951"/>
          </a:xfrm>
        </p:spPr>
        <p:txBody>
          <a:bodyPr/>
          <a:lstStyle/>
          <a:p>
            <a:r>
              <a:rPr lang="en-US" b="1" dirty="0">
                <a:solidFill>
                  <a:schemeClr val="accent1"/>
                </a:solidFill>
                <a:latin typeface="Leelawadee" panose="020B0502040204020203" pitchFamily="34" charset="-34"/>
                <a:cs typeface="Leelawadee" panose="020B0502040204020203" pitchFamily="34" charset="-34"/>
              </a:rPr>
              <a:t>Overview</a:t>
            </a:r>
            <a:endParaRPr lang="en-US" dirty="0"/>
          </a:p>
        </p:txBody>
      </p:sp>
      <p:sp>
        <p:nvSpPr>
          <p:cNvPr id="3" name="Content Placeholder 2">
            <a:extLst>
              <a:ext uri="{FF2B5EF4-FFF2-40B4-BE49-F238E27FC236}">
                <a16:creationId xmlns:a16="http://schemas.microsoft.com/office/drawing/2014/main" id="{9C5B7D88-685C-48E7-83ED-13706726730F}"/>
              </a:ext>
            </a:extLst>
          </p:cNvPr>
          <p:cNvSpPr>
            <a:spLocks noGrp="1"/>
          </p:cNvSpPr>
          <p:nvPr>
            <p:ph sz="quarter" idx="10"/>
          </p:nvPr>
        </p:nvSpPr>
        <p:spPr>
          <a:xfrm>
            <a:off x="457200" y="1337794"/>
            <a:ext cx="11295530" cy="5110342"/>
          </a:xfrm>
        </p:spPr>
        <p:txBody>
          <a:bodyPr/>
          <a:lstStyle/>
          <a:p>
            <a:r>
              <a:rPr lang="en-US" dirty="0"/>
              <a:t>See the 2020 annual report of HIV in Wisconsin found at the following link: </a:t>
            </a:r>
            <a:r>
              <a:rPr lang="en-US" dirty="0">
                <a:hlinkClick r:id="rId3"/>
              </a:rPr>
              <a:t>https://www.dhs.wisconsin.gov/publications/p00484-20.pdf</a:t>
            </a:r>
            <a:r>
              <a:rPr lang="en-US" dirty="0"/>
              <a:t> </a:t>
            </a:r>
          </a:p>
          <a:p>
            <a:endParaRPr lang="en-US" dirty="0"/>
          </a:p>
          <a:p>
            <a:endParaRPr lang="en-US" dirty="0"/>
          </a:p>
          <a:p>
            <a:r>
              <a:rPr lang="en-US" dirty="0"/>
              <a:t>See the 2020 annual supplemental report of HIV in the city of Milwaukee found at the following link: </a:t>
            </a:r>
            <a:r>
              <a:rPr lang="en-US" dirty="0">
                <a:hlinkClick r:id="rId4"/>
              </a:rPr>
              <a:t>https://www.dhs.wisconsin.gov/publications/p0/p00484a-2020.pdf</a:t>
            </a:r>
            <a:r>
              <a:rPr lang="en-US" dirty="0"/>
              <a:t> </a:t>
            </a:r>
          </a:p>
        </p:txBody>
      </p:sp>
    </p:spTree>
    <p:extLst>
      <p:ext uri="{BB962C8B-B14F-4D97-AF65-F5344CB8AC3E}">
        <p14:creationId xmlns:p14="http://schemas.microsoft.com/office/powerpoint/2010/main" val="76393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a:solidFill>
                  <a:schemeClr val="bg1"/>
                </a:solidFill>
                <a:latin typeface="Leelawadee" panose="020B0502040204020203" pitchFamily="34" charset="-34"/>
                <a:cs typeface="Leelawadee" panose="020B0502040204020203" pitchFamily="34" charset="-34"/>
              </a:rPr>
              <a:t>People Living with HIV </a:t>
            </a:r>
          </a:p>
        </p:txBody>
      </p:sp>
      <p:sp>
        <p:nvSpPr>
          <p:cNvPr id="5" name="Text Placeholder 4"/>
          <p:cNvSpPr>
            <a:spLocks noGrp="1"/>
          </p:cNvSpPr>
          <p:nvPr>
            <p:ph type="body" idx="1"/>
          </p:nvPr>
        </p:nvSpPr>
        <p:spPr/>
        <p:txBody>
          <a:bodyPr/>
          <a:lstStyle/>
          <a:p>
            <a:r>
              <a:rPr lang="en-US" sz="2800" dirty="0">
                <a:solidFill>
                  <a:schemeClr val="bg1"/>
                </a:solidFill>
                <a:latin typeface="Franklin Gothic Book" panose="020B0503020102020204" pitchFamily="34" charset="0"/>
              </a:rPr>
              <a:t>HIV transmission mode: Male-male sexual contact (MMSC)</a:t>
            </a:r>
          </a:p>
        </p:txBody>
      </p:sp>
      <p:sp>
        <p:nvSpPr>
          <p:cNvPr id="6" name="Action Button: Go Home 5">
            <a:hlinkClick r:id="rId3" action="ppaction://hlinksldjump" highlightClick="1"/>
            <a:extLst>
              <a:ext uri="{FF2B5EF4-FFF2-40B4-BE49-F238E27FC236}">
                <a16:creationId xmlns:a16="http://schemas.microsoft.com/office/drawing/2014/main" id="{50AE673D-35A3-41A3-A2FC-478714726EBB}"/>
              </a:ext>
            </a:extLst>
          </p:cNvPr>
          <p:cNvSpPr/>
          <p:nvPr/>
        </p:nvSpPr>
        <p:spPr>
          <a:xfrm>
            <a:off x="11456276" y="6074978"/>
            <a:ext cx="611492" cy="600981"/>
          </a:xfrm>
          <a:prstGeom prst="actionButtonHome">
            <a:avLst/>
          </a:prstGeom>
          <a:solidFill>
            <a:schemeClr val="bg1"/>
          </a:solidFill>
          <a:ln>
            <a:solidFill>
              <a:srgbClr val="2A5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7181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5E835-91DC-4C14-803F-FB0F3153E9ED}"/>
              </a:ext>
            </a:extLst>
          </p:cNvPr>
          <p:cNvSpPr>
            <a:spLocks noGrp="1"/>
          </p:cNvSpPr>
          <p:nvPr>
            <p:ph type="title"/>
          </p:nvPr>
        </p:nvSpPr>
        <p:spPr>
          <a:xfrm>
            <a:off x="186076" y="164436"/>
            <a:ext cx="11844560" cy="1785537"/>
          </a:xfrm>
        </p:spPr>
        <p:txBody>
          <a:bodyPr/>
          <a:lstStyle/>
          <a:p>
            <a:pPr algn="l"/>
            <a:r>
              <a:rPr lang="en-US" sz="3200" b="1" dirty="0">
                <a:solidFill>
                  <a:schemeClr val="accent3"/>
                </a:solidFill>
                <a:latin typeface="Leelawadee" panose="020B0502040204020203" pitchFamily="34" charset="-34"/>
                <a:cs typeface="Leelawadee" panose="020B0502040204020203" pitchFamily="34" charset="-34"/>
              </a:rPr>
              <a:t>Male-male sexual contact </a:t>
            </a:r>
            <a:r>
              <a:rPr lang="en-US" sz="3200" b="1" dirty="0">
                <a:solidFill>
                  <a:schemeClr val="tx1"/>
                </a:solidFill>
                <a:latin typeface="Leelawadee" panose="020B0502040204020203" pitchFamily="34" charset="-34"/>
                <a:cs typeface="Leelawadee" panose="020B0502040204020203" pitchFamily="34" charset="-34"/>
              </a:rPr>
              <a:t>continued to be the most common HIV transmission mode. </a:t>
            </a:r>
            <a:br>
              <a:rPr lang="en-US" sz="3200" dirty="0">
                <a:solidFill>
                  <a:schemeClr val="tx1"/>
                </a:solidFill>
                <a:latin typeface="Leelawadee" panose="020B0502040204020203" pitchFamily="34" charset="-34"/>
                <a:cs typeface="Leelawadee" panose="020B0502040204020203" pitchFamily="34" charset="-34"/>
              </a:rPr>
            </a:br>
            <a:r>
              <a:rPr lang="en-US" sz="2400" dirty="0">
                <a:solidFill>
                  <a:schemeClr val="tx1"/>
                </a:solidFill>
                <a:latin typeface="Franklin Gothic Book" panose="020B0503020102020204" pitchFamily="34" charset="0"/>
                <a:cs typeface="Leelawadee" panose="020B0502040204020203" pitchFamily="34" charset="-34"/>
              </a:rPr>
              <a:t>New HIV diagnoses among males who report MMSC by selected demographics, Wisconsin, 2016–2020</a:t>
            </a:r>
            <a:endParaRPr lang="en-US" sz="3200" dirty="0">
              <a:solidFill>
                <a:schemeClr val="tx1"/>
              </a:solidFill>
              <a:latin typeface="Leelawadee" panose="020B0502040204020203" pitchFamily="34" charset="-34"/>
              <a:cs typeface="Leelawadee" panose="020B0502040204020203" pitchFamily="34" charset="-34"/>
            </a:endParaRPr>
          </a:p>
        </p:txBody>
      </p:sp>
      <p:grpSp>
        <p:nvGrpSpPr>
          <p:cNvPr id="3" name="Group 2">
            <a:extLst>
              <a:ext uri="{FF2B5EF4-FFF2-40B4-BE49-F238E27FC236}">
                <a16:creationId xmlns:a16="http://schemas.microsoft.com/office/drawing/2014/main" id="{341D3A1A-65A1-46FD-ABBE-D6237B929C9A}"/>
              </a:ext>
            </a:extLst>
          </p:cNvPr>
          <p:cNvGrpSpPr/>
          <p:nvPr/>
        </p:nvGrpSpPr>
        <p:grpSpPr>
          <a:xfrm>
            <a:off x="271894" y="1964356"/>
            <a:ext cx="11846251" cy="4805466"/>
            <a:chOff x="271894" y="1905000"/>
            <a:chExt cx="11846251" cy="4805466"/>
          </a:xfrm>
        </p:grpSpPr>
        <p:grpSp>
          <p:nvGrpSpPr>
            <p:cNvPr id="31" name="Group 30">
              <a:extLst>
                <a:ext uri="{FF2B5EF4-FFF2-40B4-BE49-F238E27FC236}">
                  <a16:creationId xmlns:a16="http://schemas.microsoft.com/office/drawing/2014/main" id="{A1785808-CEC5-4CD0-AD00-0D9256E74C5E}"/>
                </a:ext>
              </a:extLst>
            </p:cNvPr>
            <p:cNvGrpSpPr/>
            <p:nvPr/>
          </p:nvGrpSpPr>
          <p:grpSpPr>
            <a:xfrm>
              <a:off x="271894" y="1905000"/>
              <a:ext cx="11846251" cy="4364525"/>
              <a:chOff x="-97381" y="0"/>
              <a:chExt cx="14325008" cy="6104660"/>
            </a:xfrm>
          </p:grpSpPr>
          <p:grpSp>
            <p:nvGrpSpPr>
              <p:cNvPr id="33" name="Group 32">
                <a:extLst>
                  <a:ext uri="{FF2B5EF4-FFF2-40B4-BE49-F238E27FC236}">
                    <a16:creationId xmlns:a16="http://schemas.microsoft.com/office/drawing/2014/main" id="{31C35EA2-925B-4C24-9146-034D4AF10F4C}"/>
                  </a:ext>
                </a:extLst>
              </p:cNvPr>
              <p:cNvGrpSpPr/>
              <p:nvPr/>
            </p:nvGrpSpPr>
            <p:grpSpPr>
              <a:xfrm>
                <a:off x="-6027" y="351882"/>
                <a:ext cx="6227045" cy="1969602"/>
                <a:chOff x="-5931" y="343576"/>
                <a:chExt cx="6217524" cy="2002590"/>
              </a:xfrm>
            </p:grpSpPr>
            <p:grpSp>
              <p:nvGrpSpPr>
                <p:cNvPr id="42" name="Group 41">
                  <a:extLst>
                    <a:ext uri="{FF2B5EF4-FFF2-40B4-BE49-F238E27FC236}">
                      <a16:creationId xmlns:a16="http://schemas.microsoft.com/office/drawing/2014/main" id="{7B9F7D7C-0539-4C8F-8887-424F41B6FA1D}"/>
                    </a:ext>
                  </a:extLst>
                </p:cNvPr>
                <p:cNvGrpSpPr/>
                <p:nvPr/>
              </p:nvGrpSpPr>
              <p:grpSpPr>
                <a:xfrm>
                  <a:off x="2792148" y="964321"/>
                  <a:ext cx="3419445" cy="680932"/>
                  <a:chOff x="2792143" y="964321"/>
                  <a:chExt cx="3411819" cy="684742"/>
                </a:xfrm>
              </p:grpSpPr>
              <p:pic>
                <p:nvPicPr>
                  <p:cNvPr id="44" name="Graphic 4">
                    <a:extLst>
                      <a:ext uri="{FF2B5EF4-FFF2-40B4-BE49-F238E27FC236}">
                        <a16:creationId xmlns:a16="http://schemas.microsoft.com/office/drawing/2014/main" id="{FE56EF50-42FE-4B47-97D4-F5B9A3F8A62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9830" r="763"/>
                  <a:stretch/>
                </p:blipFill>
                <p:spPr>
                  <a:xfrm>
                    <a:off x="2792143" y="968134"/>
                    <a:ext cx="338416" cy="678179"/>
                  </a:xfrm>
                  <a:prstGeom prst="rect">
                    <a:avLst/>
                  </a:prstGeom>
                </p:spPr>
              </p:pic>
              <p:pic>
                <p:nvPicPr>
                  <p:cNvPr id="45" name="Graphic 5">
                    <a:extLst>
                      <a:ext uri="{FF2B5EF4-FFF2-40B4-BE49-F238E27FC236}">
                        <a16:creationId xmlns:a16="http://schemas.microsoft.com/office/drawing/2014/main" id="{58F3EAD6-71C7-43A3-8C54-FFE725D304D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9830" r="763"/>
                  <a:stretch/>
                </p:blipFill>
                <p:spPr>
                  <a:xfrm>
                    <a:off x="3130810" y="966228"/>
                    <a:ext cx="338417" cy="676275"/>
                  </a:xfrm>
                  <a:prstGeom prst="rect">
                    <a:avLst/>
                  </a:prstGeom>
                </p:spPr>
              </p:pic>
              <p:pic>
                <p:nvPicPr>
                  <p:cNvPr id="46" name="Graphic 6">
                    <a:extLst>
                      <a:ext uri="{FF2B5EF4-FFF2-40B4-BE49-F238E27FC236}">
                        <a16:creationId xmlns:a16="http://schemas.microsoft.com/office/drawing/2014/main" id="{1AE76721-187A-470B-B738-5E8A3366D47F}"/>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9830" r="763"/>
                  <a:stretch/>
                </p:blipFill>
                <p:spPr>
                  <a:xfrm>
                    <a:off x="3476039" y="964321"/>
                    <a:ext cx="340322" cy="678180"/>
                  </a:xfrm>
                  <a:prstGeom prst="rect">
                    <a:avLst/>
                  </a:prstGeom>
                </p:spPr>
              </p:pic>
              <p:pic>
                <p:nvPicPr>
                  <p:cNvPr id="47" name="Graphic 7">
                    <a:extLst>
                      <a:ext uri="{FF2B5EF4-FFF2-40B4-BE49-F238E27FC236}">
                        <a16:creationId xmlns:a16="http://schemas.microsoft.com/office/drawing/2014/main" id="{8BEA1DB8-4158-487B-9660-7A17542B9EB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9830" r="763"/>
                  <a:stretch/>
                </p:blipFill>
                <p:spPr>
                  <a:xfrm>
                    <a:off x="3814706" y="970885"/>
                    <a:ext cx="338417" cy="678178"/>
                  </a:xfrm>
                  <a:prstGeom prst="rect">
                    <a:avLst/>
                  </a:prstGeom>
                </p:spPr>
              </p:pic>
              <p:pic>
                <p:nvPicPr>
                  <p:cNvPr id="48" name="Graphic 8">
                    <a:extLst>
                      <a:ext uri="{FF2B5EF4-FFF2-40B4-BE49-F238E27FC236}">
                        <a16:creationId xmlns:a16="http://schemas.microsoft.com/office/drawing/2014/main" id="{9502B86F-720B-4FE7-9D9E-ED2DFD376BC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9830" r="763"/>
                  <a:stretch/>
                </p:blipFill>
                <p:spPr>
                  <a:xfrm>
                    <a:off x="4153373" y="968980"/>
                    <a:ext cx="340322" cy="676275"/>
                  </a:xfrm>
                  <a:prstGeom prst="rect">
                    <a:avLst/>
                  </a:prstGeom>
                </p:spPr>
              </p:pic>
              <p:pic>
                <p:nvPicPr>
                  <p:cNvPr id="49" name="Graphic 9">
                    <a:extLst>
                      <a:ext uri="{FF2B5EF4-FFF2-40B4-BE49-F238E27FC236}">
                        <a16:creationId xmlns:a16="http://schemas.microsoft.com/office/drawing/2014/main" id="{C191A9CE-4BBB-4AE5-80A2-F40003EEDF6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9830" r="763"/>
                  <a:stretch/>
                </p:blipFill>
                <p:spPr>
                  <a:xfrm>
                    <a:off x="4500506" y="967075"/>
                    <a:ext cx="340322" cy="676275"/>
                  </a:xfrm>
                  <a:prstGeom prst="rect">
                    <a:avLst/>
                  </a:prstGeom>
                </p:spPr>
              </p:pic>
              <p:pic>
                <p:nvPicPr>
                  <p:cNvPr id="50" name="Graphic 10">
                    <a:extLst>
                      <a:ext uri="{FF2B5EF4-FFF2-40B4-BE49-F238E27FC236}">
                        <a16:creationId xmlns:a16="http://schemas.microsoft.com/office/drawing/2014/main" id="{C8E0CD5A-82FE-455F-8B9C-F83F80C9972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9830" r="763"/>
                  <a:stretch/>
                </p:blipFill>
                <p:spPr>
                  <a:xfrm>
                    <a:off x="4845736" y="965168"/>
                    <a:ext cx="340322" cy="678179"/>
                  </a:xfrm>
                  <a:prstGeom prst="rect">
                    <a:avLst/>
                  </a:prstGeom>
                </p:spPr>
              </p:pic>
              <p:pic>
                <p:nvPicPr>
                  <p:cNvPr id="51" name="Graphic 11">
                    <a:extLst>
                      <a:ext uri="{FF2B5EF4-FFF2-40B4-BE49-F238E27FC236}">
                        <a16:creationId xmlns:a16="http://schemas.microsoft.com/office/drawing/2014/main" id="{92423D4E-31ED-4109-92B3-9CA8A7D807E5}"/>
                      </a:ext>
                    </a:extLst>
                  </p:cNvPr>
                  <p:cNvPicPr>
                    <a:picLocks noChangeAspect="1"/>
                  </p:cNvPicPr>
                  <p:nvPr/>
                </p:nvPicPr>
                <p:blipFill rotWithShape="1">
                  <a:blip r:embed="rId3">
                    <a:extLst>
                      <a:ext uri="{96DAC541-7B7A-43D3-8B79-37D633B846F1}">
                        <asvg:svgBlip xmlns:asvg="http://schemas.microsoft.com/office/drawing/2016/SVG/main" r:embed="rId5"/>
                      </a:ext>
                    </a:extLst>
                  </a:blip>
                  <a:srcRect l="49830" r="763"/>
                  <a:stretch/>
                </p:blipFill>
                <p:spPr>
                  <a:xfrm>
                    <a:off x="5184402" y="965170"/>
                    <a:ext cx="338417" cy="678180"/>
                  </a:xfrm>
                  <a:prstGeom prst="rect">
                    <a:avLst/>
                  </a:prstGeom>
                </p:spPr>
              </p:pic>
              <p:pic>
                <p:nvPicPr>
                  <p:cNvPr id="52" name="Graphic 12">
                    <a:extLst>
                      <a:ext uri="{FF2B5EF4-FFF2-40B4-BE49-F238E27FC236}">
                        <a16:creationId xmlns:a16="http://schemas.microsoft.com/office/drawing/2014/main" id="{54F32BF5-C02C-4617-9BCF-12DBA4A2F02D}"/>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49830" r="763"/>
                  <a:stretch/>
                </p:blipFill>
                <p:spPr>
                  <a:xfrm>
                    <a:off x="5523070" y="965168"/>
                    <a:ext cx="340322" cy="678179"/>
                  </a:xfrm>
                  <a:prstGeom prst="rect">
                    <a:avLst/>
                  </a:prstGeom>
                </p:spPr>
              </p:pic>
              <p:pic>
                <p:nvPicPr>
                  <p:cNvPr id="53" name="Graphic 13">
                    <a:extLst>
                      <a:ext uri="{FF2B5EF4-FFF2-40B4-BE49-F238E27FC236}">
                        <a16:creationId xmlns:a16="http://schemas.microsoft.com/office/drawing/2014/main" id="{EE0150E9-5A35-47A4-B5BB-375FBD585BF5}"/>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49830" r="763"/>
                  <a:stretch/>
                </p:blipFill>
                <p:spPr>
                  <a:xfrm>
                    <a:off x="5863640" y="965168"/>
                    <a:ext cx="340322" cy="678179"/>
                  </a:xfrm>
                  <a:prstGeom prst="rect">
                    <a:avLst/>
                  </a:prstGeom>
                </p:spPr>
              </p:pic>
              <p:pic>
                <p:nvPicPr>
                  <p:cNvPr id="54" name="Graphic 14">
                    <a:extLst>
                      <a:ext uri="{FF2B5EF4-FFF2-40B4-BE49-F238E27FC236}">
                        <a16:creationId xmlns:a16="http://schemas.microsoft.com/office/drawing/2014/main" id="{38A8C9F9-25D8-40CB-85F8-49522D25F999}"/>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50529" t="28228" r="763" b="1"/>
                  <a:stretch/>
                </p:blipFill>
                <p:spPr>
                  <a:xfrm>
                    <a:off x="5189029" y="1162021"/>
                    <a:ext cx="339265" cy="480904"/>
                  </a:xfrm>
                  <a:prstGeom prst="rect">
                    <a:avLst/>
                  </a:prstGeom>
                </p:spPr>
              </p:pic>
            </p:grpSp>
            <p:sp>
              <p:nvSpPr>
                <p:cNvPr id="43" name="TextBox 3">
                  <a:extLst>
                    <a:ext uri="{FF2B5EF4-FFF2-40B4-BE49-F238E27FC236}">
                      <a16:creationId xmlns:a16="http://schemas.microsoft.com/office/drawing/2014/main" id="{D52ED5A5-3666-41EB-958A-BACAA12CDAF6}"/>
                    </a:ext>
                  </a:extLst>
                </p:cNvPr>
                <p:cNvSpPr txBox="1"/>
                <p:nvPr/>
              </p:nvSpPr>
              <p:spPr>
                <a:xfrm>
                  <a:off x="-5931" y="343576"/>
                  <a:ext cx="2574225" cy="20025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3200" dirty="0">
                      <a:solidFill>
                        <a:schemeClr val="accent3"/>
                      </a:solidFill>
                      <a:latin typeface="Franklin Gothic Book" panose="020B0503020102020204" pitchFamily="34" charset="0"/>
                    </a:rPr>
                    <a:t>72%</a:t>
                  </a:r>
                </a:p>
                <a:p>
                  <a:pPr algn="ctr"/>
                  <a:r>
                    <a:rPr lang="en-US" sz="1800" baseline="0" dirty="0">
                      <a:solidFill>
                        <a:schemeClr val="tx1"/>
                      </a:solidFill>
                      <a:latin typeface="Franklin Gothic Book" panose="020B0503020102020204" pitchFamily="34" charset="0"/>
                    </a:rPr>
                    <a:t>new diagnoses attributed to males who reported </a:t>
                  </a:r>
                  <a:r>
                    <a:rPr lang="en-US" sz="1800" baseline="0" dirty="0">
                      <a:solidFill>
                        <a:schemeClr val="accent3"/>
                      </a:solidFill>
                      <a:latin typeface="Franklin Gothic Book" panose="020B0503020102020204" pitchFamily="34" charset="0"/>
                    </a:rPr>
                    <a:t>MMSC</a:t>
                  </a:r>
                  <a:endParaRPr lang="en-US" sz="1800" dirty="0">
                    <a:solidFill>
                      <a:schemeClr val="accent3"/>
                    </a:solidFill>
                    <a:latin typeface="Franklin Gothic Book" panose="020B0503020102020204" pitchFamily="34" charset="0"/>
                  </a:endParaRPr>
                </a:p>
              </p:txBody>
            </p:sp>
          </p:grpSp>
          <p:graphicFrame>
            <p:nvGraphicFramePr>
              <p:cNvPr id="34" name="Chart 33">
                <a:extLst>
                  <a:ext uri="{FF2B5EF4-FFF2-40B4-BE49-F238E27FC236}">
                    <a16:creationId xmlns:a16="http://schemas.microsoft.com/office/drawing/2014/main" id="{D15EAFC8-458A-4797-B387-F279C9AFEBCF}"/>
                  </a:ext>
                </a:extLst>
              </p:cNvPr>
              <p:cNvGraphicFramePr/>
              <p:nvPr>
                <p:extLst>
                  <p:ext uri="{D42A27DB-BD31-4B8C-83A1-F6EECF244321}">
                    <p14:modId xmlns:p14="http://schemas.microsoft.com/office/powerpoint/2010/main" val="97865824"/>
                  </p:ext>
                </p:extLst>
              </p:nvPr>
            </p:nvGraphicFramePr>
            <p:xfrm>
              <a:off x="2361690" y="2819401"/>
              <a:ext cx="4354121" cy="3087904"/>
            </p:xfrm>
            <a:graphic>
              <a:graphicData uri="http://schemas.openxmlformats.org/drawingml/2006/chart">
                <c:chart xmlns:c="http://schemas.openxmlformats.org/drawingml/2006/chart" xmlns:r="http://schemas.openxmlformats.org/officeDocument/2006/relationships" r:id="rId8"/>
              </a:graphicData>
            </a:graphic>
          </p:graphicFrame>
          <p:sp>
            <p:nvSpPr>
              <p:cNvPr id="35" name="TextBox 16">
                <a:extLst>
                  <a:ext uri="{FF2B5EF4-FFF2-40B4-BE49-F238E27FC236}">
                    <a16:creationId xmlns:a16="http://schemas.microsoft.com/office/drawing/2014/main" id="{B478841D-58C8-4CF2-BE3E-F55AE99BD401}"/>
                  </a:ext>
                </a:extLst>
              </p:cNvPr>
              <p:cNvSpPr txBox="1"/>
              <p:nvPr/>
            </p:nvSpPr>
            <p:spPr>
              <a:xfrm>
                <a:off x="-97381" y="2824393"/>
                <a:ext cx="2571750" cy="3280267"/>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3200" dirty="0">
                    <a:solidFill>
                      <a:schemeClr val="accent3"/>
                    </a:solidFill>
                    <a:latin typeface="Franklin Gothic Book" panose="020B0503020102020204" pitchFamily="34" charset="0"/>
                  </a:rPr>
                  <a:t>Hispanic and Black </a:t>
                </a:r>
                <a:r>
                  <a:rPr lang="en-US" sz="1800" dirty="0">
                    <a:solidFill>
                      <a:schemeClr val="tx1"/>
                    </a:solidFill>
                    <a:latin typeface="Franklin Gothic Book" panose="020B0503020102020204" pitchFamily="34" charset="0"/>
                  </a:rPr>
                  <a:t>males</a:t>
                </a:r>
                <a:r>
                  <a:rPr lang="en-US" sz="1800" baseline="0" dirty="0">
                    <a:solidFill>
                      <a:schemeClr val="tx1"/>
                    </a:solidFill>
                    <a:latin typeface="Franklin Gothic Book" panose="020B0503020102020204" pitchFamily="34" charset="0"/>
                  </a:rPr>
                  <a:t> who reported MMSC</a:t>
                </a:r>
                <a:endParaRPr lang="en-US" sz="1800" dirty="0">
                  <a:solidFill>
                    <a:schemeClr val="tx1"/>
                  </a:solidFill>
                  <a:latin typeface="Franklin Gothic Book" panose="020B0503020102020204" pitchFamily="34" charset="0"/>
                </a:endParaRPr>
              </a:p>
              <a:p>
                <a:pPr algn="ctr"/>
                <a:r>
                  <a:rPr lang="en-US" sz="1800" baseline="0" dirty="0">
                    <a:solidFill>
                      <a:schemeClr val="tx1"/>
                    </a:solidFill>
                    <a:latin typeface="Franklin Gothic Book" panose="020B0503020102020204" pitchFamily="34" charset="0"/>
                  </a:rPr>
                  <a:t>Were </a:t>
                </a:r>
                <a:r>
                  <a:rPr lang="en-US" sz="1800" baseline="0" dirty="0">
                    <a:solidFill>
                      <a:schemeClr val="accent3"/>
                    </a:solidFill>
                    <a:latin typeface="Franklin Gothic Book" panose="020B0503020102020204" pitchFamily="34" charset="0"/>
                  </a:rPr>
                  <a:t>diagnosed younger</a:t>
                </a:r>
                <a:endParaRPr lang="en-US" sz="1800" dirty="0">
                  <a:solidFill>
                    <a:schemeClr val="accent3"/>
                  </a:solidFill>
                  <a:latin typeface="Franklin Gothic Book" panose="020B0503020102020204" pitchFamily="34" charset="0"/>
                </a:endParaRPr>
              </a:p>
            </p:txBody>
          </p:sp>
          <p:sp>
            <p:nvSpPr>
              <p:cNvPr id="36" name="TextBox 17">
                <a:extLst>
                  <a:ext uri="{FF2B5EF4-FFF2-40B4-BE49-F238E27FC236}">
                    <a16:creationId xmlns:a16="http://schemas.microsoft.com/office/drawing/2014/main" id="{553C451B-D1B0-4238-9DFC-7A24BF975C02}"/>
                  </a:ext>
                </a:extLst>
              </p:cNvPr>
              <p:cNvSpPr txBox="1"/>
              <p:nvPr/>
            </p:nvSpPr>
            <p:spPr>
              <a:xfrm>
                <a:off x="6817177" y="287342"/>
                <a:ext cx="2162175" cy="238990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3200" dirty="0">
                    <a:solidFill>
                      <a:schemeClr val="accent3"/>
                    </a:solidFill>
                    <a:latin typeface="Franklin Gothic Book" panose="020B0503020102020204" pitchFamily="34" charset="0"/>
                  </a:rPr>
                  <a:t>2 in 5</a:t>
                </a:r>
              </a:p>
              <a:p>
                <a:pPr algn="ctr"/>
                <a:r>
                  <a:rPr lang="en-US" sz="1800" baseline="0" dirty="0">
                    <a:solidFill>
                      <a:schemeClr val="tx1"/>
                    </a:solidFill>
                    <a:latin typeface="Franklin Gothic Book" panose="020B0503020102020204" pitchFamily="34" charset="0"/>
                  </a:rPr>
                  <a:t>new diagnoses among </a:t>
                </a:r>
                <a:r>
                  <a:rPr lang="en-US" sz="1800" baseline="0" dirty="0">
                    <a:solidFill>
                      <a:schemeClr val="accent3"/>
                    </a:solidFill>
                    <a:latin typeface="Franklin Gothic Book" panose="020B0503020102020204" pitchFamily="34" charset="0"/>
                  </a:rPr>
                  <a:t>Black</a:t>
                </a:r>
                <a:r>
                  <a:rPr lang="en-US" sz="1800" baseline="0" dirty="0">
                    <a:solidFill>
                      <a:schemeClr val="tx1"/>
                    </a:solidFill>
                    <a:latin typeface="Franklin Gothic Book" panose="020B0503020102020204" pitchFamily="34" charset="0"/>
                  </a:rPr>
                  <a:t> males who reported MMSC</a:t>
                </a:r>
                <a:endParaRPr lang="en-US" sz="1800" dirty="0">
                  <a:solidFill>
                    <a:schemeClr val="tx1"/>
                  </a:solidFill>
                  <a:latin typeface="Franklin Gothic Book" panose="020B0503020102020204" pitchFamily="34" charset="0"/>
                </a:endParaRPr>
              </a:p>
            </p:txBody>
          </p:sp>
          <p:graphicFrame>
            <p:nvGraphicFramePr>
              <p:cNvPr id="37" name="Chart 36">
                <a:extLst>
                  <a:ext uri="{FF2B5EF4-FFF2-40B4-BE49-F238E27FC236}">
                    <a16:creationId xmlns:a16="http://schemas.microsoft.com/office/drawing/2014/main" id="{962F721D-51F7-4270-84F4-D64135A8E0FE}"/>
                  </a:ext>
                </a:extLst>
              </p:cNvPr>
              <p:cNvGraphicFramePr/>
              <p:nvPr>
                <p:extLst>
                  <p:ext uri="{D42A27DB-BD31-4B8C-83A1-F6EECF244321}">
                    <p14:modId xmlns:p14="http://schemas.microsoft.com/office/powerpoint/2010/main" val="3769248656"/>
                  </p:ext>
                </p:extLst>
              </p:nvPr>
            </p:nvGraphicFramePr>
            <p:xfrm>
              <a:off x="9187547" y="0"/>
              <a:ext cx="4800603" cy="3473339"/>
            </p:xfrm>
            <a:graphic>
              <a:graphicData uri="http://schemas.openxmlformats.org/drawingml/2006/chart">
                <c:chart xmlns:c="http://schemas.openxmlformats.org/drawingml/2006/chart" xmlns:r="http://schemas.openxmlformats.org/officeDocument/2006/relationships" r:id="rId9"/>
              </a:graphicData>
            </a:graphic>
          </p:graphicFrame>
          <p:grpSp>
            <p:nvGrpSpPr>
              <p:cNvPr id="38" name="Group 37">
                <a:extLst>
                  <a:ext uri="{FF2B5EF4-FFF2-40B4-BE49-F238E27FC236}">
                    <a16:creationId xmlns:a16="http://schemas.microsoft.com/office/drawing/2014/main" id="{7E7AD359-5418-4076-B3B3-9BCF3F8E9B2C}"/>
                  </a:ext>
                </a:extLst>
              </p:cNvPr>
              <p:cNvGrpSpPr/>
              <p:nvPr/>
            </p:nvGrpSpPr>
            <p:grpSpPr>
              <a:xfrm>
                <a:off x="8979352" y="4150124"/>
                <a:ext cx="5248275" cy="1631951"/>
                <a:chOff x="9078080" y="4410373"/>
                <a:chExt cx="8921750" cy="2220914"/>
              </a:xfrm>
            </p:grpSpPr>
            <p:graphicFrame>
              <p:nvGraphicFramePr>
                <p:cNvPr id="40" name="Chart 39">
                  <a:extLst>
                    <a:ext uri="{FF2B5EF4-FFF2-40B4-BE49-F238E27FC236}">
                      <a16:creationId xmlns:a16="http://schemas.microsoft.com/office/drawing/2014/main" id="{9AFE7165-F20B-44B5-83AD-7BDE8DB89438}"/>
                    </a:ext>
                  </a:extLst>
                </p:cNvPr>
                <p:cNvGraphicFramePr/>
                <p:nvPr>
                  <p:extLst>
                    <p:ext uri="{D42A27DB-BD31-4B8C-83A1-F6EECF244321}">
                      <p14:modId xmlns:p14="http://schemas.microsoft.com/office/powerpoint/2010/main" val="2545075077"/>
                    </p:ext>
                  </p:extLst>
                </p:nvPr>
              </p:nvGraphicFramePr>
              <p:xfrm>
                <a:off x="9078080" y="4410373"/>
                <a:ext cx="8921750" cy="2220914"/>
              </p:xfrm>
              <a:graphic>
                <a:graphicData uri="http://schemas.openxmlformats.org/drawingml/2006/chart">
                  <c:chart xmlns:c="http://schemas.openxmlformats.org/drawingml/2006/chart" xmlns:r="http://schemas.openxmlformats.org/officeDocument/2006/relationships" r:id="rId10"/>
                </a:graphicData>
              </a:graphic>
            </p:graphicFrame>
            <p:sp>
              <p:nvSpPr>
                <p:cNvPr id="41" name="TextBox 21">
                  <a:extLst>
                    <a:ext uri="{FF2B5EF4-FFF2-40B4-BE49-F238E27FC236}">
                      <a16:creationId xmlns:a16="http://schemas.microsoft.com/office/drawing/2014/main" id="{B2FE5975-3133-49AD-8C99-026502139EAB}"/>
                    </a:ext>
                  </a:extLst>
                </p:cNvPr>
                <p:cNvSpPr txBox="1"/>
                <p:nvPr/>
              </p:nvSpPr>
              <p:spPr>
                <a:xfrm>
                  <a:off x="9432000" y="4903173"/>
                  <a:ext cx="8255001" cy="108529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solidFill>
                        <a:schemeClr val="bg1"/>
                      </a:solidFill>
                      <a:latin typeface="Franklin Gothic Book" panose="020B0503020102020204" pitchFamily="34" charset="0"/>
                    </a:rPr>
                    <a:t>                </a:t>
                  </a:r>
                  <a:r>
                    <a:rPr lang="en-US" sz="1400" dirty="0">
                      <a:solidFill>
                        <a:schemeClr val="bg1"/>
                      </a:solidFill>
                      <a:latin typeface="Franklin Gothic Book" panose="020B0503020102020204" pitchFamily="34" charset="0"/>
                    </a:rPr>
                    <a:t>52% </a:t>
                  </a:r>
                  <a:r>
                    <a:rPr lang="en-US" sz="1400" baseline="0" dirty="0">
                      <a:solidFill>
                        <a:schemeClr val="bg1"/>
                      </a:solidFill>
                      <a:latin typeface="Franklin Gothic Book" panose="020B0503020102020204" pitchFamily="34" charset="0"/>
                    </a:rPr>
                    <a:t>                   </a:t>
                  </a:r>
                  <a:r>
                    <a:rPr lang="en-US" sz="1200" dirty="0">
                      <a:solidFill>
                        <a:schemeClr val="bg1"/>
                      </a:solidFill>
                      <a:latin typeface="Franklin Gothic Book" panose="020B0503020102020204" pitchFamily="34" charset="0"/>
                    </a:rPr>
                    <a:t>11%</a:t>
                  </a:r>
                  <a:r>
                    <a:rPr lang="en-US" sz="1600" dirty="0">
                      <a:solidFill>
                        <a:schemeClr val="bg1"/>
                      </a:solidFill>
                      <a:latin typeface="Franklin Gothic Book" panose="020B0503020102020204" pitchFamily="34" charset="0"/>
                    </a:rPr>
                    <a:t>   </a:t>
                  </a:r>
                  <a:r>
                    <a:rPr lang="en-US" sz="1600" baseline="0" dirty="0">
                      <a:solidFill>
                        <a:schemeClr val="bg1"/>
                      </a:solidFill>
                      <a:latin typeface="Franklin Gothic Book" panose="020B0503020102020204" pitchFamily="34" charset="0"/>
                    </a:rPr>
                    <a:t>         </a:t>
                  </a:r>
                  <a:r>
                    <a:rPr lang="en-US" sz="1400" dirty="0">
                      <a:solidFill>
                        <a:sysClr val="windowText" lastClr="000000"/>
                      </a:solidFill>
                      <a:latin typeface="Franklin Gothic Book" panose="020B0503020102020204" pitchFamily="34" charset="0"/>
                    </a:rPr>
                    <a:t>37%</a:t>
                  </a:r>
                  <a:r>
                    <a:rPr lang="en-US" sz="1400" baseline="0" dirty="0">
                      <a:solidFill>
                        <a:sysClr val="windowText" lastClr="000000"/>
                      </a:solidFill>
                      <a:latin typeface="Franklin Gothic Book" panose="020B0503020102020204" pitchFamily="34" charset="0"/>
                    </a:rPr>
                    <a:t> </a:t>
                  </a:r>
                </a:p>
                <a:p>
                  <a:r>
                    <a:rPr lang="en-US" sz="1600" baseline="0" dirty="0">
                      <a:solidFill>
                        <a:schemeClr val="bg1"/>
                      </a:solidFill>
                      <a:latin typeface="Franklin Gothic Book" panose="020B0503020102020204" pitchFamily="34" charset="0"/>
                    </a:rPr>
                    <a:t>           </a:t>
                  </a:r>
                  <a:r>
                    <a:rPr lang="en-US" sz="1400" baseline="0" dirty="0">
                      <a:solidFill>
                        <a:schemeClr val="bg1"/>
                      </a:solidFill>
                      <a:latin typeface="Franklin Gothic Book" panose="020B0503020102020204" pitchFamily="34" charset="0"/>
                    </a:rPr>
                    <a:t>Milwaukee</a:t>
                  </a:r>
                  <a:r>
                    <a:rPr lang="en-US" sz="1600" baseline="0" dirty="0">
                      <a:solidFill>
                        <a:schemeClr val="bg1"/>
                      </a:solidFill>
                      <a:latin typeface="Franklin Gothic Book" panose="020B0503020102020204" pitchFamily="34" charset="0"/>
                    </a:rPr>
                    <a:t>             </a:t>
                  </a:r>
                  <a:r>
                    <a:rPr lang="en-US" sz="1200" baseline="0" dirty="0">
                      <a:solidFill>
                        <a:schemeClr val="bg1"/>
                      </a:solidFill>
                      <a:latin typeface="Franklin Gothic Book" panose="020B0503020102020204" pitchFamily="34" charset="0"/>
                    </a:rPr>
                    <a:t>Dane</a:t>
                  </a:r>
                  <a:r>
                    <a:rPr lang="en-US" sz="1600" baseline="0" dirty="0">
                      <a:solidFill>
                        <a:schemeClr val="bg1"/>
                      </a:solidFill>
                      <a:latin typeface="Franklin Gothic Book" panose="020B0503020102020204" pitchFamily="34" charset="0"/>
                    </a:rPr>
                    <a:t>   </a:t>
                  </a:r>
                  <a:r>
                    <a:rPr lang="en-US" sz="1400" baseline="0" dirty="0">
                      <a:solidFill>
                        <a:sysClr val="windowText" lastClr="000000"/>
                      </a:solidFill>
                      <a:latin typeface="Franklin Gothic Book" panose="020B0503020102020204" pitchFamily="34" charset="0"/>
                    </a:rPr>
                    <a:t>All other counties</a:t>
                  </a:r>
                  <a:endParaRPr lang="en-US" sz="1400" dirty="0">
                    <a:solidFill>
                      <a:sysClr val="windowText" lastClr="000000"/>
                    </a:solidFill>
                    <a:latin typeface="Franklin Gothic Book" panose="020B0503020102020204" pitchFamily="34" charset="0"/>
                  </a:endParaRPr>
                </a:p>
              </p:txBody>
            </p:sp>
          </p:grpSp>
          <p:sp>
            <p:nvSpPr>
              <p:cNvPr id="39" name="TextBox 23">
                <a:extLst>
                  <a:ext uri="{FF2B5EF4-FFF2-40B4-BE49-F238E27FC236}">
                    <a16:creationId xmlns:a16="http://schemas.microsoft.com/office/drawing/2014/main" id="{6E394B3F-23FE-45AD-A21F-237935FA2DC6}"/>
                  </a:ext>
                </a:extLst>
              </p:cNvPr>
              <p:cNvSpPr txBox="1"/>
              <p:nvPr/>
            </p:nvSpPr>
            <p:spPr>
              <a:xfrm>
                <a:off x="6711050" y="3714749"/>
                <a:ext cx="2133599" cy="238990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3200" dirty="0">
                    <a:solidFill>
                      <a:schemeClr val="accent3"/>
                    </a:solidFill>
                    <a:latin typeface="Franklin Gothic Book" panose="020B0503020102020204" pitchFamily="34" charset="0"/>
                  </a:rPr>
                  <a:t>Over</a:t>
                </a:r>
                <a:r>
                  <a:rPr lang="en-US" sz="3200" baseline="0" dirty="0">
                    <a:solidFill>
                      <a:schemeClr val="accent3"/>
                    </a:solidFill>
                    <a:latin typeface="Franklin Gothic Book" panose="020B0503020102020204" pitchFamily="34" charset="0"/>
                  </a:rPr>
                  <a:t> half</a:t>
                </a:r>
                <a:endParaRPr lang="en-US" sz="3200" dirty="0">
                  <a:solidFill>
                    <a:schemeClr val="accent3"/>
                  </a:solidFill>
                  <a:latin typeface="Franklin Gothic Book" panose="020B0503020102020204" pitchFamily="34" charset="0"/>
                </a:endParaRPr>
              </a:p>
              <a:p>
                <a:pPr algn="ctr"/>
                <a:r>
                  <a:rPr lang="en-US" sz="1800" baseline="0" dirty="0">
                    <a:solidFill>
                      <a:schemeClr val="tx1"/>
                    </a:solidFill>
                    <a:latin typeface="Franklin Gothic Book" panose="020B0503020102020204" pitchFamily="34" charset="0"/>
                  </a:rPr>
                  <a:t>of new diagnoses in </a:t>
                </a:r>
                <a:r>
                  <a:rPr lang="en-US" sz="1800" baseline="0" dirty="0">
                    <a:solidFill>
                      <a:schemeClr val="accent3"/>
                    </a:solidFill>
                    <a:latin typeface="Franklin Gothic Book" panose="020B0503020102020204" pitchFamily="34" charset="0"/>
                  </a:rPr>
                  <a:t>Milwaukee County</a:t>
                </a:r>
                <a:endParaRPr lang="en-US" sz="1800" dirty="0">
                  <a:solidFill>
                    <a:schemeClr val="accent3"/>
                  </a:solidFill>
                  <a:latin typeface="Franklin Gothic Book" panose="020B0503020102020204" pitchFamily="34" charset="0"/>
                </a:endParaRPr>
              </a:p>
            </p:txBody>
          </p:sp>
        </p:grpSp>
        <p:sp>
          <p:nvSpPr>
            <p:cNvPr id="32" name="TextBox 28">
              <a:extLst>
                <a:ext uri="{FF2B5EF4-FFF2-40B4-BE49-F238E27FC236}">
                  <a16:creationId xmlns:a16="http://schemas.microsoft.com/office/drawing/2014/main" id="{44EEFBAB-045E-4B48-B6D6-D0F620756BDF}"/>
                </a:ext>
              </a:extLst>
            </p:cNvPr>
            <p:cNvSpPr txBox="1"/>
            <p:nvPr/>
          </p:nvSpPr>
          <p:spPr>
            <a:xfrm>
              <a:off x="880385" y="6433467"/>
              <a:ext cx="4693080" cy="276999"/>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b="0" i="1" u="none" strike="noStrike" dirty="0">
                  <a:solidFill>
                    <a:schemeClr val="tx1"/>
                  </a:solidFill>
                  <a:effectLst/>
                  <a:latin typeface="Franklin Gothic Book" panose="020B0503020102020204" pitchFamily="34" charset="0"/>
                  <a:ea typeface="+mn-ea"/>
                  <a:cs typeface="+mn-cs"/>
                </a:rPr>
                <a:t>‡Median age is based on reported </a:t>
              </a:r>
              <a:r>
                <a:rPr lang="en-US" sz="1200" i="1" dirty="0">
                  <a:latin typeface="Franklin Gothic Book" panose="020B0503020102020204" pitchFamily="34" charset="0"/>
                </a:rPr>
                <a:t>transmission mode</a:t>
              </a:r>
              <a:r>
                <a:rPr lang="en-US" sz="1200" b="0" i="1" u="none" strike="noStrike" dirty="0">
                  <a:solidFill>
                    <a:schemeClr val="tx1"/>
                  </a:solidFill>
                  <a:effectLst/>
                  <a:latin typeface="Franklin Gothic Book" panose="020B0503020102020204" pitchFamily="34" charset="0"/>
                  <a:ea typeface="+mn-ea"/>
                  <a:cs typeface="+mn-cs"/>
                </a:rPr>
                <a:t> for counts </a:t>
              </a:r>
              <a:r>
                <a:rPr lang="en-US" sz="1200" b="0" i="0" u="none" strike="noStrike" dirty="0">
                  <a:solidFill>
                    <a:schemeClr val="tx1"/>
                  </a:solidFill>
                  <a:effectLst/>
                  <a:latin typeface="Franklin Gothic Book" panose="020B0503020102020204" pitchFamily="34" charset="0"/>
                  <a:ea typeface="+mn-ea"/>
                  <a:cs typeface="+mn-cs"/>
                </a:rPr>
                <a:t>≥</a:t>
              </a:r>
              <a:r>
                <a:rPr lang="en-US" sz="1200" b="0" i="1" u="none" strike="noStrike" dirty="0">
                  <a:solidFill>
                    <a:schemeClr val="tx1"/>
                  </a:solidFill>
                  <a:effectLst/>
                  <a:latin typeface="Franklin Gothic Book" panose="020B0503020102020204" pitchFamily="34" charset="0"/>
                  <a:ea typeface="+mn-ea"/>
                  <a:cs typeface="+mn-cs"/>
                </a:rPr>
                <a:t>5. </a:t>
              </a:r>
              <a:endParaRPr lang="en-US" sz="1200" dirty="0">
                <a:latin typeface="Franklin Gothic Book" panose="020B0503020102020204" pitchFamily="34" charset="0"/>
              </a:endParaRPr>
            </a:p>
          </p:txBody>
        </p:sp>
      </p:grpSp>
    </p:spTree>
    <p:extLst>
      <p:ext uri="{BB962C8B-B14F-4D97-AF65-F5344CB8AC3E}">
        <p14:creationId xmlns:p14="http://schemas.microsoft.com/office/powerpoint/2010/main" val="183881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5E835-91DC-4C14-803F-FB0F3153E9ED}"/>
              </a:ext>
            </a:extLst>
          </p:cNvPr>
          <p:cNvSpPr>
            <a:spLocks noGrp="1"/>
          </p:cNvSpPr>
          <p:nvPr>
            <p:ph type="title"/>
          </p:nvPr>
        </p:nvSpPr>
        <p:spPr>
          <a:xfrm>
            <a:off x="334564" y="95466"/>
            <a:ext cx="6915322" cy="2309520"/>
          </a:xfrm>
        </p:spPr>
        <p:txBody>
          <a:bodyPr/>
          <a:lstStyle/>
          <a:p>
            <a:pPr algn="l"/>
            <a:r>
              <a:rPr lang="en-US" sz="2800" b="1" dirty="0">
                <a:solidFill>
                  <a:schemeClr val="tx1"/>
                </a:solidFill>
                <a:latin typeface="Leelawadee" panose="020B0502040204020203" pitchFamily="34" charset="-34"/>
                <a:cs typeface="Leelawadee" panose="020B0502040204020203" pitchFamily="34" charset="-34"/>
              </a:rPr>
              <a:t>Age distribution of males who report MMSC and are living with HIV in Wisconsin (prevalent cases) compared to ages of newly diagnosed males who report MMSC during 2020.</a:t>
            </a:r>
          </a:p>
        </p:txBody>
      </p:sp>
      <p:graphicFrame>
        <p:nvGraphicFramePr>
          <p:cNvPr id="5" name="Chart 4">
            <a:extLst>
              <a:ext uri="{FF2B5EF4-FFF2-40B4-BE49-F238E27FC236}">
                <a16:creationId xmlns:a16="http://schemas.microsoft.com/office/drawing/2014/main" id="{A43279F6-4781-4779-BC1E-33A7D0C06383}"/>
              </a:ext>
            </a:extLst>
          </p:cNvPr>
          <p:cNvGraphicFramePr>
            <a:graphicFrameLocks/>
          </p:cNvGraphicFramePr>
          <p:nvPr>
            <p:extLst>
              <p:ext uri="{D42A27DB-BD31-4B8C-83A1-F6EECF244321}">
                <p14:modId xmlns:p14="http://schemas.microsoft.com/office/powerpoint/2010/main" val="1861129742"/>
              </p:ext>
            </p:extLst>
          </p:nvPr>
        </p:nvGraphicFramePr>
        <p:xfrm>
          <a:off x="43628" y="2395965"/>
          <a:ext cx="7314741" cy="424519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87">
            <a:extLst>
              <a:ext uri="{FF2B5EF4-FFF2-40B4-BE49-F238E27FC236}">
                <a16:creationId xmlns:a16="http://schemas.microsoft.com/office/drawing/2014/main" id="{8C8FC443-0D62-4A19-B0CC-8F2D11D14A1B}"/>
              </a:ext>
            </a:extLst>
          </p:cNvPr>
          <p:cNvSpPr txBox="1"/>
          <p:nvPr/>
        </p:nvSpPr>
        <p:spPr>
          <a:xfrm>
            <a:off x="7671077" y="1898591"/>
            <a:ext cx="4305023" cy="30608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2A5934"/>
                </a:solidFill>
                <a:effectLst/>
                <a:uLnTx/>
                <a:uFillTx/>
                <a:latin typeface="Franklin Gothic Demi" panose="020B0703020102020204" pitchFamily="34" charset="0"/>
                <a:ea typeface="Times New Roman"/>
                <a:cs typeface="Times New Roman"/>
              </a:rPr>
              <a:t>4,726</a:t>
            </a:r>
            <a:endParaRPr kumimoji="0" lang="en-US" sz="5400" b="0" i="0" u="none" strike="noStrike" kern="1200" cap="none" spc="0" normalizeH="0" baseline="0" noProof="0" dirty="0">
              <a:ln>
                <a:noFill/>
              </a:ln>
              <a:solidFill>
                <a:srgbClr val="2A5934"/>
              </a:solidFill>
              <a:effectLst/>
              <a:uLnTx/>
              <a:uFillTx/>
              <a:latin typeface="Franklin Gothic Demi" panose="020B0703020102020204" pitchFamily="34" charset="0"/>
              <a:ea typeface="Times New Roman"/>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Franklin Gothic Book"/>
                <a:ea typeface="Times New Roman"/>
                <a:cs typeface="Times New Roman"/>
              </a:rPr>
              <a:t>people who engage in MMSC were living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Franklin Gothic Book"/>
                <a:ea typeface="Times New Roman"/>
                <a:cs typeface="Times New Roman"/>
              </a:rPr>
              <a:t>with HIV in Wisconsin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Franklin Gothic Book"/>
                <a:ea typeface="Times New Roman"/>
                <a:cs typeface="Times New Roman"/>
              </a:rPr>
              <a:t>at the end of 2020.</a:t>
            </a:r>
            <a:endParaRPr kumimoji="0" lang="en-US" sz="3200" b="0" i="0" u="none" strike="noStrike" kern="1200" cap="none" spc="0" normalizeH="0" baseline="0" noProof="0" dirty="0">
              <a:ln>
                <a:noFill/>
              </a:ln>
              <a:solidFill>
                <a:prstClr val="black"/>
              </a:solidFill>
              <a:effectLst/>
              <a:uLnTx/>
              <a:uFillTx/>
              <a:latin typeface="Times New Roman"/>
              <a:ea typeface="Times New Roman"/>
              <a:cs typeface="+mn-cs"/>
            </a:endParaRPr>
          </a:p>
        </p:txBody>
      </p:sp>
      <p:cxnSp>
        <p:nvCxnSpPr>
          <p:cNvPr id="7" name="Straight Connector 6">
            <a:extLst>
              <a:ext uri="{FF2B5EF4-FFF2-40B4-BE49-F238E27FC236}">
                <a16:creationId xmlns:a16="http://schemas.microsoft.com/office/drawing/2014/main" id="{F2998B2A-09E5-41DD-9EC4-3FE54862AF19}"/>
              </a:ext>
            </a:extLst>
          </p:cNvPr>
          <p:cNvCxnSpPr/>
          <p:nvPr/>
        </p:nvCxnSpPr>
        <p:spPr>
          <a:xfrm>
            <a:off x="5862526" y="3820125"/>
            <a:ext cx="0" cy="57715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2E41F82-6FDB-495C-BE0F-3C6502649108}"/>
              </a:ext>
            </a:extLst>
          </p:cNvPr>
          <p:cNvCxnSpPr/>
          <p:nvPr/>
        </p:nvCxnSpPr>
        <p:spPr>
          <a:xfrm flipH="1">
            <a:off x="5203423" y="4108956"/>
            <a:ext cx="657202"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DEB7310-EF86-4367-8A4C-7DDC5CCAFAA4}"/>
              </a:ext>
            </a:extLst>
          </p:cNvPr>
          <p:cNvCxnSpPr/>
          <p:nvPr/>
        </p:nvCxnSpPr>
        <p:spPr>
          <a:xfrm>
            <a:off x="1284087" y="4797214"/>
            <a:ext cx="0" cy="718600"/>
          </a:xfrm>
          <a:prstGeom prst="line">
            <a:avLst/>
          </a:prstGeom>
          <a:ln w="19050">
            <a:solidFill>
              <a:srgbClr val="17311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1F340E2-E88A-456C-86B5-677FF04B34E6}"/>
              </a:ext>
            </a:extLst>
          </p:cNvPr>
          <p:cNvCxnSpPr/>
          <p:nvPr/>
        </p:nvCxnSpPr>
        <p:spPr>
          <a:xfrm flipH="1">
            <a:off x="1288702" y="5158628"/>
            <a:ext cx="666031" cy="0"/>
          </a:xfrm>
          <a:prstGeom prst="line">
            <a:avLst/>
          </a:prstGeom>
          <a:ln w="19050">
            <a:solidFill>
              <a:srgbClr val="1731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6829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a:solidFill>
                  <a:schemeClr val="bg1"/>
                </a:solidFill>
                <a:latin typeface="Leelawadee" panose="020B0502040204020203" pitchFamily="34" charset="-34"/>
                <a:cs typeface="Leelawadee" panose="020B0502040204020203" pitchFamily="34" charset="-34"/>
              </a:rPr>
              <a:t>People Living with HIV</a:t>
            </a:r>
          </a:p>
        </p:txBody>
      </p:sp>
      <p:sp>
        <p:nvSpPr>
          <p:cNvPr id="5" name="Text Placeholder 4"/>
          <p:cNvSpPr>
            <a:spLocks noGrp="1"/>
          </p:cNvSpPr>
          <p:nvPr>
            <p:ph type="body" idx="1"/>
          </p:nvPr>
        </p:nvSpPr>
        <p:spPr/>
        <p:txBody>
          <a:bodyPr/>
          <a:lstStyle/>
          <a:p>
            <a:r>
              <a:rPr lang="en-US" sz="2800" dirty="0">
                <a:solidFill>
                  <a:schemeClr val="bg1"/>
                </a:solidFill>
                <a:latin typeface="Franklin Gothic Book" panose="020B0503020102020204" pitchFamily="34" charset="0"/>
              </a:rPr>
              <a:t>HIV transmission mode: Male-female sexual contact (MFSC)</a:t>
            </a:r>
          </a:p>
        </p:txBody>
      </p:sp>
      <p:sp>
        <p:nvSpPr>
          <p:cNvPr id="6" name="Action Button: Go Home 5">
            <a:hlinkClick r:id="rId3" action="ppaction://hlinksldjump" highlightClick="1"/>
            <a:extLst>
              <a:ext uri="{FF2B5EF4-FFF2-40B4-BE49-F238E27FC236}">
                <a16:creationId xmlns:a16="http://schemas.microsoft.com/office/drawing/2014/main" id="{AA350455-3C22-4899-B580-6F6A5EFDA83A}"/>
              </a:ext>
            </a:extLst>
          </p:cNvPr>
          <p:cNvSpPr/>
          <p:nvPr/>
        </p:nvSpPr>
        <p:spPr>
          <a:xfrm>
            <a:off x="11456276" y="6074978"/>
            <a:ext cx="611492" cy="600981"/>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6951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5E835-91DC-4C14-803F-FB0F3153E9ED}"/>
              </a:ext>
            </a:extLst>
          </p:cNvPr>
          <p:cNvSpPr>
            <a:spLocks noGrp="1"/>
          </p:cNvSpPr>
          <p:nvPr>
            <p:ph type="title"/>
          </p:nvPr>
        </p:nvSpPr>
        <p:spPr>
          <a:xfrm>
            <a:off x="201705" y="261928"/>
            <a:ext cx="11873753" cy="1906709"/>
          </a:xfrm>
        </p:spPr>
        <p:txBody>
          <a:bodyPr/>
          <a:lstStyle/>
          <a:p>
            <a:pPr algn="l"/>
            <a:r>
              <a:rPr lang="en-US" sz="3200" b="1" dirty="0">
                <a:solidFill>
                  <a:schemeClr val="tx1"/>
                </a:solidFill>
                <a:latin typeface="Leelawadee" panose="020B0502040204020203" pitchFamily="34" charset="-34"/>
                <a:cs typeface="Leelawadee" panose="020B0502040204020203" pitchFamily="34" charset="-34"/>
              </a:rPr>
              <a:t>While the number of new diagnoses attributed to </a:t>
            </a:r>
            <a:r>
              <a:rPr lang="en-US" sz="3200" b="1" dirty="0">
                <a:solidFill>
                  <a:schemeClr val="accent1"/>
                </a:solidFill>
                <a:latin typeface="Leelawadee" panose="020B0502040204020203" pitchFamily="34" charset="-34"/>
                <a:cs typeface="Leelawadee" panose="020B0502040204020203" pitchFamily="34" charset="-34"/>
              </a:rPr>
              <a:t>male-female sexual contact </a:t>
            </a:r>
            <a:r>
              <a:rPr lang="en-US" sz="3200" b="1" dirty="0">
                <a:solidFill>
                  <a:schemeClr val="tx1"/>
                </a:solidFill>
                <a:latin typeface="Leelawadee" panose="020B0502040204020203" pitchFamily="34" charset="-34"/>
                <a:cs typeface="Leelawadee" panose="020B0502040204020203" pitchFamily="34" charset="-34"/>
              </a:rPr>
              <a:t>has </a:t>
            </a:r>
            <a:r>
              <a:rPr lang="en-US" sz="3200" b="1" dirty="0">
                <a:solidFill>
                  <a:schemeClr val="accent1"/>
                </a:solidFill>
                <a:latin typeface="Leelawadee" panose="020B0502040204020203" pitchFamily="34" charset="-34"/>
                <a:cs typeface="Leelawadee" panose="020B0502040204020203" pitchFamily="34" charset="-34"/>
              </a:rPr>
              <a:t>remained stable</a:t>
            </a:r>
            <a:r>
              <a:rPr lang="en-US" sz="3200" b="1" dirty="0">
                <a:solidFill>
                  <a:schemeClr val="tx1"/>
                </a:solidFill>
                <a:latin typeface="Leelawadee" panose="020B0502040204020203" pitchFamily="34" charset="-34"/>
                <a:cs typeface="Leelawadee" panose="020B0502040204020203" pitchFamily="34" charset="-34"/>
              </a:rPr>
              <a:t> in recent years, it still </a:t>
            </a:r>
            <a:r>
              <a:rPr lang="en-US" sz="3200" b="1" dirty="0">
                <a:solidFill>
                  <a:schemeClr val="accent1"/>
                </a:solidFill>
                <a:latin typeface="Leelawadee" panose="020B0502040204020203" pitchFamily="34" charset="-34"/>
                <a:cs typeface="Leelawadee" panose="020B0502040204020203" pitchFamily="34" charset="-34"/>
              </a:rPr>
              <a:t>accounted for 17% </a:t>
            </a:r>
            <a:r>
              <a:rPr lang="en-US" sz="3200" b="1" dirty="0">
                <a:solidFill>
                  <a:schemeClr val="tx1"/>
                </a:solidFill>
                <a:latin typeface="Leelawadee" panose="020B0502040204020203" pitchFamily="34" charset="-34"/>
                <a:cs typeface="Leelawadee" panose="020B0502040204020203" pitchFamily="34" charset="-34"/>
              </a:rPr>
              <a:t>of recent HIV transmission in Wisconsin.</a:t>
            </a:r>
            <a:br>
              <a:rPr lang="en-US" sz="3200" dirty="0">
                <a:solidFill>
                  <a:schemeClr val="tx1"/>
                </a:solidFill>
                <a:latin typeface="Leelawadee" panose="020B0502040204020203" pitchFamily="34" charset="-34"/>
                <a:cs typeface="Leelawadee" panose="020B0502040204020203" pitchFamily="34" charset="-34"/>
              </a:rPr>
            </a:br>
            <a:r>
              <a:rPr lang="en-US" sz="2200" dirty="0">
                <a:solidFill>
                  <a:schemeClr val="tx1"/>
                </a:solidFill>
                <a:latin typeface="Franklin Gothic Book" panose="020B0503020102020204" pitchFamily="34" charset="0"/>
                <a:cs typeface="Leelawadee" panose="020B0502040204020203" pitchFamily="34" charset="-34"/>
              </a:rPr>
              <a:t>New HIV diagnoses (MFSC) by selected demographics, Wisconsin, 2016–2020</a:t>
            </a:r>
            <a:endParaRPr lang="en-US" sz="2200" dirty="0">
              <a:solidFill>
                <a:schemeClr val="tx1"/>
              </a:solidFill>
              <a:latin typeface="Leelawadee" panose="020B0502040204020203" pitchFamily="34" charset="-34"/>
              <a:cs typeface="Leelawadee" panose="020B0502040204020203" pitchFamily="34" charset="-34"/>
            </a:endParaRPr>
          </a:p>
        </p:txBody>
      </p:sp>
      <p:grpSp>
        <p:nvGrpSpPr>
          <p:cNvPr id="10" name="Group 9">
            <a:extLst>
              <a:ext uri="{FF2B5EF4-FFF2-40B4-BE49-F238E27FC236}">
                <a16:creationId xmlns:a16="http://schemas.microsoft.com/office/drawing/2014/main" id="{E1283027-00AF-457C-9F14-A01A2420592A}"/>
              </a:ext>
            </a:extLst>
          </p:cNvPr>
          <p:cNvGrpSpPr/>
          <p:nvPr/>
        </p:nvGrpSpPr>
        <p:grpSpPr>
          <a:xfrm>
            <a:off x="36086" y="2671826"/>
            <a:ext cx="2789600" cy="2694270"/>
            <a:chOff x="-165256" y="218681"/>
            <a:chExt cx="3384858" cy="3363843"/>
          </a:xfrm>
        </p:grpSpPr>
        <p:sp>
          <p:nvSpPr>
            <p:cNvPr id="19" name="TextBox 11">
              <a:extLst>
                <a:ext uri="{FF2B5EF4-FFF2-40B4-BE49-F238E27FC236}">
                  <a16:creationId xmlns:a16="http://schemas.microsoft.com/office/drawing/2014/main" id="{3053FAEC-4319-4C70-8A4C-11DB490E944D}"/>
                </a:ext>
              </a:extLst>
            </p:cNvPr>
            <p:cNvSpPr txBox="1"/>
            <p:nvPr/>
          </p:nvSpPr>
          <p:spPr>
            <a:xfrm>
              <a:off x="274421" y="218681"/>
              <a:ext cx="2505502" cy="1969707"/>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accent1"/>
                  </a:solidFill>
                  <a:effectLst/>
                  <a:uLnTx/>
                  <a:uFillTx/>
                  <a:latin typeface="Franklin Gothic Book" panose="020B0503020102020204" pitchFamily="34" charset="0"/>
                  <a:ea typeface="+mn-ea"/>
                  <a:cs typeface="+mn-cs"/>
                </a:rPr>
                <a:t>17%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new diagnoses </a:t>
              </a:r>
              <a:r>
                <a:rPr kumimoji="0" lang="en-US" sz="1800" b="0" i="0" u="none" strike="noStrike" kern="0" cap="none" spc="0" normalizeH="0" baseline="0" noProof="0" dirty="0">
                  <a:ln>
                    <a:noFill/>
                  </a:ln>
                  <a:solidFill>
                    <a:schemeClr val="accent1"/>
                  </a:solidFill>
                  <a:effectLst/>
                  <a:uLnTx/>
                  <a:uFillTx/>
                  <a:latin typeface="Franklin Gothic Book" panose="020B0503020102020204" pitchFamily="34" charset="0"/>
                  <a:ea typeface="+mn-ea"/>
                  <a:cs typeface="+mn-cs"/>
                </a:rPr>
                <a:t>attributed to MFSC</a:t>
              </a:r>
            </a:p>
          </p:txBody>
        </p:sp>
        <p:sp>
          <p:nvSpPr>
            <p:cNvPr id="15" name="TextBox 7">
              <a:extLst>
                <a:ext uri="{FF2B5EF4-FFF2-40B4-BE49-F238E27FC236}">
                  <a16:creationId xmlns:a16="http://schemas.microsoft.com/office/drawing/2014/main" id="{66C17229-3BC5-48A6-B047-8E32341A1832}"/>
                </a:ext>
              </a:extLst>
            </p:cNvPr>
            <p:cNvSpPr txBox="1"/>
            <p:nvPr/>
          </p:nvSpPr>
          <p:spPr>
            <a:xfrm>
              <a:off x="-165256" y="2371993"/>
              <a:ext cx="3384858" cy="1210531"/>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accent1"/>
                  </a:solidFill>
                  <a:effectLst/>
                  <a:uLnTx/>
                  <a:uFillTx/>
                  <a:latin typeface="Franklin Gothic Book" panose="020B0503020102020204" pitchFamily="34" charset="0"/>
                  <a:ea typeface="+mn-ea"/>
                  <a:cs typeface="+mn-cs"/>
                </a:rPr>
                <a:t>People of color </a:t>
              </a:r>
            </a:p>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solidFill>
                    <a:schemeClr val="tx1"/>
                  </a:solidFill>
                  <a:latin typeface="Franklin Gothic Book" panose="020B0503020102020204" pitchFamily="34" charset="0"/>
                </a:rPr>
                <a:t>who reported MFSC </a:t>
              </a:r>
              <a:r>
                <a:rPr kumimoji="0" lang="en-US" sz="18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 are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1"/>
                  </a:solidFill>
                  <a:effectLst/>
                  <a:uLnTx/>
                  <a:uFillTx/>
                  <a:latin typeface="Franklin Gothic Book" panose="020B0503020102020204" pitchFamily="34" charset="0"/>
                  <a:ea typeface="+mn-ea"/>
                  <a:cs typeface="+mn-cs"/>
                </a:rPr>
                <a:t>diagnosed younger</a:t>
              </a:r>
            </a:p>
          </p:txBody>
        </p:sp>
      </p:grpSp>
      <p:sp>
        <p:nvSpPr>
          <p:cNvPr id="8" name="TextBox 19">
            <a:extLst>
              <a:ext uri="{FF2B5EF4-FFF2-40B4-BE49-F238E27FC236}">
                <a16:creationId xmlns:a16="http://schemas.microsoft.com/office/drawing/2014/main" id="{1B63748D-20D1-4EA6-8040-3DE41C3FCF59}"/>
              </a:ext>
            </a:extLst>
          </p:cNvPr>
          <p:cNvSpPr txBox="1"/>
          <p:nvPr/>
        </p:nvSpPr>
        <p:spPr>
          <a:xfrm>
            <a:off x="424849" y="6150152"/>
            <a:ext cx="4655442" cy="461665"/>
          </a:xfrm>
          <a:prstGeom prst="rect">
            <a:avLst/>
          </a:prstGeom>
          <a:noFill/>
          <a:ln>
            <a:noFill/>
          </a:ln>
          <a:effectLst/>
        </p:spPr>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ysClr val="windowText" lastClr="000000"/>
                </a:solidFill>
                <a:effectLst/>
                <a:uLnTx/>
                <a:uFillTx/>
                <a:latin typeface="Franklin Gothic Book" panose="020B0503020102020204" pitchFamily="34" charset="0"/>
                <a:ea typeface="+mn-ea"/>
                <a:cs typeface="+mn-cs"/>
              </a:rPr>
              <a:t>‡Median age is based on reported transmission mode for counts ≥5.</a:t>
            </a:r>
          </a:p>
          <a:p>
            <a:pPr marL="0" marR="0" lvl="0" indent="0" defTabSz="914400" eaLnBrk="1" fontAlgn="auto" latinLnBrk="0" hangingPunct="1">
              <a:lnSpc>
                <a:spcPct val="100000"/>
              </a:lnSpc>
              <a:spcBef>
                <a:spcPts val="0"/>
              </a:spcBef>
              <a:spcAft>
                <a:spcPts val="0"/>
              </a:spcAft>
              <a:buClrTx/>
              <a:buSzTx/>
              <a:buFontTx/>
              <a:buNone/>
              <a:tabLst/>
              <a:defRPr/>
            </a:pPr>
            <a:r>
              <a:rPr lang="en-US" sz="1200" i="1" kern="0" dirty="0">
                <a:solidFill>
                  <a:sysClr val="windowText" lastClr="000000"/>
                </a:solidFill>
                <a:latin typeface="Franklin Gothic Book" panose="020B0503020102020204" pitchFamily="34" charset="0"/>
              </a:rPr>
              <a:t>^Estimate is statistically unreliable due to case count &lt;12.</a:t>
            </a:r>
            <a:endParaRPr kumimoji="0" lang="en-US" sz="1200" b="0" i="1" u="none" strike="noStrike" kern="0" cap="none" spc="0" normalizeH="0" baseline="0" noProof="0" dirty="0">
              <a:ln>
                <a:noFill/>
              </a:ln>
              <a:solidFill>
                <a:sysClr val="windowText" lastClr="000000"/>
              </a:solidFill>
              <a:effectLst/>
              <a:uLnTx/>
              <a:uFillTx/>
              <a:latin typeface="Franklin Gothic Book" panose="020B0503020102020204" pitchFamily="34" charset="0"/>
              <a:ea typeface="+mn-ea"/>
              <a:cs typeface="+mn-cs"/>
            </a:endParaRPr>
          </a:p>
        </p:txBody>
      </p:sp>
      <p:pic>
        <p:nvPicPr>
          <p:cNvPr id="3" name="Graphic 4">
            <a:extLst>
              <a:ext uri="{FF2B5EF4-FFF2-40B4-BE49-F238E27FC236}">
                <a16:creationId xmlns:a16="http://schemas.microsoft.com/office/drawing/2014/main" id="{C0475A78-F7C4-8876-9B81-5CD5BDF5910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9830" r="763"/>
          <a:stretch/>
        </p:blipFill>
        <p:spPr>
          <a:xfrm>
            <a:off x="3290470" y="2866052"/>
            <a:ext cx="280913" cy="474224"/>
          </a:xfrm>
          <a:prstGeom prst="rect">
            <a:avLst/>
          </a:prstGeom>
        </p:spPr>
      </p:pic>
      <p:pic>
        <p:nvPicPr>
          <p:cNvPr id="4" name="Graphic 5">
            <a:extLst>
              <a:ext uri="{FF2B5EF4-FFF2-40B4-BE49-F238E27FC236}">
                <a16:creationId xmlns:a16="http://schemas.microsoft.com/office/drawing/2014/main" id="{C77575B4-DEF9-A388-3447-C23EE4565CBD}"/>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49830" r="763"/>
          <a:stretch/>
        </p:blipFill>
        <p:spPr>
          <a:xfrm>
            <a:off x="3571591" y="2864719"/>
            <a:ext cx="280913" cy="472892"/>
          </a:xfrm>
          <a:prstGeom prst="rect">
            <a:avLst/>
          </a:prstGeom>
        </p:spPr>
      </p:pic>
      <p:pic>
        <p:nvPicPr>
          <p:cNvPr id="5" name="Graphic 6">
            <a:extLst>
              <a:ext uri="{FF2B5EF4-FFF2-40B4-BE49-F238E27FC236}">
                <a16:creationId xmlns:a16="http://schemas.microsoft.com/office/drawing/2014/main" id="{5BF30342-E315-C2EE-0218-85C07155C9A2}"/>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49830" r="763"/>
          <a:stretch/>
        </p:blipFill>
        <p:spPr>
          <a:xfrm>
            <a:off x="3858159" y="2863386"/>
            <a:ext cx="282495" cy="474224"/>
          </a:xfrm>
          <a:prstGeom prst="rect">
            <a:avLst/>
          </a:prstGeom>
        </p:spPr>
      </p:pic>
      <p:pic>
        <p:nvPicPr>
          <p:cNvPr id="6" name="Graphic 7">
            <a:extLst>
              <a:ext uri="{FF2B5EF4-FFF2-40B4-BE49-F238E27FC236}">
                <a16:creationId xmlns:a16="http://schemas.microsoft.com/office/drawing/2014/main" id="{AF9274B7-D73E-07CC-C98E-445DB645F486}"/>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49830" r="763"/>
          <a:stretch/>
        </p:blipFill>
        <p:spPr>
          <a:xfrm>
            <a:off x="4139280" y="2867976"/>
            <a:ext cx="280913" cy="474223"/>
          </a:xfrm>
          <a:prstGeom prst="rect">
            <a:avLst/>
          </a:prstGeom>
        </p:spPr>
      </p:pic>
      <p:pic>
        <p:nvPicPr>
          <p:cNvPr id="20" name="Graphic 8">
            <a:extLst>
              <a:ext uri="{FF2B5EF4-FFF2-40B4-BE49-F238E27FC236}">
                <a16:creationId xmlns:a16="http://schemas.microsoft.com/office/drawing/2014/main" id="{AAEB8C9F-8E43-D660-1208-FBB6EE210317}"/>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49830" r="763"/>
          <a:stretch/>
        </p:blipFill>
        <p:spPr>
          <a:xfrm>
            <a:off x="4420401" y="2866644"/>
            <a:ext cx="282495" cy="472892"/>
          </a:xfrm>
          <a:prstGeom prst="rect">
            <a:avLst/>
          </a:prstGeom>
        </p:spPr>
      </p:pic>
      <p:pic>
        <p:nvPicPr>
          <p:cNvPr id="22" name="Graphic 9">
            <a:extLst>
              <a:ext uri="{FF2B5EF4-FFF2-40B4-BE49-F238E27FC236}">
                <a16:creationId xmlns:a16="http://schemas.microsoft.com/office/drawing/2014/main" id="{089BB84E-2CAB-09CF-97FC-8463C4561651}"/>
              </a:ext>
            </a:extLst>
          </p:cNvPr>
          <p:cNvPicPr>
            <a:picLocks noChangeAspect="1"/>
          </p:cNvPicPr>
          <p:nvPr/>
        </p:nvPicPr>
        <p:blipFill rotWithShape="1">
          <a:blip r:embed="rId5">
            <a:extLst>
              <a:ext uri="{96DAC541-7B7A-43D3-8B79-37D633B846F1}">
                <asvg:svgBlip xmlns:asvg="http://schemas.microsoft.com/office/drawing/2016/SVG/main" r:embed="rId7"/>
              </a:ext>
            </a:extLst>
          </a:blip>
          <a:srcRect l="49830" r="763"/>
          <a:stretch/>
        </p:blipFill>
        <p:spPr>
          <a:xfrm>
            <a:off x="4708549" y="2865312"/>
            <a:ext cx="282495" cy="472892"/>
          </a:xfrm>
          <a:prstGeom prst="rect">
            <a:avLst/>
          </a:prstGeom>
        </p:spPr>
      </p:pic>
      <p:pic>
        <p:nvPicPr>
          <p:cNvPr id="23" name="Graphic 10">
            <a:extLst>
              <a:ext uri="{FF2B5EF4-FFF2-40B4-BE49-F238E27FC236}">
                <a16:creationId xmlns:a16="http://schemas.microsoft.com/office/drawing/2014/main" id="{53733DC8-BD7C-1BB9-E5F6-08F3E89A6EA9}"/>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49830" r="763"/>
          <a:stretch/>
        </p:blipFill>
        <p:spPr>
          <a:xfrm>
            <a:off x="4995118" y="2863978"/>
            <a:ext cx="282495" cy="474224"/>
          </a:xfrm>
          <a:prstGeom prst="rect">
            <a:avLst/>
          </a:prstGeom>
        </p:spPr>
      </p:pic>
      <p:pic>
        <p:nvPicPr>
          <p:cNvPr id="24" name="Graphic 12">
            <a:extLst>
              <a:ext uri="{FF2B5EF4-FFF2-40B4-BE49-F238E27FC236}">
                <a16:creationId xmlns:a16="http://schemas.microsoft.com/office/drawing/2014/main" id="{8003E3A7-E21F-3789-B2CD-7E059EF721A8}"/>
              </a:ext>
            </a:extLst>
          </p:cNvPr>
          <p:cNvPicPr>
            <a:picLocks noChangeAspect="1"/>
          </p:cNvPicPr>
          <p:nvPr/>
        </p:nvPicPr>
        <p:blipFill rotWithShape="1">
          <a:blip r:embed="rId5">
            <a:extLst>
              <a:ext uri="{96DAC541-7B7A-43D3-8B79-37D633B846F1}">
                <asvg:svgBlip xmlns:asvg="http://schemas.microsoft.com/office/drawing/2016/SVG/main" r:embed="rId8"/>
              </a:ext>
            </a:extLst>
          </a:blip>
          <a:srcRect l="49830" r="763"/>
          <a:stretch/>
        </p:blipFill>
        <p:spPr>
          <a:xfrm>
            <a:off x="5557360" y="2863978"/>
            <a:ext cx="282495" cy="474224"/>
          </a:xfrm>
          <a:prstGeom prst="rect">
            <a:avLst/>
          </a:prstGeom>
        </p:spPr>
      </p:pic>
      <p:pic>
        <p:nvPicPr>
          <p:cNvPr id="30" name="Graphic 13">
            <a:extLst>
              <a:ext uri="{FF2B5EF4-FFF2-40B4-BE49-F238E27FC236}">
                <a16:creationId xmlns:a16="http://schemas.microsoft.com/office/drawing/2014/main" id="{2561872B-3746-850A-0A8E-E79C7C7F0BFA}"/>
              </a:ext>
            </a:extLst>
          </p:cNvPr>
          <p:cNvPicPr>
            <a:picLocks noChangeAspect="1"/>
          </p:cNvPicPr>
          <p:nvPr/>
        </p:nvPicPr>
        <p:blipFill rotWithShape="1">
          <a:blip r:embed="rId5">
            <a:extLst>
              <a:ext uri="{96DAC541-7B7A-43D3-8B79-37D633B846F1}">
                <asvg:svgBlip xmlns:asvg="http://schemas.microsoft.com/office/drawing/2016/SVG/main" r:embed="rId8"/>
              </a:ext>
            </a:extLst>
          </a:blip>
          <a:srcRect l="49830" r="763"/>
          <a:stretch/>
        </p:blipFill>
        <p:spPr>
          <a:xfrm>
            <a:off x="5840060" y="2863978"/>
            <a:ext cx="282495" cy="474224"/>
          </a:xfrm>
          <a:prstGeom prst="rect">
            <a:avLst/>
          </a:prstGeom>
        </p:spPr>
      </p:pic>
      <p:pic>
        <p:nvPicPr>
          <p:cNvPr id="31" name="Graphic 14">
            <a:extLst>
              <a:ext uri="{FF2B5EF4-FFF2-40B4-BE49-F238E27FC236}">
                <a16:creationId xmlns:a16="http://schemas.microsoft.com/office/drawing/2014/main" id="{9CE7CF44-0508-7ACF-5595-CE0A0F100246}"/>
              </a:ext>
            </a:extLst>
          </p:cNvPr>
          <p:cNvPicPr>
            <a:picLocks noChangeAspect="1"/>
          </p:cNvPicPr>
          <p:nvPr/>
        </p:nvPicPr>
        <p:blipFill rotWithShape="1">
          <a:blip r:embed="rId5">
            <a:extLst>
              <a:ext uri="{96DAC541-7B7A-43D3-8B79-37D633B846F1}">
                <asvg:svgBlip xmlns:asvg="http://schemas.microsoft.com/office/drawing/2016/SVG/main" r:embed="rId8"/>
              </a:ext>
            </a:extLst>
          </a:blip>
          <a:srcRect l="48922" t="-73120" r="763" b="-1"/>
          <a:stretch/>
        </p:blipFill>
        <p:spPr>
          <a:xfrm>
            <a:off x="5270791" y="2526763"/>
            <a:ext cx="290905" cy="811146"/>
          </a:xfrm>
          <a:prstGeom prst="rect">
            <a:avLst/>
          </a:prstGeom>
        </p:spPr>
      </p:pic>
      <p:pic>
        <p:nvPicPr>
          <p:cNvPr id="32" name="Graphic 5">
            <a:extLst>
              <a:ext uri="{FF2B5EF4-FFF2-40B4-BE49-F238E27FC236}">
                <a16:creationId xmlns:a16="http://schemas.microsoft.com/office/drawing/2014/main" id="{02471B8C-EC33-473B-4AC9-C10D105E16EE}"/>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9830" r="763" b="20700"/>
          <a:stretch/>
        </p:blipFill>
        <p:spPr>
          <a:xfrm>
            <a:off x="3571008" y="2865312"/>
            <a:ext cx="280913" cy="375002"/>
          </a:xfrm>
          <a:prstGeom prst="rect">
            <a:avLst/>
          </a:prstGeom>
        </p:spPr>
      </p:pic>
      <p:graphicFrame>
        <p:nvGraphicFramePr>
          <p:cNvPr id="33" name="Chart 32">
            <a:extLst>
              <a:ext uri="{FF2B5EF4-FFF2-40B4-BE49-F238E27FC236}">
                <a16:creationId xmlns:a16="http://schemas.microsoft.com/office/drawing/2014/main" id="{00000000-0008-0000-0500-000004000000}"/>
              </a:ext>
            </a:extLst>
          </p:cNvPr>
          <p:cNvGraphicFramePr>
            <a:graphicFrameLocks/>
          </p:cNvGraphicFramePr>
          <p:nvPr>
            <p:extLst>
              <p:ext uri="{D42A27DB-BD31-4B8C-83A1-F6EECF244321}">
                <p14:modId xmlns:p14="http://schemas.microsoft.com/office/powerpoint/2010/main" val="1342478867"/>
              </p:ext>
            </p:extLst>
          </p:nvPr>
        </p:nvGraphicFramePr>
        <p:xfrm>
          <a:off x="2825686" y="3953774"/>
          <a:ext cx="3889439" cy="218191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5" name="Chart 34">
            <a:extLst>
              <a:ext uri="{FF2B5EF4-FFF2-40B4-BE49-F238E27FC236}">
                <a16:creationId xmlns:a16="http://schemas.microsoft.com/office/drawing/2014/main" id="{00000000-0008-0000-0500-000022000000}"/>
              </a:ext>
            </a:extLst>
          </p:cNvPr>
          <p:cNvGraphicFramePr>
            <a:graphicFrameLocks/>
          </p:cNvGraphicFramePr>
          <p:nvPr>
            <p:extLst>
              <p:ext uri="{D42A27DB-BD31-4B8C-83A1-F6EECF244321}">
                <p14:modId xmlns:p14="http://schemas.microsoft.com/office/powerpoint/2010/main" val="3818073764"/>
              </p:ext>
            </p:extLst>
          </p:nvPr>
        </p:nvGraphicFramePr>
        <p:xfrm>
          <a:off x="6543956" y="2315695"/>
          <a:ext cx="5644715" cy="4430592"/>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626372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CC30D-3542-4194-B9C9-A3862CDE3188}"/>
              </a:ext>
            </a:extLst>
          </p:cNvPr>
          <p:cNvSpPr>
            <a:spLocks noGrp="1"/>
          </p:cNvSpPr>
          <p:nvPr>
            <p:ph type="title"/>
          </p:nvPr>
        </p:nvSpPr>
        <p:spPr>
          <a:xfrm>
            <a:off x="609600" y="136484"/>
            <a:ext cx="10972800" cy="1073951"/>
          </a:xfrm>
        </p:spPr>
        <p:txBody>
          <a:bodyPr/>
          <a:lstStyle/>
          <a:p>
            <a:pPr algn="ctr"/>
            <a:r>
              <a:rPr lang="en-US" b="1" dirty="0">
                <a:solidFill>
                  <a:schemeClr val="accent1"/>
                </a:solidFill>
                <a:latin typeface="Leelawadee" panose="020B0502040204020203" pitchFamily="34" charset="-34"/>
                <a:cs typeface="Leelawadee" panose="020B0502040204020203" pitchFamily="34" charset="-34"/>
              </a:rPr>
              <a:t>Acknowledgements</a:t>
            </a:r>
            <a:endParaRPr lang="en-US" dirty="0"/>
          </a:p>
        </p:txBody>
      </p:sp>
      <p:sp>
        <p:nvSpPr>
          <p:cNvPr id="3" name="Content Placeholder 2">
            <a:extLst>
              <a:ext uri="{FF2B5EF4-FFF2-40B4-BE49-F238E27FC236}">
                <a16:creationId xmlns:a16="http://schemas.microsoft.com/office/drawing/2014/main" id="{9C5B7D88-685C-48E7-83ED-13706726730F}"/>
              </a:ext>
            </a:extLst>
          </p:cNvPr>
          <p:cNvSpPr>
            <a:spLocks noGrp="1"/>
          </p:cNvSpPr>
          <p:nvPr>
            <p:ph sz="quarter" idx="10"/>
          </p:nvPr>
        </p:nvSpPr>
        <p:spPr>
          <a:xfrm>
            <a:off x="609600" y="1337794"/>
            <a:ext cx="10972800" cy="5110342"/>
          </a:xfrm>
        </p:spPr>
        <p:txBody>
          <a:bodyPr>
            <a:normAutofit/>
          </a:bodyPr>
          <a:lstStyle/>
          <a:p>
            <a:pPr marL="0" marR="0" indent="0">
              <a:lnSpc>
                <a:spcPct val="100000"/>
              </a:lnSpc>
              <a:spcBef>
                <a:spcPts val="0"/>
              </a:spcBef>
              <a:spcAft>
                <a:spcPts val="800"/>
              </a:spcAft>
              <a:buNone/>
            </a:pPr>
            <a:r>
              <a:rPr lang="en-US" sz="2400" dirty="0">
                <a:effectLst/>
                <a:latin typeface="Franklin Gothic Book" panose="020B0503020102020204" pitchFamily="34" charset="0"/>
                <a:ea typeface="Calibri" panose="020F0502020204030204" pitchFamily="34" charset="0"/>
                <a:cs typeface="Times New Roman" panose="02020603050405020304" pitchFamily="18" charset="0"/>
              </a:rPr>
              <a:t>The Communicable Disease Harm Reduction Section,</a:t>
            </a:r>
            <a:r>
              <a:rPr lang="en-US" sz="2400" dirty="0">
                <a:latin typeface="Franklin Gothic Book" panose="020B0503020102020204" pitchFamily="34" charset="0"/>
                <a:ea typeface="Calibri" panose="020F0502020204030204" pitchFamily="34" charset="0"/>
                <a:cs typeface="Times New Roman" panose="02020603050405020304" pitchFamily="18" charset="0"/>
              </a:rPr>
              <a:t> </a:t>
            </a:r>
            <a:r>
              <a:rPr lang="en-US" sz="2400" dirty="0">
                <a:effectLst/>
                <a:latin typeface="Franklin Gothic Book" panose="020B0503020102020204" pitchFamily="34" charset="0"/>
                <a:ea typeface="Calibri" panose="020F0502020204030204" pitchFamily="34" charset="0"/>
                <a:cs typeface="Times New Roman" panose="02020603050405020304" pitchFamily="18" charset="0"/>
              </a:rPr>
              <a:t>HIV Program would like to thank the following Wisconsin Division of Public Health staff for their contributions in writing, providing data, and reviewing this epidemiology profile:</a:t>
            </a:r>
            <a:endParaRPr lang="en-US" dirty="0">
              <a:latin typeface="Franklin Gothic Book" panose="020B0503020102020204" pitchFamily="34" charset="0"/>
            </a:endParaRPr>
          </a:p>
          <a:p>
            <a:pPr marL="457200" lvl="1" indent="0">
              <a:buNone/>
            </a:pPr>
            <a:endParaRPr lang="en-US" b="1" dirty="0">
              <a:latin typeface="Franklin Gothic Book" panose="020B0503020102020204" pitchFamily="34" charset="0"/>
            </a:endParaRPr>
          </a:p>
          <a:p>
            <a:pPr marL="457200" lvl="1" indent="0">
              <a:buNone/>
            </a:pPr>
            <a:r>
              <a:rPr lang="en-US" b="1" dirty="0">
                <a:latin typeface="Franklin Gothic Book" panose="020B0503020102020204" pitchFamily="34" charset="0"/>
              </a:rPr>
              <a:t>Authors:</a:t>
            </a:r>
          </a:p>
          <a:p>
            <a:pPr marL="457200" lvl="1" indent="0">
              <a:buNone/>
            </a:pPr>
            <a:r>
              <a:rPr lang="en-US" dirty="0">
                <a:latin typeface="Franklin Gothic Book" panose="020B0503020102020204" pitchFamily="34" charset="0"/>
              </a:rPr>
              <a:t>Jennifer Mark</a:t>
            </a:r>
          </a:p>
          <a:p>
            <a:pPr marL="457200" lvl="1" indent="0">
              <a:buNone/>
            </a:pPr>
            <a:r>
              <a:rPr lang="en-US" dirty="0">
                <a:latin typeface="Franklin Gothic Book" panose="020B0503020102020204" pitchFamily="34" charset="0"/>
              </a:rPr>
              <a:t>Yi Ou			</a:t>
            </a:r>
          </a:p>
          <a:p>
            <a:pPr marL="457200" lvl="1" indent="0">
              <a:buNone/>
            </a:pPr>
            <a:r>
              <a:rPr lang="en-US" dirty="0">
                <a:latin typeface="Franklin Gothic Book" panose="020B0503020102020204" pitchFamily="34" charset="0"/>
              </a:rPr>
              <a:t>Abby Winkler</a:t>
            </a:r>
          </a:p>
        </p:txBody>
      </p:sp>
      <p:sp>
        <p:nvSpPr>
          <p:cNvPr id="4" name="TextBox 3">
            <a:extLst>
              <a:ext uri="{FF2B5EF4-FFF2-40B4-BE49-F238E27FC236}">
                <a16:creationId xmlns:a16="http://schemas.microsoft.com/office/drawing/2014/main" id="{C5DEEC71-FC26-4DAE-8F0C-BEA866A79DED}"/>
              </a:ext>
            </a:extLst>
          </p:cNvPr>
          <p:cNvSpPr txBox="1"/>
          <p:nvPr/>
        </p:nvSpPr>
        <p:spPr>
          <a:xfrm>
            <a:off x="4644215" y="2919482"/>
            <a:ext cx="3512971" cy="3416320"/>
          </a:xfrm>
          <a:prstGeom prst="rect">
            <a:avLst/>
          </a:prstGeom>
          <a:noFill/>
        </p:spPr>
        <p:txBody>
          <a:bodyPr wrap="square" rtlCol="0">
            <a:spAutoFit/>
          </a:bodyPr>
          <a:lstStyle/>
          <a:p>
            <a:r>
              <a:rPr lang="en-US" sz="2400" b="1" dirty="0">
                <a:latin typeface="Franklin Gothic Book" panose="020B0503020102020204" pitchFamily="34" charset="0"/>
              </a:rPr>
              <a:t>Reviewers:</a:t>
            </a:r>
          </a:p>
          <a:p>
            <a:r>
              <a:rPr lang="en-US" sz="2400" dirty="0">
                <a:latin typeface="Franklin Gothic Book" panose="020B0503020102020204" pitchFamily="34" charset="0"/>
                <a:ea typeface="Calibri" panose="020F0502020204030204" pitchFamily="34" charset="0"/>
                <a:cs typeface="Times New Roman" panose="02020603050405020304" pitchFamily="18" charset="0"/>
              </a:rPr>
              <a:t>Natalie Bachmeier</a:t>
            </a:r>
          </a:p>
          <a:p>
            <a:r>
              <a:rPr lang="en-US" sz="2400" dirty="0">
                <a:effectLst/>
                <a:latin typeface="Franklin Gothic Book" panose="020B0503020102020204" pitchFamily="34" charset="0"/>
                <a:ea typeface="Calibri" panose="020F0502020204030204" pitchFamily="34" charset="0"/>
                <a:cs typeface="Times New Roman" panose="02020603050405020304" pitchFamily="18" charset="0"/>
              </a:rPr>
              <a:t>Molly Bieber</a:t>
            </a:r>
            <a:endParaRPr lang="en-US" sz="2400" dirty="0">
              <a:latin typeface="Franklin Gothic Book" panose="020B0503020102020204" pitchFamily="34" charset="0"/>
            </a:endParaRPr>
          </a:p>
          <a:p>
            <a:r>
              <a:rPr lang="en-US" sz="2400" dirty="0">
                <a:latin typeface="Franklin Gothic Book" panose="020B0503020102020204" pitchFamily="34" charset="0"/>
              </a:rPr>
              <a:t>Connie Bell</a:t>
            </a:r>
          </a:p>
          <a:p>
            <a:r>
              <a:rPr lang="en-US" sz="2400" dirty="0">
                <a:effectLst/>
                <a:latin typeface="Franklin Gothic Book" panose="020B0503020102020204" pitchFamily="34" charset="0"/>
                <a:ea typeface="Calibri" panose="020F0502020204030204" pitchFamily="34" charset="0"/>
                <a:cs typeface="Times New Roman" panose="02020603050405020304" pitchFamily="18" charset="0"/>
              </a:rPr>
              <a:t>Bethany Horvath</a:t>
            </a:r>
          </a:p>
          <a:p>
            <a:r>
              <a:rPr lang="en-US" sz="2400" dirty="0">
                <a:effectLst/>
                <a:latin typeface="Franklin Gothic Book" panose="020B0503020102020204" pitchFamily="34" charset="0"/>
                <a:ea typeface="Calibri" panose="020F0502020204030204" pitchFamily="34" charset="0"/>
                <a:cs typeface="Times New Roman" panose="02020603050405020304" pitchFamily="18" charset="0"/>
              </a:rPr>
              <a:t>Brandon Kufalk</a:t>
            </a:r>
            <a:endParaRPr lang="en-US" sz="2400" b="1" dirty="0">
              <a:latin typeface="Franklin Gothic Book" panose="020B0503020102020204" pitchFamily="34" charset="0"/>
            </a:endParaRPr>
          </a:p>
          <a:p>
            <a:r>
              <a:rPr lang="en-US" sz="2400" dirty="0">
                <a:latin typeface="Franklin Gothic Book" panose="020B0503020102020204" pitchFamily="34" charset="0"/>
              </a:rPr>
              <a:t>Justin Martin</a:t>
            </a:r>
          </a:p>
          <a:p>
            <a:r>
              <a:rPr lang="en-US" sz="2400" dirty="0">
                <a:effectLst/>
                <a:latin typeface="Franklin Gothic Book" panose="020B0503020102020204" pitchFamily="34" charset="0"/>
                <a:ea typeface="Calibri" panose="020F0502020204030204" pitchFamily="34" charset="0"/>
                <a:cs typeface="Times New Roman" panose="02020603050405020304" pitchFamily="18" charset="0"/>
              </a:rPr>
              <a:t>Kailynn Mitchell</a:t>
            </a:r>
          </a:p>
          <a:p>
            <a:endParaRPr lang="en-US" sz="2400" dirty="0">
              <a:latin typeface="Franklin Gothic Book" panose="020B0503020102020204" pitchFamily="34" charset="0"/>
            </a:endParaRPr>
          </a:p>
        </p:txBody>
      </p:sp>
      <p:sp>
        <p:nvSpPr>
          <p:cNvPr id="5" name="TextBox 4">
            <a:extLst>
              <a:ext uri="{FF2B5EF4-FFF2-40B4-BE49-F238E27FC236}">
                <a16:creationId xmlns:a16="http://schemas.microsoft.com/office/drawing/2014/main" id="{96B2F186-6944-4E1F-BFEF-654FA008D73B}"/>
              </a:ext>
            </a:extLst>
          </p:cNvPr>
          <p:cNvSpPr txBox="1"/>
          <p:nvPr/>
        </p:nvSpPr>
        <p:spPr>
          <a:xfrm>
            <a:off x="1009383" y="4716792"/>
            <a:ext cx="3512971" cy="1938992"/>
          </a:xfrm>
          <a:prstGeom prst="rect">
            <a:avLst/>
          </a:prstGeom>
          <a:noFill/>
        </p:spPr>
        <p:txBody>
          <a:bodyPr wrap="square" rtlCol="0">
            <a:spAutoFit/>
          </a:bodyPr>
          <a:lstStyle/>
          <a:p>
            <a:r>
              <a:rPr lang="en-US" sz="2400" b="1" dirty="0">
                <a:latin typeface="Franklin Gothic Book" panose="020B0503020102020204" pitchFamily="34" charset="0"/>
              </a:rPr>
              <a:t>Data contributors</a:t>
            </a:r>
            <a:r>
              <a:rPr lang="en-US" sz="2400" dirty="0">
                <a:latin typeface="Franklin Gothic Book" panose="020B0503020102020204" pitchFamily="34" charset="0"/>
              </a:rPr>
              <a:t>:</a:t>
            </a:r>
          </a:p>
          <a:p>
            <a:r>
              <a:rPr lang="en-US" sz="2400" dirty="0">
                <a:latin typeface="Franklin Gothic Book" panose="020B0503020102020204" pitchFamily="34" charset="0"/>
              </a:rPr>
              <a:t>Dhana Shrestha</a:t>
            </a:r>
          </a:p>
          <a:p>
            <a:r>
              <a:rPr lang="en-US" sz="2400" dirty="0">
                <a:latin typeface="Franklin Gothic Book" panose="020B0503020102020204" pitchFamily="34" charset="0"/>
              </a:rPr>
              <a:t>Vipul Shukla</a:t>
            </a:r>
          </a:p>
          <a:p>
            <a:r>
              <a:rPr lang="en-US" sz="2400" dirty="0">
                <a:latin typeface="Franklin Gothic Book" panose="020B0503020102020204" pitchFamily="34" charset="0"/>
              </a:rPr>
              <a:t>Philip Wegner</a:t>
            </a:r>
          </a:p>
          <a:p>
            <a:endParaRPr lang="en-US" sz="2400" dirty="0">
              <a:latin typeface="Franklin Gothic Book" panose="020B0503020102020204" pitchFamily="34" charset="0"/>
            </a:endParaRPr>
          </a:p>
        </p:txBody>
      </p:sp>
      <p:sp>
        <p:nvSpPr>
          <p:cNvPr id="6" name="TextBox 5">
            <a:extLst>
              <a:ext uri="{FF2B5EF4-FFF2-40B4-BE49-F238E27FC236}">
                <a16:creationId xmlns:a16="http://schemas.microsoft.com/office/drawing/2014/main" id="{244D818E-9A39-467E-9E02-2B35026F34DF}"/>
              </a:ext>
            </a:extLst>
          </p:cNvPr>
          <p:cNvSpPr txBox="1"/>
          <p:nvPr/>
        </p:nvSpPr>
        <p:spPr>
          <a:xfrm>
            <a:off x="8231858" y="3268023"/>
            <a:ext cx="3128918" cy="2677656"/>
          </a:xfrm>
          <a:prstGeom prst="rect">
            <a:avLst/>
          </a:prstGeom>
          <a:noFill/>
        </p:spPr>
        <p:txBody>
          <a:bodyPr wrap="square" rtlCol="0">
            <a:spAutoFit/>
          </a:bodyPr>
          <a:lstStyle/>
          <a:p>
            <a:r>
              <a:rPr lang="en-US" sz="2400" dirty="0">
                <a:effectLst/>
                <a:latin typeface="Franklin Gothic Book" panose="020B0503020102020204" pitchFamily="34" charset="0"/>
                <a:ea typeface="Calibri" panose="020F0502020204030204" pitchFamily="34" charset="0"/>
                <a:cs typeface="Times New Roman" panose="02020603050405020304" pitchFamily="18" charset="0"/>
              </a:rPr>
              <a:t>Caroline Mohr</a:t>
            </a:r>
            <a:endParaRPr lang="en-US" sz="2400" dirty="0">
              <a:latin typeface="Franklin Gothic Book" panose="020B0503020102020204" pitchFamily="34" charset="0"/>
            </a:endParaRPr>
          </a:p>
          <a:p>
            <a:r>
              <a:rPr lang="en-US" sz="2400" dirty="0">
                <a:effectLst/>
                <a:latin typeface="Franklin Gothic Book" panose="020B0503020102020204" pitchFamily="34" charset="0"/>
                <a:ea typeface="Calibri" panose="020F0502020204030204" pitchFamily="34" charset="0"/>
                <a:cs typeface="Times New Roman" panose="02020603050405020304" pitchFamily="18" charset="0"/>
              </a:rPr>
              <a:t>Heidi Olson-Streed</a:t>
            </a:r>
          </a:p>
          <a:p>
            <a:r>
              <a:rPr lang="en-US" sz="2400" dirty="0">
                <a:effectLst/>
                <a:latin typeface="Franklin Gothic Book" panose="020B0503020102020204" pitchFamily="34" charset="0"/>
                <a:ea typeface="Calibri" panose="020F0502020204030204" pitchFamily="34" charset="0"/>
                <a:cs typeface="Times New Roman" panose="02020603050405020304" pitchFamily="18" charset="0"/>
              </a:rPr>
              <a:t>Scott Stokes</a:t>
            </a:r>
            <a:endParaRPr lang="en-US" sz="2400" dirty="0">
              <a:latin typeface="Franklin Gothic Book" panose="020B0503020102020204" pitchFamily="34" charset="0"/>
            </a:endParaRPr>
          </a:p>
          <a:p>
            <a:r>
              <a:rPr lang="en-US" sz="2400" dirty="0">
                <a:latin typeface="Franklin Gothic Book" panose="020B0503020102020204" pitchFamily="34" charset="0"/>
              </a:rPr>
              <a:t>Reiauna Taylor</a:t>
            </a:r>
          </a:p>
          <a:p>
            <a:r>
              <a:rPr lang="en-US" sz="2400" dirty="0">
                <a:effectLst/>
                <a:latin typeface="Franklin Gothic Book" panose="020B0503020102020204" pitchFamily="34" charset="0"/>
                <a:ea typeface="Calibri" panose="020F0502020204030204" pitchFamily="34" charset="0"/>
                <a:cs typeface="Times New Roman" panose="02020603050405020304" pitchFamily="18" charset="0"/>
              </a:rPr>
              <a:t>Jordan Veek</a:t>
            </a:r>
          </a:p>
          <a:p>
            <a:r>
              <a:rPr lang="en-US" sz="2400" dirty="0">
                <a:effectLst/>
                <a:latin typeface="Franklin Gothic Book" panose="020B0503020102020204" pitchFamily="34" charset="0"/>
                <a:ea typeface="Calibri" panose="020F0502020204030204" pitchFamily="34" charset="0"/>
                <a:cs typeface="Times New Roman" panose="02020603050405020304" pitchFamily="18" charset="0"/>
              </a:rPr>
              <a:t>Rachel Welsh</a:t>
            </a:r>
          </a:p>
          <a:p>
            <a:r>
              <a:rPr lang="en-US" sz="2400" dirty="0">
                <a:effectLst/>
                <a:latin typeface="Franklin Gothic Book" panose="020B0503020102020204" pitchFamily="34" charset="0"/>
                <a:ea typeface="Calibri" panose="020F0502020204030204" pitchFamily="34" charset="0"/>
                <a:cs typeface="Times New Roman" panose="02020603050405020304" pitchFamily="18" charset="0"/>
              </a:rPr>
              <a:t>Ricardo Wynn</a:t>
            </a:r>
            <a:endParaRPr lang="en-US" sz="2400" dirty="0">
              <a:latin typeface="Franklin Gothic Book" panose="020B0503020102020204" pitchFamily="34" charset="0"/>
            </a:endParaRPr>
          </a:p>
        </p:txBody>
      </p:sp>
    </p:spTree>
    <p:extLst>
      <p:ext uri="{BB962C8B-B14F-4D97-AF65-F5344CB8AC3E}">
        <p14:creationId xmlns:p14="http://schemas.microsoft.com/office/powerpoint/2010/main" val="567874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5E835-91DC-4C14-803F-FB0F3153E9ED}"/>
              </a:ext>
            </a:extLst>
          </p:cNvPr>
          <p:cNvSpPr>
            <a:spLocks noGrp="1"/>
          </p:cNvSpPr>
          <p:nvPr>
            <p:ph type="title"/>
          </p:nvPr>
        </p:nvSpPr>
        <p:spPr>
          <a:xfrm>
            <a:off x="368978" y="379434"/>
            <a:ext cx="6704175" cy="2336734"/>
          </a:xfrm>
        </p:spPr>
        <p:txBody>
          <a:bodyPr/>
          <a:lstStyle/>
          <a:p>
            <a:pPr algn="l"/>
            <a:r>
              <a:rPr lang="en-US" sz="3200" b="1" dirty="0">
                <a:solidFill>
                  <a:schemeClr val="tx1"/>
                </a:solidFill>
                <a:latin typeface="Leelawadee" panose="020B0502040204020203" pitchFamily="34" charset="-34"/>
                <a:cs typeface="Leelawadee" panose="020B0502040204020203" pitchFamily="34" charset="-34"/>
              </a:rPr>
              <a:t>Age distribution of people living with HIV attributed to MFSC in Wisconsin (prevalent cases) compared to ages of people newly diagnosed with HIV attributed to MFSC during 2020.</a:t>
            </a:r>
          </a:p>
        </p:txBody>
      </p:sp>
      <p:sp>
        <p:nvSpPr>
          <p:cNvPr id="6" name="TextBox 87">
            <a:extLst>
              <a:ext uri="{FF2B5EF4-FFF2-40B4-BE49-F238E27FC236}">
                <a16:creationId xmlns:a16="http://schemas.microsoft.com/office/drawing/2014/main" id="{8C8FC443-0D62-4A19-B0CC-8F2D11D14A1B}"/>
              </a:ext>
            </a:extLst>
          </p:cNvPr>
          <p:cNvSpPr txBox="1"/>
          <p:nvPr/>
        </p:nvSpPr>
        <p:spPr>
          <a:xfrm>
            <a:off x="7671077" y="1898591"/>
            <a:ext cx="4305023" cy="30608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800080"/>
                </a:solidFill>
                <a:effectLst/>
                <a:uLnTx/>
                <a:uFillTx/>
                <a:latin typeface="Franklin Gothic Demi" panose="020B0703020102020204" pitchFamily="34" charset="0"/>
                <a:ea typeface="Times New Roman"/>
                <a:cs typeface="Times New Roman"/>
              </a:rPr>
              <a:t>940</a:t>
            </a:r>
            <a:endParaRPr kumimoji="0" lang="en-US" sz="5400" b="0" i="0" u="none" strike="noStrike" kern="1200" cap="none" spc="0" normalizeH="0" baseline="0" noProof="0" dirty="0">
              <a:ln>
                <a:noFill/>
              </a:ln>
              <a:solidFill>
                <a:srgbClr val="800080"/>
              </a:solidFill>
              <a:effectLst/>
              <a:uLnTx/>
              <a:uFillTx/>
              <a:latin typeface="Franklin Gothic Demi" panose="020B0703020102020204" pitchFamily="34" charset="0"/>
              <a:ea typeface="Times New Roman"/>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Franklin Gothic Book"/>
                <a:ea typeface="Times New Roman"/>
                <a:cs typeface="Times New Roman"/>
              </a:rPr>
              <a:t>people were living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Franklin Gothic Book"/>
                <a:ea typeface="Times New Roman"/>
                <a:cs typeface="Times New Roman"/>
              </a:rPr>
              <a:t>with HIV attributed to MFSC in Wisconsin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Franklin Gothic Book"/>
                <a:ea typeface="Times New Roman"/>
                <a:cs typeface="Times New Roman"/>
              </a:rPr>
              <a:t>at the end of 2020.</a:t>
            </a:r>
            <a:endParaRPr kumimoji="0" lang="en-US" sz="3200" b="0" i="0" u="none" strike="noStrike" kern="1200" cap="none" spc="0" normalizeH="0" baseline="0" noProof="0" dirty="0">
              <a:ln>
                <a:noFill/>
              </a:ln>
              <a:solidFill>
                <a:prstClr val="black"/>
              </a:solidFill>
              <a:effectLst/>
              <a:uLnTx/>
              <a:uFillTx/>
              <a:latin typeface="Times New Roman"/>
              <a:ea typeface="Times New Roman"/>
              <a:cs typeface="+mn-cs"/>
            </a:endParaRPr>
          </a:p>
        </p:txBody>
      </p:sp>
      <p:graphicFrame>
        <p:nvGraphicFramePr>
          <p:cNvPr id="7" name="Chart 6">
            <a:extLst>
              <a:ext uri="{FF2B5EF4-FFF2-40B4-BE49-F238E27FC236}">
                <a16:creationId xmlns:a16="http://schemas.microsoft.com/office/drawing/2014/main" id="{F750D787-1169-4F8C-8A90-59E04A74F97F}"/>
              </a:ext>
            </a:extLst>
          </p:cNvPr>
          <p:cNvGraphicFramePr>
            <a:graphicFrameLocks/>
          </p:cNvGraphicFramePr>
          <p:nvPr>
            <p:extLst>
              <p:ext uri="{D42A27DB-BD31-4B8C-83A1-F6EECF244321}">
                <p14:modId xmlns:p14="http://schemas.microsoft.com/office/powerpoint/2010/main" val="2673431477"/>
              </p:ext>
            </p:extLst>
          </p:nvPr>
        </p:nvGraphicFramePr>
        <p:xfrm>
          <a:off x="368978" y="3071733"/>
          <a:ext cx="6127072" cy="3775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9167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a:solidFill>
                  <a:schemeClr val="bg1"/>
                </a:solidFill>
                <a:latin typeface="Leelawadee" panose="020B0502040204020203" pitchFamily="34" charset="-34"/>
                <a:cs typeface="Leelawadee" panose="020B0502040204020203" pitchFamily="34" charset="-34"/>
              </a:rPr>
              <a:t>People Living with HIV</a:t>
            </a:r>
          </a:p>
        </p:txBody>
      </p:sp>
      <p:sp>
        <p:nvSpPr>
          <p:cNvPr id="5" name="Text Placeholder 4"/>
          <p:cNvSpPr>
            <a:spLocks noGrp="1"/>
          </p:cNvSpPr>
          <p:nvPr>
            <p:ph type="body" idx="1"/>
          </p:nvPr>
        </p:nvSpPr>
        <p:spPr/>
        <p:txBody>
          <a:bodyPr/>
          <a:lstStyle/>
          <a:p>
            <a:r>
              <a:rPr lang="en-US" sz="2800" dirty="0">
                <a:solidFill>
                  <a:schemeClr val="bg1"/>
                </a:solidFill>
                <a:latin typeface="Franklin Gothic Book" panose="020B0503020102020204" pitchFamily="34" charset="0"/>
              </a:rPr>
              <a:t>HIV transmission mode: Injection drug use (IDU)</a:t>
            </a:r>
          </a:p>
        </p:txBody>
      </p:sp>
      <p:sp>
        <p:nvSpPr>
          <p:cNvPr id="6" name="Action Button: Go Home 5">
            <a:hlinkClick r:id="rId3" action="ppaction://hlinksldjump" highlightClick="1"/>
            <a:extLst>
              <a:ext uri="{FF2B5EF4-FFF2-40B4-BE49-F238E27FC236}">
                <a16:creationId xmlns:a16="http://schemas.microsoft.com/office/drawing/2014/main" id="{D96EFF26-02CA-4A09-8CBB-8304CB09CCE1}"/>
              </a:ext>
            </a:extLst>
          </p:cNvPr>
          <p:cNvSpPr/>
          <p:nvPr/>
        </p:nvSpPr>
        <p:spPr>
          <a:xfrm>
            <a:off x="11456276" y="6074978"/>
            <a:ext cx="611492" cy="600981"/>
          </a:xfrm>
          <a:prstGeom prst="actionButtonHome">
            <a:avLst/>
          </a:prstGeom>
          <a:solidFill>
            <a:schemeClr val="bg1"/>
          </a:solidFill>
          <a:ln>
            <a:solidFill>
              <a:srgbClr val="0033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8810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5E835-91DC-4C14-803F-FB0F3153E9ED}"/>
              </a:ext>
            </a:extLst>
          </p:cNvPr>
          <p:cNvSpPr>
            <a:spLocks noGrp="1"/>
          </p:cNvSpPr>
          <p:nvPr>
            <p:ph type="title"/>
          </p:nvPr>
        </p:nvSpPr>
        <p:spPr>
          <a:xfrm>
            <a:off x="145774" y="195072"/>
            <a:ext cx="11873948" cy="1534576"/>
          </a:xfrm>
        </p:spPr>
        <p:txBody>
          <a:bodyPr/>
          <a:lstStyle/>
          <a:p>
            <a:pPr algn="l"/>
            <a:r>
              <a:rPr lang="en-US" sz="3200" b="1" dirty="0">
                <a:solidFill>
                  <a:schemeClr val="accent2"/>
                </a:solidFill>
                <a:latin typeface="Leelawadee" panose="020B0502040204020203" pitchFamily="34" charset="-34"/>
                <a:cs typeface="Leelawadee" panose="020B0502040204020203" pitchFamily="34" charset="-34"/>
              </a:rPr>
              <a:t>Injection drug use </a:t>
            </a:r>
            <a:r>
              <a:rPr lang="en-US" sz="3200" b="1" dirty="0">
                <a:solidFill>
                  <a:schemeClr val="tx1"/>
                </a:solidFill>
                <a:latin typeface="Leelawadee" panose="020B0502040204020203" pitchFamily="34" charset="-34"/>
                <a:cs typeface="Leelawadee" panose="020B0502040204020203" pitchFamily="34" charset="-34"/>
              </a:rPr>
              <a:t>accounted for </a:t>
            </a:r>
            <a:r>
              <a:rPr lang="en-US" sz="3200" b="1" dirty="0">
                <a:solidFill>
                  <a:schemeClr val="accent2"/>
                </a:solidFill>
                <a:latin typeface="Leelawadee" panose="020B0502040204020203" pitchFamily="34" charset="-34"/>
                <a:cs typeface="Leelawadee" panose="020B0502040204020203" pitchFamily="34" charset="-34"/>
              </a:rPr>
              <a:t>6% of recent HIV diagnoses</a:t>
            </a:r>
            <a:r>
              <a:rPr lang="en-US" sz="3200" b="1" dirty="0">
                <a:solidFill>
                  <a:schemeClr val="tx1"/>
                </a:solidFill>
                <a:latin typeface="Leelawadee" panose="020B0502040204020203" pitchFamily="34" charset="-34"/>
                <a:cs typeface="Leelawadee" panose="020B0502040204020203" pitchFamily="34" charset="-34"/>
              </a:rPr>
              <a:t> in Wisconsin and </a:t>
            </a:r>
            <a:r>
              <a:rPr lang="en-US" sz="3200" b="1" dirty="0">
                <a:solidFill>
                  <a:schemeClr val="accent2"/>
                </a:solidFill>
                <a:latin typeface="Leelawadee" panose="020B0502040204020203" pitchFamily="34" charset="-34"/>
                <a:cs typeface="Leelawadee" panose="020B0502040204020203" pitchFamily="34" charset="-34"/>
              </a:rPr>
              <a:t>remained steady </a:t>
            </a:r>
            <a:r>
              <a:rPr lang="en-US" sz="3200" b="1" dirty="0">
                <a:solidFill>
                  <a:schemeClr val="tx1"/>
                </a:solidFill>
                <a:latin typeface="Leelawadee" panose="020B0502040204020203" pitchFamily="34" charset="-34"/>
                <a:cs typeface="Leelawadee" panose="020B0502040204020203" pitchFamily="34" charset="-34"/>
              </a:rPr>
              <a:t>in the past ten years. </a:t>
            </a:r>
            <a:br>
              <a:rPr lang="en-US" sz="3200" dirty="0">
                <a:solidFill>
                  <a:schemeClr val="tx1"/>
                </a:solidFill>
                <a:latin typeface="Leelawadee" panose="020B0502040204020203" pitchFamily="34" charset="-34"/>
                <a:cs typeface="Leelawadee" panose="020B0502040204020203" pitchFamily="34" charset="-34"/>
              </a:rPr>
            </a:br>
            <a:r>
              <a:rPr lang="en-US" sz="2200" dirty="0">
                <a:solidFill>
                  <a:schemeClr val="tx1"/>
                </a:solidFill>
                <a:latin typeface="Franklin Gothic Book" panose="020B0503020102020204" pitchFamily="34" charset="0"/>
                <a:cs typeface="Leelawadee" panose="020B0502040204020203" pitchFamily="34" charset="-34"/>
              </a:rPr>
              <a:t>New HIV diagnoses among PWID by selected demographics, Wisconsin, 2016–2020</a:t>
            </a:r>
            <a:endParaRPr lang="en-US" sz="2200" dirty="0">
              <a:solidFill>
                <a:schemeClr val="tx1"/>
              </a:solidFill>
              <a:latin typeface="Leelawadee" panose="020B0502040204020203" pitchFamily="34" charset="-34"/>
              <a:cs typeface="Leelawadee" panose="020B0502040204020203" pitchFamily="34" charset="-34"/>
            </a:endParaRPr>
          </a:p>
        </p:txBody>
      </p:sp>
      <p:grpSp>
        <p:nvGrpSpPr>
          <p:cNvPr id="4" name="Group 3">
            <a:extLst>
              <a:ext uri="{FF2B5EF4-FFF2-40B4-BE49-F238E27FC236}">
                <a16:creationId xmlns:a16="http://schemas.microsoft.com/office/drawing/2014/main" id="{F80CBEF5-92B8-448D-B691-650A8A599FB6}"/>
              </a:ext>
            </a:extLst>
          </p:cNvPr>
          <p:cNvGrpSpPr/>
          <p:nvPr/>
        </p:nvGrpSpPr>
        <p:grpSpPr>
          <a:xfrm>
            <a:off x="0" y="1839686"/>
            <a:ext cx="12078068" cy="4823242"/>
            <a:chOff x="-208619" y="137054"/>
            <a:chExt cx="14625862" cy="4934831"/>
          </a:xfrm>
        </p:grpSpPr>
        <p:grpSp>
          <p:nvGrpSpPr>
            <p:cNvPr id="6" name="Group 5">
              <a:extLst>
                <a:ext uri="{FF2B5EF4-FFF2-40B4-BE49-F238E27FC236}">
                  <a16:creationId xmlns:a16="http://schemas.microsoft.com/office/drawing/2014/main" id="{385E1CCA-1CDF-4C27-827C-E10870B84FFD}"/>
                </a:ext>
              </a:extLst>
            </p:cNvPr>
            <p:cNvGrpSpPr/>
            <p:nvPr/>
          </p:nvGrpSpPr>
          <p:grpSpPr>
            <a:xfrm>
              <a:off x="-208619" y="137054"/>
              <a:ext cx="14625862" cy="4344179"/>
              <a:chOff x="-214729" y="149808"/>
              <a:chExt cx="15054201" cy="4748323"/>
            </a:xfrm>
          </p:grpSpPr>
          <p:grpSp>
            <p:nvGrpSpPr>
              <p:cNvPr id="9" name="Group 8">
                <a:extLst>
                  <a:ext uri="{FF2B5EF4-FFF2-40B4-BE49-F238E27FC236}">
                    <a16:creationId xmlns:a16="http://schemas.microsoft.com/office/drawing/2014/main" id="{02C7F34E-61F5-4EB3-8855-3327F5132CB2}"/>
                  </a:ext>
                </a:extLst>
              </p:cNvPr>
              <p:cNvGrpSpPr/>
              <p:nvPr/>
            </p:nvGrpSpPr>
            <p:grpSpPr>
              <a:xfrm>
                <a:off x="0" y="375705"/>
                <a:ext cx="6291135" cy="1224656"/>
                <a:chOff x="0" y="378450"/>
                <a:chExt cx="6281517" cy="1245168"/>
              </a:xfrm>
            </p:grpSpPr>
            <p:grpSp>
              <p:nvGrpSpPr>
                <p:cNvPr id="17" name="Group 16">
                  <a:extLst>
                    <a:ext uri="{FF2B5EF4-FFF2-40B4-BE49-F238E27FC236}">
                      <a16:creationId xmlns:a16="http://schemas.microsoft.com/office/drawing/2014/main" id="{7F78FDA7-944C-41A4-9D85-C3FB50235970}"/>
                    </a:ext>
                  </a:extLst>
                </p:cNvPr>
                <p:cNvGrpSpPr/>
                <p:nvPr/>
              </p:nvGrpSpPr>
              <p:grpSpPr>
                <a:xfrm>
                  <a:off x="2628572" y="783818"/>
                  <a:ext cx="3652945" cy="546625"/>
                  <a:chOff x="2628810" y="786367"/>
                  <a:chExt cx="3644805" cy="549683"/>
                </a:xfrm>
              </p:grpSpPr>
              <p:pic>
                <p:nvPicPr>
                  <p:cNvPr id="19" name="Graphic 13">
                    <a:extLst>
                      <a:ext uri="{FF2B5EF4-FFF2-40B4-BE49-F238E27FC236}">
                        <a16:creationId xmlns:a16="http://schemas.microsoft.com/office/drawing/2014/main" id="{EAD373E8-EC41-4235-9C2C-095DACE5468D}"/>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9830" r="763"/>
                  <a:stretch/>
                </p:blipFill>
                <p:spPr>
                  <a:xfrm>
                    <a:off x="2628810" y="790175"/>
                    <a:ext cx="370159" cy="543123"/>
                  </a:xfrm>
                  <a:prstGeom prst="rect">
                    <a:avLst/>
                  </a:prstGeom>
                </p:spPr>
              </p:pic>
              <p:pic>
                <p:nvPicPr>
                  <p:cNvPr id="20" name="Graphic 14">
                    <a:extLst>
                      <a:ext uri="{FF2B5EF4-FFF2-40B4-BE49-F238E27FC236}">
                        <a16:creationId xmlns:a16="http://schemas.microsoft.com/office/drawing/2014/main" id="{BBA8AC88-6BAF-481E-A49E-8F9D30F7BA39}"/>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49830" r="763"/>
                  <a:stretch/>
                </p:blipFill>
                <p:spPr>
                  <a:xfrm>
                    <a:off x="2991127" y="786998"/>
                    <a:ext cx="370159" cy="541600"/>
                  </a:xfrm>
                  <a:prstGeom prst="rect">
                    <a:avLst/>
                  </a:prstGeom>
                </p:spPr>
              </p:pic>
              <p:pic>
                <p:nvPicPr>
                  <p:cNvPr id="21" name="Graphic 15">
                    <a:extLst>
                      <a:ext uri="{FF2B5EF4-FFF2-40B4-BE49-F238E27FC236}">
                        <a16:creationId xmlns:a16="http://schemas.microsoft.com/office/drawing/2014/main" id="{7CB40002-9198-410D-ACBC-9658C8D46C2F}"/>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49830" r="763"/>
                  <a:stretch/>
                </p:blipFill>
                <p:spPr>
                  <a:xfrm>
                    <a:off x="3360011" y="786367"/>
                    <a:ext cx="372245" cy="543127"/>
                  </a:xfrm>
                  <a:prstGeom prst="rect">
                    <a:avLst/>
                  </a:prstGeom>
                </p:spPr>
              </p:pic>
              <p:pic>
                <p:nvPicPr>
                  <p:cNvPr id="22" name="Graphic 16">
                    <a:extLst>
                      <a:ext uri="{FF2B5EF4-FFF2-40B4-BE49-F238E27FC236}">
                        <a16:creationId xmlns:a16="http://schemas.microsoft.com/office/drawing/2014/main" id="{51C1A935-5A67-4BD9-8E66-2DC7304BF8A8}"/>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49830" r="763"/>
                  <a:stretch/>
                </p:blipFill>
                <p:spPr>
                  <a:xfrm>
                    <a:off x="3722332" y="792927"/>
                    <a:ext cx="370159" cy="543123"/>
                  </a:xfrm>
                  <a:prstGeom prst="rect">
                    <a:avLst/>
                  </a:prstGeom>
                </p:spPr>
              </p:pic>
              <p:pic>
                <p:nvPicPr>
                  <p:cNvPr id="23" name="Graphic 17">
                    <a:extLst>
                      <a:ext uri="{FF2B5EF4-FFF2-40B4-BE49-F238E27FC236}">
                        <a16:creationId xmlns:a16="http://schemas.microsoft.com/office/drawing/2014/main" id="{1895559E-2EEC-47B7-8009-3CBAF26E30FD}"/>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49830" r="763"/>
                  <a:stretch/>
                </p:blipFill>
                <p:spPr>
                  <a:xfrm>
                    <a:off x="4084655" y="789738"/>
                    <a:ext cx="372245" cy="541601"/>
                  </a:xfrm>
                  <a:prstGeom prst="rect">
                    <a:avLst/>
                  </a:prstGeom>
                </p:spPr>
              </p:pic>
              <p:pic>
                <p:nvPicPr>
                  <p:cNvPr id="24" name="Graphic 18">
                    <a:extLst>
                      <a:ext uri="{FF2B5EF4-FFF2-40B4-BE49-F238E27FC236}">
                        <a16:creationId xmlns:a16="http://schemas.microsoft.com/office/drawing/2014/main" id="{864998D1-8757-4C56-8974-355AA330B52C}"/>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49830" r="763"/>
                  <a:stretch/>
                </p:blipFill>
                <p:spPr>
                  <a:xfrm>
                    <a:off x="4443614" y="787831"/>
                    <a:ext cx="372245" cy="541601"/>
                  </a:xfrm>
                  <a:prstGeom prst="rect">
                    <a:avLst/>
                  </a:prstGeom>
                </p:spPr>
              </p:pic>
              <p:pic>
                <p:nvPicPr>
                  <p:cNvPr id="25" name="Graphic 19">
                    <a:extLst>
                      <a:ext uri="{FF2B5EF4-FFF2-40B4-BE49-F238E27FC236}">
                        <a16:creationId xmlns:a16="http://schemas.microsoft.com/office/drawing/2014/main" id="{9F5D5B18-1224-4A76-967B-FA2E18BF2FE1}"/>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49830" r="763"/>
                  <a:stretch/>
                </p:blipFill>
                <p:spPr>
                  <a:xfrm>
                    <a:off x="4800672" y="787215"/>
                    <a:ext cx="372245" cy="543126"/>
                  </a:xfrm>
                  <a:prstGeom prst="rect">
                    <a:avLst/>
                  </a:prstGeom>
                </p:spPr>
              </p:pic>
              <p:pic>
                <p:nvPicPr>
                  <p:cNvPr id="26" name="Graphic 20">
                    <a:extLst>
                      <a:ext uri="{FF2B5EF4-FFF2-40B4-BE49-F238E27FC236}">
                        <a16:creationId xmlns:a16="http://schemas.microsoft.com/office/drawing/2014/main" id="{45A70E5B-6B9D-4BC7-B021-2489E0794562}"/>
                      </a:ext>
                    </a:extLst>
                  </p:cNvPr>
                  <p:cNvPicPr>
                    <a:picLocks noChangeAspect="1"/>
                  </p:cNvPicPr>
                  <p:nvPr/>
                </p:nvPicPr>
                <p:blipFill rotWithShape="1">
                  <a:blip r:embed="rId5">
                    <a:extLst>
                      <a:ext uri="{96DAC541-7B7A-43D3-8B79-37D633B846F1}">
                        <asvg:svgBlip xmlns:asvg="http://schemas.microsoft.com/office/drawing/2016/SVG/main" r:embed="rId7"/>
                      </a:ext>
                    </a:extLst>
                  </a:blip>
                  <a:srcRect l="49830" r="763"/>
                  <a:stretch/>
                </p:blipFill>
                <p:spPr>
                  <a:xfrm>
                    <a:off x="5174820" y="787214"/>
                    <a:ext cx="370159" cy="543124"/>
                  </a:xfrm>
                  <a:prstGeom prst="rect">
                    <a:avLst/>
                  </a:prstGeom>
                </p:spPr>
              </p:pic>
              <p:pic>
                <p:nvPicPr>
                  <p:cNvPr id="27" name="Graphic 21">
                    <a:extLst>
                      <a:ext uri="{FF2B5EF4-FFF2-40B4-BE49-F238E27FC236}">
                        <a16:creationId xmlns:a16="http://schemas.microsoft.com/office/drawing/2014/main" id="{DC709D6C-E4E1-48EE-91D6-01A79A6A4F48}"/>
                      </a:ext>
                    </a:extLst>
                  </p:cNvPr>
                  <p:cNvPicPr>
                    <a:picLocks noChangeAspect="1"/>
                  </p:cNvPicPr>
                  <p:nvPr/>
                </p:nvPicPr>
                <p:blipFill rotWithShape="1">
                  <a:blip r:embed="rId5">
                    <a:extLst>
                      <a:ext uri="{96DAC541-7B7A-43D3-8B79-37D633B846F1}">
                        <asvg:svgBlip xmlns:asvg="http://schemas.microsoft.com/office/drawing/2016/SVG/main" r:embed="rId7"/>
                      </a:ext>
                    </a:extLst>
                  </a:blip>
                  <a:srcRect l="49830" r="763"/>
                  <a:stretch/>
                </p:blipFill>
                <p:spPr>
                  <a:xfrm>
                    <a:off x="5537141" y="787215"/>
                    <a:ext cx="372246" cy="543126"/>
                  </a:xfrm>
                  <a:prstGeom prst="rect">
                    <a:avLst/>
                  </a:prstGeom>
                </p:spPr>
              </p:pic>
              <p:pic>
                <p:nvPicPr>
                  <p:cNvPr id="28" name="Graphic 22">
                    <a:extLst>
                      <a:ext uri="{FF2B5EF4-FFF2-40B4-BE49-F238E27FC236}">
                        <a16:creationId xmlns:a16="http://schemas.microsoft.com/office/drawing/2014/main" id="{88B8211F-34BD-42F2-B574-CDFB78ECD1C3}"/>
                      </a:ext>
                    </a:extLst>
                  </p:cNvPr>
                  <p:cNvPicPr>
                    <a:picLocks noChangeAspect="1"/>
                  </p:cNvPicPr>
                  <p:nvPr/>
                </p:nvPicPr>
                <p:blipFill rotWithShape="1">
                  <a:blip r:embed="rId5">
                    <a:extLst>
                      <a:ext uri="{96DAC541-7B7A-43D3-8B79-37D633B846F1}">
                        <asvg:svgBlip xmlns:asvg="http://schemas.microsoft.com/office/drawing/2016/SVG/main" r:embed="rId7"/>
                      </a:ext>
                    </a:extLst>
                  </a:blip>
                  <a:srcRect l="49830" r="763"/>
                  <a:stretch/>
                </p:blipFill>
                <p:spPr>
                  <a:xfrm>
                    <a:off x="5901369" y="787214"/>
                    <a:ext cx="372246" cy="543126"/>
                  </a:xfrm>
                  <a:prstGeom prst="rect">
                    <a:avLst/>
                  </a:prstGeom>
                </p:spPr>
              </p:pic>
            </p:grpSp>
            <p:sp>
              <p:nvSpPr>
                <p:cNvPr id="18" name="TextBox 12">
                  <a:extLst>
                    <a:ext uri="{FF2B5EF4-FFF2-40B4-BE49-F238E27FC236}">
                      <a16:creationId xmlns:a16="http://schemas.microsoft.com/office/drawing/2014/main" id="{52DD659B-EA97-4E8F-84B1-E1694EBA3E60}"/>
                    </a:ext>
                  </a:extLst>
                </p:cNvPr>
                <p:cNvSpPr txBox="1"/>
                <p:nvPr/>
              </p:nvSpPr>
              <p:spPr>
                <a:xfrm>
                  <a:off x="0" y="378450"/>
                  <a:ext cx="2574225" cy="1245168"/>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33A1"/>
                      </a:solidFill>
                      <a:effectLst/>
                      <a:uLnTx/>
                      <a:uFillTx/>
                      <a:latin typeface="Franklin Gothic Book" panose="020B0503020102020204" pitchFamily="34" charset="0"/>
                      <a:ea typeface="+mn-ea"/>
                      <a:cs typeface="+mn-cs"/>
                    </a:rPr>
                    <a:t>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new diagnoses </a:t>
                  </a:r>
                  <a:r>
                    <a:rPr kumimoji="0" lang="en-US" sz="1800" b="0" i="0" u="none" strike="noStrike" kern="0" cap="none" spc="0" normalizeH="0" baseline="0" noProof="0" dirty="0">
                      <a:ln>
                        <a:noFill/>
                      </a:ln>
                      <a:solidFill>
                        <a:srgbClr val="0033A1"/>
                      </a:solidFill>
                      <a:effectLst/>
                      <a:uLnTx/>
                      <a:uFillTx/>
                      <a:latin typeface="Franklin Gothic Book" panose="020B0503020102020204" pitchFamily="34" charset="0"/>
                      <a:ea typeface="+mn-ea"/>
                      <a:cs typeface="+mn-cs"/>
                    </a:rPr>
                    <a:t>attributed to IDU</a:t>
                  </a:r>
                </a:p>
              </p:txBody>
            </p:sp>
          </p:grpSp>
          <p:graphicFrame>
            <p:nvGraphicFramePr>
              <p:cNvPr id="10" name="Chart 9">
                <a:extLst>
                  <a:ext uri="{FF2B5EF4-FFF2-40B4-BE49-F238E27FC236}">
                    <a16:creationId xmlns:a16="http://schemas.microsoft.com/office/drawing/2014/main" id="{3908395B-9BA9-4F4D-8320-4E3C6199C2A4}"/>
                  </a:ext>
                </a:extLst>
              </p:cNvPr>
              <p:cNvGraphicFramePr/>
              <p:nvPr/>
            </p:nvGraphicFramePr>
            <p:xfrm>
              <a:off x="2241086" y="2389713"/>
              <a:ext cx="4417833" cy="2508418"/>
            </p:xfrm>
            <a:graphic>
              <a:graphicData uri="http://schemas.openxmlformats.org/drawingml/2006/chart">
                <c:chart xmlns:c="http://schemas.openxmlformats.org/drawingml/2006/chart" xmlns:r="http://schemas.openxmlformats.org/officeDocument/2006/relationships" r:id="rId8"/>
              </a:graphicData>
            </a:graphic>
          </p:graphicFrame>
          <p:sp>
            <p:nvSpPr>
              <p:cNvPr id="11" name="TextBox 4">
                <a:extLst>
                  <a:ext uri="{FF2B5EF4-FFF2-40B4-BE49-F238E27FC236}">
                    <a16:creationId xmlns:a16="http://schemas.microsoft.com/office/drawing/2014/main" id="{9DC7B65F-9965-4862-9C35-C9B577BF0335}"/>
                  </a:ext>
                </a:extLst>
              </p:cNvPr>
              <p:cNvSpPr txBox="1"/>
              <p:nvPr/>
            </p:nvSpPr>
            <p:spPr>
              <a:xfrm>
                <a:off x="-214729" y="2549835"/>
                <a:ext cx="2571750" cy="1896469"/>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33A1"/>
                    </a:solidFill>
                    <a:effectLst/>
                    <a:uLnTx/>
                    <a:uFillTx/>
                    <a:latin typeface="Franklin Gothic Book" panose="020B0503020102020204" pitchFamily="34" charset="0"/>
                    <a:ea typeface="+mn-ea"/>
                    <a:cs typeface="+mn-cs"/>
                  </a:rPr>
                  <a:t>White PWID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are</a:t>
                </a:r>
                <a:r>
                  <a:rPr kumimoji="0" lang="en-US" sz="1800" b="0" i="0" u="none" strike="noStrike" kern="0" cap="none" spc="0" normalizeH="0" baseline="0" noProof="0" dirty="0">
                    <a:ln>
                      <a:noFill/>
                    </a:ln>
                    <a:solidFill>
                      <a:srgbClr val="0033A1"/>
                    </a:solidFill>
                    <a:effectLst/>
                    <a:uLnTx/>
                    <a:uFillTx/>
                    <a:latin typeface="Franklin Gothic Book" panose="020B0503020102020204" pitchFamily="34" charset="0"/>
                    <a:ea typeface="+mn-ea"/>
                    <a:cs typeface="+mn-cs"/>
                  </a:rPr>
                  <a:t> diagnosed younger</a:t>
                </a:r>
              </a:p>
            </p:txBody>
          </p:sp>
          <p:sp>
            <p:nvSpPr>
              <p:cNvPr id="12" name="TextBox 5">
                <a:extLst>
                  <a:ext uri="{FF2B5EF4-FFF2-40B4-BE49-F238E27FC236}">
                    <a16:creationId xmlns:a16="http://schemas.microsoft.com/office/drawing/2014/main" id="{F10DDCDE-6BCF-4E3C-8257-BD04CD975011}"/>
                  </a:ext>
                </a:extLst>
              </p:cNvPr>
              <p:cNvSpPr txBox="1"/>
              <p:nvPr/>
            </p:nvSpPr>
            <p:spPr>
              <a:xfrm>
                <a:off x="6468287" y="347411"/>
                <a:ext cx="2685411" cy="1721642"/>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33A1"/>
                    </a:solidFill>
                    <a:effectLst/>
                    <a:uLnTx/>
                    <a:uFillTx/>
                    <a:latin typeface="Franklin Gothic Book" panose="020B0503020102020204" pitchFamily="34" charset="0"/>
                    <a:ea typeface="+mn-ea"/>
                    <a:cs typeface="+mn-cs"/>
                  </a:rPr>
                  <a:t>Almost half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new IDU-attributable diagnoses </a:t>
                </a:r>
                <a:r>
                  <a:rPr kumimoji="0" lang="en-US" sz="1800" b="0" i="0" u="none" strike="noStrike" kern="0" cap="none" spc="0" normalizeH="0" baseline="0" noProof="0" dirty="0">
                    <a:ln>
                      <a:noFill/>
                    </a:ln>
                    <a:solidFill>
                      <a:srgbClr val="0033A1"/>
                    </a:solidFill>
                    <a:effectLst/>
                    <a:uLnTx/>
                    <a:uFillTx/>
                    <a:latin typeface="Franklin Gothic Book" panose="020B0503020102020204" pitchFamily="34" charset="0"/>
                    <a:ea typeface="+mn-ea"/>
                    <a:cs typeface="+mn-cs"/>
                  </a:rPr>
                  <a:t>in non-large metro areas</a:t>
                </a:r>
              </a:p>
            </p:txBody>
          </p:sp>
          <p:grpSp>
            <p:nvGrpSpPr>
              <p:cNvPr id="13" name="Group 12">
                <a:extLst>
                  <a:ext uri="{FF2B5EF4-FFF2-40B4-BE49-F238E27FC236}">
                    <a16:creationId xmlns:a16="http://schemas.microsoft.com/office/drawing/2014/main" id="{3F287A5F-5103-4E20-A6DF-4B8592527C67}"/>
                  </a:ext>
                </a:extLst>
              </p:cNvPr>
              <p:cNvGrpSpPr/>
              <p:nvPr/>
            </p:nvGrpSpPr>
            <p:grpSpPr>
              <a:xfrm>
                <a:off x="9262103" y="149808"/>
                <a:ext cx="5577369" cy="1922480"/>
                <a:chOff x="9198272" y="203868"/>
                <a:chExt cx="9481190" cy="2616294"/>
              </a:xfrm>
            </p:grpSpPr>
            <p:graphicFrame>
              <p:nvGraphicFramePr>
                <p:cNvPr id="15" name="Chart 14">
                  <a:extLst>
                    <a:ext uri="{FF2B5EF4-FFF2-40B4-BE49-F238E27FC236}">
                      <a16:creationId xmlns:a16="http://schemas.microsoft.com/office/drawing/2014/main" id="{35693A28-AFB7-4735-9B91-225C13313DFF}"/>
                    </a:ext>
                  </a:extLst>
                </p:cNvPr>
                <p:cNvGraphicFramePr/>
                <p:nvPr/>
              </p:nvGraphicFramePr>
              <p:xfrm>
                <a:off x="9198272" y="203868"/>
                <a:ext cx="9481190" cy="2616294"/>
              </p:xfrm>
              <a:graphic>
                <a:graphicData uri="http://schemas.openxmlformats.org/drawingml/2006/chart">
                  <c:chart xmlns:c="http://schemas.openxmlformats.org/drawingml/2006/chart" xmlns:r="http://schemas.openxmlformats.org/officeDocument/2006/relationships" r:id="rId9"/>
                </a:graphicData>
              </a:graphic>
            </p:graphicFrame>
            <p:sp>
              <p:nvSpPr>
                <p:cNvPr id="16" name="TextBox 10">
                  <a:extLst>
                    <a:ext uri="{FF2B5EF4-FFF2-40B4-BE49-F238E27FC236}">
                      <a16:creationId xmlns:a16="http://schemas.microsoft.com/office/drawing/2014/main" id="{9D0774A5-41A7-4263-B3B0-B99DA6A60093}"/>
                    </a:ext>
                  </a:extLst>
                </p:cNvPr>
                <p:cNvSpPr txBox="1"/>
                <p:nvPr/>
              </p:nvSpPr>
              <p:spPr>
                <a:xfrm>
                  <a:off x="10204641" y="784652"/>
                  <a:ext cx="8474821" cy="1260992"/>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Franklin Gothic Book" panose="020B0503020102020204" pitchFamily="34" charset="0"/>
                      <a:ea typeface="+mn-ea"/>
                      <a:cs typeface="+mn-cs"/>
                    </a:rPr>
                    <a:t>              54%                      </a:t>
                  </a:r>
                  <a:r>
                    <a:rPr kumimoji="0" lang="en-US" sz="1600" b="0" i="0" u="none" strike="noStrike" kern="0" cap="none" spc="0" normalizeH="0" baseline="0" noProof="0" dirty="0">
                      <a:ln>
                        <a:noFill/>
                      </a:ln>
                      <a:solidFill>
                        <a:sysClr val="window" lastClr="FFFFFF"/>
                      </a:solidFill>
                      <a:effectLst/>
                      <a:uLnTx/>
                      <a:uFillTx/>
                      <a:latin typeface="Franklin Gothic Book" panose="020B0503020102020204" pitchFamily="34" charset="0"/>
                      <a:ea typeface="+mn-ea"/>
                      <a:cs typeface="+mn-cs"/>
                    </a:rPr>
                    <a:t>27%           19%</a:t>
                  </a:r>
                  <a:r>
                    <a:rPr kumimoji="0" lang="en-US" sz="1600" b="0" i="0" u="none" strike="noStrike" kern="0" cap="none" spc="0" normalizeH="0" baseline="0" noProof="0" dirty="0">
                      <a:ln>
                        <a:noFill/>
                      </a:ln>
                      <a:solidFill>
                        <a:sysClr val="windowText" lastClr="000000"/>
                      </a:solidFill>
                      <a:effectLst/>
                      <a:uLnTx/>
                      <a:uFillTx/>
                      <a:latin typeface="Franklin Gothic Book" panose="020B0503020102020204" pitchFamily="34" charset="0"/>
                      <a:ea typeface="+mn-ea"/>
                      <a:cs typeface="+mn-cs"/>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 lastClr="FFFFFF"/>
                      </a:solidFill>
                      <a:effectLst/>
                      <a:uLnTx/>
                      <a:uFillTx/>
                      <a:latin typeface="Franklin Gothic Book" panose="020B0503020102020204" pitchFamily="34" charset="0"/>
                      <a:ea typeface="+mn-ea"/>
                      <a:cs typeface="+mn-cs"/>
                    </a:rPr>
                    <a:t>         </a:t>
                  </a:r>
                  <a:r>
                    <a:rPr kumimoji="0" lang="en-US" sz="1600" b="0" i="0" u="none" strike="noStrike" kern="0" cap="none" spc="0" normalizeH="0" baseline="0" noProof="0" dirty="0">
                      <a:ln>
                        <a:noFill/>
                      </a:ln>
                      <a:solidFill>
                        <a:sysClr val="windowText" lastClr="000000"/>
                      </a:solidFill>
                      <a:effectLst/>
                      <a:uLnTx/>
                      <a:uFillTx/>
                      <a:latin typeface="Franklin Gothic Book" panose="020B0503020102020204" pitchFamily="34" charset="0"/>
                      <a:ea typeface="+mn-ea"/>
                      <a:cs typeface="+mn-cs"/>
                    </a:rPr>
                    <a:t>Milwaukee</a:t>
                  </a:r>
                  <a:r>
                    <a:rPr kumimoji="0" lang="en-US" sz="1600" b="0" i="0" u="none" strike="noStrike" kern="0" cap="none" spc="0" normalizeH="0" baseline="0" noProof="0" dirty="0">
                      <a:ln>
                        <a:noFill/>
                      </a:ln>
                      <a:solidFill>
                        <a:sysClr val="window" lastClr="FFFFFF"/>
                      </a:solidFill>
                      <a:effectLst/>
                      <a:uLnTx/>
                      <a:uFillTx/>
                      <a:latin typeface="Franklin Gothic Book" panose="020B0503020102020204" pitchFamily="34" charset="0"/>
                      <a:ea typeface="+mn-ea"/>
                      <a:cs typeface="+mn-cs"/>
                    </a:rPr>
                    <a:t>          </a:t>
                  </a:r>
                  <a:r>
                    <a:rPr kumimoji="0" lang="en-US" sz="1300" b="0" i="0" u="none" strike="noStrike" kern="0" cap="none" spc="0" normalizeH="0" baseline="0" noProof="0" dirty="0">
                      <a:ln>
                        <a:noFill/>
                      </a:ln>
                      <a:solidFill>
                        <a:sysClr val="window" lastClr="FFFFFF"/>
                      </a:solidFill>
                      <a:effectLst/>
                      <a:uLnTx/>
                      <a:uFillTx/>
                      <a:latin typeface="Franklin Gothic Book" panose="020B0503020102020204" pitchFamily="34" charset="0"/>
                      <a:ea typeface="+mn-ea"/>
                      <a:cs typeface="+mn-cs"/>
                    </a:rPr>
                    <a:t>Small/medium      </a:t>
                  </a:r>
                  <a:r>
                    <a:rPr kumimoji="0" lang="en-US" sz="1400" b="0" i="0" u="none" strike="noStrike" kern="0" cap="none" spc="0" normalizeH="0" baseline="0" noProof="0" dirty="0">
                      <a:ln>
                        <a:noFill/>
                      </a:ln>
                      <a:solidFill>
                        <a:sysClr val="window" lastClr="FFFFFF"/>
                      </a:solidFill>
                      <a:effectLst/>
                      <a:uLnTx/>
                      <a:uFillTx/>
                      <a:latin typeface="Franklin Gothic Book" panose="020B0503020102020204" pitchFamily="34" charset="0"/>
                      <a:ea typeface="+mn-ea"/>
                      <a:cs typeface="+mn-cs"/>
                    </a:rPr>
                    <a:t>Non-</a:t>
                  </a:r>
                  <a:endParaRPr lang="en-US" sz="1400" kern="0" dirty="0">
                    <a:solidFill>
                      <a:sysClr val="window" lastClr="FFFFFF"/>
                    </a:solidFill>
                    <a:latin typeface="Franklin Gothic Book" panose="020B05030201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 lastClr="FFFFFF"/>
                      </a:solidFill>
                      <a:effectLst/>
                      <a:uLnTx/>
                      <a:uFillTx/>
                      <a:latin typeface="Franklin Gothic Book" panose="020B0503020102020204" pitchFamily="34" charset="0"/>
                      <a:ea typeface="+mn-ea"/>
                      <a:cs typeface="+mn-cs"/>
                    </a:rPr>
                    <a:t>		</a:t>
                  </a:r>
                  <a:r>
                    <a:rPr lang="en-US" sz="1400" kern="0" dirty="0">
                      <a:solidFill>
                        <a:sysClr val="window" lastClr="FFFFFF"/>
                      </a:solidFill>
                      <a:latin typeface="Franklin Gothic Book" panose="020B0503020102020204" pitchFamily="34" charset="0"/>
                    </a:rPr>
                    <a:t>       </a:t>
                  </a:r>
                  <a:r>
                    <a:rPr kumimoji="0" lang="en-US" sz="1400" b="0" i="0" u="none" strike="noStrike" kern="0" cap="none" spc="0" normalizeH="0" baseline="0" noProof="0" dirty="0">
                      <a:ln>
                        <a:noFill/>
                      </a:ln>
                      <a:solidFill>
                        <a:sysClr val="window" lastClr="FFFFFF"/>
                      </a:solidFill>
                      <a:effectLst/>
                      <a:uLnTx/>
                      <a:uFillTx/>
                      <a:latin typeface="Franklin Gothic Book" panose="020B0503020102020204" pitchFamily="34" charset="0"/>
                      <a:ea typeface="+mn-ea"/>
                      <a:cs typeface="+mn-cs"/>
                    </a:rPr>
                    <a:t>metro             metro</a:t>
                  </a:r>
                </a:p>
              </p:txBody>
            </p:sp>
          </p:grpSp>
          <p:sp>
            <p:nvSpPr>
              <p:cNvPr id="14" name="TextBox 8">
                <a:extLst>
                  <a:ext uri="{FF2B5EF4-FFF2-40B4-BE49-F238E27FC236}">
                    <a16:creationId xmlns:a16="http://schemas.microsoft.com/office/drawing/2014/main" id="{E706609F-641C-4200-B7F9-EB44C6E0A90E}"/>
                  </a:ext>
                </a:extLst>
              </p:cNvPr>
              <p:cNvSpPr txBox="1"/>
              <p:nvPr/>
            </p:nvSpPr>
            <p:spPr>
              <a:xfrm>
                <a:off x="6468287" y="3309914"/>
                <a:ext cx="2549105" cy="1422680"/>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33A1"/>
                    </a:solidFill>
                    <a:effectLst/>
                    <a:uLnTx/>
                    <a:uFillTx/>
                    <a:latin typeface="Franklin Gothic Book" panose="020B0503020102020204" pitchFamily="34" charset="0"/>
                    <a:ea typeface="+mn-ea"/>
                    <a:cs typeface="+mn-cs"/>
                  </a:rPr>
                  <a:t>44%</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of new diagnoses </a:t>
                </a:r>
                <a:r>
                  <a:rPr kumimoji="0" lang="en-US" sz="1800" b="0" i="0" u="none" strike="noStrike" kern="0" cap="none" spc="0" normalizeH="0" baseline="0" noProof="0" dirty="0">
                    <a:ln>
                      <a:noFill/>
                    </a:ln>
                    <a:solidFill>
                      <a:srgbClr val="0033A1"/>
                    </a:solidFill>
                    <a:effectLst/>
                    <a:uLnTx/>
                    <a:uFillTx/>
                    <a:latin typeface="Franklin Gothic Book" panose="020B0503020102020204" pitchFamily="34" charset="0"/>
                    <a:ea typeface="+mn-ea"/>
                    <a:cs typeface="+mn-cs"/>
                  </a:rPr>
                  <a:t>among White PWID</a:t>
                </a:r>
              </a:p>
            </p:txBody>
          </p:sp>
        </p:grpSp>
        <p:sp>
          <p:nvSpPr>
            <p:cNvPr id="7" name="TextBox 6">
              <a:extLst>
                <a:ext uri="{FF2B5EF4-FFF2-40B4-BE49-F238E27FC236}">
                  <a16:creationId xmlns:a16="http://schemas.microsoft.com/office/drawing/2014/main" id="{8D449691-63A2-4140-B9F6-8242DFB8CA4C}"/>
                </a:ext>
              </a:extLst>
            </p:cNvPr>
            <p:cNvSpPr txBox="1"/>
            <p:nvPr/>
          </p:nvSpPr>
          <p:spPr>
            <a:xfrm>
              <a:off x="114935" y="4547906"/>
              <a:ext cx="5726771" cy="290623"/>
            </a:xfrm>
            <a:prstGeom prst="rect">
              <a:avLst/>
            </a:prstGeom>
            <a:noFill/>
            <a:ln>
              <a:noFill/>
            </a:ln>
            <a:effectLst/>
          </p:spPr>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ysClr val="windowText" lastClr="000000"/>
                  </a:solidFill>
                  <a:effectLst/>
                  <a:uLnTx/>
                  <a:uFillTx/>
                  <a:latin typeface="Franklin Gothic Book" panose="020B0503020102020204" pitchFamily="34" charset="0"/>
                  <a:ea typeface="+mn-ea"/>
                  <a:cs typeface="+mn-cs"/>
                </a:rPr>
                <a:t>‡Median age is based on reported transmission mode for counts ≥5.  </a:t>
              </a:r>
            </a:p>
          </p:txBody>
        </p:sp>
        <p:sp>
          <p:nvSpPr>
            <p:cNvPr id="8" name="TextBox 23">
              <a:extLst>
                <a:ext uri="{FF2B5EF4-FFF2-40B4-BE49-F238E27FC236}">
                  <a16:creationId xmlns:a16="http://schemas.microsoft.com/office/drawing/2014/main" id="{C9C21876-48C7-49BD-84E7-773073C089AD}"/>
                </a:ext>
              </a:extLst>
            </p:cNvPr>
            <p:cNvSpPr txBox="1"/>
            <p:nvPr/>
          </p:nvSpPr>
          <p:spPr>
            <a:xfrm>
              <a:off x="133985" y="4805081"/>
              <a:ext cx="4063292" cy="266804"/>
            </a:xfrm>
            <a:prstGeom prst="rect">
              <a:avLst/>
            </a:prstGeom>
            <a:noFill/>
            <a:ln>
              <a:noFill/>
            </a:ln>
            <a:effectLst/>
          </p:spPr>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ysClr val="windowText" lastClr="000000"/>
                  </a:solidFill>
                  <a:effectLst/>
                  <a:uLnTx/>
                  <a:uFillTx/>
                  <a:latin typeface="Franklin Gothic Book" panose="020B0503020102020204" pitchFamily="34" charset="0"/>
                  <a:ea typeface="+mn-ea"/>
                  <a:cs typeface="+mn-cs"/>
                </a:rPr>
                <a:t>^Estimate is statistically unreliable due to case count &lt;12. </a:t>
              </a:r>
              <a:r>
                <a:rPr kumimoji="0" lang="en-US" sz="1200" b="0" i="0" u="none" strike="noStrike" kern="0" cap="none" spc="0" normalizeH="0" baseline="0" noProof="0" dirty="0">
                  <a:ln>
                    <a:noFill/>
                  </a:ln>
                  <a:solidFill>
                    <a:sysClr val="windowText" lastClr="000000"/>
                  </a:solidFill>
                  <a:effectLst/>
                  <a:uLnTx/>
                  <a:uFillTx/>
                  <a:latin typeface="Franklin Gothic Book" panose="020B0503020102020204" pitchFamily="34" charset="0"/>
                  <a:ea typeface="+mn-ea"/>
                  <a:cs typeface="+mn-cs"/>
                </a:rPr>
                <a:t> </a:t>
              </a:r>
            </a:p>
          </p:txBody>
        </p:sp>
      </p:grpSp>
      <p:pic>
        <p:nvPicPr>
          <p:cNvPr id="5" name="Picture 4" descr="A screenshot of a computer">
            <a:extLst>
              <a:ext uri="{FF2B5EF4-FFF2-40B4-BE49-F238E27FC236}">
                <a16:creationId xmlns:a16="http://schemas.microsoft.com/office/drawing/2014/main" id="{1F1B63A5-6E2D-13C0-6686-F1E7AE9E726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50109" y="3716929"/>
            <a:ext cx="4932266" cy="2812500"/>
          </a:xfrm>
          <a:prstGeom prst="rect">
            <a:avLst/>
          </a:prstGeom>
        </p:spPr>
      </p:pic>
    </p:spTree>
    <p:extLst>
      <p:ext uri="{BB962C8B-B14F-4D97-AF65-F5344CB8AC3E}">
        <p14:creationId xmlns:p14="http://schemas.microsoft.com/office/powerpoint/2010/main" val="93254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5E835-91DC-4C14-803F-FB0F3153E9ED}"/>
              </a:ext>
            </a:extLst>
          </p:cNvPr>
          <p:cNvSpPr>
            <a:spLocks noGrp="1"/>
          </p:cNvSpPr>
          <p:nvPr>
            <p:ph type="title"/>
          </p:nvPr>
        </p:nvSpPr>
        <p:spPr>
          <a:xfrm>
            <a:off x="350532" y="479720"/>
            <a:ext cx="6692901" cy="2159306"/>
          </a:xfrm>
        </p:spPr>
        <p:txBody>
          <a:bodyPr/>
          <a:lstStyle/>
          <a:p>
            <a:pPr algn="l"/>
            <a:r>
              <a:rPr lang="en-US" sz="3200" b="1" dirty="0">
                <a:solidFill>
                  <a:schemeClr val="tx1"/>
                </a:solidFill>
                <a:latin typeface="Leelawadee" panose="020B0502040204020203" pitchFamily="34" charset="-34"/>
                <a:cs typeface="Leelawadee" panose="020B0502040204020203" pitchFamily="34" charset="-34"/>
              </a:rPr>
              <a:t>Age distribution of people living with HIV attributed to IDU in Wisconsin (prevalent cases) compared to ages of people newly diagnosed with HIV attributed to IDU during 2020.</a:t>
            </a:r>
            <a:endParaRPr lang="en-US" sz="3200" dirty="0">
              <a:solidFill>
                <a:schemeClr val="tx1"/>
              </a:solidFill>
              <a:latin typeface="Leelawadee" panose="020B0502040204020203" pitchFamily="34" charset="-34"/>
              <a:cs typeface="Leelawadee" panose="020B0502040204020203" pitchFamily="34" charset="-34"/>
            </a:endParaRPr>
          </a:p>
        </p:txBody>
      </p:sp>
      <p:sp>
        <p:nvSpPr>
          <p:cNvPr id="6" name="TextBox 87">
            <a:extLst>
              <a:ext uri="{FF2B5EF4-FFF2-40B4-BE49-F238E27FC236}">
                <a16:creationId xmlns:a16="http://schemas.microsoft.com/office/drawing/2014/main" id="{8C8FC443-0D62-4A19-B0CC-8F2D11D14A1B}"/>
              </a:ext>
            </a:extLst>
          </p:cNvPr>
          <p:cNvSpPr txBox="1"/>
          <p:nvPr/>
        </p:nvSpPr>
        <p:spPr>
          <a:xfrm>
            <a:off x="7671077" y="1898591"/>
            <a:ext cx="4305023" cy="30608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33A1"/>
                </a:solidFill>
                <a:effectLst/>
                <a:uLnTx/>
                <a:uFillTx/>
                <a:latin typeface="Franklin Gothic Demi" panose="020B0703020102020204" pitchFamily="34" charset="0"/>
                <a:ea typeface="Times New Roman"/>
                <a:cs typeface="Times New Roman"/>
              </a:rPr>
              <a:t>644</a:t>
            </a:r>
            <a:endParaRPr kumimoji="0" lang="en-US" sz="5400" b="0" i="0" u="none" strike="noStrike" kern="1200" cap="none" spc="0" normalizeH="0" baseline="0" noProof="0" dirty="0">
              <a:ln>
                <a:noFill/>
              </a:ln>
              <a:solidFill>
                <a:srgbClr val="0033A1"/>
              </a:solidFill>
              <a:effectLst/>
              <a:uLnTx/>
              <a:uFillTx/>
              <a:latin typeface="Franklin Gothic Demi" panose="020B0703020102020204" pitchFamily="34" charset="0"/>
              <a:ea typeface="Times New Roman"/>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Franklin Gothic Book"/>
                <a:ea typeface="Times New Roman"/>
                <a:cs typeface="Times New Roman"/>
              </a:rPr>
              <a:t>people were living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Franklin Gothic Book"/>
                <a:ea typeface="Times New Roman"/>
                <a:cs typeface="Times New Roman"/>
              </a:rPr>
              <a:t>with HIV attributed to IDU in Wisconsin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Franklin Gothic Book"/>
                <a:ea typeface="Times New Roman"/>
                <a:cs typeface="Times New Roman"/>
              </a:rPr>
              <a:t>at the end of 2020.</a:t>
            </a:r>
            <a:endParaRPr kumimoji="0" lang="en-US" sz="3200" b="0" i="0" u="none" strike="noStrike" kern="1200" cap="none" spc="0" normalizeH="0" baseline="0" noProof="0" dirty="0">
              <a:ln>
                <a:noFill/>
              </a:ln>
              <a:solidFill>
                <a:prstClr val="black"/>
              </a:solidFill>
              <a:effectLst/>
              <a:uLnTx/>
              <a:uFillTx/>
              <a:latin typeface="Times New Roman"/>
              <a:ea typeface="Times New Roman"/>
              <a:cs typeface="+mn-cs"/>
            </a:endParaRPr>
          </a:p>
        </p:txBody>
      </p:sp>
      <p:graphicFrame>
        <p:nvGraphicFramePr>
          <p:cNvPr id="5" name="Chart 4">
            <a:extLst>
              <a:ext uri="{FF2B5EF4-FFF2-40B4-BE49-F238E27FC236}">
                <a16:creationId xmlns:a16="http://schemas.microsoft.com/office/drawing/2014/main" id="{09C41948-E38B-4E57-8ED1-EB8A1886B475}"/>
              </a:ext>
            </a:extLst>
          </p:cNvPr>
          <p:cNvGraphicFramePr>
            <a:graphicFrameLocks/>
          </p:cNvGraphicFramePr>
          <p:nvPr>
            <p:extLst>
              <p:ext uri="{D42A27DB-BD31-4B8C-83A1-F6EECF244321}">
                <p14:modId xmlns:p14="http://schemas.microsoft.com/office/powerpoint/2010/main" val="415118789"/>
              </p:ext>
            </p:extLst>
          </p:nvPr>
        </p:nvGraphicFramePr>
        <p:xfrm>
          <a:off x="215900" y="2938272"/>
          <a:ext cx="6692900" cy="39197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5334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a:solidFill>
                  <a:schemeClr val="bg1"/>
                </a:solidFill>
                <a:latin typeface="Leelawadee" panose="020B0502040204020203" pitchFamily="34" charset="-34"/>
                <a:cs typeface="Leelawadee" panose="020B0502040204020203" pitchFamily="34" charset="-34"/>
              </a:rPr>
              <a:t>People Living with HIV </a:t>
            </a:r>
          </a:p>
        </p:txBody>
      </p:sp>
      <p:sp>
        <p:nvSpPr>
          <p:cNvPr id="5" name="Text Placeholder 4"/>
          <p:cNvSpPr>
            <a:spLocks noGrp="1"/>
          </p:cNvSpPr>
          <p:nvPr>
            <p:ph type="body" idx="1"/>
          </p:nvPr>
        </p:nvSpPr>
        <p:spPr>
          <a:xfrm>
            <a:off x="1016000" y="4648201"/>
            <a:ext cx="10363200" cy="1689969"/>
          </a:xfrm>
        </p:spPr>
        <p:txBody>
          <a:bodyPr/>
          <a:lstStyle/>
          <a:p>
            <a:r>
              <a:rPr lang="en-US" sz="2800" dirty="0">
                <a:solidFill>
                  <a:schemeClr val="bg1"/>
                </a:solidFill>
                <a:latin typeface="Franklin Gothic Book" panose="020B0503020102020204" pitchFamily="34" charset="0"/>
              </a:rPr>
              <a:t>HIV transmission mode: Perinatal exposure</a:t>
            </a:r>
          </a:p>
          <a:p>
            <a:endParaRPr lang="en-US" sz="2800" dirty="0">
              <a:solidFill>
                <a:schemeClr val="bg1"/>
              </a:solidFill>
              <a:latin typeface="Franklin Gothic Book" panose="020B0503020102020204" pitchFamily="34" charset="0"/>
            </a:endParaRPr>
          </a:p>
        </p:txBody>
      </p:sp>
      <p:sp>
        <p:nvSpPr>
          <p:cNvPr id="6" name="Action Button: Go Home 5">
            <a:hlinkClick r:id="rId3" action="ppaction://hlinksldjump" highlightClick="1"/>
            <a:extLst>
              <a:ext uri="{FF2B5EF4-FFF2-40B4-BE49-F238E27FC236}">
                <a16:creationId xmlns:a16="http://schemas.microsoft.com/office/drawing/2014/main" id="{47B91AFF-8A8D-4B4E-8239-0F16E4AC11A7}"/>
              </a:ext>
            </a:extLst>
          </p:cNvPr>
          <p:cNvSpPr/>
          <p:nvPr/>
        </p:nvSpPr>
        <p:spPr>
          <a:xfrm>
            <a:off x="11456276" y="6074978"/>
            <a:ext cx="611492" cy="600981"/>
          </a:xfrm>
          <a:prstGeom prst="actionButtonHome">
            <a:avLst/>
          </a:prstGeom>
          <a:solidFill>
            <a:schemeClr val="bg1"/>
          </a:solidFill>
          <a:ln>
            <a:solidFill>
              <a:srgbClr val="2A5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7255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t, bar chart">
            <a:extLst>
              <a:ext uri="{FF2B5EF4-FFF2-40B4-BE49-F238E27FC236}">
                <a16:creationId xmlns:a16="http://schemas.microsoft.com/office/drawing/2014/main" id="{C4C2FA3A-A15F-70AC-3271-653C9A101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665" y="1661245"/>
            <a:ext cx="11106153" cy="4871305"/>
          </a:xfrm>
          <a:prstGeom prst="rect">
            <a:avLst/>
          </a:prstGeom>
        </p:spPr>
      </p:pic>
      <p:sp>
        <p:nvSpPr>
          <p:cNvPr id="6" name="Title 1">
            <a:extLst>
              <a:ext uri="{FF2B5EF4-FFF2-40B4-BE49-F238E27FC236}">
                <a16:creationId xmlns:a16="http://schemas.microsoft.com/office/drawing/2014/main" id="{8933E789-11E6-7C1D-D500-62183E4483B3}"/>
              </a:ext>
            </a:extLst>
          </p:cNvPr>
          <p:cNvSpPr>
            <a:spLocks noGrp="1"/>
          </p:cNvSpPr>
          <p:nvPr>
            <p:ph type="title"/>
          </p:nvPr>
        </p:nvSpPr>
        <p:spPr>
          <a:xfrm>
            <a:off x="209850" y="200325"/>
            <a:ext cx="11906249" cy="2143125"/>
          </a:xfrm>
        </p:spPr>
        <p:txBody>
          <a:bodyPr>
            <a:normAutofit fontScale="90000"/>
          </a:bodyPr>
          <a:lstStyle/>
          <a:p>
            <a:pPr lvl="0">
              <a:lnSpc>
                <a:spcPct val="100000"/>
              </a:lnSpc>
              <a:spcBef>
                <a:spcPts val="0"/>
              </a:spcBef>
            </a:pPr>
            <a:r>
              <a:rPr lang="en-US" sz="3600" b="1" kern="0" dirty="0">
                <a:solidFill>
                  <a:srgbClr val="2A5934"/>
                </a:solidFill>
                <a:latin typeface="Leelawadee" panose="020B0502040204020203" pitchFamily="34" charset="-34"/>
                <a:ea typeface="+mn-ea"/>
                <a:cs typeface="Leelawadee" panose="020B0502040204020203" pitchFamily="34" charset="-34"/>
              </a:rPr>
              <a:t>Perinatal transmission of HIV to babies is rare </a:t>
            </a:r>
            <a:r>
              <a:rPr lang="en-US" sz="3600" b="1" kern="0" dirty="0">
                <a:solidFill>
                  <a:sysClr val="windowText" lastClr="000000"/>
                </a:solidFill>
                <a:latin typeface="Leelawadee" panose="020B0502040204020203" pitchFamily="34" charset="-34"/>
                <a:ea typeface="+mn-ea"/>
                <a:cs typeface="Leelawadee" panose="020B0502040204020203" pitchFamily="34" charset="-34"/>
              </a:rPr>
              <a:t>in Wisconsin due to strong partnerships for providing care to pregnant people living with HIV.</a:t>
            </a:r>
            <a:br>
              <a:rPr lang="en-US" sz="3200" b="1" kern="0" dirty="0">
                <a:solidFill>
                  <a:sysClr val="windowText" lastClr="000000"/>
                </a:solidFill>
                <a:latin typeface="Leelawadee" panose="020B0502040204020203" pitchFamily="34" charset="-34"/>
                <a:ea typeface="+mn-ea"/>
                <a:cs typeface="Leelawadee" panose="020B0502040204020203" pitchFamily="34" charset="-34"/>
              </a:rPr>
            </a:br>
            <a:r>
              <a:rPr lang="en-US" sz="2400" kern="0" dirty="0">
                <a:solidFill>
                  <a:sysClr val="windowText" lastClr="000000"/>
                </a:solidFill>
                <a:latin typeface="Franklin Gothic Book" panose="020B0503020102020204" pitchFamily="34" charset="0"/>
                <a:ea typeface="+mn-ea"/>
                <a:cs typeface="Leelawadee" panose="020B0502040204020203" pitchFamily="34" charset="-34"/>
              </a:rPr>
              <a:t>Diagnostic status of children born to people of childbearing potential living with HIV, Wisconsin, 2011–2020</a:t>
            </a:r>
            <a:endParaRPr lang="en-US" sz="2400" dirty="0"/>
          </a:p>
        </p:txBody>
      </p:sp>
    </p:spTree>
    <p:extLst>
      <p:ext uri="{BB962C8B-B14F-4D97-AF65-F5344CB8AC3E}">
        <p14:creationId xmlns:p14="http://schemas.microsoft.com/office/powerpoint/2010/main" val="4073842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a:solidFill>
                  <a:schemeClr val="bg1"/>
                </a:solidFill>
                <a:latin typeface="Leelawadee" panose="020B0502040204020203" pitchFamily="34" charset="-34"/>
                <a:cs typeface="Leelawadee" panose="020B0502040204020203" pitchFamily="34" charset="-34"/>
              </a:rPr>
              <a:t>People Living with HIV</a:t>
            </a:r>
          </a:p>
        </p:txBody>
      </p:sp>
      <p:sp>
        <p:nvSpPr>
          <p:cNvPr id="5" name="Text Placeholder 4"/>
          <p:cNvSpPr>
            <a:spLocks noGrp="1"/>
          </p:cNvSpPr>
          <p:nvPr>
            <p:ph type="body" idx="1"/>
          </p:nvPr>
        </p:nvSpPr>
        <p:spPr/>
        <p:txBody>
          <a:bodyPr/>
          <a:lstStyle/>
          <a:p>
            <a:r>
              <a:rPr lang="en-US" sz="2800" dirty="0">
                <a:solidFill>
                  <a:schemeClr val="bg1"/>
                </a:solidFill>
                <a:latin typeface="Franklin Gothic Book" panose="020B0503020102020204" pitchFamily="34" charset="0"/>
              </a:rPr>
              <a:t>HIV transmission mode: Sex work</a:t>
            </a:r>
          </a:p>
        </p:txBody>
      </p:sp>
      <p:sp>
        <p:nvSpPr>
          <p:cNvPr id="6" name="Action Button: Go Home 5">
            <a:hlinkClick r:id="rId3" action="ppaction://hlinksldjump" highlightClick="1"/>
            <a:extLst>
              <a:ext uri="{FF2B5EF4-FFF2-40B4-BE49-F238E27FC236}">
                <a16:creationId xmlns:a16="http://schemas.microsoft.com/office/drawing/2014/main" id="{B020E295-F4C0-46F0-AF38-3B374BAAEA2E}"/>
              </a:ext>
            </a:extLst>
          </p:cNvPr>
          <p:cNvSpPr/>
          <p:nvPr/>
        </p:nvSpPr>
        <p:spPr>
          <a:xfrm>
            <a:off x="11456276" y="6074978"/>
            <a:ext cx="611492" cy="600981"/>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5917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5E835-91DC-4C14-803F-FB0F3153E9ED}"/>
              </a:ext>
            </a:extLst>
          </p:cNvPr>
          <p:cNvSpPr>
            <a:spLocks noGrp="1"/>
          </p:cNvSpPr>
          <p:nvPr>
            <p:ph type="title"/>
          </p:nvPr>
        </p:nvSpPr>
        <p:spPr>
          <a:xfrm>
            <a:off x="268940" y="69947"/>
            <a:ext cx="11750781" cy="1821618"/>
          </a:xfrm>
        </p:spPr>
        <p:txBody>
          <a:bodyPr/>
          <a:lstStyle/>
          <a:p>
            <a:pPr algn="l"/>
            <a:r>
              <a:rPr lang="en-US" sz="3200" b="1" dirty="0">
                <a:solidFill>
                  <a:srgbClr val="800080"/>
                </a:solidFill>
                <a:latin typeface="Leelawadee" panose="020B0502040204020203" pitchFamily="34" charset="-34"/>
                <a:cs typeface="Leelawadee" panose="020B0502040204020203" pitchFamily="34" charset="-34"/>
              </a:rPr>
              <a:t>2 </a:t>
            </a:r>
            <a:r>
              <a:rPr lang="en-US" sz="3200" b="1" dirty="0">
                <a:solidFill>
                  <a:schemeClr val="tx1"/>
                </a:solidFill>
                <a:latin typeface="Leelawadee" panose="020B0502040204020203" pitchFamily="34" charset="-34"/>
                <a:cs typeface="Leelawadee" panose="020B0502040204020203" pitchFamily="34" charset="-34"/>
              </a:rPr>
              <a:t>in</a:t>
            </a:r>
            <a:r>
              <a:rPr lang="en-US" sz="3200" b="1" dirty="0">
                <a:solidFill>
                  <a:srgbClr val="800080"/>
                </a:solidFill>
                <a:latin typeface="Leelawadee" panose="020B0502040204020203" pitchFamily="34" charset="-34"/>
                <a:cs typeface="Leelawadee" panose="020B0502040204020203" pitchFamily="34" charset="-34"/>
              </a:rPr>
              <a:t> 9 </a:t>
            </a:r>
            <a:r>
              <a:rPr lang="en-US" sz="3200" b="1" dirty="0">
                <a:solidFill>
                  <a:schemeClr val="tx1"/>
                </a:solidFill>
                <a:latin typeface="Leelawadee" panose="020B0502040204020203" pitchFamily="34" charset="-34"/>
                <a:cs typeface="Leelawadee" panose="020B0502040204020203" pitchFamily="34" charset="-34"/>
              </a:rPr>
              <a:t>community respondents of the needs assessment were </a:t>
            </a:r>
            <a:r>
              <a:rPr lang="en-US" sz="3200" b="1" dirty="0">
                <a:solidFill>
                  <a:srgbClr val="800080"/>
                </a:solidFill>
                <a:latin typeface="Leelawadee" panose="020B0502040204020203" pitchFamily="34" charset="-34"/>
                <a:cs typeface="Leelawadee" panose="020B0502040204020203" pitchFamily="34" charset="-34"/>
              </a:rPr>
              <a:t>currently or previously engaged in sex work</a:t>
            </a:r>
            <a:r>
              <a:rPr lang="en-US" sz="3200" b="1" dirty="0">
                <a:solidFill>
                  <a:schemeClr val="tx1"/>
                </a:solidFill>
                <a:latin typeface="Leelawadee" panose="020B0502040204020203" pitchFamily="34" charset="-34"/>
                <a:cs typeface="Leelawadee" panose="020B0502040204020203" pitchFamily="34" charset="-34"/>
              </a:rPr>
              <a:t>.</a:t>
            </a:r>
            <a:br>
              <a:rPr lang="en-US" sz="2200" dirty="0">
                <a:solidFill>
                  <a:schemeClr val="tx1"/>
                </a:solidFill>
                <a:latin typeface="Franklin Gothic Book" panose="020B0503020102020204" pitchFamily="34" charset="0"/>
                <a:cs typeface="Leelawadee" panose="020B0502040204020203" pitchFamily="34" charset="-34"/>
              </a:rPr>
            </a:br>
            <a:r>
              <a:rPr lang="en-US" sz="2200" dirty="0">
                <a:solidFill>
                  <a:schemeClr val="tx1"/>
                </a:solidFill>
                <a:latin typeface="Franklin Gothic Book" panose="020B0503020102020204" pitchFamily="34" charset="0"/>
                <a:cs typeface="Leelawadee" panose="020B0502040204020203" pitchFamily="34" charset="-34"/>
              </a:rPr>
              <a:t>Respondents to the question “are you now, or have you ever been a sex worker?”, Wisconsin Needs Assessment, 2022</a:t>
            </a:r>
            <a:endParaRPr lang="en-US" sz="2200" dirty="0">
              <a:solidFill>
                <a:schemeClr val="tx1"/>
              </a:solidFill>
              <a:latin typeface="Leelawadee" panose="020B0502040204020203" pitchFamily="34" charset="-34"/>
              <a:cs typeface="Leelawadee" panose="020B0502040204020203" pitchFamily="34" charset="-34"/>
            </a:endParaRPr>
          </a:p>
        </p:txBody>
      </p:sp>
      <p:pic>
        <p:nvPicPr>
          <p:cNvPr id="7" name="Picture 6" descr="Bar chart">
            <a:extLst>
              <a:ext uri="{FF2B5EF4-FFF2-40B4-BE49-F238E27FC236}">
                <a16:creationId xmlns:a16="http://schemas.microsoft.com/office/drawing/2014/main" id="{9D67B590-FF07-D54C-2429-DCE97EC0F9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297" y="1443789"/>
            <a:ext cx="8127155" cy="5349704"/>
          </a:xfrm>
          <a:prstGeom prst="rect">
            <a:avLst/>
          </a:prstGeom>
        </p:spPr>
      </p:pic>
    </p:spTree>
    <p:extLst>
      <p:ext uri="{BB962C8B-B14F-4D97-AF65-F5344CB8AC3E}">
        <p14:creationId xmlns:p14="http://schemas.microsoft.com/office/powerpoint/2010/main" val="35071089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a:solidFill>
                  <a:schemeClr val="bg1"/>
                </a:solidFill>
                <a:latin typeface="Leelawadee" panose="020B0502040204020203" pitchFamily="34" charset="-34"/>
                <a:cs typeface="Leelawadee" panose="020B0502040204020203" pitchFamily="34" charset="-34"/>
              </a:rPr>
              <a:t>People Living with HIV</a:t>
            </a:r>
          </a:p>
        </p:txBody>
      </p:sp>
      <p:sp>
        <p:nvSpPr>
          <p:cNvPr id="5" name="Text Placeholder 4"/>
          <p:cNvSpPr>
            <a:spLocks noGrp="1"/>
          </p:cNvSpPr>
          <p:nvPr>
            <p:ph type="body" idx="1"/>
          </p:nvPr>
        </p:nvSpPr>
        <p:spPr/>
        <p:txBody>
          <a:bodyPr/>
          <a:lstStyle/>
          <a:p>
            <a:r>
              <a:rPr lang="en-US" sz="2800" dirty="0">
                <a:solidFill>
                  <a:schemeClr val="bg1"/>
                </a:solidFill>
                <a:latin typeface="Franklin Gothic Book" panose="020B0503020102020204" pitchFamily="34" charset="0"/>
              </a:rPr>
              <a:t>Birth sex: Male</a:t>
            </a:r>
          </a:p>
        </p:txBody>
      </p:sp>
      <p:sp>
        <p:nvSpPr>
          <p:cNvPr id="6" name="Action Button: Go Home 5">
            <a:hlinkClick r:id="rId3" action="ppaction://hlinksldjump" highlightClick="1"/>
            <a:extLst>
              <a:ext uri="{FF2B5EF4-FFF2-40B4-BE49-F238E27FC236}">
                <a16:creationId xmlns:a16="http://schemas.microsoft.com/office/drawing/2014/main" id="{0FD8AB83-4EA8-4174-BC1D-E11F374F8573}"/>
              </a:ext>
            </a:extLst>
          </p:cNvPr>
          <p:cNvSpPr/>
          <p:nvPr/>
        </p:nvSpPr>
        <p:spPr>
          <a:xfrm>
            <a:off x="11456276" y="6074978"/>
            <a:ext cx="611492" cy="600981"/>
          </a:xfrm>
          <a:prstGeom prst="actionButtonHome">
            <a:avLst/>
          </a:prstGeom>
          <a:solidFill>
            <a:schemeClr val="bg1"/>
          </a:solidFill>
          <a:ln>
            <a:solidFill>
              <a:srgbClr val="0033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50447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5E835-91DC-4C14-803F-FB0F3153E9ED}"/>
              </a:ext>
            </a:extLst>
          </p:cNvPr>
          <p:cNvSpPr>
            <a:spLocks noGrp="1"/>
          </p:cNvSpPr>
          <p:nvPr>
            <p:ph type="title"/>
          </p:nvPr>
        </p:nvSpPr>
        <p:spPr>
          <a:xfrm>
            <a:off x="186322" y="0"/>
            <a:ext cx="12192000" cy="1821618"/>
          </a:xfrm>
        </p:spPr>
        <p:txBody>
          <a:bodyPr/>
          <a:lstStyle/>
          <a:p>
            <a:pPr algn="l"/>
            <a:r>
              <a:rPr lang="en-US" sz="3100" b="1" dirty="0">
                <a:solidFill>
                  <a:schemeClr val="tx2"/>
                </a:solidFill>
                <a:latin typeface="Leelawadee" panose="020B0502040204020203" pitchFamily="34" charset="-34"/>
                <a:cs typeface="Leelawadee" panose="020B0502040204020203" pitchFamily="34" charset="-34"/>
              </a:rPr>
              <a:t>Black males </a:t>
            </a:r>
            <a:r>
              <a:rPr lang="en-US" sz="3100" b="1" dirty="0">
                <a:solidFill>
                  <a:schemeClr val="tx1"/>
                </a:solidFill>
                <a:latin typeface="Leelawadee" panose="020B0502040204020203" pitchFamily="34" charset="-34"/>
                <a:cs typeface="Leelawadee" panose="020B0502040204020203" pitchFamily="34" charset="-34"/>
              </a:rPr>
              <a:t>were </a:t>
            </a:r>
            <a:r>
              <a:rPr lang="en-US" sz="3100" b="1" dirty="0">
                <a:solidFill>
                  <a:schemeClr val="tx2"/>
                </a:solidFill>
                <a:latin typeface="Leelawadee" panose="020B0502040204020203" pitchFamily="34" charset="-34"/>
                <a:cs typeface="Leelawadee" panose="020B0502040204020203" pitchFamily="34" charset="-34"/>
              </a:rPr>
              <a:t>14 times </a:t>
            </a:r>
            <a:r>
              <a:rPr lang="en-US" sz="3100" b="1" dirty="0">
                <a:solidFill>
                  <a:schemeClr val="tx1"/>
                </a:solidFill>
                <a:latin typeface="Leelawadee" panose="020B0502040204020203" pitchFamily="34" charset="-34"/>
                <a:cs typeface="Leelawadee" panose="020B0502040204020203" pitchFamily="34" charset="-34"/>
              </a:rPr>
              <a:t>and </a:t>
            </a:r>
            <a:r>
              <a:rPr lang="en-US" sz="3100" b="1" dirty="0">
                <a:solidFill>
                  <a:schemeClr val="tx2"/>
                </a:solidFill>
                <a:latin typeface="Leelawadee" panose="020B0502040204020203" pitchFamily="34" charset="-34"/>
                <a:cs typeface="Leelawadee" panose="020B0502040204020203" pitchFamily="34" charset="-34"/>
              </a:rPr>
              <a:t>Hispanic males </a:t>
            </a:r>
            <a:r>
              <a:rPr lang="en-US" sz="3100" b="1" dirty="0">
                <a:solidFill>
                  <a:schemeClr val="tx1"/>
                </a:solidFill>
                <a:latin typeface="Leelawadee" panose="020B0502040204020203" pitchFamily="34" charset="-34"/>
                <a:cs typeface="Leelawadee" panose="020B0502040204020203" pitchFamily="34" charset="-34"/>
              </a:rPr>
              <a:t>were </a:t>
            </a:r>
            <a:r>
              <a:rPr lang="en-US" sz="3100" b="1" dirty="0">
                <a:solidFill>
                  <a:schemeClr val="tx2"/>
                </a:solidFill>
                <a:latin typeface="Leelawadee" panose="020B0502040204020203" pitchFamily="34" charset="-34"/>
                <a:cs typeface="Leelawadee" panose="020B0502040204020203" pitchFamily="34" charset="-34"/>
              </a:rPr>
              <a:t>5 times </a:t>
            </a:r>
            <a:r>
              <a:rPr lang="en-US" sz="3100" b="1" dirty="0">
                <a:solidFill>
                  <a:schemeClr val="tx1"/>
                </a:solidFill>
                <a:latin typeface="Leelawadee" panose="020B0502040204020203" pitchFamily="34" charset="-34"/>
                <a:cs typeface="Leelawadee" panose="020B0502040204020203" pitchFamily="34" charset="-34"/>
              </a:rPr>
              <a:t>more likely to be </a:t>
            </a:r>
            <a:r>
              <a:rPr lang="en-US" sz="3100" b="1" dirty="0">
                <a:solidFill>
                  <a:schemeClr val="tx2"/>
                </a:solidFill>
                <a:latin typeface="Leelawadee" panose="020B0502040204020203" pitchFamily="34" charset="-34"/>
                <a:cs typeface="Leelawadee" panose="020B0502040204020203" pitchFamily="34" charset="-34"/>
              </a:rPr>
              <a:t>diagnosed with HIV </a:t>
            </a:r>
            <a:r>
              <a:rPr lang="en-US" sz="3100" b="1" dirty="0">
                <a:solidFill>
                  <a:schemeClr val="tx1"/>
                </a:solidFill>
                <a:latin typeface="Leelawadee" panose="020B0502040204020203" pitchFamily="34" charset="-34"/>
                <a:cs typeface="Leelawadee" panose="020B0502040204020203" pitchFamily="34" charset="-34"/>
              </a:rPr>
              <a:t>than White males. </a:t>
            </a:r>
            <a:br>
              <a:rPr lang="en-US" sz="3200" dirty="0">
                <a:solidFill>
                  <a:schemeClr val="tx1"/>
                </a:solidFill>
                <a:latin typeface="Leelawadee" panose="020B0502040204020203" pitchFamily="34" charset="-34"/>
                <a:cs typeface="Leelawadee" panose="020B0502040204020203" pitchFamily="34" charset="-34"/>
              </a:rPr>
            </a:br>
            <a:r>
              <a:rPr lang="en-US" sz="2200" dirty="0">
                <a:solidFill>
                  <a:schemeClr val="tx1"/>
                </a:solidFill>
                <a:latin typeface="Franklin Gothic Book" panose="020B0503020102020204" pitchFamily="34" charset="0"/>
                <a:cs typeface="Leelawadee" panose="020B0502040204020203" pitchFamily="34" charset="-34"/>
              </a:rPr>
              <a:t>New HIV diagnoses among birth sex of male by selected demographics, Wisconsin, 2016–2020</a:t>
            </a:r>
            <a:endParaRPr lang="en-US" sz="2200" dirty="0">
              <a:solidFill>
                <a:schemeClr val="tx1"/>
              </a:solidFill>
              <a:latin typeface="Leelawadee" panose="020B0502040204020203" pitchFamily="34" charset="-34"/>
              <a:cs typeface="Leelawadee" panose="020B0502040204020203" pitchFamily="34" charset="-34"/>
            </a:endParaRPr>
          </a:p>
        </p:txBody>
      </p:sp>
      <p:grpSp>
        <p:nvGrpSpPr>
          <p:cNvPr id="5" name="Group 4">
            <a:extLst>
              <a:ext uri="{FF2B5EF4-FFF2-40B4-BE49-F238E27FC236}">
                <a16:creationId xmlns:a16="http://schemas.microsoft.com/office/drawing/2014/main" id="{2502E8F4-DA82-44F1-8B65-F87BACB72F99}"/>
              </a:ext>
            </a:extLst>
          </p:cNvPr>
          <p:cNvGrpSpPr/>
          <p:nvPr/>
        </p:nvGrpSpPr>
        <p:grpSpPr>
          <a:xfrm>
            <a:off x="-141551" y="1547196"/>
            <a:ext cx="12293595" cy="5061392"/>
            <a:chOff x="17045" y="-36434"/>
            <a:chExt cx="13872476" cy="5580098"/>
          </a:xfrm>
        </p:grpSpPr>
        <p:grpSp>
          <p:nvGrpSpPr>
            <p:cNvPr id="6" name="Group 5">
              <a:extLst>
                <a:ext uri="{FF2B5EF4-FFF2-40B4-BE49-F238E27FC236}">
                  <a16:creationId xmlns:a16="http://schemas.microsoft.com/office/drawing/2014/main" id="{68B34EC5-5B4A-45EA-B9B2-9ADFD904B298}"/>
                </a:ext>
              </a:extLst>
            </p:cNvPr>
            <p:cNvGrpSpPr/>
            <p:nvPr/>
          </p:nvGrpSpPr>
          <p:grpSpPr>
            <a:xfrm>
              <a:off x="17045" y="-36434"/>
              <a:ext cx="13872476" cy="5186452"/>
              <a:chOff x="17549" y="-42346"/>
              <a:chExt cx="14282289" cy="6027994"/>
            </a:xfrm>
          </p:grpSpPr>
          <p:graphicFrame>
            <p:nvGraphicFramePr>
              <p:cNvPr id="12" name="Chart 11">
                <a:extLst>
                  <a:ext uri="{FF2B5EF4-FFF2-40B4-BE49-F238E27FC236}">
                    <a16:creationId xmlns:a16="http://schemas.microsoft.com/office/drawing/2014/main" id="{7997AFC5-E15E-4F1D-B163-B6744100601A}"/>
                  </a:ext>
                </a:extLst>
              </p:cNvPr>
              <p:cNvGraphicFramePr>
                <a:graphicFrameLocks/>
              </p:cNvGraphicFramePr>
              <p:nvPr>
                <p:extLst>
                  <p:ext uri="{D42A27DB-BD31-4B8C-83A1-F6EECF244321}">
                    <p14:modId xmlns:p14="http://schemas.microsoft.com/office/powerpoint/2010/main" val="1223600344"/>
                  </p:ext>
                </p:extLst>
              </p:nvPr>
            </p:nvGraphicFramePr>
            <p:xfrm>
              <a:off x="8536027" y="-42346"/>
              <a:ext cx="5763811" cy="3217636"/>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a:extLst>
                  <a:ext uri="{FF2B5EF4-FFF2-40B4-BE49-F238E27FC236}">
                    <a16:creationId xmlns:a16="http://schemas.microsoft.com/office/drawing/2014/main" id="{2BBF64C1-8275-4951-9E50-623AA9D1EB89}"/>
                  </a:ext>
                </a:extLst>
              </p:cNvPr>
              <p:cNvGrpSpPr/>
              <p:nvPr/>
            </p:nvGrpSpPr>
            <p:grpSpPr>
              <a:xfrm>
                <a:off x="17549" y="459292"/>
                <a:ext cx="8857791" cy="5526356"/>
                <a:chOff x="17444" y="460295"/>
                <a:chExt cx="8804614" cy="5219512"/>
              </a:xfrm>
            </p:grpSpPr>
            <p:grpSp>
              <p:nvGrpSpPr>
                <p:cNvPr id="13" name="Group 12">
                  <a:extLst>
                    <a:ext uri="{FF2B5EF4-FFF2-40B4-BE49-F238E27FC236}">
                      <a16:creationId xmlns:a16="http://schemas.microsoft.com/office/drawing/2014/main" id="{56744E17-9FB1-4D5F-A476-CAD6B51AECEB}"/>
                    </a:ext>
                  </a:extLst>
                </p:cNvPr>
                <p:cNvGrpSpPr/>
                <p:nvPr/>
              </p:nvGrpSpPr>
              <p:grpSpPr>
                <a:xfrm>
                  <a:off x="289752" y="700738"/>
                  <a:ext cx="5451448" cy="1330036"/>
                  <a:chOff x="289752" y="700734"/>
                  <a:chExt cx="5443118" cy="1352324"/>
                </a:xfrm>
              </p:grpSpPr>
              <p:grpSp>
                <p:nvGrpSpPr>
                  <p:cNvPr id="18" name="Group 17">
                    <a:extLst>
                      <a:ext uri="{FF2B5EF4-FFF2-40B4-BE49-F238E27FC236}">
                        <a16:creationId xmlns:a16="http://schemas.microsoft.com/office/drawing/2014/main" id="{3432783A-A8C7-4D7A-9176-B077619B0BF9}"/>
                      </a:ext>
                    </a:extLst>
                  </p:cNvPr>
                  <p:cNvGrpSpPr/>
                  <p:nvPr/>
                </p:nvGrpSpPr>
                <p:grpSpPr>
                  <a:xfrm>
                    <a:off x="2569648" y="712082"/>
                    <a:ext cx="3163222" cy="1072639"/>
                    <a:chOff x="2569770" y="710942"/>
                    <a:chExt cx="3156165" cy="1078627"/>
                  </a:xfrm>
                </p:grpSpPr>
                <p:pic>
                  <p:nvPicPr>
                    <p:cNvPr id="20" name="Graphic 12">
                      <a:extLst>
                        <a:ext uri="{FF2B5EF4-FFF2-40B4-BE49-F238E27FC236}">
                          <a16:creationId xmlns:a16="http://schemas.microsoft.com/office/drawing/2014/main" id="{EF9C4625-7C96-4E28-ACE6-4A816DD2D94B}"/>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49830" r="763"/>
                    <a:stretch/>
                  </p:blipFill>
                  <p:spPr>
                    <a:xfrm>
                      <a:off x="2569770" y="714752"/>
                      <a:ext cx="533994" cy="1070110"/>
                    </a:xfrm>
                    <a:prstGeom prst="rect">
                      <a:avLst/>
                    </a:prstGeom>
                  </p:spPr>
                </p:pic>
                <p:pic>
                  <p:nvPicPr>
                    <p:cNvPr id="21" name="Graphic 13">
                      <a:extLst>
                        <a:ext uri="{FF2B5EF4-FFF2-40B4-BE49-F238E27FC236}">
                          <a16:creationId xmlns:a16="http://schemas.microsoft.com/office/drawing/2014/main" id="{58FD7F22-2FD2-4D7A-A475-5B63E906B38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49830" r="763"/>
                    <a:stretch/>
                  </p:blipFill>
                  <p:spPr>
                    <a:xfrm>
                      <a:off x="3086336" y="713962"/>
                      <a:ext cx="533994" cy="1067107"/>
                    </a:xfrm>
                    <a:prstGeom prst="rect">
                      <a:avLst/>
                    </a:prstGeom>
                  </p:spPr>
                </p:pic>
                <p:pic>
                  <p:nvPicPr>
                    <p:cNvPr id="22" name="Graphic 14">
                      <a:extLst>
                        <a:ext uri="{FF2B5EF4-FFF2-40B4-BE49-F238E27FC236}">
                          <a16:creationId xmlns:a16="http://schemas.microsoft.com/office/drawing/2014/main" id="{18FE11DB-81C4-4E22-8546-8EEEC292057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49830" r="763"/>
                    <a:stretch/>
                  </p:blipFill>
                  <p:spPr>
                    <a:xfrm>
                      <a:off x="3609462" y="710942"/>
                      <a:ext cx="536999" cy="1070109"/>
                    </a:xfrm>
                    <a:prstGeom prst="rect">
                      <a:avLst/>
                    </a:prstGeom>
                  </p:spPr>
                </p:pic>
                <p:pic>
                  <p:nvPicPr>
                    <p:cNvPr id="23" name="Graphic 15">
                      <a:extLst>
                        <a:ext uri="{FF2B5EF4-FFF2-40B4-BE49-F238E27FC236}">
                          <a16:creationId xmlns:a16="http://schemas.microsoft.com/office/drawing/2014/main" id="{28A49FAF-183E-4157-8815-12AF9300FD72}"/>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49830" r="763"/>
                    <a:stretch/>
                  </p:blipFill>
                  <p:spPr>
                    <a:xfrm>
                      <a:off x="4137144" y="717497"/>
                      <a:ext cx="533994" cy="1070114"/>
                    </a:xfrm>
                    <a:prstGeom prst="rect">
                      <a:avLst/>
                    </a:prstGeom>
                  </p:spPr>
                </p:pic>
                <p:pic>
                  <p:nvPicPr>
                    <p:cNvPr id="24" name="Graphic 16">
                      <a:extLst>
                        <a:ext uri="{FF2B5EF4-FFF2-40B4-BE49-F238E27FC236}">
                          <a16:creationId xmlns:a16="http://schemas.microsoft.com/office/drawing/2014/main" id="{A669D9C6-59E8-48DC-821C-213CC778DFA6}"/>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49830" r="763"/>
                    <a:stretch/>
                  </p:blipFill>
                  <p:spPr>
                    <a:xfrm>
                      <a:off x="4664827" y="716694"/>
                      <a:ext cx="536999" cy="1067106"/>
                    </a:xfrm>
                    <a:prstGeom prst="rect">
                      <a:avLst/>
                    </a:prstGeom>
                  </p:spPr>
                </p:pic>
                <p:pic>
                  <p:nvPicPr>
                    <p:cNvPr id="25" name="Graphic 17">
                      <a:extLst>
                        <a:ext uri="{FF2B5EF4-FFF2-40B4-BE49-F238E27FC236}">
                          <a16:creationId xmlns:a16="http://schemas.microsoft.com/office/drawing/2014/main" id="{E8E82FE6-A5A4-43AC-95A2-4BEBE6FA09F3}"/>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322" r="49894"/>
                    <a:stretch/>
                  </p:blipFill>
                  <p:spPr>
                    <a:xfrm>
                      <a:off x="5177831" y="722460"/>
                      <a:ext cx="548104" cy="1067109"/>
                    </a:xfrm>
                    <a:prstGeom prst="rect">
                      <a:avLst/>
                    </a:prstGeom>
                  </p:spPr>
                </p:pic>
              </p:grpSp>
              <p:sp>
                <p:nvSpPr>
                  <p:cNvPr id="19" name="TextBox 11">
                    <a:extLst>
                      <a:ext uri="{FF2B5EF4-FFF2-40B4-BE49-F238E27FC236}">
                        <a16:creationId xmlns:a16="http://schemas.microsoft.com/office/drawing/2014/main" id="{8271A0AA-1925-4C0C-9C65-0B2EA2BE34ED}"/>
                      </a:ext>
                    </a:extLst>
                  </p:cNvPr>
                  <p:cNvSpPr txBox="1"/>
                  <p:nvPr/>
                </p:nvSpPr>
                <p:spPr>
                  <a:xfrm>
                    <a:off x="289752" y="700734"/>
                    <a:ext cx="2188569" cy="1352324"/>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33A1"/>
                        </a:solidFill>
                        <a:effectLst/>
                        <a:uLnTx/>
                        <a:uFillTx/>
                        <a:latin typeface="Franklin Gothic Book" panose="020B0503020102020204" pitchFamily="34" charset="0"/>
                        <a:ea typeface="+mn-ea"/>
                        <a:cs typeface="+mn-cs"/>
                      </a:rPr>
                      <a:t>83%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new diagnoses </a:t>
                    </a:r>
                    <a:r>
                      <a:rPr kumimoji="0" lang="en-US" sz="1800" b="0" i="0" u="none" strike="noStrike" kern="0" cap="none" spc="0" normalizeH="0" baseline="0" noProof="0" dirty="0">
                        <a:ln>
                          <a:noFill/>
                        </a:ln>
                        <a:solidFill>
                          <a:srgbClr val="0033A1"/>
                        </a:solidFill>
                        <a:effectLst/>
                        <a:uLnTx/>
                        <a:uFillTx/>
                        <a:latin typeface="Franklin Gothic Book" panose="020B0503020102020204" pitchFamily="34" charset="0"/>
                        <a:ea typeface="+mn-ea"/>
                        <a:cs typeface="+mn-cs"/>
                      </a:rPr>
                      <a:t>among males</a:t>
                    </a:r>
                  </a:p>
                </p:txBody>
              </p:sp>
            </p:grpSp>
            <p:graphicFrame>
              <p:nvGraphicFramePr>
                <p:cNvPr id="14" name="Chart 13">
                  <a:extLst>
                    <a:ext uri="{FF2B5EF4-FFF2-40B4-BE49-F238E27FC236}">
                      <a16:creationId xmlns:a16="http://schemas.microsoft.com/office/drawing/2014/main" id="{4E7288E9-EA4A-4CD5-AF8F-35FFEEFDE5D9}"/>
                    </a:ext>
                  </a:extLst>
                </p:cNvPr>
                <p:cNvGraphicFramePr/>
                <p:nvPr>
                  <p:extLst>
                    <p:ext uri="{D42A27DB-BD31-4B8C-83A1-F6EECF244321}">
                      <p14:modId xmlns:p14="http://schemas.microsoft.com/office/powerpoint/2010/main" val="3263765278"/>
                    </p:ext>
                  </p:extLst>
                </p:nvPr>
              </p:nvGraphicFramePr>
              <p:xfrm>
                <a:off x="2355869" y="2767773"/>
                <a:ext cx="4060122" cy="2912034"/>
              </p:xfrm>
              <a:graphic>
                <a:graphicData uri="http://schemas.openxmlformats.org/drawingml/2006/chart">
                  <c:chart xmlns:c="http://schemas.openxmlformats.org/drawingml/2006/chart" xmlns:r="http://schemas.openxmlformats.org/officeDocument/2006/relationships" r:id="rId8"/>
                </a:graphicData>
              </a:graphic>
            </p:graphicFrame>
            <p:sp>
              <p:nvSpPr>
                <p:cNvPr id="15" name="TextBox 4">
                  <a:extLst>
                    <a:ext uri="{FF2B5EF4-FFF2-40B4-BE49-F238E27FC236}">
                      <a16:creationId xmlns:a16="http://schemas.microsoft.com/office/drawing/2014/main" id="{4C556BED-3DCE-41C4-A224-E2B96CA0C153}"/>
                    </a:ext>
                  </a:extLst>
                </p:cNvPr>
                <p:cNvSpPr txBox="1"/>
                <p:nvPr/>
              </p:nvSpPr>
              <p:spPr>
                <a:xfrm>
                  <a:off x="17444" y="3143846"/>
                  <a:ext cx="2555693" cy="1990082"/>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33A1"/>
                      </a:solidFill>
                      <a:effectLst/>
                      <a:uLnTx/>
                      <a:uFillTx/>
                      <a:latin typeface="Franklin Gothic Book" panose="020B0503020102020204" pitchFamily="34" charset="0"/>
                      <a:ea typeface="+mn-ea"/>
                      <a:cs typeface="+mn-cs"/>
                    </a:rPr>
                    <a:t>White and Asian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males are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33A1"/>
                      </a:solidFill>
                      <a:effectLst/>
                      <a:uLnTx/>
                      <a:uFillTx/>
                      <a:latin typeface="Franklin Gothic Book" panose="020B0503020102020204" pitchFamily="34" charset="0"/>
                      <a:ea typeface="+mn-ea"/>
                      <a:cs typeface="+mn-cs"/>
                    </a:rPr>
                    <a:t>diagnosed older</a:t>
                  </a:r>
                </a:p>
              </p:txBody>
            </p:sp>
            <p:sp>
              <p:nvSpPr>
                <p:cNvPr id="16" name="TextBox 7">
                  <a:extLst>
                    <a:ext uri="{FF2B5EF4-FFF2-40B4-BE49-F238E27FC236}">
                      <a16:creationId xmlns:a16="http://schemas.microsoft.com/office/drawing/2014/main" id="{B228D331-B834-41B3-B90D-0674253F39E2}"/>
                    </a:ext>
                  </a:extLst>
                </p:cNvPr>
                <p:cNvSpPr txBox="1"/>
                <p:nvPr/>
              </p:nvSpPr>
              <p:spPr>
                <a:xfrm>
                  <a:off x="6067238" y="3141689"/>
                  <a:ext cx="2740115" cy="1990082"/>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33A1"/>
                      </a:solidFill>
                      <a:effectLst/>
                      <a:uLnTx/>
                      <a:uFillTx/>
                      <a:latin typeface="Franklin Gothic Book" panose="020B0503020102020204" pitchFamily="34" charset="0"/>
                      <a:ea typeface="+mn-ea"/>
                      <a:cs typeface="+mn-cs"/>
                    </a:rPr>
                    <a:t>Black and Hispanic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males are </a:t>
                  </a:r>
                  <a:r>
                    <a:rPr kumimoji="0" lang="en-US" sz="1800" b="0" i="0" u="none" strike="noStrike" kern="0" cap="none" spc="0" normalizeH="0" baseline="0" noProof="0" dirty="0">
                      <a:ln>
                        <a:noFill/>
                      </a:ln>
                      <a:solidFill>
                        <a:srgbClr val="0033A1"/>
                      </a:solidFill>
                      <a:effectLst/>
                      <a:uLnTx/>
                      <a:uFillTx/>
                      <a:latin typeface="Franklin Gothic Book" panose="020B0503020102020204" pitchFamily="34" charset="0"/>
                      <a:ea typeface="+mn-ea"/>
                      <a:cs typeface="+mn-cs"/>
                    </a:rPr>
                    <a:t>diagnosed at higher rate*</a:t>
                  </a:r>
                </a:p>
              </p:txBody>
            </p:sp>
            <p:sp>
              <p:nvSpPr>
                <p:cNvPr id="17" name="TextBox 5">
                  <a:extLst>
                    <a:ext uri="{FF2B5EF4-FFF2-40B4-BE49-F238E27FC236}">
                      <a16:creationId xmlns:a16="http://schemas.microsoft.com/office/drawing/2014/main" id="{B140FDE8-6CF5-4EA1-9010-37ED08A4A353}"/>
                    </a:ext>
                  </a:extLst>
                </p:cNvPr>
                <p:cNvSpPr txBox="1"/>
                <p:nvPr/>
              </p:nvSpPr>
              <p:spPr>
                <a:xfrm>
                  <a:off x="6078715" y="460295"/>
                  <a:ext cx="2743343" cy="1699568"/>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33A1"/>
                      </a:solidFill>
                      <a:effectLst/>
                      <a:uLnTx/>
                      <a:uFillTx/>
                      <a:latin typeface="Franklin Gothic Book" panose="020B0503020102020204" pitchFamily="34" charset="0"/>
                      <a:ea typeface="+mn-ea"/>
                      <a:cs typeface="+mn-cs"/>
                    </a:rPr>
                    <a:t>MMSC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accounted for </a:t>
                  </a:r>
                  <a:r>
                    <a:rPr kumimoji="0" lang="en-US" sz="1800" b="0" i="0" u="none" strike="noStrike" kern="0" cap="none" spc="0" normalizeH="0" baseline="0" noProof="0" dirty="0">
                      <a:ln>
                        <a:noFill/>
                      </a:ln>
                      <a:solidFill>
                        <a:srgbClr val="0033A1"/>
                      </a:solidFill>
                      <a:effectLst/>
                      <a:uLnTx/>
                      <a:uFillTx/>
                      <a:latin typeface="Franklin Gothic Book" panose="020B0503020102020204" pitchFamily="34" charset="0"/>
                      <a:ea typeface="+mn-ea"/>
                      <a:cs typeface="+mn-cs"/>
                    </a:rPr>
                    <a:t>most new diagnoses in males</a:t>
                  </a:r>
                </a:p>
              </p:txBody>
            </p:sp>
          </p:grpSp>
          <p:graphicFrame>
            <p:nvGraphicFramePr>
              <p:cNvPr id="11" name="Chart 10">
                <a:extLst>
                  <a:ext uri="{FF2B5EF4-FFF2-40B4-BE49-F238E27FC236}">
                    <a16:creationId xmlns:a16="http://schemas.microsoft.com/office/drawing/2014/main" id="{2B0DA5E7-0F80-46F3-8038-323A39DE995D}"/>
                  </a:ext>
                </a:extLst>
              </p:cNvPr>
              <p:cNvGraphicFramePr/>
              <p:nvPr>
                <p:extLst>
                  <p:ext uri="{D42A27DB-BD31-4B8C-83A1-F6EECF244321}">
                    <p14:modId xmlns:p14="http://schemas.microsoft.com/office/powerpoint/2010/main" val="2182509719"/>
                  </p:ext>
                </p:extLst>
              </p:nvPr>
            </p:nvGraphicFramePr>
            <p:xfrm>
              <a:off x="9054559" y="3298321"/>
              <a:ext cx="4950239" cy="2508939"/>
            </p:xfrm>
            <a:graphic>
              <a:graphicData uri="http://schemas.openxmlformats.org/drawingml/2006/chart">
                <c:chart xmlns:c="http://schemas.openxmlformats.org/drawingml/2006/chart" xmlns:r="http://schemas.openxmlformats.org/officeDocument/2006/relationships" r:id="rId9"/>
              </a:graphicData>
            </a:graphic>
          </p:graphicFrame>
        </p:grpSp>
        <p:grpSp>
          <p:nvGrpSpPr>
            <p:cNvPr id="7" name="Group 6">
              <a:extLst>
                <a:ext uri="{FF2B5EF4-FFF2-40B4-BE49-F238E27FC236}">
                  <a16:creationId xmlns:a16="http://schemas.microsoft.com/office/drawing/2014/main" id="{AE7D2409-F40A-4D72-B169-0D27B85B4853}"/>
                </a:ext>
              </a:extLst>
            </p:cNvPr>
            <p:cNvGrpSpPr/>
            <p:nvPr/>
          </p:nvGrpSpPr>
          <p:grpSpPr>
            <a:xfrm>
              <a:off x="1130969" y="5102389"/>
              <a:ext cx="11981988" cy="441275"/>
              <a:chOff x="1130969" y="5102389"/>
              <a:chExt cx="11981988" cy="441275"/>
            </a:xfrm>
          </p:grpSpPr>
          <p:sp>
            <p:nvSpPr>
              <p:cNvPr id="8" name="TextBox 8">
                <a:extLst>
                  <a:ext uri="{FF2B5EF4-FFF2-40B4-BE49-F238E27FC236}">
                    <a16:creationId xmlns:a16="http://schemas.microsoft.com/office/drawing/2014/main" id="{4650E6E5-0584-4BEA-8AD7-86C773197A43}"/>
                  </a:ext>
                </a:extLst>
              </p:cNvPr>
              <p:cNvSpPr txBox="1"/>
              <p:nvPr/>
            </p:nvSpPr>
            <p:spPr>
              <a:xfrm>
                <a:off x="1130969" y="5142443"/>
                <a:ext cx="4542897" cy="305386"/>
              </a:xfrm>
              <a:prstGeom prst="rect">
                <a:avLst/>
              </a:prstGeom>
              <a:noFill/>
              <a:ln>
                <a:noFill/>
              </a:ln>
              <a:effectLst/>
            </p:spPr>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ysClr val="windowText" lastClr="000000"/>
                    </a:solidFill>
                    <a:effectLst/>
                    <a:uLnTx/>
                    <a:uFillTx/>
                    <a:latin typeface="Franklin Gothic Book" panose="020B0503020102020204" pitchFamily="34" charset="0"/>
                    <a:ea typeface="+mn-ea"/>
                    <a:cs typeface="+mn-cs"/>
                  </a:rPr>
                  <a:t>‡Median age is based on reported birth sex for counts ≥5.</a:t>
                </a:r>
              </a:p>
            </p:txBody>
          </p:sp>
          <p:sp>
            <p:nvSpPr>
              <p:cNvPr id="9" name="TextBox 20">
                <a:extLst>
                  <a:ext uri="{FF2B5EF4-FFF2-40B4-BE49-F238E27FC236}">
                    <a16:creationId xmlns:a16="http://schemas.microsoft.com/office/drawing/2014/main" id="{5AB18185-F02A-4695-96F2-21D408CA2EA8}"/>
                  </a:ext>
                </a:extLst>
              </p:cNvPr>
              <p:cNvSpPr txBox="1"/>
              <p:nvPr/>
            </p:nvSpPr>
            <p:spPr>
              <a:xfrm>
                <a:off x="6973135" y="5102389"/>
                <a:ext cx="6139822" cy="441275"/>
              </a:xfrm>
              <a:prstGeom prst="rect">
                <a:avLst/>
              </a:prstGeom>
              <a:noFill/>
              <a:ln>
                <a:noFill/>
              </a:ln>
              <a:effectLst/>
            </p:spPr>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ysClr val="windowText" lastClr="000000"/>
                    </a:solidFill>
                    <a:effectLst/>
                    <a:uLnTx/>
                    <a:uFillTx/>
                    <a:latin typeface="Franklin Gothic Book" panose="020B0503020102020204" pitchFamily="34" charset="0"/>
                    <a:ea typeface="+mn-ea"/>
                    <a:cs typeface="+mn-cs"/>
                  </a:rPr>
                  <a:t>*Rate is per 100,000 people. Rates based on counts less than five have been suppressed.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ysClr val="windowText" lastClr="000000"/>
                    </a:solidFill>
                    <a:effectLst/>
                    <a:uLnTx/>
                    <a:uFillTx/>
                    <a:latin typeface="Franklin Gothic Book" panose="020B0503020102020204" pitchFamily="34" charset="0"/>
                    <a:ea typeface="+mn-ea"/>
                    <a:cs typeface="+mn-cs"/>
                  </a:rPr>
                  <a:t>Therefore, not all racial groups are included in this figure.</a:t>
                </a:r>
              </a:p>
            </p:txBody>
          </p:sp>
        </p:grpSp>
      </p:grpSp>
    </p:spTree>
    <p:extLst>
      <p:ext uri="{BB962C8B-B14F-4D97-AF65-F5344CB8AC3E}">
        <p14:creationId xmlns:p14="http://schemas.microsoft.com/office/powerpoint/2010/main" val="4235000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CC30D-3542-4194-B9C9-A3862CDE3188}"/>
              </a:ext>
            </a:extLst>
          </p:cNvPr>
          <p:cNvSpPr>
            <a:spLocks noGrp="1"/>
          </p:cNvSpPr>
          <p:nvPr>
            <p:ph type="title"/>
          </p:nvPr>
        </p:nvSpPr>
        <p:spPr>
          <a:xfrm>
            <a:off x="609600" y="-7254"/>
            <a:ext cx="10972800" cy="1073951"/>
          </a:xfrm>
        </p:spPr>
        <p:txBody>
          <a:bodyPr>
            <a:normAutofit/>
          </a:bodyPr>
          <a:lstStyle/>
          <a:p>
            <a:pPr algn="ctr"/>
            <a:r>
              <a:rPr lang="en-US" sz="3200" b="1" dirty="0">
                <a:solidFill>
                  <a:schemeClr val="accent1"/>
                </a:solidFill>
                <a:latin typeface="Leelawadee" panose="020B0502040204020203" pitchFamily="34" charset="-34"/>
                <a:cs typeface="Leelawadee" panose="020B0502040204020203" pitchFamily="34" charset="-34"/>
              </a:rPr>
              <a:t>Table of Contents</a:t>
            </a:r>
            <a:br>
              <a:rPr lang="en-US" sz="3200" b="1" dirty="0">
                <a:solidFill>
                  <a:schemeClr val="accent1"/>
                </a:solidFill>
                <a:latin typeface="Leelawadee" panose="020B0502040204020203" pitchFamily="34" charset="-34"/>
                <a:cs typeface="Leelawadee" panose="020B0502040204020203" pitchFamily="34" charset="-34"/>
              </a:rPr>
            </a:br>
            <a:r>
              <a:rPr lang="en-US" sz="2000" dirty="0">
                <a:solidFill>
                  <a:schemeClr val="accent1"/>
                </a:solidFill>
                <a:latin typeface="Franklin Gothic Book" panose="020B0503020102020204" pitchFamily="34" charset="0"/>
                <a:cs typeface="Leelawadee" panose="020B0502040204020203" pitchFamily="34" charset="-34"/>
              </a:rPr>
              <a:t>Interactive—Click to navigate</a:t>
            </a:r>
            <a:endParaRPr lang="en-US" sz="2000" dirty="0">
              <a:latin typeface="Franklin Gothic Book" panose="020B0503020102020204" pitchFamily="34" charset="0"/>
            </a:endParaRP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7E09C911-1635-437A-BB99-C3DDD34F11B4}"/>
                  </a:ext>
                </a:extLst>
              </p:cNvPr>
              <p:cNvGraphicFramePr>
                <a:graphicFrameLocks noChangeAspect="1"/>
              </p:cNvGraphicFramePr>
              <p:nvPr>
                <p:extLst>
                  <p:ext uri="{D42A27DB-BD31-4B8C-83A1-F6EECF244321}">
                    <p14:modId xmlns:p14="http://schemas.microsoft.com/office/powerpoint/2010/main" val="1154417188"/>
                  </p:ext>
                </p:extLst>
              </p:nvPr>
            </p:nvGraphicFramePr>
            <p:xfrm>
              <a:off x="350480" y="2463718"/>
              <a:ext cx="2206905" cy="1241384"/>
            </p:xfrm>
            <a:graphic>
              <a:graphicData uri="http://schemas.microsoft.com/office/powerpoint/2016/slidezoom">
                <pslz:sldZm>
                  <pslz:sldZmObj sldId="271" cId="1396332245">
                    <pslz:zmPr id="{182CFFAB-47A1-4B04-985F-6A668CEFFA1C}" returnToParent="0" transitionDur="1000">
                      <p166:blipFill xmlns:p166="http://schemas.microsoft.com/office/powerpoint/2016/6/main">
                        <a:blip r:embed="rId3"/>
                        <a:stretch>
                          <a:fillRect/>
                        </a:stretch>
                      </p166:blipFill>
                      <p166:spPr xmlns:p166="http://schemas.microsoft.com/office/powerpoint/2016/6/main">
                        <a:xfrm>
                          <a:off x="0" y="0"/>
                          <a:ext cx="2206905" cy="1241384"/>
                        </a:xfrm>
                        <a:prstGeom prst="rect">
                          <a:avLst/>
                        </a:prstGeom>
                        <a:ln w="3175">
                          <a:solidFill>
                            <a:prstClr val="ltGray"/>
                          </a:solidFill>
                        </a:ln>
                      </p166:spPr>
                    </pslz:zmPr>
                  </pslz:sldZmObj>
                </pslz:sldZm>
              </a:graphicData>
            </a:graphic>
          </p:graphicFrame>
        </mc:Choice>
        <mc:Fallback xmlns="">
          <p:pic>
            <p:nvPicPr>
              <p:cNvPr id="5" name="Slide Zoom 4">
                <a:hlinkClick r:id="rId4" action="ppaction://hlinksldjump"/>
                <a:extLst>
                  <a:ext uri="{FF2B5EF4-FFF2-40B4-BE49-F238E27FC236}">
                    <a16:creationId xmlns:a16="http://schemas.microsoft.com/office/drawing/2014/main" id="{7E09C911-1635-437A-BB99-C3DDD34F11B4}"/>
                  </a:ext>
                </a:extLst>
              </p:cNvPr>
              <p:cNvPicPr>
                <a:picLocks noGrp="1" noRot="1" noChangeAspect="1" noMove="1" noResize="1" noEditPoints="1" noAdjustHandles="1" noChangeArrowheads="1" noChangeShapeType="1"/>
              </p:cNvPicPr>
              <p:nvPr/>
            </p:nvPicPr>
            <p:blipFill>
              <a:blip r:embed="rId5"/>
              <a:stretch>
                <a:fillRect/>
              </a:stretch>
            </p:blipFill>
            <p:spPr>
              <a:xfrm>
                <a:off x="350480" y="2463718"/>
                <a:ext cx="2206905" cy="1241384"/>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8B07E769-9B71-4CEE-8FC5-DB5E683F257C}"/>
                  </a:ext>
                </a:extLst>
              </p:cNvPr>
              <p:cNvGraphicFramePr>
                <a:graphicFrameLocks noChangeAspect="1"/>
              </p:cNvGraphicFramePr>
              <p:nvPr>
                <p:extLst>
                  <p:ext uri="{D42A27DB-BD31-4B8C-83A1-F6EECF244321}">
                    <p14:modId xmlns:p14="http://schemas.microsoft.com/office/powerpoint/2010/main" val="2367518659"/>
                  </p:ext>
                </p:extLst>
              </p:nvPr>
            </p:nvGraphicFramePr>
            <p:xfrm>
              <a:off x="350478" y="3894138"/>
              <a:ext cx="2206905" cy="1241384"/>
            </p:xfrm>
            <a:graphic>
              <a:graphicData uri="http://schemas.microsoft.com/office/powerpoint/2016/slidezoom">
                <pslz:sldZm>
                  <pslz:sldZmObj sldId="284" cId="2787076491">
                    <pslz:zmPr id="{B0336D41-F143-410C-B122-9D95934525FC}" returnToParent="0" transitionDur="1000">
                      <p166:blipFill xmlns:p166="http://schemas.microsoft.com/office/powerpoint/2016/6/main">
                        <a:blip r:embed="rId6"/>
                        <a:stretch>
                          <a:fillRect/>
                        </a:stretch>
                      </p166:blipFill>
                      <p166:spPr xmlns:p166="http://schemas.microsoft.com/office/powerpoint/2016/6/main">
                        <a:xfrm>
                          <a:off x="0" y="0"/>
                          <a:ext cx="2206905" cy="1241384"/>
                        </a:xfrm>
                        <a:prstGeom prst="rect">
                          <a:avLst/>
                        </a:prstGeom>
                        <a:ln w="3175">
                          <a:solidFill>
                            <a:prstClr val="ltGray"/>
                          </a:solidFill>
                        </a:ln>
                      </p166:spPr>
                    </pslz:zmPr>
                  </pslz:sldZmObj>
                </pslz:sldZm>
              </a:graphicData>
            </a:graphic>
          </p:graphicFrame>
        </mc:Choice>
        <mc:Fallback xmlns="">
          <p:pic>
            <p:nvPicPr>
              <p:cNvPr id="7" name="Slide Zoom 6">
                <a:hlinkClick r:id="rId7" action="ppaction://hlinksldjump"/>
                <a:extLst>
                  <a:ext uri="{FF2B5EF4-FFF2-40B4-BE49-F238E27FC236}">
                    <a16:creationId xmlns:a16="http://schemas.microsoft.com/office/drawing/2014/main" id="{8B07E769-9B71-4CEE-8FC5-DB5E683F257C}"/>
                  </a:ext>
                </a:extLst>
              </p:cNvPr>
              <p:cNvPicPr>
                <a:picLocks noGrp="1" noRot="1" noChangeAspect="1" noMove="1" noResize="1" noEditPoints="1" noAdjustHandles="1" noChangeArrowheads="1" noChangeShapeType="1"/>
              </p:cNvPicPr>
              <p:nvPr/>
            </p:nvPicPr>
            <p:blipFill>
              <a:blip r:embed="rId8"/>
              <a:stretch>
                <a:fillRect/>
              </a:stretch>
            </p:blipFill>
            <p:spPr>
              <a:xfrm>
                <a:off x="350478" y="3894138"/>
                <a:ext cx="2206905" cy="1241384"/>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9" name="Slide Zoom 8">
                <a:extLst>
                  <a:ext uri="{FF2B5EF4-FFF2-40B4-BE49-F238E27FC236}">
                    <a16:creationId xmlns:a16="http://schemas.microsoft.com/office/drawing/2014/main" id="{8AAD8C84-7F02-49D2-8C11-B3D1793430F5}"/>
                  </a:ext>
                </a:extLst>
              </p:cNvPr>
              <p:cNvGraphicFramePr>
                <a:graphicFrameLocks noChangeAspect="1"/>
              </p:cNvGraphicFramePr>
              <p:nvPr>
                <p:extLst>
                  <p:ext uri="{D42A27DB-BD31-4B8C-83A1-F6EECF244321}">
                    <p14:modId xmlns:p14="http://schemas.microsoft.com/office/powerpoint/2010/main" val="1841909280"/>
                  </p:ext>
                </p:extLst>
              </p:nvPr>
            </p:nvGraphicFramePr>
            <p:xfrm>
              <a:off x="350478" y="5403932"/>
              <a:ext cx="2206905" cy="1241384"/>
            </p:xfrm>
            <a:graphic>
              <a:graphicData uri="http://schemas.microsoft.com/office/powerpoint/2016/slidezoom">
                <pslz:sldZm>
                  <pslz:sldZmObj sldId="286" cId="4157181504">
                    <pslz:zmPr id="{E4BE2145-ECE2-475D-9075-734F1F4BDD76}" returnToParent="0" transitionDur="1000">
                      <p166:blipFill xmlns:p166="http://schemas.microsoft.com/office/powerpoint/2016/6/main">
                        <a:blip r:embed="rId9"/>
                        <a:stretch>
                          <a:fillRect/>
                        </a:stretch>
                      </p166:blipFill>
                      <p166:spPr xmlns:p166="http://schemas.microsoft.com/office/powerpoint/2016/6/main">
                        <a:xfrm>
                          <a:off x="0" y="0"/>
                          <a:ext cx="2206905" cy="1241384"/>
                        </a:xfrm>
                        <a:prstGeom prst="rect">
                          <a:avLst/>
                        </a:prstGeom>
                        <a:ln w="3175">
                          <a:solidFill>
                            <a:prstClr val="ltGray"/>
                          </a:solidFill>
                        </a:ln>
                      </p166:spPr>
                    </pslz:zmPr>
                  </pslz:sldZmObj>
                </pslz:sldZm>
              </a:graphicData>
            </a:graphic>
          </p:graphicFrame>
        </mc:Choice>
        <mc:Fallback xmlns="">
          <p:pic>
            <p:nvPicPr>
              <p:cNvPr id="9" name="Slide Zoom 8">
                <a:hlinkClick r:id="rId10" action="ppaction://hlinksldjump"/>
                <a:extLst>
                  <a:ext uri="{FF2B5EF4-FFF2-40B4-BE49-F238E27FC236}">
                    <a16:creationId xmlns:a16="http://schemas.microsoft.com/office/drawing/2014/main" id="{8AAD8C84-7F02-49D2-8C11-B3D1793430F5}"/>
                  </a:ext>
                </a:extLst>
              </p:cNvPr>
              <p:cNvPicPr>
                <a:picLocks noGrp="1" noRot="1" noChangeAspect="1" noMove="1" noResize="1" noEditPoints="1" noAdjustHandles="1" noChangeArrowheads="1" noChangeShapeType="1"/>
              </p:cNvPicPr>
              <p:nvPr/>
            </p:nvPicPr>
            <p:blipFill>
              <a:blip r:embed="rId11"/>
              <a:stretch>
                <a:fillRect/>
              </a:stretch>
            </p:blipFill>
            <p:spPr>
              <a:xfrm>
                <a:off x="350478" y="5403932"/>
                <a:ext cx="2206905" cy="1241384"/>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1" name="Slide Zoom 10">
                <a:extLst>
                  <a:ext uri="{FF2B5EF4-FFF2-40B4-BE49-F238E27FC236}">
                    <a16:creationId xmlns:a16="http://schemas.microsoft.com/office/drawing/2014/main" id="{C1287C30-B95C-4448-8510-19C459E6BBA8}"/>
                  </a:ext>
                </a:extLst>
              </p:cNvPr>
              <p:cNvGraphicFramePr>
                <a:graphicFrameLocks noChangeAspect="1"/>
              </p:cNvGraphicFramePr>
              <p:nvPr>
                <p:extLst>
                  <p:ext uri="{D42A27DB-BD31-4B8C-83A1-F6EECF244321}">
                    <p14:modId xmlns:p14="http://schemas.microsoft.com/office/powerpoint/2010/main" val="1148803531"/>
                  </p:ext>
                </p:extLst>
              </p:nvPr>
            </p:nvGraphicFramePr>
            <p:xfrm>
              <a:off x="6297866" y="922367"/>
              <a:ext cx="2206905" cy="1241384"/>
            </p:xfrm>
            <a:graphic>
              <a:graphicData uri="http://schemas.microsoft.com/office/powerpoint/2016/slidezoom">
                <pslz:sldZm>
                  <pslz:sldZmObj sldId="330" cId="155808611">
                    <pslz:zmPr id="{FE4404FC-ABD9-4FEF-B1A5-40DC3B92EF38}" returnToParent="0" transitionDur="1000">
                      <p166:blipFill xmlns:p166="http://schemas.microsoft.com/office/powerpoint/2016/6/main">
                        <a:blip r:embed="rId12"/>
                        <a:stretch>
                          <a:fillRect/>
                        </a:stretch>
                      </p166:blipFill>
                      <p166:spPr xmlns:p166="http://schemas.microsoft.com/office/powerpoint/2016/6/main">
                        <a:xfrm>
                          <a:off x="0" y="0"/>
                          <a:ext cx="2206905" cy="1241384"/>
                        </a:xfrm>
                        <a:prstGeom prst="rect">
                          <a:avLst/>
                        </a:prstGeom>
                        <a:ln w="3175">
                          <a:solidFill>
                            <a:prstClr val="ltGray"/>
                          </a:solidFill>
                        </a:ln>
                      </p166:spPr>
                    </pslz:zmPr>
                  </pslz:sldZmObj>
                </pslz:sldZm>
              </a:graphicData>
            </a:graphic>
          </p:graphicFrame>
        </mc:Choice>
        <mc:Fallback xmlns="">
          <p:pic>
            <p:nvPicPr>
              <p:cNvPr id="11" name="Slide Zoom 10">
                <a:hlinkClick r:id="rId13" action="ppaction://hlinksldjump"/>
                <a:extLst>
                  <a:ext uri="{FF2B5EF4-FFF2-40B4-BE49-F238E27FC236}">
                    <a16:creationId xmlns:a16="http://schemas.microsoft.com/office/drawing/2014/main" id="{C1287C30-B95C-4448-8510-19C459E6BBA8}"/>
                  </a:ext>
                </a:extLst>
              </p:cNvPr>
              <p:cNvPicPr>
                <a:picLocks noGrp="1" noRot="1" noChangeAspect="1" noMove="1" noResize="1" noEditPoints="1" noAdjustHandles="1" noChangeArrowheads="1" noChangeShapeType="1"/>
              </p:cNvPicPr>
              <p:nvPr/>
            </p:nvPicPr>
            <p:blipFill>
              <a:blip r:embed="rId14"/>
              <a:stretch>
                <a:fillRect/>
              </a:stretch>
            </p:blipFill>
            <p:spPr>
              <a:xfrm>
                <a:off x="6297866" y="922367"/>
                <a:ext cx="2206905" cy="1241384"/>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3" name="Slide Zoom 12">
                <a:extLst>
                  <a:ext uri="{FF2B5EF4-FFF2-40B4-BE49-F238E27FC236}">
                    <a16:creationId xmlns:a16="http://schemas.microsoft.com/office/drawing/2014/main" id="{5B83516C-AB6B-40FB-BE4F-88C384E55900}"/>
                  </a:ext>
                </a:extLst>
              </p:cNvPr>
              <p:cNvGraphicFramePr>
                <a:graphicFrameLocks noChangeAspect="1"/>
              </p:cNvGraphicFramePr>
              <p:nvPr>
                <p:extLst>
                  <p:ext uri="{D42A27DB-BD31-4B8C-83A1-F6EECF244321}">
                    <p14:modId xmlns:p14="http://schemas.microsoft.com/office/powerpoint/2010/main" val="1509651690"/>
                  </p:ext>
                </p:extLst>
              </p:nvPr>
            </p:nvGraphicFramePr>
            <p:xfrm>
              <a:off x="6297865" y="2463718"/>
              <a:ext cx="2206905" cy="1241384"/>
            </p:xfrm>
            <a:graphic>
              <a:graphicData uri="http://schemas.microsoft.com/office/powerpoint/2016/slidezoom">
                <pslz:sldZm>
                  <pslz:sldZmObj sldId="331" cId="971894446">
                    <pslz:zmPr id="{D195F556-AF40-4D6F-B7B5-78164FF1B687}" returnToParent="0" transitionDur="1000">
                      <p166:blipFill xmlns:p166="http://schemas.microsoft.com/office/powerpoint/2016/6/main">
                        <a:blip r:embed="rId15"/>
                        <a:stretch>
                          <a:fillRect/>
                        </a:stretch>
                      </p166:blipFill>
                      <p166:spPr xmlns:p166="http://schemas.microsoft.com/office/powerpoint/2016/6/main">
                        <a:xfrm>
                          <a:off x="0" y="0"/>
                          <a:ext cx="2206905" cy="1241384"/>
                        </a:xfrm>
                        <a:prstGeom prst="rect">
                          <a:avLst/>
                        </a:prstGeom>
                        <a:ln w="3175">
                          <a:solidFill>
                            <a:prstClr val="ltGray"/>
                          </a:solidFill>
                        </a:ln>
                      </p166:spPr>
                    </pslz:zmPr>
                  </pslz:sldZmObj>
                </pslz:sldZm>
              </a:graphicData>
            </a:graphic>
          </p:graphicFrame>
        </mc:Choice>
        <mc:Fallback xmlns="">
          <p:pic>
            <p:nvPicPr>
              <p:cNvPr id="13" name="Slide Zoom 12">
                <a:hlinkClick r:id="rId16" action="ppaction://hlinksldjump"/>
                <a:extLst>
                  <a:ext uri="{FF2B5EF4-FFF2-40B4-BE49-F238E27FC236}">
                    <a16:creationId xmlns:a16="http://schemas.microsoft.com/office/drawing/2014/main" id="{5B83516C-AB6B-40FB-BE4F-88C384E55900}"/>
                  </a:ext>
                </a:extLst>
              </p:cNvPr>
              <p:cNvPicPr>
                <a:picLocks noGrp="1" noRot="1" noChangeAspect="1" noMove="1" noResize="1" noEditPoints="1" noAdjustHandles="1" noChangeArrowheads="1" noChangeShapeType="1"/>
              </p:cNvPicPr>
              <p:nvPr/>
            </p:nvPicPr>
            <p:blipFill>
              <a:blip r:embed="rId17"/>
              <a:stretch>
                <a:fillRect/>
              </a:stretch>
            </p:blipFill>
            <p:spPr>
              <a:xfrm>
                <a:off x="6297865" y="2463718"/>
                <a:ext cx="2206905" cy="1241384"/>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5" name="Slide Zoom 14">
                <a:extLst>
                  <a:ext uri="{FF2B5EF4-FFF2-40B4-BE49-F238E27FC236}">
                    <a16:creationId xmlns:a16="http://schemas.microsoft.com/office/drawing/2014/main" id="{272A6F4C-D643-4E8E-8674-4AAF80B6676A}"/>
                  </a:ext>
                </a:extLst>
              </p:cNvPr>
              <p:cNvGraphicFramePr>
                <a:graphicFrameLocks noChangeAspect="1"/>
              </p:cNvGraphicFramePr>
              <p:nvPr>
                <p:extLst>
                  <p:ext uri="{D42A27DB-BD31-4B8C-83A1-F6EECF244321}">
                    <p14:modId xmlns:p14="http://schemas.microsoft.com/office/powerpoint/2010/main" val="257379463"/>
                  </p:ext>
                </p:extLst>
              </p:nvPr>
            </p:nvGraphicFramePr>
            <p:xfrm>
              <a:off x="6297866" y="3894138"/>
              <a:ext cx="2206905" cy="1241384"/>
            </p:xfrm>
            <a:graphic>
              <a:graphicData uri="http://schemas.microsoft.com/office/powerpoint/2016/slidezoom">
                <pslz:sldZm>
                  <pslz:sldZmObj sldId="367" cId="3395705144">
                    <pslz:zmPr id="{46E4A7D1-9CE0-4AA6-86A8-75B70C31B580}" returnToParent="0" transitionDur="1000">
                      <p166:blipFill xmlns:p166="http://schemas.microsoft.com/office/powerpoint/2016/6/main">
                        <a:blip r:embed="rId18"/>
                        <a:stretch>
                          <a:fillRect/>
                        </a:stretch>
                      </p166:blipFill>
                      <p166:spPr xmlns:p166="http://schemas.microsoft.com/office/powerpoint/2016/6/main">
                        <a:xfrm>
                          <a:off x="0" y="0"/>
                          <a:ext cx="2206905" cy="1241384"/>
                        </a:xfrm>
                        <a:prstGeom prst="rect">
                          <a:avLst/>
                        </a:prstGeom>
                        <a:ln w="3175">
                          <a:solidFill>
                            <a:prstClr val="ltGray"/>
                          </a:solidFill>
                        </a:ln>
                      </p166:spPr>
                    </pslz:zmPr>
                  </pslz:sldZmObj>
                </pslz:sldZm>
              </a:graphicData>
            </a:graphic>
          </p:graphicFrame>
        </mc:Choice>
        <mc:Fallback xmlns="">
          <p:pic>
            <p:nvPicPr>
              <p:cNvPr id="15" name="Slide Zoom 14">
                <a:hlinkClick r:id="rId19" action="ppaction://hlinksldjump"/>
                <a:extLst>
                  <a:ext uri="{FF2B5EF4-FFF2-40B4-BE49-F238E27FC236}">
                    <a16:creationId xmlns:a16="http://schemas.microsoft.com/office/drawing/2014/main" id="{272A6F4C-D643-4E8E-8674-4AAF80B6676A}"/>
                  </a:ext>
                </a:extLst>
              </p:cNvPr>
              <p:cNvPicPr>
                <a:picLocks noGrp="1" noRot="1" noChangeAspect="1" noMove="1" noResize="1" noEditPoints="1" noAdjustHandles="1" noChangeArrowheads="1" noChangeShapeType="1"/>
              </p:cNvPicPr>
              <p:nvPr/>
            </p:nvPicPr>
            <p:blipFill>
              <a:blip r:embed="rId20"/>
              <a:stretch>
                <a:fillRect/>
              </a:stretch>
            </p:blipFill>
            <p:spPr>
              <a:xfrm>
                <a:off x="6297866" y="3894138"/>
                <a:ext cx="2206905" cy="1241384"/>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7" name="Slide Zoom 16">
                <a:extLst>
                  <a:ext uri="{FF2B5EF4-FFF2-40B4-BE49-F238E27FC236}">
                    <a16:creationId xmlns:a16="http://schemas.microsoft.com/office/drawing/2014/main" id="{E183D17C-D10B-46B3-8DD4-0CBA76C66AA5}"/>
                  </a:ext>
                </a:extLst>
              </p:cNvPr>
              <p:cNvGraphicFramePr>
                <a:graphicFrameLocks noChangeAspect="1"/>
              </p:cNvGraphicFramePr>
              <p:nvPr>
                <p:extLst>
                  <p:ext uri="{D42A27DB-BD31-4B8C-83A1-F6EECF244321}">
                    <p14:modId xmlns:p14="http://schemas.microsoft.com/office/powerpoint/2010/main" val="2436910269"/>
                  </p:ext>
                </p:extLst>
              </p:nvPr>
            </p:nvGraphicFramePr>
            <p:xfrm>
              <a:off x="6297865" y="5403932"/>
              <a:ext cx="2206905" cy="1241384"/>
            </p:xfrm>
            <a:graphic>
              <a:graphicData uri="http://schemas.microsoft.com/office/powerpoint/2016/slidezoom">
                <pslz:sldZm>
                  <pslz:sldZmObj sldId="338" cId="124017755">
                    <pslz:zmPr id="{2230E6D3-5CA6-4885-AB23-163F71C5529E}" returnToParent="0" transitionDur="1000">
                      <p166:blipFill xmlns:p166="http://schemas.microsoft.com/office/powerpoint/2016/6/main">
                        <a:blip r:embed="rId21"/>
                        <a:stretch>
                          <a:fillRect/>
                        </a:stretch>
                      </p166:blipFill>
                      <p166:spPr xmlns:p166="http://schemas.microsoft.com/office/powerpoint/2016/6/main">
                        <a:xfrm>
                          <a:off x="0" y="0"/>
                          <a:ext cx="2206905" cy="1241384"/>
                        </a:xfrm>
                        <a:prstGeom prst="rect">
                          <a:avLst/>
                        </a:prstGeom>
                        <a:ln w="3175">
                          <a:solidFill>
                            <a:prstClr val="ltGray"/>
                          </a:solidFill>
                        </a:ln>
                      </p166:spPr>
                    </pslz:zmPr>
                  </pslz:sldZmObj>
                </pslz:sldZm>
              </a:graphicData>
            </a:graphic>
          </p:graphicFrame>
        </mc:Choice>
        <mc:Fallback xmlns="">
          <p:pic>
            <p:nvPicPr>
              <p:cNvPr id="17" name="Slide Zoom 16">
                <a:hlinkClick r:id="rId22" action="ppaction://hlinksldjump"/>
                <a:extLst>
                  <a:ext uri="{FF2B5EF4-FFF2-40B4-BE49-F238E27FC236}">
                    <a16:creationId xmlns:a16="http://schemas.microsoft.com/office/drawing/2014/main" id="{E183D17C-D10B-46B3-8DD4-0CBA76C66AA5}"/>
                  </a:ext>
                </a:extLst>
              </p:cNvPr>
              <p:cNvPicPr>
                <a:picLocks noGrp="1" noRot="1" noChangeAspect="1" noMove="1" noResize="1" noEditPoints="1" noAdjustHandles="1" noChangeArrowheads="1" noChangeShapeType="1"/>
              </p:cNvPicPr>
              <p:nvPr/>
            </p:nvPicPr>
            <p:blipFill>
              <a:blip r:embed="rId23"/>
              <a:stretch>
                <a:fillRect/>
              </a:stretch>
            </p:blipFill>
            <p:spPr>
              <a:xfrm>
                <a:off x="6297865" y="5403932"/>
                <a:ext cx="2206905" cy="1241384"/>
              </a:xfrm>
              <a:prstGeom prst="rect">
                <a:avLst/>
              </a:prstGeom>
              <a:ln w="3175">
                <a:solidFill>
                  <a:prstClr val="ltGray"/>
                </a:solidFill>
              </a:ln>
            </p:spPr>
          </p:pic>
        </mc:Fallback>
      </mc:AlternateContent>
      <p:sp>
        <p:nvSpPr>
          <p:cNvPr id="18" name="TextBox 17">
            <a:extLst>
              <a:ext uri="{FF2B5EF4-FFF2-40B4-BE49-F238E27FC236}">
                <a16:creationId xmlns:a16="http://schemas.microsoft.com/office/drawing/2014/main" id="{925E64B5-747B-4FED-8AF4-A7C5AD3D72F9}"/>
              </a:ext>
            </a:extLst>
          </p:cNvPr>
          <p:cNvSpPr txBox="1"/>
          <p:nvPr/>
        </p:nvSpPr>
        <p:spPr>
          <a:xfrm>
            <a:off x="2841171" y="1186543"/>
            <a:ext cx="184731" cy="369332"/>
          </a:xfrm>
          <a:prstGeom prst="rect">
            <a:avLst/>
          </a:prstGeom>
          <a:noFill/>
        </p:spPr>
        <p:txBody>
          <a:bodyPr wrap="none" rtlCol="0">
            <a:spAutoFit/>
          </a:bodyPr>
          <a:lstStyle/>
          <a:p>
            <a:endParaRPr lang="en-US" dirty="0"/>
          </a:p>
        </p:txBody>
      </p:sp>
      <mc:AlternateContent xmlns:mc="http://schemas.openxmlformats.org/markup-compatibility/2006" xmlns:pslz="http://schemas.microsoft.com/office/powerpoint/2016/slidezoom">
        <mc:Choice Requires="pslz">
          <p:graphicFrame>
            <p:nvGraphicFramePr>
              <p:cNvPr id="10" name="Slide Zoom 9">
                <a:extLst>
                  <a:ext uri="{FF2B5EF4-FFF2-40B4-BE49-F238E27FC236}">
                    <a16:creationId xmlns:a16="http://schemas.microsoft.com/office/drawing/2014/main" id="{E3802610-5C0B-46BE-B1A2-CE0FB253AA95}"/>
                  </a:ext>
                </a:extLst>
              </p:cNvPr>
              <p:cNvGraphicFramePr>
                <a:graphicFrameLocks noChangeAspect="1"/>
              </p:cNvGraphicFramePr>
              <p:nvPr>
                <p:extLst>
                  <p:ext uri="{D42A27DB-BD31-4B8C-83A1-F6EECF244321}">
                    <p14:modId xmlns:p14="http://schemas.microsoft.com/office/powerpoint/2010/main" val="2544618702"/>
                  </p:ext>
                </p:extLst>
              </p:nvPr>
            </p:nvGraphicFramePr>
            <p:xfrm>
              <a:off x="350479" y="922367"/>
              <a:ext cx="2206905" cy="1241384"/>
            </p:xfrm>
            <a:graphic>
              <a:graphicData uri="http://schemas.microsoft.com/office/powerpoint/2016/slidezoom">
                <pslz:sldZm>
                  <pslz:sldZmObj sldId="407" cId="3842105076">
                    <pslz:zmPr id="{B2ACB493-9965-45A9-BF18-83A1DC4A9C73}" returnToParent="0" transitionDur="1000">
                      <p166:blipFill xmlns:p166="http://schemas.microsoft.com/office/powerpoint/2016/6/main">
                        <a:blip r:embed="rId24"/>
                        <a:stretch>
                          <a:fillRect/>
                        </a:stretch>
                      </p166:blipFill>
                      <p166:spPr xmlns:p166="http://schemas.microsoft.com/office/powerpoint/2016/6/main">
                        <a:xfrm>
                          <a:off x="0" y="0"/>
                          <a:ext cx="2206905" cy="1241384"/>
                        </a:xfrm>
                        <a:prstGeom prst="rect">
                          <a:avLst/>
                        </a:prstGeom>
                        <a:ln w="3175">
                          <a:solidFill>
                            <a:prstClr val="ltGray"/>
                          </a:solidFill>
                        </a:ln>
                      </p166:spPr>
                    </pslz:zmPr>
                  </pslz:sldZmObj>
                </pslz:sldZm>
              </a:graphicData>
            </a:graphic>
          </p:graphicFrame>
        </mc:Choice>
        <mc:Fallback xmlns="">
          <p:pic>
            <p:nvPicPr>
              <p:cNvPr id="10" name="Slide Zoom 9">
                <a:hlinkClick r:id="rId25" action="ppaction://hlinksldjump"/>
                <a:extLst>
                  <a:ext uri="{FF2B5EF4-FFF2-40B4-BE49-F238E27FC236}">
                    <a16:creationId xmlns:a16="http://schemas.microsoft.com/office/drawing/2014/main" id="{E3802610-5C0B-46BE-B1A2-CE0FB253AA95}"/>
                  </a:ext>
                </a:extLst>
              </p:cNvPr>
              <p:cNvPicPr>
                <a:picLocks noGrp="1" noRot="1" noChangeAspect="1" noMove="1" noResize="1" noEditPoints="1" noAdjustHandles="1" noChangeArrowheads="1" noChangeShapeType="1"/>
              </p:cNvPicPr>
              <p:nvPr/>
            </p:nvPicPr>
            <p:blipFill>
              <a:blip r:embed="rId26"/>
              <a:stretch>
                <a:fillRect/>
              </a:stretch>
            </p:blipFill>
            <p:spPr>
              <a:xfrm>
                <a:off x="350479" y="922367"/>
                <a:ext cx="2206905" cy="1241384"/>
              </a:xfrm>
              <a:prstGeom prst="rect">
                <a:avLst/>
              </a:prstGeom>
              <a:ln w="3175">
                <a:solidFill>
                  <a:prstClr val="ltGray"/>
                </a:solidFill>
              </a:ln>
            </p:spPr>
          </p:pic>
        </mc:Fallback>
      </mc:AlternateContent>
      <p:sp>
        <p:nvSpPr>
          <p:cNvPr id="12" name="TextBox 11">
            <a:hlinkClick r:id="rId27" action="ppaction://hlinksldjump"/>
            <a:extLst>
              <a:ext uri="{FF2B5EF4-FFF2-40B4-BE49-F238E27FC236}">
                <a16:creationId xmlns:a16="http://schemas.microsoft.com/office/drawing/2014/main" id="{8476EC65-73E3-4882-B328-730147ECA045}"/>
              </a:ext>
            </a:extLst>
          </p:cNvPr>
          <p:cNvSpPr txBox="1"/>
          <p:nvPr/>
        </p:nvSpPr>
        <p:spPr>
          <a:xfrm>
            <a:off x="3025902" y="999953"/>
            <a:ext cx="2028496" cy="338554"/>
          </a:xfrm>
          <a:prstGeom prst="rect">
            <a:avLst/>
          </a:prstGeom>
          <a:solidFill>
            <a:schemeClr val="bg1">
              <a:lumMod val="85000"/>
            </a:schemeClr>
          </a:solidFill>
        </p:spPr>
        <p:txBody>
          <a:bodyPr wrap="square" rtlCol="0">
            <a:spAutoFit/>
          </a:bodyPr>
          <a:lstStyle/>
          <a:p>
            <a:r>
              <a:rPr lang="en-US" sz="1600" b="1" dirty="0">
                <a:latin typeface="Franklin Gothic Book" panose="020B0503020102020204" pitchFamily="34" charset="0"/>
              </a:rPr>
              <a:t>Technical notes</a:t>
            </a:r>
          </a:p>
        </p:txBody>
      </p:sp>
      <p:sp>
        <p:nvSpPr>
          <p:cNvPr id="19" name="TextBox 18">
            <a:hlinkClick r:id="rId4" action="ppaction://hlinksldjump"/>
            <a:extLst>
              <a:ext uri="{FF2B5EF4-FFF2-40B4-BE49-F238E27FC236}">
                <a16:creationId xmlns:a16="http://schemas.microsoft.com/office/drawing/2014/main" id="{B11FAFAF-A285-455B-AA6C-4836CFB71252}"/>
              </a:ext>
            </a:extLst>
          </p:cNvPr>
          <p:cNvSpPr txBox="1"/>
          <p:nvPr/>
        </p:nvSpPr>
        <p:spPr>
          <a:xfrm>
            <a:off x="3025902" y="1446871"/>
            <a:ext cx="2028496" cy="338554"/>
          </a:xfrm>
          <a:prstGeom prst="rect">
            <a:avLst/>
          </a:prstGeom>
          <a:solidFill>
            <a:schemeClr val="bg1">
              <a:lumMod val="85000"/>
            </a:schemeClr>
          </a:solidFill>
        </p:spPr>
        <p:txBody>
          <a:bodyPr wrap="square" rtlCol="0">
            <a:spAutoFit/>
          </a:bodyPr>
          <a:lstStyle/>
          <a:p>
            <a:r>
              <a:rPr lang="en-US" sz="1600" b="1" dirty="0">
                <a:latin typeface="Franklin Gothic Book" panose="020B0503020102020204" pitchFamily="34" charset="0"/>
              </a:rPr>
              <a:t>Abbreviations</a:t>
            </a:r>
          </a:p>
        </p:txBody>
      </p:sp>
      <p:sp>
        <p:nvSpPr>
          <p:cNvPr id="20" name="TextBox 19">
            <a:hlinkClick r:id="rId7" action="ppaction://hlinksldjump"/>
            <a:extLst>
              <a:ext uri="{FF2B5EF4-FFF2-40B4-BE49-F238E27FC236}">
                <a16:creationId xmlns:a16="http://schemas.microsoft.com/office/drawing/2014/main" id="{EACDCD83-DC20-45E1-8725-9ADE4031CDE4}"/>
              </a:ext>
            </a:extLst>
          </p:cNvPr>
          <p:cNvSpPr txBox="1"/>
          <p:nvPr/>
        </p:nvSpPr>
        <p:spPr>
          <a:xfrm>
            <a:off x="3626068" y="2040589"/>
            <a:ext cx="2127268" cy="338554"/>
          </a:xfrm>
          <a:prstGeom prst="rect">
            <a:avLst/>
          </a:prstGeom>
          <a:solidFill>
            <a:srgbClr val="8AA490">
              <a:alpha val="20000"/>
            </a:srgbClr>
          </a:solidFill>
        </p:spPr>
        <p:txBody>
          <a:bodyPr wrap="square" rtlCol="0">
            <a:spAutoFit/>
          </a:bodyPr>
          <a:lstStyle>
            <a:defPPr>
              <a:defRPr lang="en-US"/>
            </a:defPPr>
            <a:lvl1pPr>
              <a:defRPr sz="1600">
                <a:solidFill>
                  <a:srgbClr val="2A5934"/>
                </a:solidFill>
                <a:latin typeface="Franklin Gothic Book" panose="020B0503020102020204" pitchFamily="34" charset="0"/>
              </a:defRPr>
            </a:lvl1pPr>
          </a:lstStyle>
          <a:p>
            <a:r>
              <a:rPr lang="en-US" dirty="0"/>
              <a:t>Male-Male sex</a:t>
            </a:r>
          </a:p>
        </p:txBody>
      </p:sp>
      <p:sp>
        <p:nvSpPr>
          <p:cNvPr id="21" name="TextBox 20">
            <a:hlinkClick r:id="rId28" action="ppaction://hlinksldjump"/>
            <a:extLst>
              <a:ext uri="{FF2B5EF4-FFF2-40B4-BE49-F238E27FC236}">
                <a16:creationId xmlns:a16="http://schemas.microsoft.com/office/drawing/2014/main" id="{D026EFA1-CD09-4EA8-9E2A-5A61896F710F}"/>
              </a:ext>
            </a:extLst>
          </p:cNvPr>
          <p:cNvSpPr txBox="1"/>
          <p:nvPr/>
        </p:nvSpPr>
        <p:spPr>
          <a:xfrm>
            <a:off x="3626068" y="2459896"/>
            <a:ext cx="2127268" cy="338554"/>
          </a:xfrm>
          <a:prstGeom prst="rect">
            <a:avLst/>
          </a:prstGeom>
          <a:solidFill>
            <a:srgbClr val="8AA490">
              <a:alpha val="20000"/>
            </a:srgbClr>
          </a:solidFill>
        </p:spPr>
        <p:txBody>
          <a:bodyPr wrap="square" rtlCol="0">
            <a:spAutoFit/>
          </a:bodyPr>
          <a:lstStyle>
            <a:defPPr>
              <a:defRPr lang="en-US"/>
            </a:defPPr>
            <a:lvl1pPr>
              <a:defRPr sz="1600">
                <a:solidFill>
                  <a:srgbClr val="2A5934"/>
                </a:solidFill>
                <a:latin typeface="Franklin Gothic Book" panose="020B0503020102020204" pitchFamily="34" charset="0"/>
              </a:defRPr>
            </a:lvl1pPr>
          </a:lstStyle>
          <a:p>
            <a:r>
              <a:rPr lang="en-US" dirty="0"/>
              <a:t>Male-Female sex</a:t>
            </a:r>
          </a:p>
        </p:txBody>
      </p:sp>
      <p:sp>
        <p:nvSpPr>
          <p:cNvPr id="22" name="TextBox 21">
            <a:hlinkClick r:id="rId29" action="ppaction://hlinksldjump"/>
            <a:extLst>
              <a:ext uri="{FF2B5EF4-FFF2-40B4-BE49-F238E27FC236}">
                <a16:creationId xmlns:a16="http://schemas.microsoft.com/office/drawing/2014/main" id="{D94B278A-E837-428A-AE2B-AC78340E5426}"/>
              </a:ext>
            </a:extLst>
          </p:cNvPr>
          <p:cNvSpPr txBox="1"/>
          <p:nvPr/>
        </p:nvSpPr>
        <p:spPr>
          <a:xfrm>
            <a:off x="3626068" y="2875360"/>
            <a:ext cx="2127268" cy="338554"/>
          </a:xfrm>
          <a:prstGeom prst="rect">
            <a:avLst/>
          </a:prstGeom>
          <a:solidFill>
            <a:srgbClr val="8AA490">
              <a:alpha val="20000"/>
            </a:srgbClr>
          </a:solidFill>
        </p:spPr>
        <p:txBody>
          <a:bodyPr wrap="square" rtlCol="0">
            <a:spAutoFit/>
          </a:bodyPr>
          <a:lstStyle>
            <a:defPPr>
              <a:defRPr lang="en-US"/>
            </a:defPPr>
            <a:lvl1pPr>
              <a:defRPr sz="1600">
                <a:solidFill>
                  <a:srgbClr val="2A5934"/>
                </a:solidFill>
                <a:latin typeface="Franklin Gothic Book" panose="020B0503020102020204" pitchFamily="34" charset="0"/>
              </a:defRPr>
            </a:lvl1pPr>
          </a:lstStyle>
          <a:p>
            <a:r>
              <a:rPr lang="en-US" dirty="0"/>
              <a:t>Injection drug use</a:t>
            </a:r>
          </a:p>
        </p:txBody>
      </p:sp>
      <p:sp>
        <p:nvSpPr>
          <p:cNvPr id="23" name="TextBox 22">
            <a:hlinkClick r:id="rId30" action="ppaction://hlinksldjump"/>
            <a:extLst>
              <a:ext uri="{FF2B5EF4-FFF2-40B4-BE49-F238E27FC236}">
                <a16:creationId xmlns:a16="http://schemas.microsoft.com/office/drawing/2014/main" id="{608F6666-CDED-42AF-8219-8D116C7323D2}"/>
              </a:ext>
            </a:extLst>
          </p:cNvPr>
          <p:cNvSpPr txBox="1"/>
          <p:nvPr/>
        </p:nvSpPr>
        <p:spPr>
          <a:xfrm>
            <a:off x="3626068" y="3305543"/>
            <a:ext cx="2127267" cy="338554"/>
          </a:xfrm>
          <a:prstGeom prst="rect">
            <a:avLst/>
          </a:prstGeom>
          <a:solidFill>
            <a:srgbClr val="8AA490">
              <a:alpha val="20000"/>
            </a:srgbClr>
          </a:solidFill>
        </p:spPr>
        <p:txBody>
          <a:bodyPr wrap="square" rtlCol="0">
            <a:spAutoFit/>
          </a:bodyPr>
          <a:lstStyle>
            <a:defPPr>
              <a:defRPr lang="en-US"/>
            </a:defPPr>
            <a:lvl1pPr>
              <a:defRPr sz="1600">
                <a:solidFill>
                  <a:srgbClr val="2A5934"/>
                </a:solidFill>
                <a:latin typeface="Franklin Gothic Book" panose="020B0503020102020204" pitchFamily="34" charset="0"/>
              </a:defRPr>
            </a:lvl1pPr>
          </a:lstStyle>
          <a:p>
            <a:r>
              <a:rPr lang="en-US" dirty="0"/>
              <a:t>Perinatal exposure</a:t>
            </a:r>
          </a:p>
        </p:txBody>
      </p:sp>
      <p:sp>
        <p:nvSpPr>
          <p:cNvPr id="24" name="TextBox 23">
            <a:hlinkClick r:id="rId31" action="ppaction://hlinksldjump"/>
            <a:extLst>
              <a:ext uri="{FF2B5EF4-FFF2-40B4-BE49-F238E27FC236}">
                <a16:creationId xmlns:a16="http://schemas.microsoft.com/office/drawing/2014/main" id="{02E47987-31BC-48ED-AAD3-91A6192C6C27}"/>
              </a:ext>
            </a:extLst>
          </p:cNvPr>
          <p:cNvSpPr txBox="1"/>
          <p:nvPr/>
        </p:nvSpPr>
        <p:spPr>
          <a:xfrm>
            <a:off x="3626067" y="3718983"/>
            <a:ext cx="2127267" cy="338554"/>
          </a:xfrm>
          <a:prstGeom prst="rect">
            <a:avLst/>
          </a:prstGeom>
          <a:solidFill>
            <a:srgbClr val="8AA490">
              <a:alpha val="20000"/>
            </a:srgbClr>
          </a:solidFill>
        </p:spPr>
        <p:txBody>
          <a:bodyPr wrap="square" rtlCol="0">
            <a:spAutoFit/>
          </a:bodyPr>
          <a:lstStyle>
            <a:defPPr>
              <a:defRPr lang="en-US"/>
            </a:defPPr>
            <a:lvl1pPr>
              <a:defRPr sz="1600">
                <a:solidFill>
                  <a:srgbClr val="2A5934"/>
                </a:solidFill>
                <a:latin typeface="Franklin Gothic Book" panose="020B0503020102020204" pitchFamily="34" charset="0"/>
              </a:defRPr>
            </a:lvl1pPr>
          </a:lstStyle>
          <a:p>
            <a:r>
              <a:rPr lang="en-US" dirty="0"/>
              <a:t>Sex work</a:t>
            </a:r>
          </a:p>
        </p:txBody>
      </p:sp>
      <p:sp>
        <p:nvSpPr>
          <p:cNvPr id="25" name="TextBox 24">
            <a:hlinkClick r:id="rId32" action="ppaction://hlinksldjump"/>
            <a:extLst>
              <a:ext uri="{FF2B5EF4-FFF2-40B4-BE49-F238E27FC236}">
                <a16:creationId xmlns:a16="http://schemas.microsoft.com/office/drawing/2014/main" id="{CB1BE239-9D03-461A-BAF5-4AC637410E5B}"/>
              </a:ext>
            </a:extLst>
          </p:cNvPr>
          <p:cNvSpPr txBox="1"/>
          <p:nvPr/>
        </p:nvSpPr>
        <p:spPr>
          <a:xfrm>
            <a:off x="3626067" y="4156704"/>
            <a:ext cx="2127267" cy="338554"/>
          </a:xfrm>
          <a:prstGeom prst="rect">
            <a:avLst/>
          </a:prstGeom>
          <a:solidFill>
            <a:srgbClr val="8AA490">
              <a:alpha val="20000"/>
            </a:srgbClr>
          </a:solidFill>
        </p:spPr>
        <p:txBody>
          <a:bodyPr wrap="square" rtlCol="0">
            <a:spAutoFit/>
          </a:bodyPr>
          <a:lstStyle>
            <a:defPPr>
              <a:defRPr lang="en-US"/>
            </a:defPPr>
            <a:lvl1pPr>
              <a:defRPr sz="1600">
                <a:solidFill>
                  <a:srgbClr val="2A5934"/>
                </a:solidFill>
                <a:latin typeface="Franklin Gothic Book" panose="020B0503020102020204" pitchFamily="34" charset="0"/>
              </a:defRPr>
            </a:lvl1pPr>
          </a:lstStyle>
          <a:p>
            <a:r>
              <a:rPr lang="en-US" dirty="0"/>
              <a:t>Gender: M / F / Trans</a:t>
            </a:r>
          </a:p>
        </p:txBody>
      </p:sp>
      <p:sp>
        <p:nvSpPr>
          <p:cNvPr id="26" name="TextBox 25">
            <a:hlinkClick r:id="rId33" action="ppaction://hlinksldjump"/>
            <a:extLst>
              <a:ext uri="{FF2B5EF4-FFF2-40B4-BE49-F238E27FC236}">
                <a16:creationId xmlns:a16="http://schemas.microsoft.com/office/drawing/2014/main" id="{EE5C56F2-903F-49CF-A16F-D9E224F83425}"/>
              </a:ext>
            </a:extLst>
          </p:cNvPr>
          <p:cNvSpPr txBox="1"/>
          <p:nvPr/>
        </p:nvSpPr>
        <p:spPr>
          <a:xfrm>
            <a:off x="3626067" y="4622487"/>
            <a:ext cx="2127268" cy="338554"/>
          </a:xfrm>
          <a:prstGeom prst="rect">
            <a:avLst/>
          </a:prstGeom>
          <a:solidFill>
            <a:srgbClr val="8AA490">
              <a:alpha val="20000"/>
            </a:srgbClr>
          </a:solidFill>
        </p:spPr>
        <p:txBody>
          <a:bodyPr wrap="square" rtlCol="0">
            <a:spAutoFit/>
          </a:bodyPr>
          <a:lstStyle>
            <a:defPPr>
              <a:defRPr lang="en-US"/>
            </a:defPPr>
            <a:lvl1pPr>
              <a:defRPr sz="1600">
                <a:solidFill>
                  <a:srgbClr val="2A5934"/>
                </a:solidFill>
                <a:latin typeface="Franklin Gothic Book" panose="020B0503020102020204" pitchFamily="34" charset="0"/>
              </a:defRPr>
            </a:lvl1pPr>
          </a:lstStyle>
          <a:p>
            <a:r>
              <a:rPr lang="en-US" dirty="0"/>
              <a:t>Race</a:t>
            </a:r>
          </a:p>
        </p:txBody>
      </p:sp>
      <p:sp>
        <p:nvSpPr>
          <p:cNvPr id="27" name="TextBox 26">
            <a:hlinkClick r:id="rId34" action="ppaction://hlinksldjump"/>
            <a:extLst>
              <a:ext uri="{FF2B5EF4-FFF2-40B4-BE49-F238E27FC236}">
                <a16:creationId xmlns:a16="http://schemas.microsoft.com/office/drawing/2014/main" id="{1DFEA28B-E122-4BEE-869D-4110F9B87409}"/>
              </a:ext>
            </a:extLst>
          </p:cNvPr>
          <p:cNvSpPr txBox="1"/>
          <p:nvPr/>
        </p:nvSpPr>
        <p:spPr>
          <a:xfrm>
            <a:off x="3626067" y="5036988"/>
            <a:ext cx="2127268" cy="338554"/>
          </a:xfrm>
          <a:prstGeom prst="rect">
            <a:avLst/>
          </a:prstGeom>
          <a:solidFill>
            <a:srgbClr val="8AA490">
              <a:alpha val="20000"/>
            </a:srgbClr>
          </a:solidFill>
        </p:spPr>
        <p:txBody>
          <a:bodyPr wrap="square" rtlCol="0">
            <a:spAutoFit/>
          </a:bodyPr>
          <a:lstStyle>
            <a:defPPr>
              <a:defRPr lang="en-US"/>
            </a:defPPr>
            <a:lvl1pPr>
              <a:defRPr sz="1600">
                <a:solidFill>
                  <a:srgbClr val="2A5934"/>
                </a:solidFill>
                <a:latin typeface="Franklin Gothic Book" panose="020B0503020102020204" pitchFamily="34" charset="0"/>
              </a:defRPr>
            </a:lvl1pPr>
          </a:lstStyle>
          <a:p>
            <a:r>
              <a:rPr lang="en-US" dirty="0"/>
              <a:t>Age: youth/ 55+</a:t>
            </a:r>
          </a:p>
        </p:txBody>
      </p:sp>
      <p:sp>
        <p:nvSpPr>
          <p:cNvPr id="28" name="TextBox 27">
            <a:hlinkClick r:id="rId35" action="ppaction://hlinksldjump"/>
            <a:extLst>
              <a:ext uri="{FF2B5EF4-FFF2-40B4-BE49-F238E27FC236}">
                <a16:creationId xmlns:a16="http://schemas.microsoft.com/office/drawing/2014/main" id="{92DF99EB-C588-4DA6-9332-93C8CD092EAF}"/>
              </a:ext>
            </a:extLst>
          </p:cNvPr>
          <p:cNvSpPr txBox="1"/>
          <p:nvPr/>
        </p:nvSpPr>
        <p:spPr>
          <a:xfrm>
            <a:off x="3626067" y="5481481"/>
            <a:ext cx="2127268" cy="338554"/>
          </a:xfrm>
          <a:prstGeom prst="rect">
            <a:avLst/>
          </a:prstGeom>
          <a:solidFill>
            <a:srgbClr val="8AA490">
              <a:alpha val="20000"/>
            </a:srgbClr>
          </a:solidFill>
        </p:spPr>
        <p:txBody>
          <a:bodyPr wrap="square" rtlCol="0">
            <a:spAutoFit/>
          </a:bodyPr>
          <a:lstStyle>
            <a:defPPr>
              <a:defRPr lang="en-US"/>
            </a:defPPr>
            <a:lvl1pPr>
              <a:defRPr sz="1600">
                <a:solidFill>
                  <a:srgbClr val="2A5934"/>
                </a:solidFill>
                <a:latin typeface="Franklin Gothic Book" panose="020B0503020102020204" pitchFamily="34" charset="0"/>
              </a:defRPr>
            </a:lvl1pPr>
          </a:lstStyle>
          <a:p>
            <a:r>
              <a:rPr lang="en-US" dirty="0"/>
              <a:t>Late diagnosis</a:t>
            </a:r>
          </a:p>
        </p:txBody>
      </p:sp>
      <p:sp>
        <p:nvSpPr>
          <p:cNvPr id="29" name="TextBox 28">
            <a:hlinkClick r:id="rId36" action="ppaction://hlinksldjump"/>
            <a:extLst>
              <a:ext uri="{FF2B5EF4-FFF2-40B4-BE49-F238E27FC236}">
                <a16:creationId xmlns:a16="http://schemas.microsoft.com/office/drawing/2014/main" id="{F814304A-4DB5-4165-B4B0-78291476FD24}"/>
              </a:ext>
            </a:extLst>
          </p:cNvPr>
          <p:cNvSpPr txBox="1"/>
          <p:nvPr/>
        </p:nvSpPr>
        <p:spPr>
          <a:xfrm>
            <a:off x="3626067" y="5925974"/>
            <a:ext cx="2127267" cy="338554"/>
          </a:xfrm>
          <a:prstGeom prst="rect">
            <a:avLst/>
          </a:prstGeom>
          <a:solidFill>
            <a:srgbClr val="8AA490">
              <a:alpha val="20000"/>
            </a:srgbClr>
          </a:solidFill>
        </p:spPr>
        <p:txBody>
          <a:bodyPr wrap="square" rtlCol="0">
            <a:spAutoFit/>
          </a:bodyPr>
          <a:lstStyle>
            <a:defPPr>
              <a:defRPr lang="en-US"/>
            </a:defPPr>
            <a:lvl1pPr>
              <a:defRPr sz="1600">
                <a:solidFill>
                  <a:srgbClr val="2A5934"/>
                </a:solidFill>
                <a:latin typeface="Franklin Gothic Book" panose="020B0503020102020204" pitchFamily="34" charset="0"/>
              </a:defRPr>
            </a:lvl1pPr>
          </a:lstStyle>
          <a:p>
            <a:r>
              <a:rPr lang="en-US" dirty="0"/>
              <a:t>Incarcerated persons</a:t>
            </a:r>
          </a:p>
        </p:txBody>
      </p:sp>
      <p:sp>
        <p:nvSpPr>
          <p:cNvPr id="30" name="TextBox 29">
            <a:hlinkClick r:id="rId37" action="ppaction://hlinksldjump"/>
            <a:extLst>
              <a:ext uri="{FF2B5EF4-FFF2-40B4-BE49-F238E27FC236}">
                <a16:creationId xmlns:a16="http://schemas.microsoft.com/office/drawing/2014/main" id="{75FEAE16-4941-4832-B45F-C06180A9839C}"/>
              </a:ext>
            </a:extLst>
          </p:cNvPr>
          <p:cNvSpPr txBox="1"/>
          <p:nvPr/>
        </p:nvSpPr>
        <p:spPr>
          <a:xfrm>
            <a:off x="3626067" y="6370467"/>
            <a:ext cx="2127267" cy="338554"/>
          </a:xfrm>
          <a:prstGeom prst="rect">
            <a:avLst/>
          </a:prstGeom>
          <a:solidFill>
            <a:srgbClr val="8AA490">
              <a:alpha val="20000"/>
            </a:srgbClr>
          </a:solidFill>
        </p:spPr>
        <p:txBody>
          <a:bodyPr wrap="square" rtlCol="0">
            <a:spAutoFit/>
          </a:bodyPr>
          <a:lstStyle>
            <a:defPPr>
              <a:defRPr lang="en-US"/>
            </a:defPPr>
            <a:lvl1pPr>
              <a:defRPr sz="1600">
                <a:solidFill>
                  <a:srgbClr val="2A5934"/>
                </a:solidFill>
                <a:latin typeface="Franklin Gothic Book" panose="020B0503020102020204" pitchFamily="34" charset="0"/>
              </a:defRPr>
            </a:lvl1pPr>
          </a:lstStyle>
          <a:p>
            <a:r>
              <a:rPr lang="en-US" dirty="0"/>
              <a:t>Metropolitan grouping</a:t>
            </a:r>
          </a:p>
        </p:txBody>
      </p:sp>
      <p:sp>
        <p:nvSpPr>
          <p:cNvPr id="31" name="TextBox 30">
            <a:hlinkClick r:id="rId16" action="ppaction://hlinksldjump"/>
            <a:extLst>
              <a:ext uri="{FF2B5EF4-FFF2-40B4-BE49-F238E27FC236}">
                <a16:creationId xmlns:a16="http://schemas.microsoft.com/office/drawing/2014/main" id="{A2CC9FB9-2E2C-43F4-83D5-5D7624CB4152}"/>
              </a:ext>
            </a:extLst>
          </p:cNvPr>
          <p:cNvSpPr txBox="1"/>
          <p:nvPr/>
        </p:nvSpPr>
        <p:spPr>
          <a:xfrm>
            <a:off x="9837691" y="255745"/>
            <a:ext cx="2028496" cy="584775"/>
          </a:xfrm>
          <a:prstGeom prst="rect">
            <a:avLst/>
          </a:prstGeom>
          <a:solidFill>
            <a:srgbClr val="8AA490">
              <a:alpha val="20000"/>
            </a:srgbClr>
          </a:solidFill>
        </p:spPr>
        <p:txBody>
          <a:bodyPr wrap="square" rtlCol="0">
            <a:spAutoFit/>
          </a:bodyPr>
          <a:lstStyle/>
          <a:p>
            <a:r>
              <a:rPr lang="en-US" sz="1600" dirty="0">
                <a:solidFill>
                  <a:srgbClr val="2A5934"/>
                </a:solidFill>
                <a:latin typeface="Franklin Gothic Book" panose="020B0503020102020204" pitchFamily="34" charset="0"/>
              </a:rPr>
              <a:t>Sexually transmitted infections</a:t>
            </a:r>
          </a:p>
        </p:txBody>
      </p:sp>
      <p:sp>
        <p:nvSpPr>
          <p:cNvPr id="32" name="TextBox 31">
            <a:hlinkClick r:id="rId38" action="ppaction://hlinksldjump"/>
            <a:extLst>
              <a:ext uri="{FF2B5EF4-FFF2-40B4-BE49-F238E27FC236}">
                <a16:creationId xmlns:a16="http://schemas.microsoft.com/office/drawing/2014/main" id="{7EB65FFF-9BFB-453B-AF52-EFCAE4CFD3A6}"/>
              </a:ext>
            </a:extLst>
          </p:cNvPr>
          <p:cNvSpPr txBox="1"/>
          <p:nvPr/>
        </p:nvSpPr>
        <p:spPr>
          <a:xfrm>
            <a:off x="9837691" y="922127"/>
            <a:ext cx="2028496" cy="338554"/>
          </a:xfrm>
          <a:prstGeom prst="rect">
            <a:avLst/>
          </a:prstGeom>
          <a:solidFill>
            <a:srgbClr val="8AA490">
              <a:alpha val="20000"/>
            </a:srgbClr>
          </a:solidFill>
        </p:spPr>
        <p:txBody>
          <a:bodyPr wrap="square" rtlCol="0">
            <a:spAutoFit/>
          </a:bodyPr>
          <a:lstStyle/>
          <a:p>
            <a:r>
              <a:rPr lang="en-US" sz="1600" dirty="0">
                <a:solidFill>
                  <a:srgbClr val="2A5934"/>
                </a:solidFill>
                <a:latin typeface="Franklin Gothic Book" panose="020B0503020102020204" pitchFamily="34" charset="0"/>
              </a:rPr>
              <a:t>Hepatitis C</a:t>
            </a:r>
          </a:p>
        </p:txBody>
      </p:sp>
      <p:sp>
        <p:nvSpPr>
          <p:cNvPr id="33" name="TextBox 32">
            <a:hlinkClick r:id="rId39" action="ppaction://hlinksldjump"/>
            <a:extLst>
              <a:ext uri="{FF2B5EF4-FFF2-40B4-BE49-F238E27FC236}">
                <a16:creationId xmlns:a16="http://schemas.microsoft.com/office/drawing/2014/main" id="{6410E3C2-DC35-48AA-A493-5CAC130A8B3A}"/>
              </a:ext>
            </a:extLst>
          </p:cNvPr>
          <p:cNvSpPr txBox="1"/>
          <p:nvPr/>
        </p:nvSpPr>
        <p:spPr>
          <a:xfrm>
            <a:off x="9807778" y="1357232"/>
            <a:ext cx="2028496" cy="338554"/>
          </a:xfrm>
          <a:prstGeom prst="rect">
            <a:avLst/>
          </a:prstGeom>
          <a:solidFill>
            <a:srgbClr val="8AA490">
              <a:alpha val="20000"/>
            </a:srgbClr>
          </a:solidFill>
        </p:spPr>
        <p:txBody>
          <a:bodyPr wrap="square" rtlCol="0">
            <a:spAutoFit/>
          </a:bodyPr>
          <a:lstStyle/>
          <a:p>
            <a:r>
              <a:rPr lang="en-US" sz="1600" dirty="0">
                <a:solidFill>
                  <a:srgbClr val="2A5934"/>
                </a:solidFill>
                <a:latin typeface="Franklin Gothic Book" panose="020B0503020102020204" pitchFamily="34" charset="0"/>
              </a:rPr>
              <a:t>Tuberculosis</a:t>
            </a:r>
            <a:r>
              <a:rPr lang="en-US" sz="1600" dirty="0">
                <a:latin typeface="Franklin Gothic Book" panose="020B0503020102020204" pitchFamily="34" charset="0"/>
              </a:rPr>
              <a:t> </a:t>
            </a:r>
          </a:p>
        </p:txBody>
      </p:sp>
      <p:sp>
        <p:nvSpPr>
          <p:cNvPr id="34" name="TextBox 33">
            <a:hlinkClick r:id="rId40" action="ppaction://hlinksldjump"/>
            <a:extLst>
              <a:ext uri="{FF2B5EF4-FFF2-40B4-BE49-F238E27FC236}">
                <a16:creationId xmlns:a16="http://schemas.microsoft.com/office/drawing/2014/main" id="{B2783A1F-B893-48BE-92DE-F5DF2A55B3C0}"/>
              </a:ext>
            </a:extLst>
          </p:cNvPr>
          <p:cNvSpPr txBox="1"/>
          <p:nvPr/>
        </p:nvSpPr>
        <p:spPr>
          <a:xfrm>
            <a:off x="9807778" y="1756417"/>
            <a:ext cx="2028496" cy="584775"/>
          </a:xfrm>
          <a:prstGeom prst="rect">
            <a:avLst/>
          </a:prstGeom>
          <a:solidFill>
            <a:srgbClr val="8AA490">
              <a:alpha val="20000"/>
            </a:srgbClr>
          </a:solidFill>
        </p:spPr>
        <p:txBody>
          <a:bodyPr wrap="square" rtlCol="0">
            <a:spAutoFit/>
          </a:bodyPr>
          <a:lstStyle/>
          <a:p>
            <a:r>
              <a:rPr lang="en-US" sz="1600" dirty="0">
                <a:solidFill>
                  <a:srgbClr val="2A5934"/>
                </a:solidFill>
                <a:latin typeface="Franklin Gothic Book" panose="020B0503020102020204" pitchFamily="34" charset="0"/>
              </a:rPr>
              <a:t>Mental health and substance use </a:t>
            </a:r>
          </a:p>
        </p:txBody>
      </p:sp>
      <p:sp>
        <p:nvSpPr>
          <p:cNvPr id="35" name="TextBox 34">
            <a:hlinkClick r:id="rId22" action="ppaction://hlinksldjump"/>
            <a:extLst>
              <a:ext uri="{FF2B5EF4-FFF2-40B4-BE49-F238E27FC236}">
                <a16:creationId xmlns:a16="http://schemas.microsoft.com/office/drawing/2014/main" id="{F831B284-CBDD-44A3-B6DB-8B1751E2BBE7}"/>
              </a:ext>
            </a:extLst>
          </p:cNvPr>
          <p:cNvSpPr txBox="1"/>
          <p:nvPr/>
        </p:nvSpPr>
        <p:spPr>
          <a:xfrm>
            <a:off x="9807778" y="2595744"/>
            <a:ext cx="2028496" cy="584775"/>
          </a:xfrm>
          <a:prstGeom prst="rect">
            <a:avLst/>
          </a:prstGeom>
          <a:solidFill>
            <a:srgbClr val="B9C7E5">
              <a:alpha val="20000"/>
            </a:srgbClr>
          </a:solidFill>
          <a:ln>
            <a:noFill/>
          </a:ln>
        </p:spPr>
        <p:txBody>
          <a:bodyPr wrap="square" rtlCol="0">
            <a:spAutoFit/>
          </a:bodyPr>
          <a:lstStyle/>
          <a:p>
            <a:r>
              <a:rPr lang="en-US" sz="1600" dirty="0">
                <a:solidFill>
                  <a:srgbClr val="0033A1"/>
                </a:solidFill>
                <a:latin typeface="Franklin Gothic Book" panose="020B0503020102020204" pitchFamily="34" charset="0"/>
              </a:rPr>
              <a:t>Care services – </a:t>
            </a:r>
          </a:p>
          <a:p>
            <a:r>
              <a:rPr lang="en-US" sz="1600" dirty="0">
                <a:solidFill>
                  <a:srgbClr val="0033A1"/>
                </a:solidFill>
                <a:latin typeface="Franklin Gothic Book" panose="020B0503020102020204" pitchFamily="34" charset="0"/>
              </a:rPr>
              <a:t>Ryan White Program</a:t>
            </a:r>
          </a:p>
        </p:txBody>
      </p:sp>
      <p:sp>
        <p:nvSpPr>
          <p:cNvPr id="36" name="TextBox 35">
            <a:hlinkClick r:id="rId41" action="ppaction://hlinksldjump"/>
            <a:extLst>
              <a:ext uri="{FF2B5EF4-FFF2-40B4-BE49-F238E27FC236}">
                <a16:creationId xmlns:a16="http://schemas.microsoft.com/office/drawing/2014/main" id="{5CF12135-DC04-4AB6-82C1-4C96C5D88904}"/>
              </a:ext>
            </a:extLst>
          </p:cNvPr>
          <p:cNvSpPr txBox="1"/>
          <p:nvPr/>
        </p:nvSpPr>
        <p:spPr>
          <a:xfrm>
            <a:off x="9815669" y="3280903"/>
            <a:ext cx="2028496" cy="584775"/>
          </a:xfrm>
          <a:prstGeom prst="rect">
            <a:avLst/>
          </a:prstGeom>
          <a:solidFill>
            <a:srgbClr val="B9C7E5">
              <a:alpha val="20000"/>
            </a:srgbClr>
          </a:solidFill>
          <a:ln>
            <a:noFill/>
          </a:ln>
        </p:spPr>
        <p:txBody>
          <a:bodyPr wrap="square" rtlCol="0">
            <a:spAutoFit/>
          </a:bodyPr>
          <a:lstStyle/>
          <a:p>
            <a:r>
              <a:rPr lang="en-US" sz="1600" dirty="0">
                <a:solidFill>
                  <a:srgbClr val="0033A1"/>
                </a:solidFill>
                <a:latin typeface="Franklin Gothic Book" panose="020B0503020102020204" pitchFamily="34" charset="0"/>
              </a:rPr>
              <a:t>AIDS Drug Assistance Program (ADAP) </a:t>
            </a:r>
          </a:p>
        </p:txBody>
      </p:sp>
      <p:sp>
        <p:nvSpPr>
          <p:cNvPr id="37" name="TextBox 36">
            <a:hlinkClick r:id="rId42" action="ppaction://hlinksldjump"/>
            <a:extLst>
              <a:ext uri="{FF2B5EF4-FFF2-40B4-BE49-F238E27FC236}">
                <a16:creationId xmlns:a16="http://schemas.microsoft.com/office/drawing/2014/main" id="{2494BAA0-2B8D-4A01-B250-AA1A96290BB1}"/>
              </a:ext>
            </a:extLst>
          </p:cNvPr>
          <p:cNvSpPr txBox="1"/>
          <p:nvPr/>
        </p:nvSpPr>
        <p:spPr>
          <a:xfrm>
            <a:off x="9807778" y="3975061"/>
            <a:ext cx="2028496" cy="338554"/>
          </a:xfrm>
          <a:prstGeom prst="rect">
            <a:avLst/>
          </a:prstGeom>
          <a:solidFill>
            <a:srgbClr val="B9C7E5">
              <a:alpha val="20000"/>
            </a:srgbClr>
          </a:solidFill>
          <a:ln>
            <a:noFill/>
          </a:ln>
        </p:spPr>
        <p:txBody>
          <a:bodyPr wrap="square" rtlCol="0">
            <a:spAutoFit/>
          </a:bodyPr>
          <a:lstStyle/>
          <a:p>
            <a:r>
              <a:rPr lang="en-US" sz="1600" dirty="0">
                <a:solidFill>
                  <a:srgbClr val="0033A1"/>
                </a:solidFill>
                <a:latin typeface="Franklin Gothic Book" panose="020B0503020102020204" pitchFamily="34" charset="0"/>
              </a:rPr>
              <a:t>Medicaid services </a:t>
            </a:r>
          </a:p>
        </p:txBody>
      </p:sp>
      <p:sp>
        <p:nvSpPr>
          <p:cNvPr id="38" name="TextBox 37">
            <a:hlinkClick r:id="rId43" action="ppaction://hlinksldjump"/>
            <a:extLst>
              <a:ext uri="{FF2B5EF4-FFF2-40B4-BE49-F238E27FC236}">
                <a16:creationId xmlns:a16="http://schemas.microsoft.com/office/drawing/2014/main" id="{C90E44D0-E311-46D5-8019-1D6B45FF4021}"/>
              </a:ext>
            </a:extLst>
          </p:cNvPr>
          <p:cNvSpPr txBox="1"/>
          <p:nvPr/>
        </p:nvSpPr>
        <p:spPr>
          <a:xfrm>
            <a:off x="9807778" y="4405249"/>
            <a:ext cx="2028496" cy="584775"/>
          </a:xfrm>
          <a:prstGeom prst="rect">
            <a:avLst/>
          </a:prstGeom>
          <a:solidFill>
            <a:srgbClr val="B9C7E5">
              <a:alpha val="20000"/>
            </a:srgbClr>
          </a:solidFill>
          <a:ln>
            <a:noFill/>
          </a:ln>
        </p:spPr>
        <p:txBody>
          <a:bodyPr wrap="square" rtlCol="0">
            <a:spAutoFit/>
          </a:bodyPr>
          <a:lstStyle/>
          <a:p>
            <a:r>
              <a:rPr lang="en-US" sz="1600" dirty="0">
                <a:solidFill>
                  <a:srgbClr val="0033A1"/>
                </a:solidFill>
                <a:latin typeface="Franklin Gothic Book" panose="020B0503020102020204" pitchFamily="34" charset="0"/>
              </a:rPr>
              <a:t>Peer Navigator Program</a:t>
            </a:r>
          </a:p>
        </p:txBody>
      </p:sp>
      <p:sp>
        <p:nvSpPr>
          <p:cNvPr id="39" name="TextBox 38">
            <a:hlinkClick r:id="rId44" action="ppaction://hlinksldjump"/>
            <a:extLst>
              <a:ext uri="{FF2B5EF4-FFF2-40B4-BE49-F238E27FC236}">
                <a16:creationId xmlns:a16="http://schemas.microsoft.com/office/drawing/2014/main" id="{814EBFA8-DC31-4FD2-9437-56502C396BE4}"/>
              </a:ext>
            </a:extLst>
          </p:cNvPr>
          <p:cNvSpPr txBox="1"/>
          <p:nvPr/>
        </p:nvSpPr>
        <p:spPr>
          <a:xfrm>
            <a:off x="9815669" y="5073963"/>
            <a:ext cx="2028496" cy="338554"/>
          </a:xfrm>
          <a:prstGeom prst="rect">
            <a:avLst/>
          </a:prstGeom>
          <a:solidFill>
            <a:srgbClr val="B9C7E5">
              <a:alpha val="20000"/>
            </a:srgbClr>
          </a:solidFill>
          <a:ln>
            <a:noFill/>
          </a:ln>
        </p:spPr>
        <p:txBody>
          <a:bodyPr wrap="square" rtlCol="0">
            <a:spAutoFit/>
          </a:bodyPr>
          <a:lstStyle/>
          <a:p>
            <a:r>
              <a:rPr lang="en-US" sz="1600" dirty="0">
                <a:solidFill>
                  <a:srgbClr val="0033A1"/>
                </a:solidFill>
                <a:latin typeface="Franklin Gothic Book" panose="020B0503020102020204" pitchFamily="34" charset="0"/>
              </a:rPr>
              <a:t>HIV care continuum</a:t>
            </a:r>
          </a:p>
        </p:txBody>
      </p:sp>
      <p:sp>
        <p:nvSpPr>
          <p:cNvPr id="40" name="TextBox 39">
            <a:hlinkClick r:id="rId45" action="ppaction://hlinksldjump"/>
            <a:extLst>
              <a:ext uri="{FF2B5EF4-FFF2-40B4-BE49-F238E27FC236}">
                <a16:creationId xmlns:a16="http://schemas.microsoft.com/office/drawing/2014/main" id="{AEA143CE-7C9F-4A3E-B522-296CE1FDE842}"/>
              </a:ext>
            </a:extLst>
          </p:cNvPr>
          <p:cNvSpPr txBox="1"/>
          <p:nvPr/>
        </p:nvSpPr>
        <p:spPr>
          <a:xfrm>
            <a:off x="9819739" y="5526968"/>
            <a:ext cx="2028496" cy="338554"/>
          </a:xfrm>
          <a:prstGeom prst="rect">
            <a:avLst/>
          </a:prstGeom>
          <a:solidFill>
            <a:srgbClr val="B9C7E5">
              <a:alpha val="20000"/>
            </a:srgbClr>
          </a:solidFill>
          <a:ln>
            <a:noFill/>
          </a:ln>
        </p:spPr>
        <p:txBody>
          <a:bodyPr wrap="square" rtlCol="0">
            <a:spAutoFit/>
          </a:bodyPr>
          <a:lstStyle/>
          <a:p>
            <a:r>
              <a:rPr lang="en-US" sz="1600" dirty="0">
                <a:solidFill>
                  <a:srgbClr val="0033A1"/>
                </a:solidFill>
                <a:latin typeface="Franklin Gothic Book" panose="020B0503020102020204" pitchFamily="34" charset="0"/>
              </a:rPr>
              <a:t>Testing</a:t>
            </a:r>
          </a:p>
        </p:txBody>
      </p:sp>
      <p:sp>
        <p:nvSpPr>
          <p:cNvPr id="41" name="TextBox 40">
            <a:hlinkClick r:id="rId46" action="ppaction://hlinksldjump"/>
            <a:extLst>
              <a:ext uri="{FF2B5EF4-FFF2-40B4-BE49-F238E27FC236}">
                <a16:creationId xmlns:a16="http://schemas.microsoft.com/office/drawing/2014/main" id="{6263890E-8620-4F04-BD26-5C6B5B308BC6}"/>
              </a:ext>
            </a:extLst>
          </p:cNvPr>
          <p:cNvSpPr txBox="1"/>
          <p:nvPr/>
        </p:nvSpPr>
        <p:spPr>
          <a:xfrm>
            <a:off x="9837691" y="5964906"/>
            <a:ext cx="2028496" cy="338554"/>
          </a:xfrm>
          <a:prstGeom prst="rect">
            <a:avLst/>
          </a:prstGeom>
          <a:solidFill>
            <a:srgbClr val="B9C7E5">
              <a:alpha val="20000"/>
            </a:srgbClr>
          </a:solidFill>
          <a:ln>
            <a:noFill/>
          </a:ln>
        </p:spPr>
        <p:txBody>
          <a:bodyPr wrap="square" rtlCol="0">
            <a:spAutoFit/>
          </a:bodyPr>
          <a:lstStyle/>
          <a:p>
            <a:r>
              <a:rPr lang="en-US" sz="1600" dirty="0">
                <a:solidFill>
                  <a:srgbClr val="0033A1"/>
                </a:solidFill>
                <a:latin typeface="Franklin Gothic Book" panose="020B0503020102020204" pitchFamily="34" charset="0"/>
              </a:rPr>
              <a:t>Partner Services</a:t>
            </a:r>
          </a:p>
        </p:txBody>
      </p:sp>
      <p:sp>
        <p:nvSpPr>
          <p:cNvPr id="42" name="TextBox 41">
            <a:hlinkClick r:id="rId47" action="ppaction://hlinksldjump"/>
            <a:extLst>
              <a:ext uri="{FF2B5EF4-FFF2-40B4-BE49-F238E27FC236}">
                <a16:creationId xmlns:a16="http://schemas.microsoft.com/office/drawing/2014/main" id="{1378BEF0-5368-4E97-8031-3EEF10C07607}"/>
              </a:ext>
            </a:extLst>
          </p:cNvPr>
          <p:cNvSpPr txBox="1"/>
          <p:nvPr/>
        </p:nvSpPr>
        <p:spPr>
          <a:xfrm>
            <a:off x="9815669" y="6432978"/>
            <a:ext cx="2028496" cy="338554"/>
          </a:xfrm>
          <a:prstGeom prst="rect">
            <a:avLst/>
          </a:prstGeom>
          <a:solidFill>
            <a:srgbClr val="B9C7E5">
              <a:alpha val="20000"/>
            </a:srgbClr>
          </a:solidFill>
        </p:spPr>
        <p:txBody>
          <a:bodyPr wrap="square" rtlCol="0">
            <a:spAutoFit/>
          </a:bodyPr>
          <a:lstStyle/>
          <a:p>
            <a:r>
              <a:rPr lang="en-US" sz="1600" dirty="0">
                <a:solidFill>
                  <a:srgbClr val="0033A1"/>
                </a:solidFill>
                <a:latin typeface="Franklin Gothic Book" panose="020B0503020102020204" pitchFamily="34" charset="0"/>
              </a:rPr>
              <a:t>Harm reduction</a:t>
            </a:r>
          </a:p>
        </p:txBody>
      </p:sp>
      <p:sp>
        <p:nvSpPr>
          <p:cNvPr id="14" name="Left Bracket 13">
            <a:extLst>
              <a:ext uri="{FF2B5EF4-FFF2-40B4-BE49-F238E27FC236}">
                <a16:creationId xmlns:a16="http://schemas.microsoft.com/office/drawing/2014/main" id="{D1DA8066-692F-48F9-B458-8E9BD75F221A}"/>
              </a:ext>
            </a:extLst>
          </p:cNvPr>
          <p:cNvSpPr/>
          <p:nvPr/>
        </p:nvSpPr>
        <p:spPr>
          <a:xfrm>
            <a:off x="3279228" y="2040589"/>
            <a:ext cx="231227" cy="4668432"/>
          </a:xfrm>
          <a:prstGeom prst="leftBracket">
            <a:avLst/>
          </a:prstGeom>
          <a:ln w="25400">
            <a:solidFill>
              <a:srgbClr val="2A593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43" name="Straight Connector 42">
            <a:extLst>
              <a:ext uri="{FF2B5EF4-FFF2-40B4-BE49-F238E27FC236}">
                <a16:creationId xmlns:a16="http://schemas.microsoft.com/office/drawing/2014/main" id="{9DB36DEB-4CFE-4EF3-AE05-ED8A5A029CE4}"/>
              </a:ext>
            </a:extLst>
          </p:cNvPr>
          <p:cNvCxnSpPr/>
          <p:nvPr/>
        </p:nvCxnSpPr>
        <p:spPr>
          <a:xfrm>
            <a:off x="2557383" y="6074979"/>
            <a:ext cx="721845" cy="0"/>
          </a:xfrm>
          <a:prstGeom prst="line">
            <a:avLst/>
          </a:prstGeom>
          <a:ln w="25400">
            <a:solidFill>
              <a:srgbClr val="2A5934"/>
            </a:solidFill>
          </a:ln>
        </p:spPr>
        <p:style>
          <a:lnRef idx="1">
            <a:schemeClr val="accent1"/>
          </a:lnRef>
          <a:fillRef idx="0">
            <a:schemeClr val="accent1"/>
          </a:fillRef>
          <a:effectRef idx="0">
            <a:schemeClr val="accent1"/>
          </a:effectRef>
          <a:fontRef idx="minor">
            <a:schemeClr val="tx1"/>
          </a:fontRef>
        </p:style>
      </p:cxnSp>
      <p:sp>
        <p:nvSpPr>
          <p:cNvPr id="44" name="Left Bracket 43">
            <a:extLst>
              <a:ext uri="{FF2B5EF4-FFF2-40B4-BE49-F238E27FC236}">
                <a16:creationId xmlns:a16="http://schemas.microsoft.com/office/drawing/2014/main" id="{5E742768-87E0-44F2-A235-DE66621FA928}"/>
              </a:ext>
            </a:extLst>
          </p:cNvPr>
          <p:cNvSpPr/>
          <p:nvPr/>
        </p:nvSpPr>
        <p:spPr>
          <a:xfrm>
            <a:off x="9493818" y="252170"/>
            <a:ext cx="191473" cy="2126974"/>
          </a:xfrm>
          <a:prstGeom prst="leftBracket">
            <a:avLst/>
          </a:prstGeom>
          <a:ln w="25400">
            <a:solidFill>
              <a:srgbClr val="2A593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45" name="Straight Connector 44">
            <a:extLst>
              <a:ext uri="{FF2B5EF4-FFF2-40B4-BE49-F238E27FC236}">
                <a16:creationId xmlns:a16="http://schemas.microsoft.com/office/drawing/2014/main" id="{AC3401CF-B2B2-4ECC-AE22-FC89D4B964E7}"/>
              </a:ext>
            </a:extLst>
          </p:cNvPr>
          <p:cNvCxnSpPr>
            <a:cxnSpLocks/>
          </p:cNvCxnSpPr>
          <p:nvPr/>
        </p:nvCxnSpPr>
        <p:spPr>
          <a:xfrm flipV="1">
            <a:off x="8504770" y="1446871"/>
            <a:ext cx="989048" cy="1733650"/>
          </a:xfrm>
          <a:prstGeom prst="line">
            <a:avLst/>
          </a:prstGeom>
          <a:ln w="25400">
            <a:solidFill>
              <a:srgbClr val="2A5934"/>
            </a:solidFill>
          </a:ln>
        </p:spPr>
        <p:style>
          <a:lnRef idx="1">
            <a:schemeClr val="accent1"/>
          </a:lnRef>
          <a:fillRef idx="0">
            <a:schemeClr val="accent1"/>
          </a:fillRef>
          <a:effectRef idx="0">
            <a:schemeClr val="accent1"/>
          </a:effectRef>
          <a:fontRef idx="minor">
            <a:schemeClr val="tx1"/>
          </a:fontRef>
        </p:style>
      </p:cxnSp>
      <p:sp>
        <p:nvSpPr>
          <p:cNvPr id="47" name="Left Bracket 46">
            <a:extLst>
              <a:ext uri="{FF2B5EF4-FFF2-40B4-BE49-F238E27FC236}">
                <a16:creationId xmlns:a16="http://schemas.microsoft.com/office/drawing/2014/main" id="{5D368A8F-E3C6-46BE-9E12-0D4B3FD79AAA}"/>
              </a:ext>
            </a:extLst>
          </p:cNvPr>
          <p:cNvSpPr/>
          <p:nvPr/>
        </p:nvSpPr>
        <p:spPr>
          <a:xfrm>
            <a:off x="9454063" y="2588291"/>
            <a:ext cx="231227" cy="4017538"/>
          </a:xfrm>
          <a:prstGeom prst="leftBracket">
            <a:avLst/>
          </a:prstGeom>
          <a:ln w="25400">
            <a:solidFill>
              <a:srgbClr val="0033A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0" name="Straight Connector 49">
            <a:extLst>
              <a:ext uri="{FF2B5EF4-FFF2-40B4-BE49-F238E27FC236}">
                <a16:creationId xmlns:a16="http://schemas.microsoft.com/office/drawing/2014/main" id="{FA2A4992-711F-4D6A-9865-C2DC4F120613}"/>
              </a:ext>
            </a:extLst>
          </p:cNvPr>
          <p:cNvCxnSpPr>
            <a:cxnSpLocks/>
          </p:cNvCxnSpPr>
          <p:nvPr/>
        </p:nvCxnSpPr>
        <p:spPr>
          <a:xfrm>
            <a:off x="8504770" y="6074979"/>
            <a:ext cx="949292" cy="0"/>
          </a:xfrm>
          <a:prstGeom prst="line">
            <a:avLst/>
          </a:prstGeom>
          <a:ln w="25400">
            <a:solidFill>
              <a:srgbClr val="0033A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605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5E835-91DC-4C14-803F-FB0F3153E9ED}"/>
              </a:ext>
            </a:extLst>
          </p:cNvPr>
          <p:cNvSpPr>
            <a:spLocks noGrp="1"/>
          </p:cNvSpPr>
          <p:nvPr>
            <p:ph type="title"/>
          </p:nvPr>
        </p:nvSpPr>
        <p:spPr>
          <a:xfrm>
            <a:off x="215900" y="195072"/>
            <a:ext cx="7253486" cy="2151521"/>
          </a:xfrm>
        </p:spPr>
        <p:txBody>
          <a:bodyPr/>
          <a:lstStyle/>
          <a:p>
            <a:pPr algn="l"/>
            <a:r>
              <a:rPr lang="en-US" sz="3200" b="1" dirty="0">
                <a:solidFill>
                  <a:schemeClr val="tx1"/>
                </a:solidFill>
                <a:latin typeface="Leelawadee" panose="020B0502040204020203" pitchFamily="34" charset="-34"/>
                <a:cs typeface="Leelawadee" panose="020B0502040204020203" pitchFamily="34" charset="-34"/>
              </a:rPr>
              <a:t>Age distribution of men living with HIV in Wisconsin (prevalent cases) compared to ages of men newly diagnosed with HIV during 2020.</a:t>
            </a:r>
          </a:p>
        </p:txBody>
      </p:sp>
      <p:sp>
        <p:nvSpPr>
          <p:cNvPr id="6" name="TextBox 87">
            <a:extLst>
              <a:ext uri="{FF2B5EF4-FFF2-40B4-BE49-F238E27FC236}">
                <a16:creationId xmlns:a16="http://schemas.microsoft.com/office/drawing/2014/main" id="{8C8FC443-0D62-4A19-B0CC-8F2D11D14A1B}"/>
              </a:ext>
            </a:extLst>
          </p:cNvPr>
          <p:cNvSpPr txBox="1"/>
          <p:nvPr/>
        </p:nvSpPr>
        <p:spPr>
          <a:xfrm>
            <a:off x="7671077" y="2053137"/>
            <a:ext cx="4305023" cy="30608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33A1"/>
                </a:solidFill>
                <a:effectLst/>
                <a:uLnTx/>
                <a:uFillTx/>
                <a:latin typeface="Franklin Gothic Demi" panose="020B0703020102020204" pitchFamily="34" charset="0"/>
                <a:ea typeface="Times New Roman"/>
                <a:cs typeface="Times New Roman"/>
              </a:rPr>
              <a:t>5,538</a:t>
            </a:r>
            <a:endParaRPr kumimoji="0" lang="en-US" sz="5400" b="0" i="0" u="none" strike="noStrike" kern="1200" cap="none" spc="0" normalizeH="0" baseline="0" noProof="0" dirty="0">
              <a:ln>
                <a:noFill/>
              </a:ln>
              <a:solidFill>
                <a:srgbClr val="0033A1"/>
              </a:solidFill>
              <a:effectLst/>
              <a:uLnTx/>
              <a:uFillTx/>
              <a:latin typeface="Franklin Gothic Demi" panose="020B0703020102020204" pitchFamily="34" charset="0"/>
              <a:ea typeface="Times New Roman"/>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Franklin Gothic Book"/>
                <a:ea typeface="Times New Roman"/>
                <a:cs typeface="Times New Roman"/>
              </a:rPr>
              <a:t>people who were born male were living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Franklin Gothic Book"/>
                <a:ea typeface="Times New Roman"/>
                <a:cs typeface="Times New Roman"/>
              </a:rPr>
              <a:t>with HIV in Wisconsin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Franklin Gothic Book"/>
                <a:ea typeface="Times New Roman"/>
                <a:cs typeface="Times New Roman"/>
              </a:rPr>
              <a:t>at the end of 2020.</a:t>
            </a:r>
            <a:endParaRPr kumimoji="0" lang="en-US" sz="3200" b="0" i="0" u="none" strike="noStrike" kern="1200" cap="none" spc="0" normalizeH="0" baseline="0" noProof="0" dirty="0">
              <a:ln>
                <a:noFill/>
              </a:ln>
              <a:solidFill>
                <a:prstClr val="black"/>
              </a:solidFill>
              <a:effectLst/>
              <a:uLnTx/>
              <a:uFillTx/>
              <a:latin typeface="Times New Roman"/>
              <a:ea typeface="Times New Roman"/>
              <a:cs typeface="+mn-cs"/>
            </a:endParaRPr>
          </a:p>
        </p:txBody>
      </p:sp>
      <p:graphicFrame>
        <p:nvGraphicFramePr>
          <p:cNvPr id="7" name="Chart 6">
            <a:extLst>
              <a:ext uri="{FF2B5EF4-FFF2-40B4-BE49-F238E27FC236}">
                <a16:creationId xmlns:a16="http://schemas.microsoft.com/office/drawing/2014/main" id="{9760E966-73B1-4351-B061-CEC7171B4CA4}"/>
              </a:ext>
            </a:extLst>
          </p:cNvPr>
          <p:cNvGraphicFramePr>
            <a:graphicFrameLocks/>
          </p:cNvGraphicFramePr>
          <p:nvPr>
            <p:extLst>
              <p:ext uri="{D42A27DB-BD31-4B8C-83A1-F6EECF244321}">
                <p14:modId xmlns:p14="http://schemas.microsoft.com/office/powerpoint/2010/main" val="2213981050"/>
              </p:ext>
            </p:extLst>
          </p:nvPr>
        </p:nvGraphicFramePr>
        <p:xfrm>
          <a:off x="363818" y="2710150"/>
          <a:ext cx="5988957" cy="39527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28114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a:solidFill>
                  <a:schemeClr val="bg1"/>
                </a:solidFill>
                <a:latin typeface="Leelawadee" panose="020B0502040204020203" pitchFamily="34" charset="-34"/>
                <a:cs typeface="Leelawadee" panose="020B0502040204020203" pitchFamily="34" charset="-34"/>
              </a:rPr>
              <a:t>People Living with HIV </a:t>
            </a:r>
          </a:p>
        </p:txBody>
      </p:sp>
      <p:sp>
        <p:nvSpPr>
          <p:cNvPr id="5" name="Text Placeholder 4"/>
          <p:cNvSpPr>
            <a:spLocks noGrp="1"/>
          </p:cNvSpPr>
          <p:nvPr>
            <p:ph type="body" idx="1"/>
          </p:nvPr>
        </p:nvSpPr>
        <p:spPr/>
        <p:txBody>
          <a:bodyPr/>
          <a:lstStyle/>
          <a:p>
            <a:r>
              <a:rPr lang="en-US" sz="2800" dirty="0">
                <a:solidFill>
                  <a:schemeClr val="bg1"/>
                </a:solidFill>
                <a:latin typeface="Franklin Gothic Book" panose="020B0503020102020204" pitchFamily="34" charset="0"/>
              </a:rPr>
              <a:t>Birth sex: Female</a:t>
            </a:r>
          </a:p>
        </p:txBody>
      </p:sp>
      <p:sp>
        <p:nvSpPr>
          <p:cNvPr id="6" name="Action Button: Go Home 5">
            <a:hlinkClick r:id="rId3" action="ppaction://hlinksldjump" highlightClick="1"/>
            <a:extLst>
              <a:ext uri="{FF2B5EF4-FFF2-40B4-BE49-F238E27FC236}">
                <a16:creationId xmlns:a16="http://schemas.microsoft.com/office/drawing/2014/main" id="{A57B1F28-F459-4394-840D-E77D96E6959D}"/>
              </a:ext>
            </a:extLst>
          </p:cNvPr>
          <p:cNvSpPr/>
          <p:nvPr/>
        </p:nvSpPr>
        <p:spPr>
          <a:xfrm>
            <a:off x="11456276" y="6074978"/>
            <a:ext cx="611492" cy="600981"/>
          </a:xfrm>
          <a:prstGeom prst="actionButtonHome">
            <a:avLst/>
          </a:prstGeom>
          <a:solidFill>
            <a:schemeClr val="bg1"/>
          </a:solidFill>
          <a:ln>
            <a:solidFill>
              <a:srgbClr val="2A5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458695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5E835-91DC-4C14-803F-FB0F3153E9ED}"/>
              </a:ext>
            </a:extLst>
          </p:cNvPr>
          <p:cNvSpPr>
            <a:spLocks noGrp="1"/>
          </p:cNvSpPr>
          <p:nvPr>
            <p:ph type="title"/>
          </p:nvPr>
        </p:nvSpPr>
        <p:spPr>
          <a:xfrm>
            <a:off x="72553" y="220265"/>
            <a:ext cx="12151661" cy="1289171"/>
          </a:xfrm>
        </p:spPr>
        <p:txBody>
          <a:bodyPr/>
          <a:lstStyle/>
          <a:p>
            <a:pPr algn="l"/>
            <a:r>
              <a:rPr lang="en-US" sz="3200" b="1" dirty="0">
                <a:solidFill>
                  <a:srgbClr val="2A5934"/>
                </a:solidFill>
                <a:latin typeface="Leelawadee" panose="020B0502040204020203" pitchFamily="34" charset="-34"/>
                <a:cs typeface="Leelawadee" panose="020B0502040204020203" pitchFamily="34" charset="-34"/>
              </a:rPr>
              <a:t>Black females </a:t>
            </a:r>
            <a:r>
              <a:rPr lang="en-US" sz="3200" b="1" dirty="0">
                <a:solidFill>
                  <a:schemeClr val="tx1"/>
                </a:solidFill>
                <a:latin typeface="Leelawadee" panose="020B0502040204020203" pitchFamily="34" charset="-34"/>
                <a:cs typeface="Leelawadee" panose="020B0502040204020203" pitchFamily="34" charset="-34"/>
              </a:rPr>
              <a:t>are </a:t>
            </a:r>
            <a:r>
              <a:rPr lang="en-US" sz="3200" b="1" dirty="0">
                <a:solidFill>
                  <a:srgbClr val="2A5934"/>
                </a:solidFill>
                <a:latin typeface="Leelawadee" panose="020B0502040204020203" pitchFamily="34" charset="-34"/>
                <a:cs typeface="Leelawadee" panose="020B0502040204020203" pitchFamily="34" charset="-34"/>
              </a:rPr>
              <a:t>21 times </a:t>
            </a:r>
            <a:r>
              <a:rPr lang="en-US" sz="3200" b="1" dirty="0">
                <a:solidFill>
                  <a:schemeClr val="tx1"/>
                </a:solidFill>
                <a:latin typeface="Leelawadee" panose="020B0502040204020203" pitchFamily="34" charset="-34"/>
                <a:cs typeface="Leelawadee" panose="020B0502040204020203" pitchFamily="34" charset="-34"/>
              </a:rPr>
              <a:t>and </a:t>
            </a:r>
            <a:r>
              <a:rPr lang="en-US" sz="3200" b="1" dirty="0">
                <a:solidFill>
                  <a:srgbClr val="2A5934"/>
                </a:solidFill>
                <a:latin typeface="Leelawadee" panose="020B0502040204020203" pitchFamily="34" charset="-34"/>
                <a:cs typeface="Leelawadee" panose="020B0502040204020203" pitchFamily="34" charset="-34"/>
              </a:rPr>
              <a:t>Hispanic females </a:t>
            </a:r>
            <a:r>
              <a:rPr lang="en-US" sz="3200" b="1" dirty="0">
                <a:solidFill>
                  <a:schemeClr val="tx1"/>
                </a:solidFill>
                <a:latin typeface="Leelawadee" panose="020B0502040204020203" pitchFamily="34" charset="-34"/>
                <a:cs typeface="Leelawadee" panose="020B0502040204020203" pitchFamily="34" charset="-34"/>
              </a:rPr>
              <a:t>were </a:t>
            </a:r>
            <a:r>
              <a:rPr lang="en-US" sz="3200" b="1" dirty="0">
                <a:solidFill>
                  <a:srgbClr val="2A5934"/>
                </a:solidFill>
                <a:latin typeface="Leelawadee" panose="020B0502040204020203" pitchFamily="34" charset="-34"/>
                <a:cs typeface="Leelawadee" panose="020B0502040204020203" pitchFamily="34" charset="-34"/>
              </a:rPr>
              <a:t>4 times </a:t>
            </a:r>
            <a:r>
              <a:rPr lang="en-US" sz="3200" b="1" dirty="0">
                <a:solidFill>
                  <a:schemeClr val="tx1"/>
                </a:solidFill>
                <a:latin typeface="Leelawadee" panose="020B0502040204020203" pitchFamily="34" charset="-34"/>
                <a:cs typeface="Leelawadee" panose="020B0502040204020203" pitchFamily="34" charset="-34"/>
              </a:rPr>
              <a:t>more likely to be diagnosed with HIV than White females. </a:t>
            </a:r>
            <a:br>
              <a:rPr lang="en-US" sz="3200" b="1" dirty="0">
                <a:solidFill>
                  <a:schemeClr val="tx1"/>
                </a:solidFill>
                <a:latin typeface="Leelawadee" panose="020B0502040204020203" pitchFamily="34" charset="-34"/>
                <a:cs typeface="Leelawadee" panose="020B0502040204020203" pitchFamily="34" charset="-34"/>
              </a:rPr>
            </a:br>
            <a:r>
              <a:rPr lang="en-US" sz="2200" dirty="0">
                <a:solidFill>
                  <a:schemeClr val="tx1"/>
                </a:solidFill>
                <a:latin typeface="Franklin Gothic Book" panose="020B0503020102020204" pitchFamily="34" charset="0"/>
                <a:cs typeface="Leelawadee" panose="020B0502040204020203" pitchFamily="34" charset="-34"/>
              </a:rPr>
              <a:t>New HIV diagnoses among birth sex of female by selected demographics, Wisconsin, 2016–2020</a:t>
            </a:r>
            <a:endParaRPr lang="en-US" sz="2200" dirty="0">
              <a:solidFill>
                <a:schemeClr val="tx1"/>
              </a:solidFill>
              <a:latin typeface="Leelawadee" panose="020B0502040204020203" pitchFamily="34" charset="-34"/>
              <a:cs typeface="Leelawadee" panose="020B0502040204020203" pitchFamily="34" charset="-34"/>
            </a:endParaRPr>
          </a:p>
        </p:txBody>
      </p:sp>
      <p:grpSp>
        <p:nvGrpSpPr>
          <p:cNvPr id="6" name="Group 5">
            <a:extLst>
              <a:ext uri="{FF2B5EF4-FFF2-40B4-BE49-F238E27FC236}">
                <a16:creationId xmlns:a16="http://schemas.microsoft.com/office/drawing/2014/main" id="{FE2034B5-23A8-42C2-AD51-2237C641636E}"/>
              </a:ext>
            </a:extLst>
          </p:cNvPr>
          <p:cNvGrpSpPr/>
          <p:nvPr/>
        </p:nvGrpSpPr>
        <p:grpSpPr>
          <a:xfrm>
            <a:off x="0" y="1653988"/>
            <a:ext cx="12170028" cy="4679780"/>
            <a:chOff x="29903" y="-1"/>
            <a:chExt cx="14327691" cy="5885629"/>
          </a:xfrm>
        </p:grpSpPr>
        <p:grpSp>
          <p:nvGrpSpPr>
            <p:cNvPr id="9" name="Group 8">
              <a:extLst>
                <a:ext uri="{FF2B5EF4-FFF2-40B4-BE49-F238E27FC236}">
                  <a16:creationId xmlns:a16="http://schemas.microsoft.com/office/drawing/2014/main" id="{E1283027-00AF-457C-9F14-A01A2420592A}"/>
                </a:ext>
              </a:extLst>
            </p:cNvPr>
            <p:cNvGrpSpPr/>
            <p:nvPr/>
          </p:nvGrpSpPr>
          <p:grpSpPr>
            <a:xfrm>
              <a:off x="29903" y="433126"/>
              <a:ext cx="8920946" cy="5452502"/>
              <a:chOff x="29723" y="435583"/>
              <a:chExt cx="8867389" cy="5149758"/>
            </a:xfrm>
          </p:grpSpPr>
          <p:graphicFrame>
            <p:nvGraphicFramePr>
              <p:cNvPr id="13" name="Chart 12">
                <a:extLst>
                  <a:ext uri="{FF2B5EF4-FFF2-40B4-BE49-F238E27FC236}">
                    <a16:creationId xmlns:a16="http://schemas.microsoft.com/office/drawing/2014/main" id="{3CFDB532-2D36-4B0C-B0E3-89BF5D08A989}"/>
                  </a:ext>
                </a:extLst>
              </p:cNvPr>
              <p:cNvGraphicFramePr/>
              <p:nvPr>
                <p:extLst>
                  <p:ext uri="{D42A27DB-BD31-4B8C-83A1-F6EECF244321}">
                    <p14:modId xmlns:p14="http://schemas.microsoft.com/office/powerpoint/2010/main" val="1743678188"/>
                  </p:ext>
                </p:extLst>
              </p:nvPr>
            </p:nvGraphicFramePr>
            <p:xfrm>
              <a:off x="2328694" y="2870716"/>
              <a:ext cx="3910012" cy="2714625"/>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1">
                <a:extLst>
                  <a:ext uri="{FF2B5EF4-FFF2-40B4-BE49-F238E27FC236}">
                    <a16:creationId xmlns:a16="http://schemas.microsoft.com/office/drawing/2014/main" id="{3053FAEC-4319-4C70-8A4C-11DB490E944D}"/>
                  </a:ext>
                </a:extLst>
              </p:cNvPr>
              <p:cNvSpPr txBox="1"/>
              <p:nvPr/>
            </p:nvSpPr>
            <p:spPr>
              <a:xfrm>
                <a:off x="112902" y="582990"/>
                <a:ext cx="2191917" cy="1597516"/>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2A5934"/>
                    </a:solidFill>
                    <a:effectLst/>
                    <a:uLnTx/>
                    <a:uFillTx/>
                    <a:latin typeface="Franklin Gothic Book" panose="020B0503020102020204" pitchFamily="34" charset="0"/>
                    <a:ea typeface="+mn-ea"/>
                    <a:cs typeface="+mn-cs"/>
                  </a:rPr>
                  <a:t>17%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new diagnoses </a:t>
                </a:r>
                <a:r>
                  <a:rPr kumimoji="0" lang="en-US" sz="1800" b="0" i="0" u="none" strike="noStrike" kern="0" cap="none" spc="0" normalizeH="0" baseline="0" noProof="0" dirty="0">
                    <a:ln>
                      <a:noFill/>
                    </a:ln>
                    <a:solidFill>
                      <a:srgbClr val="2A5934"/>
                    </a:solidFill>
                    <a:effectLst/>
                    <a:uLnTx/>
                    <a:uFillTx/>
                    <a:latin typeface="Franklin Gothic Book" panose="020B0503020102020204" pitchFamily="34" charset="0"/>
                    <a:ea typeface="+mn-ea"/>
                    <a:cs typeface="+mn-cs"/>
                  </a:rPr>
                  <a:t>among females</a:t>
                </a:r>
              </a:p>
            </p:txBody>
          </p:sp>
          <p:sp>
            <p:nvSpPr>
              <p:cNvPr id="14" name="TextBox 7">
                <a:extLst>
                  <a:ext uri="{FF2B5EF4-FFF2-40B4-BE49-F238E27FC236}">
                    <a16:creationId xmlns:a16="http://schemas.microsoft.com/office/drawing/2014/main" id="{66C17229-3BC5-48A6-B047-8E32341A1832}"/>
                  </a:ext>
                </a:extLst>
              </p:cNvPr>
              <p:cNvSpPr txBox="1"/>
              <p:nvPr/>
            </p:nvSpPr>
            <p:spPr>
              <a:xfrm>
                <a:off x="29723" y="3378908"/>
                <a:ext cx="2418838" cy="140120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2A5934"/>
                    </a:solidFill>
                    <a:effectLst/>
                    <a:uLnTx/>
                    <a:uFillTx/>
                    <a:latin typeface="Franklin Gothic Book" panose="020B0503020102020204" pitchFamily="34" charset="0"/>
                    <a:ea typeface="+mn-ea"/>
                    <a:cs typeface="+mn-cs"/>
                  </a:rPr>
                  <a:t>White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females are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2A5934"/>
                    </a:solidFill>
                    <a:effectLst/>
                    <a:uLnTx/>
                    <a:uFillTx/>
                    <a:latin typeface="Franklin Gothic Book" panose="020B0503020102020204" pitchFamily="34" charset="0"/>
                    <a:ea typeface="+mn-ea"/>
                    <a:cs typeface="+mn-cs"/>
                  </a:rPr>
                  <a:t>diagnosed younger</a:t>
                </a:r>
              </a:p>
            </p:txBody>
          </p:sp>
          <p:sp>
            <p:nvSpPr>
              <p:cNvPr id="15" name="TextBox 8">
                <a:extLst>
                  <a:ext uri="{FF2B5EF4-FFF2-40B4-BE49-F238E27FC236}">
                    <a16:creationId xmlns:a16="http://schemas.microsoft.com/office/drawing/2014/main" id="{84D5D037-7942-4C29-9A6F-D2197396D06E}"/>
                  </a:ext>
                </a:extLst>
              </p:cNvPr>
              <p:cNvSpPr txBox="1"/>
              <p:nvPr/>
            </p:nvSpPr>
            <p:spPr>
              <a:xfrm>
                <a:off x="5918345" y="3106391"/>
                <a:ext cx="2978767" cy="194624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2A5934"/>
                    </a:solidFill>
                    <a:effectLst/>
                    <a:uLnTx/>
                    <a:uFillTx/>
                    <a:latin typeface="Franklin Gothic Book" panose="020B0503020102020204" pitchFamily="34" charset="0"/>
                    <a:ea typeface="+mn-ea"/>
                    <a:cs typeface="+mn-cs"/>
                  </a:rPr>
                  <a:t>Black and Hispanic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females are </a:t>
                </a:r>
                <a:r>
                  <a:rPr kumimoji="0" lang="en-US" sz="1800" b="0" i="0" u="none" strike="noStrike" kern="0" cap="none" spc="0" normalizeH="0" baseline="0" noProof="0" dirty="0">
                    <a:ln>
                      <a:noFill/>
                    </a:ln>
                    <a:solidFill>
                      <a:srgbClr val="2A5934"/>
                    </a:solidFill>
                    <a:effectLst/>
                    <a:uLnTx/>
                    <a:uFillTx/>
                    <a:latin typeface="Franklin Gothic Book" panose="020B0503020102020204" pitchFamily="34" charset="0"/>
                    <a:ea typeface="+mn-ea"/>
                    <a:cs typeface="+mn-cs"/>
                  </a:rPr>
                  <a:t>diagnosed at higher rate*</a:t>
                </a:r>
              </a:p>
            </p:txBody>
          </p:sp>
          <p:sp>
            <p:nvSpPr>
              <p:cNvPr id="16" name="TextBox 9">
                <a:extLst>
                  <a:ext uri="{FF2B5EF4-FFF2-40B4-BE49-F238E27FC236}">
                    <a16:creationId xmlns:a16="http://schemas.microsoft.com/office/drawing/2014/main" id="{B4ACEC05-E421-445D-B952-D031327F128C}"/>
                  </a:ext>
                </a:extLst>
              </p:cNvPr>
              <p:cNvSpPr txBox="1"/>
              <p:nvPr/>
            </p:nvSpPr>
            <p:spPr>
              <a:xfrm>
                <a:off x="6131843" y="435583"/>
                <a:ext cx="2412527" cy="2068067"/>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2A5934"/>
                    </a:solidFill>
                    <a:effectLst/>
                    <a:uLnTx/>
                    <a:uFillTx/>
                    <a:latin typeface="Franklin Gothic Book" panose="020B0503020102020204" pitchFamily="34" charset="0"/>
                    <a:ea typeface="+mn-ea"/>
                    <a:cs typeface="+mn-cs"/>
                  </a:rPr>
                  <a:t>MFSC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accounted for </a:t>
                </a:r>
                <a:r>
                  <a:rPr kumimoji="0" lang="en-US" sz="1800" b="0" i="0" u="none" strike="noStrike" kern="0" cap="none" spc="0" normalizeH="0" baseline="0" noProof="0" dirty="0">
                    <a:ln>
                      <a:noFill/>
                    </a:ln>
                    <a:solidFill>
                      <a:srgbClr val="2A5934"/>
                    </a:solidFill>
                    <a:effectLst/>
                    <a:uLnTx/>
                    <a:uFillTx/>
                    <a:latin typeface="Franklin Gothic Book" panose="020B0503020102020204" pitchFamily="34" charset="0"/>
                    <a:ea typeface="+mn-ea"/>
                    <a:cs typeface="+mn-cs"/>
                  </a:rPr>
                  <a:t>most new diagnoses in females</a:t>
                </a:r>
              </a:p>
            </p:txBody>
          </p:sp>
        </p:grpSp>
        <p:graphicFrame>
          <p:nvGraphicFramePr>
            <p:cNvPr id="10" name="Chart 9">
              <a:extLst>
                <a:ext uri="{FF2B5EF4-FFF2-40B4-BE49-F238E27FC236}">
                  <a16:creationId xmlns:a16="http://schemas.microsoft.com/office/drawing/2014/main" id="{3A0C9932-9534-4B1C-A1F2-CB13C1B95C09}"/>
                </a:ext>
              </a:extLst>
            </p:cNvPr>
            <p:cNvGraphicFramePr/>
            <p:nvPr>
              <p:extLst>
                <p:ext uri="{D42A27DB-BD31-4B8C-83A1-F6EECF244321}">
                  <p14:modId xmlns:p14="http://schemas.microsoft.com/office/powerpoint/2010/main" val="3947052973"/>
                </p:ext>
              </p:extLst>
            </p:nvPr>
          </p:nvGraphicFramePr>
          <p:xfrm>
            <a:off x="8950849" y="3260945"/>
            <a:ext cx="4600574" cy="24598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7E57B588-DE49-4051-8A53-CDEDEC2B9915}"/>
                </a:ext>
              </a:extLst>
            </p:cNvPr>
            <p:cNvGraphicFramePr>
              <a:graphicFrameLocks/>
            </p:cNvGraphicFramePr>
            <p:nvPr>
              <p:extLst>
                <p:ext uri="{D42A27DB-BD31-4B8C-83A1-F6EECF244321}">
                  <p14:modId xmlns:p14="http://schemas.microsoft.com/office/powerpoint/2010/main" val="633343622"/>
                </p:ext>
              </p:extLst>
            </p:nvPr>
          </p:nvGraphicFramePr>
          <p:xfrm>
            <a:off x="8628551" y="-1"/>
            <a:ext cx="5729043" cy="3260946"/>
          </p:xfrm>
          <a:graphic>
            <a:graphicData uri="http://schemas.openxmlformats.org/drawingml/2006/chart">
              <c:chart xmlns:c="http://schemas.openxmlformats.org/drawingml/2006/chart" xmlns:r="http://schemas.openxmlformats.org/officeDocument/2006/relationships" r:id="rId5"/>
            </a:graphicData>
          </a:graphic>
        </p:graphicFrame>
      </p:grpSp>
      <p:sp>
        <p:nvSpPr>
          <p:cNvPr id="7" name="TextBox 19">
            <a:extLst>
              <a:ext uri="{FF2B5EF4-FFF2-40B4-BE49-F238E27FC236}">
                <a16:creationId xmlns:a16="http://schemas.microsoft.com/office/drawing/2014/main" id="{1B63748D-20D1-4EA6-8040-3DE41C3FCF59}"/>
              </a:ext>
            </a:extLst>
          </p:cNvPr>
          <p:cNvSpPr txBox="1"/>
          <p:nvPr/>
        </p:nvSpPr>
        <p:spPr>
          <a:xfrm>
            <a:off x="779443" y="6230544"/>
            <a:ext cx="3967753" cy="276999"/>
          </a:xfrm>
          <a:prstGeom prst="rect">
            <a:avLst/>
          </a:prstGeom>
          <a:noFill/>
          <a:ln>
            <a:noFill/>
          </a:ln>
          <a:effectLst/>
        </p:spPr>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ysClr val="windowText" lastClr="000000"/>
                </a:solidFill>
                <a:effectLst/>
                <a:uLnTx/>
                <a:uFillTx/>
                <a:latin typeface="Franklin Gothic Book" panose="020B0503020102020204" pitchFamily="34" charset="0"/>
                <a:ea typeface="+mn-ea"/>
                <a:cs typeface="+mn-cs"/>
              </a:rPr>
              <a:t>‡Median age is based on reported birth sex for counts ≥5.</a:t>
            </a:r>
          </a:p>
        </p:txBody>
      </p:sp>
      <p:sp>
        <p:nvSpPr>
          <p:cNvPr id="8" name="TextBox 20">
            <a:extLst>
              <a:ext uri="{FF2B5EF4-FFF2-40B4-BE49-F238E27FC236}">
                <a16:creationId xmlns:a16="http://schemas.microsoft.com/office/drawing/2014/main" id="{04DCFD75-E42C-4AF0-BE63-62EB2F192372}"/>
              </a:ext>
            </a:extLst>
          </p:cNvPr>
          <p:cNvSpPr txBox="1"/>
          <p:nvPr/>
        </p:nvSpPr>
        <p:spPr>
          <a:xfrm>
            <a:off x="5945753" y="6271137"/>
            <a:ext cx="5209697" cy="391791"/>
          </a:xfrm>
          <a:prstGeom prst="rect">
            <a:avLst/>
          </a:prstGeom>
          <a:noFill/>
          <a:ln>
            <a:noFill/>
          </a:ln>
          <a:effectLst/>
        </p:spPr>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ysClr val="windowText" lastClr="000000"/>
                </a:solidFill>
                <a:effectLst/>
                <a:uLnTx/>
                <a:uFillTx/>
                <a:latin typeface="Franklin Gothic Book" panose="020B0503020102020204" pitchFamily="34" charset="0"/>
                <a:ea typeface="+mn-ea"/>
                <a:cs typeface="+mn-cs"/>
              </a:rPr>
              <a:t>*Rate is per 100,000 people. Rates based on counts less than five have been suppressed.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ysClr val="windowText" lastClr="000000"/>
                </a:solidFill>
                <a:effectLst/>
                <a:uLnTx/>
                <a:uFillTx/>
                <a:latin typeface="Franklin Gothic Book" panose="020B0503020102020204" pitchFamily="34" charset="0"/>
                <a:ea typeface="+mn-ea"/>
                <a:cs typeface="+mn-cs"/>
              </a:rPr>
              <a:t>Therefore, not all racial groups are included in this figure.</a:t>
            </a:r>
          </a:p>
        </p:txBody>
      </p:sp>
      <p:pic>
        <p:nvPicPr>
          <p:cNvPr id="3" name="Graphic 12">
            <a:extLst>
              <a:ext uri="{FF2B5EF4-FFF2-40B4-BE49-F238E27FC236}">
                <a16:creationId xmlns:a16="http://schemas.microsoft.com/office/drawing/2014/main" id="{2DAD7393-9271-E42F-2C43-2B636054D82F}"/>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49830" r="763"/>
          <a:stretch/>
        </p:blipFill>
        <p:spPr>
          <a:xfrm>
            <a:off x="2538459" y="2259245"/>
            <a:ext cx="464159" cy="864825"/>
          </a:xfrm>
          <a:prstGeom prst="rect">
            <a:avLst/>
          </a:prstGeom>
        </p:spPr>
      </p:pic>
      <p:pic>
        <p:nvPicPr>
          <p:cNvPr id="4" name="Graphic 13">
            <a:extLst>
              <a:ext uri="{FF2B5EF4-FFF2-40B4-BE49-F238E27FC236}">
                <a16:creationId xmlns:a16="http://schemas.microsoft.com/office/drawing/2014/main" id="{5F12FC4F-470A-F817-5700-36C378A74516}"/>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49830" r="763"/>
          <a:stretch/>
        </p:blipFill>
        <p:spPr>
          <a:xfrm>
            <a:off x="2987469" y="2258607"/>
            <a:ext cx="464159" cy="862398"/>
          </a:xfrm>
          <a:prstGeom prst="rect">
            <a:avLst/>
          </a:prstGeom>
        </p:spPr>
      </p:pic>
      <p:pic>
        <p:nvPicPr>
          <p:cNvPr id="5" name="Graphic 14">
            <a:extLst>
              <a:ext uri="{FF2B5EF4-FFF2-40B4-BE49-F238E27FC236}">
                <a16:creationId xmlns:a16="http://schemas.microsoft.com/office/drawing/2014/main" id="{A49E8A6B-C376-3F98-D27A-564FA4DC43A8}"/>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49830" r="763"/>
          <a:stretch/>
        </p:blipFill>
        <p:spPr>
          <a:xfrm>
            <a:off x="3442181" y="2256166"/>
            <a:ext cx="466771" cy="864824"/>
          </a:xfrm>
          <a:prstGeom prst="rect">
            <a:avLst/>
          </a:prstGeom>
        </p:spPr>
      </p:pic>
      <p:pic>
        <p:nvPicPr>
          <p:cNvPr id="25" name="Graphic 15">
            <a:extLst>
              <a:ext uri="{FF2B5EF4-FFF2-40B4-BE49-F238E27FC236}">
                <a16:creationId xmlns:a16="http://schemas.microsoft.com/office/drawing/2014/main" id="{6096C98C-1B41-7E54-63DF-2EC20F445BCA}"/>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49830" r="763"/>
          <a:stretch/>
        </p:blipFill>
        <p:spPr>
          <a:xfrm>
            <a:off x="3900853" y="2261464"/>
            <a:ext cx="464159" cy="864828"/>
          </a:xfrm>
          <a:prstGeom prst="rect">
            <a:avLst/>
          </a:prstGeom>
        </p:spPr>
      </p:pic>
      <p:pic>
        <p:nvPicPr>
          <p:cNvPr id="26" name="Graphic 16">
            <a:extLst>
              <a:ext uri="{FF2B5EF4-FFF2-40B4-BE49-F238E27FC236}">
                <a16:creationId xmlns:a16="http://schemas.microsoft.com/office/drawing/2014/main" id="{977FAC04-01A1-2CFF-FF9C-593455BAF747}"/>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49830" r="763"/>
          <a:stretch/>
        </p:blipFill>
        <p:spPr>
          <a:xfrm>
            <a:off x="4359527" y="2260815"/>
            <a:ext cx="466771" cy="862397"/>
          </a:xfrm>
          <a:prstGeom prst="rect">
            <a:avLst/>
          </a:prstGeom>
        </p:spPr>
      </p:pic>
      <p:pic>
        <p:nvPicPr>
          <p:cNvPr id="27" name="Graphic 17">
            <a:extLst>
              <a:ext uri="{FF2B5EF4-FFF2-40B4-BE49-F238E27FC236}">
                <a16:creationId xmlns:a16="http://schemas.microsoft.com/office/drawing/2014/main" id="{22694889-A737-2959-1B41-4620D6786EF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322" r="49894"/>
          <a:stretch/>
        </p:blipFill>
        <p:spPr>
          <a:xfrm>
            <a:off x="2043496" y="2270128"/>
            <a:ext cx="476424" cy="862400"/>
          </a:xfrm>
          <a:prstGeom prst="rect">
            <a:avLst/>
          </a:prstGeom>
        </p:spPr>
      </p:pic>
    </p:spTree>
    <p:extLst>
      <p:ext uri="{BB962C8B-B14F-4D97-AF65-F5344CB8AC3E}">
        <p14:creationId xmlns:p14="http://schemas.microsoft.com/office/powerpoint/2010/main" val="13785463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C55F2CCF-6C9F-49CD-B69E-1E462EB066CB}"/>
              </a:ext>
            </a:extLst>
          </p:cNvPr>
          <p:cNvGraphicFramePr>
            <a:graphicFrameLocks/>
          </p:cNvGraphicFramePr>
          <p:nvPr>
            <p:extLst>
              <p:ext uri="{D42A27DB-BD31-4B8C-83A1-F6EECF244321}">
                <p14:modId xmlns:p14="http://schemas.microsoft.com/office/powerpoint/2010/main" val="358675852"/>
              </p:ext>
            </p:extLst>
          </p:nvPr>
        </p:nvGraphicFramePr>
        <p:xfrm>
          <a:off x="350370" y="2716306"/>
          <a:ext cx="5966954"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DBD5E835-91DC-4C14-803F-FB0F3153E9ED}"/>
              </a:ext>
            </a:extLst>
          </p:cNvPr>
          <p:cNvSpPr>
            <a:spLocks noGrp="1"/>
          </p:cNvSpPr>
          <p:nvPr>
            <p:ph type="title"/>
          </p:nvPr>
        </p:nvSpPr>
        <p:spPr>
          <a:xfrm>
            <a:off x="215900" y="50694"/>
            <a:ext cx="6521076" cy="2692506"/>
          </a:xfrm>
        </p:spPr>
        <p:txBody>
          <a:bodyPr/>
          <a:lstStyle/>
          <a:p>
            <a:pPr algn="l"/>
            <a:r>
              <a:rPr kumimoji="0" lang="en-US" sz="3200" b="1" i="0" u="none" strike="noStrike" kern="1200" cap="none" spc="0" normalizeH="0" baseline="0" noProof="0" dirty="0">
                <a:ln>
                  <a:noFill/>
                </a:ln>
                <a:solidFill>
                  <a:prstClr val="black"/>
                </a:solidFill>
                <a:effectLst/>
                <a:uLnTx/>
                <a:uFillTx/>
                <a:latin typeface="Leelawadee" panose="020B0502040204020203" pitchFamily="34" charset="-34"/>
                <a:ea typeface="Verdana" panose="020B0604030504040204" pitchFamily="34" charset="0"/>
                <a:cs typeface="Leelawadee" panose="020B0502040204020203" pitchFamily="34" charset="-34"/>
              </a:rPr>
              <a:t>Age </a:t>
            </a:r>
            <a:r>
              <a:rPr kumimoji="0" lang="en-US" sz="3200" b="1" i="0" u="none" strike="noStrike" kern="1200" cap="none" spc="0" normalizeH="0" baseline="0" noProof="0" dirty="0">
                <a:ln>
                  <a:noFill/>
                </a:ln>
                <a:solidFill>
                  <a:schemeClr val="tx1"/>
                </a:solidFill>
                <a:effectLst/>
                <a:uLnTx/>
                <a:uFillTx/>
                <a:latin typeface="Leelawadee" panose="020B0502040204020203" pitchFamily="34" charset="-34"/>
                <a:ea typeface="Verdana" panose="020B0604030504040204" pitchFamily="34" charset="0"/>
                <a:cs typeface="Leelawadee" panose="020B0502040204020203" pitchFamily="34" charset="-34"/>
              </a:rPr>
              <a:t>distribution of women living with HIV </a:t>
            </a:r>
            <a:r>
              <a:rPr kumimoji="0" lang="en-US" sz="3200" b="1" i="0" u="none" strike="noStrike" kern="1200" cap="none" spc="0" normalizeH="0" baseline="0" noProof="0" dirty="0">
                <a:ln>
                  <a:noFill/>
                </a:ln>
                <a:solidFill>
                  <a:prstClr val="black"/>
                </a:solidFill>
                <a:effectLst/>
                <a:uLnTx/>
                <a:uFillTx/>
                <a:latin typeface="Leelawadee" panose="020B0502040204020203" pitchFamily="34" charset="-34"/>
                <a:ea typeface="Verdana" panose="020B0604030504040204" pitchFamily="34" charset="0"/>
                <a:cs typeface="Leelawadee" panose="020B0502040204020203" pitchFamily="34" charset="-34"/>
              </a:rPr>
              <a:t>in Wisconsin (prevalent cases) compared to ages of women newly diagnosed with HIV during 2020.</a:t>
            </a:r>
            <a:endParaRPr lang="en-US" sz="1800" dirty="0">
              <a:solidFill>
                <a:schemeClr val="tx1"/>
              </a:solidFill>
              <a:latin typeface="Leelawadee" panose="020B0502040204020203" pitchFamily="34" charset="-34"/>
              <a:cs typeface="Leelawadee" panose="020B0502040204020203" pitchFamily="34" charset="-34"/>
            </a:endParaRPr>
          </a:p>
        </p:txBody>
      </p:sp>
      <p:sp>
        <p:nvSpPr>
          <p:cNvPr id="6" name="TextBox 87">
            <a:extLst>
              <a:ext uri="{FF2B5EF4-FFF2-40B4-BE49-F238E27FC236}">
                <a16:creationId xmlns:a16="http://schemas.microsoft.com/office/drawing/2014/main" id="{8C8FC443-0D62-4A19-B0CC-8F2D11D14A1B}"/>
              </a:ext>
            </a:extLst>
          </p:cNvPr>
          <p:cNvSpPr txBox="1"/>
          <p:nvPr/>
        </p:nvSpPr>
        <p:spPr>
          <a:xfrm>
            <a:off x="7671077" y="1898591"/>
            <a:ext cx="4305023" cy="30608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2A5934"/>
                </a:solidFill>
                <a:effectLst/>
                <a:uLnTx/>
                <a:uFillTx/>
                <a:latin typeface="Franklin Gothic Demi" panose="020B0703020102020204" pitchFamily="34" charset="0"/>
                <a:ea typeface="Times New Roman"/>
                <a:cs typeface="Times New Roman"/>
              </a:rPr>
              <a:t>1,385</a:t>
            </a:r>
            <a:endParaRPr kumimoji="0" lang="en-US" sz="5400" b="0" i="0" u="none" strike="noStrike" kern="1200" cap="none" spc="0" normalizeH="0" baseline="0" noProof="0" dirty="0">
              <a:ln>
                <a:noFill/>
              </a:ln>
              <a:solidFill>
                <a:srgbClr val="2A5934"/>
              </a:solidFill>
              <a:effectLst/>
              <a:uLnTx/>
              <a:uFillTx/>
              <a:latin typeface="Franklin Gothic Demi" panose="020B0703020102020204" pitchFamily="34" charset="0"/>
              <a:ea typeface="Times New Roman"/>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Franklin Gothic Book"/>
                <a:ea typeface="Times New Roman"/>
                <a:cs typeface="Times New Roman"/>
              </a:rPr>
              <a:t>people who were born female were living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Franklin Gothic Book"/>
                <a:ea typeface="Times New Roman"/>
                <a:cs typeface="Times New Roman"/>
              </a:rPr>
              <a:t>with HIV in Wisconsin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Franklin Gothic Book"/>
                <a:ea typeface="Times New Roman"/>
                <a:cs typeface="Times New Roman"/>
              </a:rPr>
              <a:t>at the end of 2020.</a:t>
            </a:r>
            <a:endParaRPr kumimoji="0" lang="en-US" sz="3200" b="0" i="0" u="none" strike="noStrike" kern="1200" cap="none" spc="0" normalizeH="0" baseline="0" noProof="0" dirty="0">
              <a:ln>
                <a:noFill/>
              </a:ln>
              <a:solidFill>
                <a:prstClr val="black"/>
              </a:solidFill>
              <a:effectLst/>
              <a:uLnTx/>
              <a:uFillTx/>
              <a:latin typeface="Times New Roman"/>
              <a:ea typeface="Times New Roman"/>
              <a:cs typeface="+mn-cs"/>
            </a:endParaRPr>
          </a:p>
        </p:txBody>
      </p:sp>
    </p:spTree>
    <p:extLst>
      <p:ext uri="{BB962C8B-B14F-4D97-AF65-F5344CB8AC3E}">
        <p14:creationId xmlns:p14="http://schemas.microsoft.com/office/powerpoint/2010/main" val="24490864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a:solidFill>
                  <a:schemeClr val="bg1"/>
                </a:solidFill>
                <a:latin typeface="Leelawadee" panose="020B0502040204020203" pitchFamily="34" charset="-34"/>
                <a:cs typeface="Leelawadee" panose="020B0502040204020203" pitchFamily="34" charset="-34"/>
              </a:rPr>
              <a:t>People Living with HIV</a:t>
            </a:r>
          </a:p>
        </p:txBody>
      </p:sp>
      <p:sp>
        <p:nvSpPr>
          <p:cNvPr id="5" name="Text Placeholder 4"/>
          <p:cNvSpPr>
            <a:spLocks noGrp="1"/>
          </p:cNvSpPr>
          <p:nvPr>
            <p:ph type="body" idx="1"/>
          </p:nvPr>
        </p:nvSpPr>
        <p:spPr>
          <a:xfrm>
            <a:off x="1016000" y="4648201"/>
            <a:ext cx="10363200" cy="1971540"/>
          </a:xfrm>
        </p:spPr>
        <p:txBody>
          <a:bodyPr/>
          <a:lstStyle/>
          <a:p>
            <a:r>
              <a:rPr lang="en-US" sz="2800" dirty="0">
                <a:solidFill>
                  <a:schemeClr val="bg1"/>
                </a:solidFill>
                <a:latin typeface="Franklin Gothic Book" panose="020B0503020102020204" pitchFamily="34" charset="0"/>
              </a:rPr>
              <a:t>Current gender: Transgender individuals</a:t>
            </a:r>
          </a:p>
          <a:p>
            <a:endParaRPr lang="en-US" sz="2800" dirty="0">
              <a:solidFill>
                <a:schemeClr val="bg1"/>
              </a:solidFill>
              <a:latin typeface="Franklin Gothic Book" panose="020B0503020102020204" pitchFamily="34" charset="0"/>
            </a:endParaRPr>
          </a:p>
          <a:p>
            <a:endParaRPr lang="en-US" sz="2800" dirty="0">
              <a:solidFill>
                <a:schemeClr val="bg1"/>
              </a:solidFill>
              <a:latin typeface="Franklin Gothic Book" panose="020B0503020102020204" pitchFamily="34" charset="0"/>
            </a:endParaRPr>
          </a:p>
        </p:txBody>
      </p:sp>
      <p:sp>
        <p:nvSpPr>
          <p:cNvPr id="6" name="Action Button: Go Home 5">
            <a:hlinkClick r:id="rId3" action="ppaction://hlinksldjump" highlightClick="1"/>
            <a:extLst>
              <a:ext uri="{FF2B5EF4-FFF2-40B4-BE49-F238E27FC236}">
                <a16:creationId xmlns:a16="http://schemas.microsoft.com/office/drawing/2014/main" id="{8466D96A-D5B9-4758-B849-61AA5FDC0C88}"/>
              </a:ext>
            </a:extLst>
          </p:cNvPr>
          <p:cNvSpPr/>
          <p:nvPr/>
        </p:nvSpPr>
        <p:spPr>
          <a:xfrm>
            <a:off x="11456276" y="6074978"/>
            <a:ext cx="611492" cy="600981"/>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4936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histogram&#10;&#10;Description automatically generated">
            <a:extLst>
              <a:ext uri="{FF2B5EF4-FFF2-40B4-BE49-F238E27FC236}">
                <a16:creationId xmlns:a16="http://schemas.microsoft.com/office/drawing/2014/main" id="{AB82B672-01C3-4CDC-406A-324636170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6433" y="1024758"/>
            <a:ext cx="8648452" cy="5817476"/>
          </a:xfrm>
          <a:prstGeom prst="rect">
            <a:avLst/>
          </a:prstGeom>
        </p:spPr>
      </p:pic>
      <p:sp>
        <p:nvSpPr>
          <p:cNvPr id="2" name="Title 1">
            <a:extLst>
              <a:ext uri="{FF2B5EF4-FFF2-40B4-BE49-F238E27FC236}">
                <a16:creationId xmlns:a16="http://schemas.microsoft.com/office/drawing/2014/main" id="{08098B38-5781-4997-BB4B-F6EEA7589800}"/>
              </a:ext>
            </a:extLst>
          </p:cNvPr>
          <p:cNvSpPr>
            <a:spLocks noGrp="1"/>
          </p:cNvSpPr>
          <p:nvPr>
            <p:ph type="title"/>
          </p:nvPr>
        </p:nvSpPr>
        <p:spPr>
          <a:xfrm>
            <a:off x="481263" y="159773"/>
            <a:ext cx="11396311" cy="1923143"/>
          </a:xfrm>
        </p:spPr>
        <p:txBody>
          <a:bodyPr/>
          <a:lstStyle/>
          <a:p>
            <a:pPr lvl="0" algn="l" fontAlgn="auto">
              <a:spcBef>
                <a:spcPts val="0"/>
              </a:spcBef>
              <a:spcAft>
                <a:spcPts val="0"/>
              </a:spcAft>
            </a:pPr>
            <a:r>
              <a:rPr lang="en-US" sz="3200" b="1" kern="0" dirty="0">
                <a:solidFill>
                  <a:sysClr val="windowText" lastClr="000000"/>
                </a:solidFill>
                <a:latin typeface="Leelawadee" panose="020B0502040204020203" pitchFamily="34" charset="-34"/>
                <a:ea typeface="+mn-ea"/>
                <a:cs typeface="Leelawadee" panose="020B0502040204020203" pitchFamily="34" charset="-34"/>
              </a:rPr>
              <a:t>Over half of transgender people diagnosed with HIV in the last 10 years </a:t>
            </a:r>
            <a:r>
              <a:rPr lang="en-US" sz="3200" b="1" kern="0" dirty="0">
                <a:solidFill>
                  <a:srgbClr val="800080"/>
                </a:solidFill>
                <a:latin typeface="Leelawadee" panose="020B0502040204020203" pitchFamily="34" charset="-34"/>
                <a:ea typeface="+mn-ea"/>
                <a:cs typeface="Leelawadee" panose="020B0502040204020203" pitchFamily="34" charset="-34"/>
              </a:rPr>
              <a:t>were</a:t>
            </a:r>
            <a:r>
              <a:rPr lang="en-US" sz="3200" b="1" kern="0" dirty="0">
                <a:solidFill>
                  <a:sysClr val="windowText" lastClr="000000"/>
                </a:solidFill>
                <a:latin typeface="Leelawadee" panose="020B0502040204020203" pitchFamily="34" charset="-34"/>
                <a:ea typeface="+mn-ea"/>
                <a:cs typeface="Leelawadee" panose="020B0502040204020203" pitchFamily="34" charset="-34"/>
              </a:rPr>
              <a:t> </a:t>
            </a:r>
            <a:r>
              <a:rPr lang="en-US" sz="3200" b="1" kern="0" dirty="0">
                <a:solidFill>
                  <a:srgbClr val="800080"/>
                </a:solidFill>
                <a:latin typeface="Leelawadee" panose="020B0502040204020203" pitchFamily="34" charset="-34"/>
                <a:ea typeface="+mn-ea"/>
                <a:cs typeface="Leelawadee" panose="020B0502040204020203" pitchFamily="34" charset="-34"/>
              </a:rPr>
              <a:t>young people of color</a:t>
            </a:r>
            <a:r>
              <a:rPr lang="en-US" sz="3200" b="1" kern="0" dirty="0">
                <a:solidFill>
                  <a:sysClr val="windowText" lastClr="000000"/>
                </a:solidFill>
                <a:latin typeface="Leelawadee" panose="020B0502040204020203" pitchFamily="34" charset="-34"/>
                <a:ea typeface="+mn-ea"/>
                <a:cs typeface="Leelawadee" panose="020B0502040204020203" pitchFamily="34" charset="-34"/>
              </a:rPr>
              <a:t>.</a:t>
            </a:r>
            <a:br>
              <a:rPr lang="en-US" sz="1400" b="1" kern="0" dirty="0">
                <a:solidFill>
                  <a:prstClr val="black"/>
                </a:solidFill>
                <a:latin typeface="Leelawadee" panose="020B0502040204020203" pitchFamily="34" charset="-34"/>
                <a:ea typeface="+mn-ea"/>
                <a:cs typeface="Leelawadee" panose="020B0502040204020203" pitchFamily="34" charset="-34"/>
              </a:rPr>
            </a:br>
            <a:r>
              <a:rPr lang="en-US" sz="2200" kern="0" dirty="0">
                <a:solidFill>
                  <a:sysClr val="windowText" lastClr="000000"/>
                </a:solidFill>
                <a:latin typeface="Franklin Gothic Book" panose="020B0503020102020204" pitchFamily="34" charset="0"/>
                <a:ea typeface="+mn-ea"/>
                <a:cs typeface="Leelawadee" panose="020B0502040204020203" pitchFamily="34" charset="-34"/>
              </a:rPr>
              <a:t>Number of HIV diagnoses among transgender people by age at diagnosis and race and ethnicity, 2011–2020 </a:t>
            </a:r>
            <a:endParaRPr lang="en-US" dirty="0">
              <a:solidFill>
                <a:srgbClr val="800080"/>
              </a:solidFill>
            </a:endParaRPr>
          </a:p>
        </p:txBody>
      </p:sp>
    </p:spTree>
    <p:extLst>
      <p:ext uri="{BB962C8B-B14F-4D97-AF65-F5344CB8AC3E}">
        <p14:creationId xmlns:p14="http://schemas.microsoft.com/office/powerpoint/2010/main" val="6940339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a:solidFill>
                  <a:schemeClr val="bg1"/>
                </a:solidFill>
                <a:latin typeface="Leelawadee" panose="020B0502040204020203" pitchFamily="34" charset="-34"/>
                <a:cs typeface="Leelawadee" panose="020B0502040204020203" pitchFamily="34" charset="-34"/>
              </a:rPr>
              <a:t>People Living with HIV</a:t>
            </a:r>
          </a:p>
        </p:txBody>
      </p:sp>
      <p:sp>
        <p:nvSpPr>
          <p:cNvPr id="5" name="Text Placeholder 4"/>
          <p:cNvSpPr>
            <a:spLocks noGrp="1"/>
          </p:cNvSpPr>
          <p:nvPr>
            <p:ph type="body" idx="1"/>
          </p:nvPr>
        </p:nvSpPr>
        <p:spPr/>
        <p:txBody>
          <a:bodyPr/>
          <a:lstStyle/>
          <a:p>
            <a:r>
              <a:rPr lang="en-US" sz="2800" dirty="0">
                <a:solidFill>
                  <a:schemeClr val="bg1"/>
                </a:solidFill>
                <a:latin typeface="Franklin Gothic Book" panose="020B0503020102020204" pitchFamily="34" charset="0"/>
              </a:rPr>
              <a:t>Race: Non-Hispanic Black individuals</a:t>
            </a:r>
          </a:p>
        </p:txBody>
      </p:sp>
      <p:sp>
        <p:nvSpPr>
          <p:cNvPr id="6" name="Action Button: Go Home 5">
            <a:hlinkClick r:id="rId3" action="ppaction://hlinksldjump" highlightClick="1"/>
            <a:extLst>
              <a:ext uri="{FF2B5EF4-FFF2-40B4-BE49-F238E27FC236}">
                <a16:creationId xmlns:a16="http://schemas.microsoft.com/office/drawing/2014/main" id="{BD125A5C-94A8-4273-B9EE-EB6FE04D0018}"/>
              </a:ext>
            </a:extLst>
          </p:cNvPr>
          <p:cNvSpPr/>
          <p:nvPr/>
        </p:nvSpPr>
        <p:spPr>
          <a:xfrm>
            <a:off x="11456276" y="6074978"/>
            <a:ext cx="611492" cy="600981"/>
          </a:xfrm>
          <a:prstGeom prst="actionButtonHome">
            <a:avLst/>
          </a:prstGeom>
          <a:solidFill>
            <a:schemeClr val="bg1"/>
          </a:solidFill>
          <a:ln>
            <a:solidFill>
              <a:srgbClr val="0033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842760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5E835-91DC-4C14-803F-FB0F3153E9ED}"/>
              </a:ext>
            </a:extLst>
          </p:cNvPr>
          <p:cNvSpPr>
            <a:spLocks noGrp="1"/>
          </p:cNvSpPr>
          <p:nvPr>
            <p:ph type="title"/>
          </p:nvPr>
        </p:nvSpPr>
        <p:spPr>
          <a:xfrm>
            <a:off x="355075" y="17413"/>
            <a:ext cx="11477802" cy="1940798"/>
          </a:xfrm>
        </p:spPr>
        <p:txBody>
          <a:bodyPr/>
          <a:lstStyle/>
          <a:p>
            <a:pPr algn="l"/>
            <a:r>
              <a:rPr lang="en-US" sz="3200" b="1" dirty="0">
                <a:solidFill>
                  <a:schemeClr val="accent2"/>
                </a:solidFill>
                <a:latin typeface="Leelawadee" panose="020B0502040204020203" pitchFamily="34" charset="-34"/>
                <a:cs typeface="Leelawadee" panose="020B0502040204020203" pitchFamily="34" charset="-34"/>
              </a:rPr>
              <a:t>Black people </a:t>
            </a:r>
            <a:r>
              <a:rPr lang="en-US" sz="3200" b="1" dirty="0">
                <a:solidFill>
                  <a:schemeClr val="tx1"/>
                </a:solidFill>
                <a:latin typeface="Leelawadee" panose="020B0502040204020203" pitchFamily="34" charset="-34"/>
                <a:cs typeface="Leelawadee" panose="020B0502040204020203" pitchFamily="34" charset="-34"/>
              </a:rPr>
              <a:t>accounted for </a:t>
            </a:r>
            <a:r>
              <a:rPr lang="en-US" sz="3200" b="1" dirty="0">
                <a:solidFill>
                  <a:schemeClr val="accent2"/>
                </a:solidFill>
                <a:latin typeface="Leelawadee" panose="020B0502040204020203" pitchFamily="34" charset="-34"/>
                <a:cs typeface="Leelawadee" panose="020B0502040204020203" pitchFamily="34" charset="-34"/>
              </a:rPr>
              <a:t>43% of recent HIV diagnoses </a:t>
            </a:r>
            <a:r>
              <a:rPr lang="en-US" sz="3200" b="1" dirty="0">
                <a:solidFill>
                  <a:schemeClr val="tx1"/>
                </a:solidFill>
                <a:latin typeface="Leelawadee" panose="020B0502040204020203" pitchFamily="34" charset="-34"/>
                <a:cs typeface="Leelawadee" panose="020B0502040204020203" pitchFamily="34" charset="-34"/>
              </a:rPr>
              <a:t>in Wisconsin and </a:t>
            </a:r>
            <a:r>
              <a:rPr lang="en-US" sz="3200" b="1" dirty="0">
                <a:solidFill>
                  <a:schemeClr val="accent2"/>
                </a:solidFill>
                <a:latin typeface="Leelawadee" panose="020B0502040204020203" pitchFamily="34" charset="-34"/>
                <a:cs typeface="Leelawadee" panose="020B0502040204020203" pitchFamily="34" charset="-34"/>
              </a:rPr>
              <a:t>the HIV diagnosis rate in Black people </a:t>
            </a:r>
            <a:r>
              <a:rPr lang="en-US" sz="3200" b="1" dirty="0">
                <a:solidFill>
                  <a:schemeClr val="tx1"/>
                </a:solidFill>
                <a:latin typeface="Leelawadee" panose="020B0502040204020203" pitchFamily="34" charset="-34"/>
                <a:cs typeface="Leelawadee" panose="020B0502040204020203" pitchFamily="34" charset="-34"/>
              </a:rPr>
              <a:t>was </a:t>
            </a:r>
            <a:r>
              <a:rPr lang="en-US" sz="3200" b="1" dirty="0">
                <a:solidFill>
                  <a:schemeClr val="accent2"/>
                </a:solidFill>
                <a:latin typeface="Leelawadee" panose="020B0502040204020203" pitchFamily="34" charset="-34"/>
                <a:cs typeface="Leelawadee" panose="020B0502040204020203" pitchFamily="34" charset="-34"/>
              </a:rPr>
              <a:t>more than 14 times higher </a:t>
            </a:r>
            <a:r>
              <a:rPr lang="en-US" sz="3200" b="1" dirty="0">
                <a:solidFill>
                  <a:schemeClr val="tx1"/>
                </a:solidFill>
                <a:latin typeface="Leelawadee" panose="020B0502040204020203" pitchFamily="34" charset="-34"/>
                <a:cs typeface="Leelawadee" panose="020B0502040204020203" pitchFamily="34" charset="-34"/>
              </a:rPr>
              <a:t>than in White people.</a:t>
            </a:r>
            <a:br>
              <a:rPr lang="en-US" sz="3200" b="1" dirty="0">
                <a:solidFill>
                  <a:schemeClr val="tx1"/>
                </a:solidFill>
                <a:latin typeface="Leelawadee" panose="020B0502040204020203" pitchFamily="34" charset="-34"/>
                <a:cs typeface="Leelawadee" panose="020B0502040204020203" pitchFamily="34" charset="-34"/>
              </a:rPr>
            </a:br>
            <a:r>
              <a:rPr lang="en-US" sz="2200" dirty="0">
                <a:solidFill>
                  <a:schemeClr val="tx1"/>
                </a:solidFill>
                <a:latin typeface="Franklin Gothic Book" panose="020B0503020102020204" pitchFamily="34" charset="0"/>
                <a:cs typeface="Leelawadee" panose="020B0502040204020203" pitchFamily="34" charset="-34"/>
              </a:rPr>
              <a:t>New HIV diagnoses among Black people by selected demographics, Wisconsin, 2016–2020</a:t>
            </a:r>
            <a:endParaRPr lang="en-US" sz="2200" dirty="0">
              <a:solidFill>
                <a:schemeClr val="tx1"/>
              </a:solidFill>
              <a:latin typeface="Leelawadee" panose="020B0502040204020203" pitchFamily="34" charset="-34"/>
              <a:cs typeface="Leelawadee" panose="020B0502040204020203" pitchFamily="34" charset="-34"/>
            </a:endParaRPr>
          </a:p>
        </p:txBody>
      </p:sp>
      <p:grpSp>
        <p:nvGrpSpPr>
          <p:cNvPr id="3" name="Group 2">
            <a:extLst>
              <a:ext uri="{FF2B5EF4-FFF2-40B4-BE49-F238E27FC236}">
                <a16:creationId xmlns:a16="http://schemas.microsoft.com/office/drawing/2014/main" id="{ED471BF6-E561-4217-A518-A5BCA7AA42FE}"/>
              </a:ext>
            </a:extLst>
          </p:cNvPr>
          <p:cNvGrpSpPr/>
          <p:nvPr/>
        </p:nvGrpSpPr>
        <p:grpSpPr>
          <a:xfrm>
            <a:off x="0" y="1958211"/>
            <a:ext cx="12192000" cy="4755829"/>
            <a:chOff x="-25127" y="2009775"/>
            <a:chExt cx="11959953" cy="4755829"/>
          </a:xfrm>
        </p:grpSpPr>
        <p:grpSp>
          <p:nvGrpSpPr>
            <p:cNvPr id="53" name="Group 52">
              <a:extLst>
                <a:ext uri="{FF2B5EF4-FFF2-40B4-BE49-F238E27FC236}">
                  <a16:creationId xmlns:a16="http://schemas.microsoft.com/office/drawing/2014/main" id="{66DBE1DF-C1E4-4D1C-BA78-AD45E2363B5B}"/>
                </a:ext>
              </a:extLst>
            </p:cNvPr>
            <p:cNvGrpSpPr/>
            <p:nvPr/>
          </p:nvGrpSpPr>
          <p:grpSpPr>
            <a:xfrm>
              <a:off x="-25127" y="2009775"/>
              <a:ext cx="11959953" cy="4755829"/>
              <a:chOff x="182556" y="0"/>
              <a:chExt cx="14009694" cy="5704320"/>
            </a:xfrm>
          </p:grpSpPr>
          <p:grpSp>
            <p:nvGrpSpPr>
              <p:cNvPr id="54" name="Group 53">
                <a:extLst>
                  <a:ext uri="{FF2B5EF4-FFF2-40B4-BE49-F238E27FC236}">
                    <a16:creationId xmlns:a16="http://schemas.microsoft.com/office/drawing/2014/main" id="{8D0BF94D-53EC-4C42-A710-DA666FA152F3}"/>
                  </a:ext>
                </a:extLst>
              </p:cNvPr>
              <p:cNvGrpSpPr/>
              <p:nvPr/>
            </p:nvGrpSpPr>
            <p:grpSpPr>
              <a:xfrm>
                <a:off x="182556" y="0"/>
                <a:ext cx="14009694" cy="5704320"/>
                <a:chOff x="182556" y="0"/>
                <a:chExt cx="14009694" cy="5704320"/>
              </a:xfrm>
            </p:grpSpPr>
            <p:grpSp>
              <p:nvGrpSpPr>
                <p:cNvPr id="61" name="Group 60">
                  <a:extLst>
                    <a:ext uri="{FF2B5EF4-FFF2-40B4-BE49-F238E27FC236}">
                      <a16:creationId xmlns:a16="http://schemas.microsoft.com/office/drawing/2014/main" id="{5287ACFB-5F24-468C-B239-FD5E7CFC02A9}"/>
                    </a:ext>
                  </a:extLst>
                </p:cNvPr>
                <p:cNvGrpSpPr/>
                <p:nvPr/>
              </p:nvGrpSpPr>
              <p:grpSpPr>
                <a:xfrm>
                  <a:off x="182556" y="0"/>
                  <a:ext cx="14009694" cy="5521350"/>
                  <a:chOff x="187459" y="0"/>
                  <a:chExt cx="14385791" cy="6035441"/>
                </a:xfrm>
              </p:grpSpPr>
              <p:grpSp>
                <p:nvGrpSpPr>
                  <p:cNvPr id="63" name="Group 62">
                    <a:extLst>
                      <a:ext uri="{FF2B5EF4-FFF2-40B4-BE49-F238E27FC236}">
                        <a16:creationId xmlns:a16="http://schemas.microsoft.com/office/drawing/2014/main" id="{F1EBA681-48BF-4B6E-BB90-793A4F4DD649}"/>
                      </a:ext>
                    </a:extLst>
                  </p:cNvPr>
                  <p:cNvGrpSpPr/>
                  <p:nvPr/>
                </p:nvGrpSpPr>
                <p:grpSpPr>
                  <a:xfrm>
                    <a:off x="2097237" y="2114760"/>
                    <a:ext cx="5243466" cy="3505615"/>
                    <a:chOff x="2116839" y="2114760"/>
                    <a:chExt cx="5836979" cy="3505615"/>
                  </a:xfrm>
                </p:grpSpPr>
                <p:graphicFrame>
                  <p:nvGraphicFramePr>
                    <p:cNvPr id="73" name="Chart 72">
                      <a:extLst>
                        <a:ext uri="{FF2B5EF4-FFF2-40B4-BE49-F238E27FC236}">
                          <a16:creationId xmlns:a16="http://schemas.microsoft.com/office/drawing/2014/main" id="{5C250FB4-3833-4CBF-B799-B35F2EA1741C}"/>
                        </a:ext>
                      </a:extLst>
                    </p:cNvPr>
                    <p:cNvGraphicFramePr/>
                    <p:nvPr>
                      <p:extLst>
                        <p:ext uri="{D42A27DB-BD31-4B8C-83A1-F6EECF244321}">
                          <p14:modId xmlns:p14="http://schemas.microsoft.com/office/powerpoint/2010/main" val="1493066988"/>
                        </p:ext>
                      </p:extLst>
                    </p:nvPr>
                  </p:nvGraphicFramePr>
                  <p:xfrm>
                    <a:off x="2116839" y="2114760"/>
                    <a:ext cx="5836979" cy="3505615"/>
                  </p:xfrm>
                  <a:graphic>
                    <a:graphicData uri="http://schemas.openxmlformats.org/drawingml/2006/chart">
                      <c:chart xmlns:c="http://schemas.openxmlformats.org/drawingml/2006/chart" xmlns:r="http://schemas.openxmlformats.org/officeDocument/2006/relationships" r:id="rId3"/>
                    </a:graphicData>
                  </a:graphic>
                </p:graphicFrame>
                <p:cxnSp>
                  <p:nvCxnSpPr>
                    <p:cNvPr id="74" name="Straight Connector 73">
                      <a:extLst>
                        <a:ext uri="{FF2B5EF4-FFF2-40B4-BE49-F238E27FC236}">
                          <a16:creationId xmlns:a16="http://schemas.microsoft.com/office/drawing/2014/main" id="{91A695C4-42AC-4CE0-B74E-0732674351E6}"/>
                        </a:ext>
                      </a:extLst>
                    </p:cNvPr>
                    <p:cNvCxnSpPr>
                      <a:cxnSpLocks/>
                    </p:cNvCxnSpPr>
                    <p:nvPr/>
                  </p:nvCxnSpPr>
                  <p:spPr>
                    <a:xfrm>
                      <a:off x="5571546" y="2899220"/>
                      <a:ext cx="0" cy="2565615"/>
                    </a:xfrm>
                    <a:prstGeom prst="line">
                      <a:avLst/>
                    </a:prstGeom>
                    <a:noFill/>
                    <a:ln w="9525" cap="flat" cmpd="sng" algn="ctr">
                      <a:solidFill>
                        <a:schemeClr val="accent6"/>
                      </a:solidFill>
                      <a:prstDash val="solid"/>
                    </a:ln>
                    <a:effectLst/>
                  </p:spPr>
                </p:cxnSp>
                <p:cxnSp>
                  <p:nvCxnSpPr>
                    <p:cNvPr id="75" name="Straight Connector 74">
                      <a:extLst>
                        <a:ext uri="{FF2B5EF4-FFF2-40B4-BE49-F238E27FC236}">
                          <a16:creationId xmlns:a16="http://schemas.microsoft.com/office/drawing/2014/main" id="{447307F0-B8C8-4BFE-9F06-6F4023D8CD47}"/>
                        </a:ext>
                      </a:extLst>
                    </p:cNvPr>
                    <p:cNvCxnSpPr/>
                    <p:nvPr/>
                  </p:nvCxnSpPr>
                  <p:spPr>
                    <a:xfrm>
                      <a:off x="6645104" y="2887038"/>
                      <a:ext cx="0" cy="2577604"/>
                    </a:xfrm>
                    <a:prstGeom prst="line">
                      <a:avLst/>
                    </a:prstGeom>
                    <a:noFill/>
                    <a:ln w="9525" cap="flat" cmpd="sng" algn="ctr">
                      <a:solidFill>
                        <a:schemeClr val="accent6"/>
                      </a:solidFill>
                      <a:prstDash val="solid"/>
                    </a:ln>
                    <a:effectLst/>
                  </p:spPr>
                </p:cxnSp>
              </p:grpSp>
              <p:grpSp>
                <p:nvGrpSpPr>
                  <p:cNvPr id="64" name="Group 63">
                    <a:extLst>
                      <a:ext uri="{FF2B5EF4-FFF2-40B4-BE49-F238E27FC236}">
                        <a16:creationId xmlns:a16="http://schemas.microsoft.com/office/drawing/2014/main" id="{C5E206D6-6CBE-4DAB-A871-A827DE04BCC2}"/>
                      </a:ext>
                    </a:extLst>
                  </p:cNvPr>
                  <p:cNvGrpSpPr/>
                  <p:nvPr/>
                </p:nvGrpSpPr>
                <p:grpSpPr>
                  <a:xfrm>
                    <a:off x="9344023" y="0"/>
                    <a:ext cx="5133977" cy="2743200"/>
                    <a:chOff x="9344023" y="0"/>
                    <a:chExt cx="5391364" cy="2743200"/>
                  </a:xfrm>
                </p:grpSpPr>
                <p:graphicFrame>
                  <p:nvGraphicFramePr>
                    <p:cNvPr id="70" name="Chart 69">
                      <a:extLst>
                        <a:ext uri="{FF2B5EF4-FFF2-40B4-BE49-F238E27FC236}">
                          <a16:creationId xmlns:a16="http://schemas.microsoft.com/office/drawing/2014/main" id="{407F3CFF-61D4-439F-9A58-0AFBF9F2AF8A}"/>
                        </a:ext>
                      </a:extLst>
                    </p:cNvPr>
                    <p:cNvGraphicFramePr/>
                    <p:nvPr>
                      <p:extLst>
                        <p:ext uri="{D42A27DB-BD31-4B8C-83A1-F6EECF244321}">
                          <p14:modId xmlns:p14="http://schemas.microsoft.com/office/powerpoint/2010/main" val="3875469110"/>
                        </p:ext>
                      </p:extLst>
                    </p:nvPr>
                  </p:nvGraphicFramePr>
                  <p:xfrm>
                    <a:off x="9344023" y="0"/>
                    <a:ext cx="5391364" cy="2743200"/>
                  </p:xfrm>
                  <a:graphic>
                    <a:graphicData uri="http://schemas.openxmlformats.org/drawingml/2006/chart">
                      <c:chart xmlns:c="http://schemas.openxmlformats.org/drawingml/2006/chart" xmlns:r="http://schemas.openxmlformats.org/officeDocument/2006/relationships" r:id="rId4"/>
                    </a:graphicData>
                  </a:graphic>
                </p:graphicFrame>
                <p:cxnSp>
                  <p:nvCxnSpPr>
                    <p:cNvPr id="71" name="Straight Connector 70">
                      <a:extLst>
                        <a:ext uri="{FF2B5EF4-FFF2-40B4-BE49-F238E27FC236}">
                          <a16:creationId xmlns:a16="http://schemas.microsoft.com/office/drawing/2014/main" id="{B8189AE3-908B-4D13-9B8D-11AEF1E4A578}"/>
                        </a:ext>
                      </a:extLst>
                    </p:cNvPr>
                    <p:cNvCxnSpPr/>
                    <p:nvPr/>
                  </p:nvCxnSpPr>
                  <p:spPr>
                    <a:xfrm>
                      <a:off x="12093658" y="371476"/>
                      <a:ext cx="0" cy="2245996"/>
                    </a:xfrm>
                    <a:prstGeom prst="line">
                      <a:avLst/>
                    </a:prstGeom>
                    <a:noFill/>
                    <a:ln w="9525" cap="flat" cmpd="sng" algn="ctr">
                      <a:solidFill>
                        <a:schemeClr val="accent6"/>
                      </a:solidFill>
                      <a:prstDash val="solid"/>
                    </a:ln>
                    <a:effectLst/>
                  </p:spPr>
                </p:cxnSp>
                <p:cxnSp>
                  <p:nvCxnSpPr>
                    <p:cNvPr id="72" name="Straight Connector 71">
                      <a:extLst>
                        <a:ext uri="{FF2B5EF4-FFF2-40B4-BE49-F238E27FC236}">
                          <a16:creationId xmlns:a16="http://schemas.microsoft.com/office/drawing/2014/main" id="{8AB2FA58-9B38-46B8-99AB-6EF1F7D9AAE2}"/>
                        </a:ext>
                      </a:extLst>
                    </p:cNvPr>
                    <p:cNvCxnSpPr/>
                    <p:nvPr/>
                  </p:nvCxnSpPr>
                  <p:spPr>
                    <a:xfrm>
                      <a:off x="13455880" y="409138"/>
                      <a:ext cx="0" cy="2245996"/>
                    </a:xfrm>
                    <a:prstGeom prst="line">
                      <a:avLst/>
                    </a:prstGeom>
                    <a:noFill/>
                    <a:ln w="9525" cap="flat" cmpd="sng" algn="ctr">
                      <a:solidFill>
                        <a:schemeClr val="accent6"/>
                      </a:solidFill>
                      <a:prstDash val="solid"/>
                    </a:ln>
                    <a:effectLst/>
                  </p:spPr>
                </p:cxnSp>
              </p:grpSp>
              <p:graphicFrame>
                <p:nvGraphicFramePr>
                  <p:cNvPr id="65" name="Chart 64">
                    <a:extLst>
                      <a:ext uri="{FF2B5EF4-FFF2-40B4-BE49-F238E27FC236}">
                        <a16:creationId xmlns:a16="http://schemas.microsoft.com/office/drawing/2014/main" id="{9E0AC97D-0657-4D15-8D3A-A2A88CF345FD}"/>
                      </a:ext>
                    </a:extLst>
                  </p:cNvPr>
                  <p:cNvGraphicFramePr>
                    <a:graphicFrameLocks/>
                  </p:cNvGraphicFramePr>
                  <p:nvPr>
                    <p:extLst>
                      <p:ext uri="{D42A27DB-BD31-4B8C-83A1-F6EECF244321}">
                        <p14:modId xmlns:p14="http://schemas.microsoft.com/office/powerpoint/2010/main" val="1936656702"/>
                      </p:ext>
                    </p:extLst>
                  </p:nvPr>
                </p:nvGraphicFramePr>
                <p:xfrm>
                  <a:off x="9715500" y="2828926"/>
                  <a:ext cx="4857750" cy="2978172"/>
                </p:xfrm>
                <a:graphic>
                  <a:graphicData uri="http://schemas.openxmlformats.org/drawingml/2006/chart">
                    <c:chart xmlns:c="http://schemas.openxmlformats.org/drawingml/2006/chart" xmlns:r="http://schemas.openxmlformats.org/officeDocument/2006/relationships" r:id="rId5"/>
                  </a:graphicData>
                </a:graphic>
              </p:graphicFrame>
              <p:sp>
                <p:nvSpPr>
                  <p:cNvPr id="66" name="TextBox 16">
                    <a:extLst>
                      <a:ext uri="{FF2B5EF4-FFF2-40B4-BE49-F238E27FC236}">
                        <a16:creationId xmlns:a16="http://schemas.microsoft.com/office/drawing/2014/main" id="{40010735-30AE-4A97-9A96-92D5D28ADE07}"/>
                      </a:ext>
                    </a:extLst>
                  </p:cNvPr>
                  <p:cNvSpPr txBox="1"/>
                  <p:nvPr/>
                </p:nvSpPr>
                <p:spPr>
                  <a:xfrm>
                    <a:off x="6927153" y="283445"/>
                    <a:ext cx="2527563" cy="2229322"/>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33A1"/>
                        </a:solidFill>
                        <a:effectLst/>
                        <a:uLnTx/>
                        <a:uFillTx/>
                        <a:latin typeface="Franklin Gothic Book" panose="020B0503020102020204" pitchFamily="34" charset="0"/>
                        <a:ea typeface="+mn-ea"/>
                        <a:cs typeface="+mn-cs"/>
                      </a:rPr>
                      <a:t>MFSC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accounted for </a:t>
                    </a:r>
                    <a:r>
                      <a:rPr kumimoji="0" lang="en-US" sz="1800" b="0" i="0" u="none" strike="noStrike" kern="0" cap="none" spc="0" normalizeH="0" baseline="0" noProof="0" dirty="0">
                        <a:ln>
                          <a:noFill/>
                        </a:ln>
                        <a:solidFill>
                          <a:srgbClr val="0033A1"/>
                        </a:solidFill>
                        <a:effectLst/>
                        <a:uLnTx/>
                        <a:uFillTx/>
                        <a:latin typeface="Franklin Gothic Book" panose="020B0503020102020204" pitchFamily="34" charset="0"/>
                        <a:ea typeface="+mn-ea"/>
                        <a:cs typeface="+mn-cs"/>
                      </a:rPr>
                      <a:t>most new diagnoses in Black females</a:t>
                    </a:r>
                  </a:p>
                </p:txBody>
              </p:sp>
              <p:sp>
                <p:nvSpPr>
                  <p:cNvPr id="67" name="TextBox 20">
                    <a:extLst>
                      <a:ext uri="{FF2B5EF4-FFF2-40B4-BE49-F238E27FC236}">
                        <a16:creationId xmlns:a16="http://schemas.microsoft.com/office/drawing/2014/main" id="{E819318A-1823-476C-985E-9BB54FE85255}"/>
                      </a:ext>
                    </a:extLst>
                  </p:cNvPr>
                  <p:cNvSpPr txBox="1"/>
                  <p:nvPr/>
                </p:nvSpPr>
                <p:spPr>
                  <a:xfrm>
                    <a:off x="7047270" y="3172137"/>
                    <a:ext cx="2527562" cy="2088927"/>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33A1"/>
                        </a:solidFill>
                        <a:effectLst/>
                        <a:uLnTx/>
                        <a:uFillTx/>
                        <a:latin typeface="Franklin Gothic Book" panose="020B0503020102020204" pitchFamily="34" charset="0"/>
                        <a:ea typeface="+mn-ea"/>
                        <a:cs typeface="+mn-cs"/>
                      </a:rPr>
                      <a:t>Diagnoses decreased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among </a:t>
                    </a:r>
                    <a:r>
                      <a:rPr kumimoji="0" lang="en-US" sz="1800" b="0" i="0" u="none" strike="noStrike" kern="0" cap="none" spc="0" normalizeH="0" baseline="0" noProof="0" dirty="0">
                        <a:ln>
                          <a:noFill/>
                        </a:ln>
                        <a:solidFill>
                          <a:srgbClr val="0033A1"/>
                        </a:solidFill>
                        <a:effectLst/>
                        <a:uLnTx/>
                        <a:uFillTx/>
                        <a:latin typeface="Franklin Gothic Book" panose="020B0503020102020204" pitchFamily="34" charset="0"/>
                        <a:ea typeface="+mn-ea"/>
                        <a:cs typeface="+mn-cs"/>
                      </a:rPr>
                      <a:t>Black MSM</a:t>
                    </a:r>
                  </a:p>
                </p:txBody>
              </p:sp>
              <p:sp>
                <p:nvSpPr>
                  <p:cNvPr id="68" name="TextBox 21">
                    <a:extLst>
                      <a:ext uri="{FF2B5EF4-FFF2-40B4-BE49-F238E27FC236}">
                        <a16:creationId xmlns:a16="http://schemas.microsoft.com/office/drawing/2014/main" id="{194E7796-C276-43B2-AF5A-9588259CDF9E}"/>
                      </a:ext>
                    </a:extLst>
                  </p:cNvPr>
                  <p:cNvSpPr txBox="1"/>
                  <p:nvPr/>
                </p:nvSpPr>
                <p:spPr>
                  <a:xfrm>
                    <a:off x="451576" y="592070"/>
                    <a:ext cx="2170639" cy="1873128"/>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33A1"/>
                        </a:solidFill>
                        <a:effectLst/>
                        <a:uLnTx/>
                        <a:uFillTx/>
                        <a:latin typeface="Franklin Gothic Book" panose="020B0503020102020204" pitchFamily="34" charset="0"/>
                        <a:ea typeface="+mn-ea"/>
                        <a:cs typeface="+mn-cs"/>
                      </a:rPr>
                      <a:t>81%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33A1"/>
                        </a:solidFill>
                        <a:effectLst/>
                        <a:uLnTx/>
                        <a:uFillTx/>
                        <a:latin typeface="Franklin Gothic Book" panose="020B0503020102020204" pitchFamily="34" charset="0"/>
                        <a:ea typeface="+mn-ea"/>
                        <a:cs typeface="+mn-cs"/>
                      </a:rPr>
                      <a:t>male </a:t>
                    </a:r>
                    <a:r>
                      <a:rPr kumimoji="0" lang="en-US" sz="18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among new Black diagnoses</a:t>
                    </a:r>
                  </a:p>
                </p:txBody>
              </p:sp>
              <p:sp>
                <p:nvSpPr>
                  <p:cNvPr id="69" name="TextBox 22">
                    <a:extLst>
                      <a:ext uri="{FF2B5EF4-FFF2-40B4-BE49-F238E27FC236}">
                        <a16:creationId xmlns:a16="http://schemas.microsoft.com/office/drawing/2014/main" id="{2ACF20AF-445C-40F4-AF27-ABF57AC3A209}"/>
                      </a:ext>
                    </a:extLst>
                  </p:cNvPr>
                  <p:cNvSpPr txBox="1"/>
                  <p:nvPr/>
                </p:nvSpPr>
                <p:spPr>
                  <a:xfrm>
                    <a:off x="187459" y="3057269"/>
                    <a:ext cx="2638407" cy="2978172"/>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33A1"/>
                        </a:solidFill>
                        <a:effectLst/>
                        <a:uLnTx/>
                        <a:uFillTx/>
                        <a:latin typeface="Franklin Gothic Book" panose="020B0503020102020204" pitchFamily="34" charset="0"/>
                        <a:ea typeface="+mn-ea"/>
                        <a:cs typeface="+mn-cs"/>
                      </a:rPr>
                      <a:t>Black people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33A1"/>
                        </a:solidFill>
                        <a:effectLst/>
                        <a:uLnTx/>
                        <a:uFillTx/>
                        <a:latin typeface="Franklin Gothic Book" panose="020B0503020102020204" pitchFamily="34" charset="0"/>
                        <a:ea typeface="+mn-ea"/>
                        <a:cs typeface="+mn-cs"/>
                      </a:rPr>
                      <a:t>diagnosed younger </a:t>
                    </a:r>
                    <a:r>
                      <a:rPr kumimoji="0" lang="en-US" sz="18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than most other racial and ethnic groups</a:t>
                    </a:r>
                  </a:p>
                </p:txBody>
              </p:sp>
            </p:grpSp>
            <p:sp>
              <p:nvSpPr>
                <p:cNvPr id="62" name="TextBox 1">
                  <a:extLst>
                    <a:ext uri="{FF2B5EF4-FFF2-40B4-BE49-F238E27FC236}">
                      <a16:creationId xmlns:a16="http://schemas.microsoft.com/office/drawing/2014/main" id="{A67B6FA8-FE6D-4845-B6CC-AE3749E28A9A}"/>
                    </a:ext>
                  </a:extLst>
                </p:cNvPr>
                <p:cNvSpPr txBox="1"/>
                <p:nvPr/>
              </p:nvSpPr>
              <p:spPr>
                <a:xfrm>
                  <a:off x="2296920" y="5263044"/>
                  <a:ext cx="4437113" cy="441276"/>
                </a:xfrm>
                <a:prstGeom prst="rect">
                  <a:avLst/>
                </a:prstGeom>
                <a:noFill/>
                <a:ln>
                  <a:noFill/>
                </a:ln>
                <a:effectLst/>
              </p:spPr>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ysClr val="windowText" lastClr="000000"/>
                      </a:solidFill>
                      <a:effectLst/>
                      <a:uLnTx/>
                      <a:uFillTx/>
                      <a:latin typeface="Franklin Gothic Book" panose="020B0503020102020204" pitchFamily="34" charset="0"/>
                      <a:ea typeface="+mn-ea"/>
                      <a:cs typeface="+mn-cs"/>
                    </a:rPr>
                    <a:t>†Median age is based on reported race/ethnicity for counts ≥5.</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ysClr val="windowText" lastClr="000000"/>
                      </a:solidFill>
                      <a:effectLst/>
                      <a:uLnTx/>
                      <a:uFillTx/>
                      <a:latin typeface="Franklin Gothic Book" panose="020B0503020102020204" pitchFamily="34" charset="0"/>
                      <a:ea typeface="+mn-ea"/>
                      <a:cs typeface="+mn-cs"/>
                    </a:rPr>
                    <a:t>‡Estimate is statistically unreliable due to case count &lt;12.</a:t>
                  </a:r>
                </a:p>
              </p:txBody>
            </p:sp>
          </p:grpSp>
          <p:grpSp>
            <p:nvGrpSpPr>
              <p:cNvPr id="55" name="Group 54">
                <a:extLst>
                  <a:ext uri="{FF2B5EF4-FFF2-40B4-BE49-F238E27FC236}">
                    <a16:creationId xmlns:a16="http://schemas.microsoft.com/office/drawing/2014/main" id="{FF9C3A03-A80A-4BDB-9CCA-94E73C122A2C}"/>
                  </a:ext>
                </a:extLst>
              </p:cNvPr>
              <p:cNvGrpSpPr/>
              <p:nvPr/>
            </p:nvGrpSpPr>
            <p:grpSpPr>
              <a:xfrm>
                <a:off x="3529132" y="810485"/>
                <a:ext cx="2474750" cy="930176"/>
                <a:chOff x="3529132" y="810485"/>
                <a:chExt cx="2474750" cy="930176"/>
              </a:xfrm>
            </p:grpSpPr>
            <p:pic>
              <p:nvPicPr>
                <p:cNvPr id="56" name="Graphic 27">
                  <a:extLst>
                    <a:ext uri="{FF2B5EF4-FFF2-40B4-BE49-F238E27FC236}">
                      <a16:creationId xmlns:a16="http://schemas.microsoft.com/office/drawing/2014/main" id="{DA186518-43C8-4A8A-B8BE-34096E3E9E3D}"/>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49830" r="763"/>
                <a:stretch/>
              </p:blipFill>
              <p:spPr>
                <a:xfrm>
                  <a:off x="5009185" y="820927"/>
                  <a:ext cx="491048" cy="919734"/>
                </a:xfrm>
                <a:prstGeom prst="rect">
                  <a:avLst/>
                </a:prstGeom>
              </p:spPr>
            </p:pic>
            <p:pic>
              <p:nvPicPr>
                <p:cNvPr id="57" name="Graphic 28">
                  <a:extLst>
                    <a:ext uri="{FF2B5EF4-FFF2-40B4-BE49-F238E27FC236}">
                      <a16:creationId xmlns:a16="http://schemas.microsoft.com/office/drawing/2014/main" id="{1D2F8A7E-1C04-4C11-B015-2474495BCE89}"/>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49830" r="763"/>
                <a:stretch/>
              </p:blipFill>
              <p:spPr>
                <a:xfrm>
                  <a:off x="4520323" y="814265"/>
                  <a:ext cx="495365" cy="919734"/>
                </a:xfrm>
                <a:prstGeom prst="rect">
                  <a:avLst/>
                </a:prstGeom>
              </p:spPr>
            </p:pic>
            <p:pic>
              <p:nvPicPr>
                <p:cNvPr id="58" name="Graphic 29">
                  <a:extLst>
                    <a:ext uri="{FF2B5EF4-FFF2-40B4-BE49-F238E27FC236}">
                      <a16:creationId xmlns:a16="http://schemas.microsoft.com/office/drawing/2014/main" id="{B54DD308-3A24-4322-9AA7-CD23EEF5ED5A}"/>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322" r="49894"/>
                <a:stretch/>
              </p:blipFill>
              <p:spPr>
                <a:xfrm>
                  <a:off x="5478829" y="810485"/>
                  <a:ext cx="525053" cy="919735"/>
                </a:xfrm>
                <a:prstGeom prst="rect">
                  <a:avLst/>
                </a:prstGeom>
              </p:spPr>
            </p:pic>
            <p:pic>
              <p:nvPicPr>
                <p:cNvPr id="59" name="Graphic 30">
                  <a:extLst>
                    <a:ext uri="{FF2B5EF4-FFF2-40B4-BE49-F238E27FC236}">
                      <a16:creationId xmlns:a16="http://schemas.microsoft.com/office/drawing/2014/main" id="{B33FD89B-8F5E-4DB0-B5C3-D7F8C3060FCA}"/>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49830" r="763"/>
                <a:stretch/>
              </p:blipFill>
              <p:spPr>
                <a:xfrm>
                  <a:off x="3529132" y="814248"/>
                  <a:ext cx="511013" cy="918699"/>
                </a:xfrm>
                <a:prstGeom prst="rect">
                  <a:avLst/>
                </a:prstGeom>
              </p:spPr>
            </p:pic>
            <p:pic>
              <p:nvPicPr>
                <p:cNvPr id="60" name="Graphic 31">
                  <a:extLst>
                    <a:ext uri="{FF2B5EF4-FFF2-40B4-BE49-F238E27FC236}">
                      <a16:creationId xmlns:a16="http://schemas.microsoft.com/office/drawing/2014/main" id="{0AC49EB5-DEDC-49ED-A2CE-629806F55C6D}"/>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49830" r="763"/>
                <a:stretch/>
              </p:blipFill>
              <p:spPr>
                <a:xfrm>
                  <a:off x="4037454" y="819151"/>
                  <a:ext cx="493920" cy="919734"/>
                </a:xfrm>
                <a:prstGeom prst="rect">
                  <a:avLst/>
                </a:prstGeom>
              </p:spPr>
            </p:pic>
          </p:grpSp>
        </p:grpSp>
        <p:sp>
          <p:nvSpPr>
            <p:cNvPr id="26" name="TextBox 32">
              <a:extLst>
                <a:ext uri="{FF2B5EF4-FFF2-40B4-BE49-F238E27FC236}">
                  <a16:creationId xmlns:a16="http://schemas.microsoft.com/office/drawing/2014/main" id="{5FE3EF44-C01C-4330-8C12-D2B7BBDE52BE}"/>
                </a:ext>
              </a:extLst>
            </p:cNvPr>
            <p:cNvSpPr txBox="1"/>
            <p:nvPr/>
          </p:nvSpPr>
          <p:spPr>
            <a:xfrm>
              <a:off x="4264834" y="4159263"/>
              <a:ext cx="304892" cy="33855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600" dirty="0">
                  <a:latin typeface="Franklin Gothic Book" panose="020B0503020102020204" pitchFamily="34" charset="0"/>
                </a:rPr>
                <a:t>†</a:t>
              </a:r>
            </a:p>
          </p:txBody>
        </p:sp>
        <p:sp>
          <p:nvSpPr>
            <p:cNvPr id="28" name="TextBox 32">
              <a:extLst>
                <a:ext uri="{FF2B5EF4-FFF2-40B4-BE49-F238E27FC236}">
                  <a16:creationId xmlns:a16="http://schemas.microsoft.com/office/drawing/2014/main" id="{6311D099-ED13-4215-A49C-4F3DE6303EAC}"/>
                </a:ext>
              </a:extLst>
            </p:cNvPr>
            <p:cNvSpPr txBox="1"/>
            <p:nvPr/>
          </p:nvSpPr>
          <p:spPr>
            <a:xfrm>
              <a:off x="5033555" y="4828231"/>
              <a:ext cx="304892" cy="33855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600" dirty="0">
                  <a:latin typeface="Franklin Gothic Book" panose="020B0503020102020204" pitchFamily="34" charset="0"/>
                </a:rPr>
                <a:t>†</a:t>
              </a:r>
            </a:p>
          </p:txBody>
        </p:sp>
      </p:grpSp>
      <p:sp>
        <p:nvSpPr>
          <p:cNvPr id="29" name="TextBox 32">
            <a:extLst>
              <a:ext uri="{FF2B5EF4-FFF2-40B4-BE49-F238E27FC236}">
                <a16:creationId xmlns:a16="http://schemas.microsoft.com/office/drawing/2014/main" id="{6AADED9B-97F4-47C5-901E-4C6B8B449C18}"/>
              </a:ext>
            </a:extLst>
          </p:cNvPr>
          <p:cNvSpPr txBox="1"/>
          <p:nvPr/>
        </p:nvSpPr>
        <p:spPr>
          <a:xfrm>
            <a:off x="5162747" y="4115857"/>
            <a:ext cx="304892" cy="33855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600" dirty="0">
                <a:latin typeface="Franklin Gothic Book" panose="020B0503020102020204" pitchFamily="34" charset="0"/>
              </a:rPr>
              <a:t>†</a:t>
            </a:r>
          </a:p>
        </p:txBody>
      </p:sp>
    </p:spTree>
    <p:extLst>
      <p:ext uri="{BB962C8B-B14F-4D97-AF65-F5344CB8AC3E}">
        <p14:creationId xmlns:p14="http://schemas.microsoft.com/office/powerpoint/2010/main" val="31748494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87">
            <a:extLst>
              <a:ext uri="{FF2B5EF4-FFF2-40B4-BE49-F238E27FC236}">
                <a16:creationId xmlns:a16="http://schemas.microsoft.com/office/drawing/2014/main" id="{8C8FC443-0D62-4A19-B0CC-8F2D11D14A1B}"/>
              </a:ext>
            </a:extLst>
          </p:cNvPr>
          <p:cNvSpPr txBox="1"/>
          <p:nvPr/>
        </p:nvSpPr>
        <p:spPr>
          <a:xfrm>
            <a:off x="7354502" y="2053137"/>
            <a:ext cx="4305023" cy="30608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33A1"/>
                </a:solidFill>
                <a:effectLst/>
                <a:uLnTx/>
                <a:uFillTx/>
                <a:latin typeface="Franklin Gothic Demi" panose="020B0703020102020204" pitchFamily="34" charset="0"/>
                <a:ea typeface="Times New Roman"/>
                <a:cs typeface="Times New Roman"/>
              </a:rPr>
              <a:t>2,611</a:t>
            </a:r>
            <a:endParaRPr kumimoji="0" lang="en-US" sz="5400" b="0" i="0" u="none" strike="noStrike" kern="1200" cap="none" spc="0" normalizeH="0" baseline="0" noProof="0" dirty="0">
              <a:ln>
                <a:noFill/>
              </a:ln>
              <a:solidFill>
                <a:srgbClr val="0033A1"/>
              </a:solidFill>
              <a:effectLst/>
              <a:uLnTx/>
              <a:uFillTx/>
              <a:latin typeface="Franklin Gothic Demi" panose="020B0703020102020204" pitchFamily="34" charset="0"/>
              <a:ea typeface="Times New Roman"/>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Franklin Gothic Book"/>
                <a:ea typeface="Times New Roman"/>
                <a:cs typeface="Times New Roman"/>
              </a:rPr>
              <a:t>Black people were living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Franklin Gothic Book"/>
                <a:ea typeface="Times New Roman"/>
                <a:cs typeface="Times New Roman"/>
              </a:rPr>
              <a:t>with HIV in Wisconsin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Franklin Gothic Book"/>
                <a:ea typeface="Times New Roman"/>
                <a:cs typeface="Times New Roman"/>
              </a:rPr>
              <a:t>at the end of 2020.</a:t>
            </a:r>
            <a:endParaRPr kumimoji="0" lang="en-US" sz="3200" b="0" i="0" u="none" strike="noStrike" kern="1200" cap="none" spc="0" normalizeH="0" baseline="0" noProof="0" dirty="0">
              <a:ln>
                <a:noFill/>
              </a:ln>
              <a:solidFill>
                <a:prstClr val="black"/>
              </a:solidFill>
              <a:effectLst/>
              <a:uLnTx/>
              <a:uFillTx/>
              <a:latin typeface="Times New Roman"/>
              <a:ea typeface="Times New Roman"/>
              <a:cs typeface="+mn-cs"/>
            </a:endParaRPr>
          </a:p>
        </p:txBody>
      </p:sp>
      <p:grpSp>
        <p:nvGrpSpPr>
          <p:cNvPr id="3" name="Group 2">
            <a:extLst>
              <a:ext uri="{FF2B5EF4-FFF2-40B4-BE49-F238E27FC236}">
                <a16:creationId xmlns:a16="http://schemas.microsoft.com/office/drawing/2014/main" id="{4D657E55-C0EE-444E-9D99-883F0EEDB38C}"/>
              </a:ext>
            </a:extLst>
          </p:cNvPr>
          <p:cNvGrpSpPr/>
          <p:nvPr/>
        </p:nvGrpSpPr>
        <p:grpSpPr>
          <a:xfrm>
            <a:off x="712252" y="2593536"/>
            <a:ext cx="5987498" cy="4237144"/>
            <a:chOff x="-1382863" y="2473909"/>
            <a:chExt cx="5987498" cy="4237144"/>
          </a:xfrm>
        </p:grpSpPr>
        <p:pic>
          <p:nvPicPr>
            <p:cNvPr id="5" name="Picture 4">
              <a:extLst>
                <a:ext uri="{FF2B5EF4-FFF2-40B4-BE49-F238E27FC236}">
                  <a16:creationId xmlns:a16="http://schemas.microsoft.com/office/drawing/2014/main" id="{F6BCE47C-7C3E-4475-B680-1760CAC60869}"/>
                </a:ext>
              </a:extLst>
            </p:cNvPr>
            <p:cNvPicPr>
              <a:picLocks noChangeAspect="1"/>
            </p:cNvPicPr>
            <p:nvPr/>
          </p:nvPicPr>
          <p:blipFill>
            <a:blip r:embed="rId3"/>
            <a:stretch>
              <a:fillRect/>
            </a:stretch>
          </p:blipFill>
          <p:spPr>
            <a:xfrm>
              <a:off x="-1382863" y="2473909"/>
              <a:ext cx="4162917" cy="4237144"/>
            </a:xfrm>
            <a:prstGeom prst="rect">
              <a:avLst/>
            </a:prstGeom>
          </p:spPr>
        </p:pic>
        <p:pic>
          <p:nvPicPr>
            <p:cNvPr id="8" name="Picture 7">
              <a:extLst>
                <a:ext uri="{FF2B5EF4-FFF2-40B4-BE49-F238E27FC236}">
                  <a16:creationId xmlns:a16="http://schemas.microsoft.com/office/drawing/2014/main" id="{8AE595B9-FA1C-499C-9B98-78DECD39F1F4}"/>
                </a:ext>
              </a:extLst>
            </p:cNvPr>
            <p:cNvPicPr>
              <a:picLocks noChangeAspect="1"/>
            </p:cNvPicPr>
            <p:nvPr/>
          </p:nvPicPr>
          <p:blipFill>
            <a:blip r:embed="rId4"/>
            <a:stretch>
              <a:fillRect/>
            </a:stretch>
          </p:blipFill>
          <p:spPr>
            <a:xfrm>
              <a:off x="2462599" y="4984702"/>
              <a:ext cx="2142036" cy="1463904"/>
            </a:xfrm>
            <a:prstGeom prst="rect">
              <a:avLst/>
            </a:prstGeom>
          </p:spPr>
        </p:pic>
      </p:grpSp>
      <p:sp>
        <p:nvSpPr>
          <p:cNvPr id="2" name="Title 1">
            <a:extLst>
              <a:ext uri="{FF2B5EF4-FFF2-40B4-BE49-F238E27FC236}">
                <a16:creationId xmlns:a16="http://schemas.microsoft.com/office/drawing/2014/main" id="{DBD5E835-91DC-4C14-803F-FB0F3153E9ED}"/>
              </a:ext>
            </a:extLst>
          </p:cNvPr>
          <p:cNvSpPr>
            <a:spLocks noGrp="1"/>
          </p:cNvSpPr>
          <p:nvPr>
            <p:ph type="title"/>
          </p:nvPr>
        </p:nvSpPr>
        <p:spPr>
          <a:xfrm>
            <a:off x="325303" y="245235"/>
            <a:ext cx="6438567" cy="2290551"/>
          </a:xfrm>
        </p:spPr>
        <p:txBody>
          <a:bodyPr/>
          <a:lstStyle/>
          <a:p>
            <a:pPr algn="l"/>
            <a:r>
              <a:rPr lang="en-US" sz="3150" b="1" dirty="0">
                <a:solidFill>
                  <a:schemeClr val="tx1"/>
                </a:solidFill>
                <a:latin typeface="Leelawadee" panose="020B0502040204020203" pitchFamily="34" charset="-34"/>
                <a:cs typeface="Leelawadee" panose="020B0502040204020203" pitchFamily="34" charset="-34"/>
              </a:rPr>
              <a:t>Milwaukee County residents accounted for over </a:t>
            </a:r>
            <a:r>
              <a:rPr lang="en-US" sz="3150" b="1" dirty="0">
                <a:solidFill>
                  <a:srgbClr val="0033A1"/>
                </a:solidFill>
                <a:latin typeface="Leelawadee" panose="020B0502040204020203" pitchFamily="34" charset="-34"/>
                <a:cs typeface="Leelawadee" panose="020B0502040204020203" pitchFamily="34" charset="-34"/>
              </a:rPr>
              <a:t>3 </a:t>
            </a:r>
            <a:r>
              <a:rPr lang="en-US" sz="3150" b="1" dirty="0">
                <a:solidFill>
                  <a:schemeClr val="tx1"/>
                </a:solidFill>
                <a:latin typeface="Leelawadee" panose="020B0502040204020203" pitchFamily="34" charset="-34"/>
                <a:cs typeface="Leelawadee" panose="020B0502040204020203" pitchFamily="34" charset="-34"/>
              </a:rPr>
              <a:t>in </a:t>
            </a:r>
            <a:r>
              <a:rPr lang="en-US" sz="3150" b="1" dirty="0">
                <a:solidFill>
                  <a:srgbClr val="0033A1"/>
                </a:solidFill>
                <a:latin typeface="Leelawadee" panose="020B0502040204020203" pitchFamily="34" charset="-34"/>
                <a:cs typeface="Leelawadee" panose="020B0502040204020203" pitchFamily="34" charset="-34"/>
              </a:rPr>
              <a:t>4</a:t>
            </a:r>
            <a:r>
              <a:rPr lang="en-US" sz="3150" b="1" dirty="0">
                <a:solidFill>
                  <a:schemeClr val="tx1"/>
                </a:solidFill>
                <a:latin typeface="Leelawadee" panose="020B0502040204020203" pitchFamily="34" charset="-34"/>
                <a:cs typeface="Leelawadee" panose="020B0502040204020203" pitchFamily="34" charset="-34"/>
              </a:rPr>
              <a:t> </a:t>
            </a:r>
            <a:r>
              <a:rPr lang="en-US" sz="3150" b="1" dirty="0">
                <a:solidFill>
                  <a:srgbClr val="0033A1"/>
                </a:solidFill>
                <a:latin typeface="Leelawadee" panose="020B0502040204020203" pitchFamily="34" charset="-34"/>
                <a:cs typeface="Leelawadee" panose="020B0502040204020203" pitchFamily="34" charset="-34"/>
              </a:rPr>
              <a:t>new diagnoses </a:t>
            </a:r>
            <a:r>
              <a:rPr lang="en-US" sz="3150" b="1" dirty="0">
                <a:solidFill>
                  <a:schemeClr val="tx1"/>
                </a:solidFill>
                <a:latin typeface="Leelawadee" panose="020B0502040204020203" pitchFamily="34" charset="-34"/>
                <a:cs typeface="Leelawadee" panose="020B0502040204020203" pitchFamily="34" charset="-34"/>
              </a:rPr>
              <a:t>among </a:t>
            </a:r>
            <a:r>
              <a:rPr lang="en-US" sz="3150" b="1" dirty="0">
                <a:solidFill>
                  <a:srgbClr val="0033A1"/>
                </a:solidFill>
                <a:latin typeface="Leelawadee" panose="020B0502040204020203" pitchFamily="34" charset="-34"/>
                <a:cs typeface="Leelawadee" panose="020B0502040204020203" pitchFamily="34" charset="-34"/>
              </a:rPr>
              <a:t>Black p</a:t>
            </a:r>
            <a:r>
              <a:rPr lang="en-US" sz="3150" b="1" dirty="0">
                <a:solidFill>
                  <a:schemeClr val="tx1"/>
                </a:solidFill>
                <a:latin typeface="Leelawadee" panose="020B0502040204020203" pitchFamily="34" charset="-34"/>
                <a:cs typeface="Leelawadee" panose="020B0502040204020203" pitchFamily="34" charset="-34"/>
              </a:rPr>
              <a:t>eople in Wisconsin. </a:t>
            </a:r>
            <a:br>
              <a:rPr lang="en-US" sz="3200" dirty="0">
                <a:solidFill>
                  <a:schemeClr val="tx1"/>
                </a:solidFill>
                <a:latin typeface="Leelawadee" panose="020B0502040204020203" pitchFamily="34" charset="-34"/>
                <a:cs typeface="Leelawadee" panose="020B0502040204020203" pitchFamily="34" charset="-34"/>
              </a:rPr>
            </a:br>
            <a:r>
              <a:rPr lang="en-US" sz="2150" dirty="0">
                <a:solidFill>
                  <a:schemeClr val="tx1"/>
                </a:solidFill>
                <a:latin typeface="Franklin Gothic Book" panose="020B0503020102020204" pitchFamily="34" charset="0"/>
                <a:cs typeface="Leelawadee" panose="020B0502040204020203" pitchFamily="34" charset="-34"/>
              </a:rPr>
              <a:t>HIV diagnoses among Black people by county, </a:t>
            </a:r>
            <a:br>
              <a:rPr lang="en-US" sz="2150" dirty="0">
                <a:solidFill>
                  <a:schemeClr val="tx1"/>
                </a:solidFill>
                <a:latin typeface="Franklin Gothic Book" panose="020B0503020102020204" pitchFamily="34" charset="0"/>
                <a:cs typeface="Leelawadee" panose="020B0502040204020203" pitchFamily="34" charset="-34"/>
              </a:rPr>
            </a:br>
            <a:r>
              <a:rPr lang="en-US" sz="2150" dirty="0">
                <a:solidFill>
                  <a:schemeClr val="tx1"/>
                </a:solidFill>
                <a:latin typeface="Franklin Gothic Book" panose="020B0503020102020204" pitchFamily="34" charset="0"/>
                <a:cs typeface="Leelawadee" panose="020B0502040204020203" pitchFamily="34" charset="-34"/>
              </a:rPr>
              <a:t>Wisconsin 2016–2020</a:t>
            </a:r>
            <a:endParaRPr lang="en-US" sz="2150" dirty="0">
              <a:solidFill>
                <a:schemeClr val="tx1"/>
              </a:solidFill>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7130158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a:solidFill>
                  <a:schemeClr val="bg1"/>
                </a:solidFill>
                <a:latin typeface="Leelawadee" panose="020B0502040204020203" pitchFamily="34" charset="-34"/>
                <a:cs typeface="Leelawadee" panose="020B0502040204020203" pitchFamily="34" charset="-34"/>
              </a:rPr>
              <a:t>People Living with HIV </a:t>
            </a:r>
          </a:p>
        </p:txBody>
      </p:sp>
      <p:sp>
        <p:nvSpPr>
          <p:cNvPr id="5" name="Text Placeholder 4"/>
          <p:cNvSpPr>
            <a:spLocks noGrp="1"/>
          </p:cNvSpPr>
          <p:nvPr>
            <p:ph type="body" idx="1"/>
          </p:nvPr>
        </p:nvSpPr>
        <p:spPr/>
        <p:txBody>
          <a:bodyPr/>
          <a:lstStyle/>
          <a:p>
            <a:r>
              <a:rPr lang="en-US" sz="2800" dirty="0">
                <a:solidFill>
                  <a:schemeClr val="bg1"/>
                </a:solidFill>
                <a:latin typeface="Franklin Gothic Book" panose="020B0503020102020204" pitchFamily="34" charset="0"/>
              </a:rPr>
              <a:t>Race: Hispanic individuals </a:t>
            </a:r>
          </a:p>
        </p:txBody>
      </p:sp>
      <p:sp>
        <p:nvSpPr>
          <p:cNvPr id="6" name="Action Button: Go Home 5">
            <a:hlinkClick r:id="rId3" action="ppaction://hlinksldjump" highlightClick="1"/>
            <a:extLst>
              <a:ext uri="{FF2B5EF4-FFF2-40B4-BE49-F238E27FC236}">
                <a16:creationId xmlns:a16="http://schemas.microsoft.com/office/drawing/2014/main" id="{5CFACE06-2377-46F4-B8FE-833911C40B8C}"/>
              </a:ext>
            </a:extLst>
          </p:cNvPr>
          <p:cNvSpPr/>
          <p:nvPr/>
        </p:nvSpPr>
        <p:spPr>
          <a:xfrm>
            <a:off x="11456276" y="6074978"/>
            <a:ext cx="611492" cy="600981"/>
          </a:xfrm>
          <a:prstGeom prst="actionButtonHome">
            <a:avLst/>
          </a:prstGeom>
          <a:solidFill>
            <a:schemeClr val="bg1"/>
          </a:solidFill>
          <a:ln>
            <a:solidFill>
              <a:srgbClr val="2A5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3075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A593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ED03D-A06C-4CE8-B902-CBF7B4A8012F}"/>
              </a:ext>
            </a:extLst>
          </p:cNvPr>
          <p:cNvSpPr>
            <a:spLocks noGrp="1"/>
          </p:cNvSpPr>
          <p:nvPr>
            <p:ph type="title"/>
          </p:nvPr>
        </p:nvSpPr>
        <p:spPr/>
        <p:txBody>
          <a:bodyPr/>
          <a:lstStyle/>
          <a:p>
            <a:r>
              <a:rPr lang="en-US" sz="7200" dirty="0">
                <a:solidFill>
                  <a:schemeClr val="bg1"/>
                </a:solidFill>
                <a:latin typeface="Leelawadee" panose="020B0502040204020203" pitchFamily="34" charset="-34"/>
                <a:cs typeface="Leelawadee" panose="020B0502040204020203" pitchFamily="34" charset="-34"/>
              </a:rPr>
              <a:t>Introduction </a:t>
            </a:r>
            <a:br>
              <a:rPr lang="en-US" sz="7200" dirty="0">
                <a:solidFill>
                  <a:schemeClr val="bg1"/>
                </a:solidFill>
                <a:latin typeface="Leelawadee" panose="020B0502040204020203" pitchFamily="34" charset="-34"/>
                <a:cs typeface="Leelawadee" panose="020B0502040204020203" pitchFamily="34" charset="-34"/>
              </a:rPr>
            </a:br>
            <a:r>
              <a:rPr lang="en-US" sz="7200" dirty="0">
                <a:solidFill>
                  <a:schemeClr val="bg1"/>
                </a:solidFill>
                <a:latin typeface="Leelawadee" panose="020B0502040204020203" pitchFamily="34" charset="-34"/>
                <a:cs typeface="Leelawadee" panose="020B0502040204020203" pitchFamily="34" charset="-34"/>
              </a:rPr>
              <a:t>and Technical Notes</a:t>
            </a:r>
          </a:p>
        </p:txBody>
      </p:sp>
      <p:sp>
        <p:nvSpPr>
          <p:cNvPr id="4" name="Action Button: Go Home 3">
            <a:hlinkClick r:id="rId3" action="ppaction://hlinksldjump" highlightClick="1"/>
            <a:extLst>
              <a:ext uri="{FF2B5EF4-FFF2-40B4-BE49-F238E27FC236}">
                <a16:creationId xmlns:a16="http://schemas.microsoft.com/office/drawing/2014/main" id="{918039BA-F296-4C8A-BA79-1EE0CFE1ABD8}"/>
              </a:ext>
            </a:extLst>
          </p:cNvPr>
          <p:cNvSpPr/>
          <p:nvPr/>
        </p:nvSpPr>
        <p:spPr>
          <a:xfrm>
            <a:off x="11456276" y="6074978"/>
            <a:ext cx="611492" cy="600981"/>
          </a:xfrm>
          <a:prstGeom prst="actionButtonHome">
            <a:avLst/>
          </a:prstGeom>
          <a:solidFill>
            <a:schemeClr val="bg1"/>
          </a:solidFill>
          <a:ln>
            <a:solidFill>
              <a:srgbClr val="2A5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21050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5E835-91DC-4C14-803F-FB0F3153E9ED}"/>
              </a:ext>
            </a:extLst>
          </p:cNvPr>
          <p:cNvSpPr>
            <a:spLocks noGrp="1"/>
          </p:cNvSpPr>
          <p:nvPr>
            <p:ph type="title"/>
          </p:nvPr>
        </p:nvSpPr>
        <p:spPr>
          <a:xfrm>
            <a:off x="242552" y="0"/>
            <a:ext cx="11706896" cy="1902639"/>
          </a:xfrm>
        </p:spPr>
        <p:txBody>
          <a:bodyPr/>
          <a:lstStyle/>
          <a:p>
            <a:pPr algn="l"/>
            <a:r>
              <a:rPr lang="en-US" sz="3200" b="1" dirty="0">
                <a:solidFill>
                  <a:schemeClr val="accent3"/>
                </a:solidFill>
                <a:latin typeface="Leelawadee" panose="020B0502040204020203" pitchFamily="34" charset="-34"/>
                <a:cs typeface="Leelawadee" panose="020B0502040204020203" pitchFamily="34" charset="-34"/>
              </a:rPr>
              <a:t>Hispanics</a:t>
            </a:r>
            <a:r>
              <a:rPr lang="en-US" sz="3200" b="1" dirty="0">
                <a:solidFill>
                  <a:schemeClr val="tx1"/>
                </a:solidFill>
                <a:latin typeface="Leelawadee" panose="020B0502040204020203" pitchFamily="34" charset="-34"/>
                <a:cs typeface="Leelawadee" panose="020B0502040204020203" pitchFamily="34" charset="-34"/>
              </a:rPr>
              <a:t> accounted for </a:t>
            </a:r>
            <a:r>
              <a:rPr lang="en-US" sz="3200" b="1" dirty="0">
                <a:solidFill>
                  <a:schemeClr val="accent3"/>
                </a:solidFill>
                <a:latin typeface="Leelawadee" panose="020B0502040204020203" pitchFamily="34" charset="-34"/>
                <a:cs typeface="Leelawadee" panose="020B0502040204020203" pitchFamily="34" charset="-34"/>
              </a:rPr>
              <a:t>15% of recent HIV diagnoses </a:t>
            </a:r>
            <a:r>
              <a:rPr lang="en-US" sz="3200" b="1" dirty="0">
                <a:solidFill>
                  <a:schemeClr val="tx1"/>
                </a:solidFill>
                <a:latin typeface="Leelawadee" panose="020B0502040204020203" pitchFamily="34" charset="-34"/>
                <a:cs typeface="Leelawadee" panose="020B0502040204020203" pitchFamily="34" charset="-34"/>
              </a:rPr>
              <a:t>in Wisconsin and the </a:t>
            </a:r>
            <a:r>
              <a:rPr lang="en-US" sz="3200" b="1" dirty="0">
                <a:solidFill>
                  <a:schemeClr val="accent3"/>
                </a:solidFill>
                <a:latin typeface="Leelawadee" panose="020B0502040204020203" pitchFamily="34" charset="-34"/>
                <a:cs typeface="Leelawadee" panose="020B0502040204020203" pitchFamily="34" charset="-34"/>
              </a:rPr>
              <a:t>HIV diagnosis rate in Hispanics</a:t>
            </a:r>
            <a:r>
              <a:rPr lang="en-US" sz="3200" b="1" dirty="0">
                <a:solidFill>
                  <a:schemeClr val="tx1"/>
                </a:solidFill>
                <a:latin typeface="Leelawadee" panose="020B0502040204020203" pitchFamily="34" charset="-34"/>
                <a:cs typeface="Leelawadee" panose="020B0502040204020203" pitchFamily="34" charset="-34"/>
              </a:rPr>
              <a:t> was </a:t>
            </a:r>
            <a:r>
              <a:rPr lang="en-US" sz="3200" b="1" dirty="0">
                <a:solidFill>
                  <a:schemeClr val="accent3"/>
                </a:solidFill>
                <a:latin typeface="Leelawadee" panose="020B0502040204020203" pitchFamily="34" charset="-34"/>
                <a:cs typeface="Leelawadee" panose="020B0502040204020203" pitchFamily="34" charset="-34"/>
              </a:rPr>
              <a:t>more than five times </a:t>
            </a:r>
            <a:r>
              <a:rPr lang="en-US" sz="3200" b="1" dirty="0">
                <a:solidFill>
                  <a:schemeClr val="tx1"/>
                </a:solidFill>
                <a:latin typeface="Leelawadee" panose="020B0502040204020203" pitchFamily="34" charset="-34"/>
                <a:cs typeface="Leelawadee" panose="020B0502040204020203" pitchFamily="34" charset="-34"/>
              </a:rPr>
              <a:t>higher than in Whites.</a:t>
            </a:r>
            <a:br>
              <a:rPr lang="en-US" sz="3200" dirty="0">
                <a:solidFill>
                  <a:schemeClr val="tx1"/>
                </a:solidFill>
                <a:latin typeface="Leelawadee" panose="020B0502040204020203" pitchFamily="34" charset="-34"/>
                <a:cs typeface="Leelawadee" panose="020B0502040204020203" pitchFamily="34" charset="-34"/>
              </a:rPr>
            </a:br>
            <a:r>
              <a:rPr lang="en-US" sz="2200" dirty="0">
                <a:solidFill>
                  <a:schemeClr val="tx1"/>
                </a:solidFill>
                <a:latin typeface="Franklin Gothic Book" panose="020B0503020102020204" pitchFamily="34" charset="0"/>
                <a:cs typeface="Leelawadee" panose="020B0502040204020203" pitchFamily="34" charset="-34"/>
              </a:rPr>
              <a:t>New HIV diagnoses among Hispanic people by selected demographics, Wisconsin, 2016–2020</a:t>
            </a:r>
            <a:endParaRPr lang="en-US" sz="2200" dirty="0">
              <a:solidFill>
                <a:schemeClr val="tx1"/>
              </a:solidFill>
              <a:latin typeface="Leelawadee" panose="020B0502040204020203" pitchFamily="34" charset="-34"/>
              <a:cs typeface="Leelawadee" panose="020B0502040204020203" pitchFamily="34" charset="-34"/>
            </a:endParaRPr>
          </a:p>
        </p:txBody>
      </p:sp>
      <p:grpSp>
        <p:nvGrpSpPr>
          <p:cNvPr id="4" name="Group 3">
            <a:extLst>
              <a:ext uri="{FF2B5EF4-FFF2-40B4-BE49-F238E27FC236}">
                <a16:creationId xmlns:a16="http://schemas.microsoft.com/office/drawing/2014/main" id="{E0661544-A836-4B63-BBC4-ECDB2594EEF9}"/>
              </a:ext>
            </a:extLst>
          </p:cNvPr>
          <p:cNvGrpSpPr/>
          <p:nvPr/>
        </p:nvGrpSpPr>
        <p:grpSpPr>
          <a:xfrm>
            <a:off x="-29490" y="1902639"/>
            <a:ext cx="12259090" cy="4774386"/>
            <a:chOff x="-285592" y="0"/>
            <a:chExt cx="15635686" cy="5641927"/>
          </a:xfrm>
        </p:grpSpPr>
        <p:grpSp>
          <p:nvGrpSpPr>
            <p:cNvPr id="6" name="Group 5">
              <a:extLst>
                <a:ext uri="{FF2B5EF4-FFF2-40B4-BE49-F238E27FC236}">
                  <a16:creationId xmlns:a16="http://schemas.microsoft.com/office/drawing/2014/main" id="{12213BE8-DD71-4264-B851-563216E842D0}"/>
                </a:ext>
              </a:extLst>
            </p:cNvPr>
            <p:cNvGrpSpPr/>
            <p:nvPr/>
          </p:nvGrpSpPr>
          <p:grpSpPr>
            <a:xfrm>
              <a:off x="2167460" y="792321"/>
              <a:ext cx="4759200" cy="933937"/>
              <a:chOff x="2167460" y="792321"/>
              <a:chExt cx="4759200" cy="933937"/>
            </a:xfrm>
          </p:grpSpPr>
          <p:pic>
            <p:nvPicPr>
              <p:cNvPr id="25" name="Graphic 23">
                <a:extLst>
                  <a:ext uri="{FF2B5EF4-FFF2-40B4-BE49-F238E27FC236}">
                    <a16:creationId xmlns:a16="http://schemas.microsoft.com/office/drawing/2014/main" id="{AEF18497-9604-4674-B2F4-094E7402C729}"/>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9830" r="763"/>
              <a:stretch/>
            </p:blipFill>
            <p:spPr>
              <a:xfrm>
                <a:off x="2700985" y="798026"/>
                <a:ext cx="558595" cy="921476"/>
              </a:xfrm>
              <a:prstGeom prst="rect">
                <a:avLst/>
              </a:prstGeom>
            </p:spPr>
          </p:pic>
          <p:pic>
            <p:nvPicPr>
              <p:cNvPr id="26" name="Graphic 24">
                <a:extLst>
                  <a:ext uri="{FF2B5EF4-FFF2-40B4-BE49-F238E27FC236}">
                    <a16:creationId xmlns:a16="http://schemas.microsoft.com/office/drawing/2014/main" id="{E05A4B96-46FF-430B-B79E-F8E6525AFAB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9830" r="763"/>
              <a:stretch/>
            </p:blipFill>
            <p:spPr>
              <a:xfrm>
                <a:off x="3259470" y="796971"/>
                <a:ext cx="543002" cy="910192"/>
              </a:xfrm>
              <a:prstGeom prst="rect">
                <a:avLst/>
              </a:prstGeom>
            </p:spPr>
          </p:pic>
          <p:pic>
            <p:nvPicPr>
              <p:cNvPr id="27" name="Graphic 25">
                <a:extLst>
                  <a:ext uri="{FF2B5EF4-FFF2-40B4-BE49-F238E27FC236}">
                    <a16:creationId xmlns:a16="http://schemas.microsoft.com/office/drawing/2014/main" id="{CC7BCA3A-118D-464C-97B8-D163F2E3D05E}"/>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9830" r="763"/>
              <a:stretch/>
            </p:blipFill>
            <p:spPr>
              <a:xfrm>
                <a:off x="3773895" y="792321"/>
                <a:ext cx="539897" cy="918665"/>
              </a:xfrm>
              <a:prstGeom prst="rect">
                <a:avLst/>
              </a:prstGeom>
            </p:spPr>
          </p:pic>
          <p:pic>
            <p:nvPicPr>
              <p:cNvPr id="28" name="Graphic 26">
                <a:extLst>
                  <a:ext uri="{FF2B5EF4-FFF2-40B4-BE49-F238E27FC236}">
                    <a16:creationId xmlns:a16="http://schemas.microsoft.com/office/drawing/2014/main" id="{50B68663-D599-4A65-9EDD-EBCE42333DD5}"/>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322" r="49894"/>
              <a:stretch/>
            </p:blipFill>
            <p:spPr>
              <a:xfrm>
                <a:off x="6387675" y="809423"/>
                <a:ext cx="538985" cy="913026"/>
              </a:xfrm>
              <a:prstGeom prst="rect">
                <a:avLst/>
              </a:prstGeom>
            </p:spPr>
          </p:pic>
          <p:pic>
            <p:nvPicPr>
              <p:cNvPr id="29" name="Graphic 27">
                <a:extLst>
                  <a:ext uri="{FF2B5EF4-FFF2-40B4-BE49-F238E27FC236}">
                    <a16:creationId xmlns:a16="http://schemas.microsoft.com/office/drawing/2014/main" id="{797D883C-3A8B-4B24-BADA-7135C76DF95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9830" r="763"/>
              <a:stretch/>
            </p:blipFill>
            <p:spPr>
              <a:xfrm>
                <a:off x="4297115" y="803678"/>
                <a:ext cx="527434" cy="913026"/>
              </a:xfrm>
              <a:prstGeom prst="rect">
                <a:avLst/>
              </a:prstGeom>
            </p:spPr>
          </p:pic>
          <p:pic>
            <p:nvPicPr>
              <p:cNvPr id="30" name="Graphic 28">
                <a:extLst>
                  <a:ext uri="{FF2B5EF4-FFF2-40B4-BE49-F238E27FC236}">
                    <a16:creationId xmlns:a16="http://schemas.microsoft.com/office/drawing/2014/main" id="{C5CF3E2F-8207-4373-9471-D03D7DD73DF9}"/>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9830" r="763"/>
              <a:stretch/>
            </p:blipFill>
            <p:spPr>
              <a:xfrm>
                <a:off x="4803193" y="803681"/>
                <a:ext cx="558595" cy="913023"/>
              </a:xfrm>
              <a:prstGeom prst="rect">
                <a:avLst/>
              </a:prstGeom>
            </p:spPr>
          </p:pic>
          <p:pic>
            <p:nvPicPr>
              <p:cNvPr id="31" name="Graphic 29">
                <a:extLst>
                  <a:ext uri="{FF2B5EF4-FFF2-40B4-BE49-F238E27FC236}">
                    <a16:creationId xmlns:a16="http://schemas.microsoft.com/office/drawing/2014/main" id="{E6D0A3FC-23EC-4097-AE5C-156C2F67B5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9830" r="763"/>
              <a:stretch/>
            </p:blipFill>
            <p:spPr>
              <a:xfrm>
                <a:off x="5337847" y="803678"/>
                <a:ext cx="527434" cy="913026"/>
              </a:xfrm>
              <a:prstGeom prst="rect">
                <a:avLst/>
              </a:prstGeom>
            </p:spPr>
          </p:pic>
          <p:pic>
            <p:nvPicPr>
              <p:cNvPr id="32" name="Graphic 30">
                <a:extLst>
                  <a:ext uri="{FF2B5EF4-FFF2-40B4-BE49-F238E27FC236}">
                    <a16:creationId xmlns:a16="http://schemas.microsoft.com/office/drawing/2014/main" id="{CE6623D2-3AA0-40B6-A27F-F2CD9E49444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9830" r="763"/>
              <a:stretch/>
            </p:blipFill>
            <p:spPr>
              <a:xfrm>
                <a:off x="5868222" y="813205"/>
                <a:ext cx="558595" cy="913023"/>
              </a:xfrm>
              <a:prstGeom prst="rect">
                <a:avLst/>
              </a:prstGeom>
            </p:spPr>
          </p:pic>
          <p:pic>
            <p:nvPicPr>
              <p:cNvPr id="37" name="Graphic 22">
                <a:extLst>
                  <a:ext uri="{FF2B5EF4-FFF2-40B4-BE49-F238E27FC236}">
                    <a16:creationId xmlns:a16="http://schemas.microsoft.com/office/drawing/2014/main" id="{D7716A9F-455D-4BA0-B679-3E73679975FE}"/>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9830" r="763"/>
              <a:stretch/>
            </p:blipFill>
            <p:spPr>
              <a:xfrm>
                <a:off x="2167460" y="807592"/>
                <a:ext cx="543002" cy="918666"/>
              </a:xfrm>
              <a:prstGeom prst="rect">
                <a:avLst/>
              </a:prstGeom>
            </p:spPr>
          </p:pic>
        </p:grpSp>
        <p:grpSp>
          <p:nvGrpSpPr>
            <p:cNvPr id="7" name="Group 6">
              <a:extLst>
                <a:ext uri="{FF2B5EF4-FFF2-40B4-BE49-F238E27FC236}">
                  <a16:creationId xmlns:a16="http://schemas.microsoft.com/office/drawing/2014/main" id="{2E5ACA86-8741-4460-83D6-6702E111089E}"/>
                </a:ext>
              </a:extLst>
            </p:cNvPr>
            <p:cNvGrpSpPr/>
            <p:nvPr/>
          </p:nvGrpSpPr>
          <p:grpSpPr>
            <a:xfrm>
              <a:off x="-285592" y="0"/>
              <a:ext cx="15635686" cy="5641927"/>
              <a:chOff x="-285592" y="0"/>
              <a:chExt cx="15635686" cy="5641927"/>
            </a:xfrm>
          </p:grpSpPr>
          <p:grpSp>
            <p:nvGrpSpPr>
              <p:cNvPr id="8" name="Group 7">
                <a:extLst>
                  <a:ext uri="{FF2B5EF4-FFF2-40B4-BE49-F238E27FC236}">
                    <a16:creationId xmlns:a16="http://schemas.microsoft.com/office/drawing/2014/main" id="{50AC6BF8-ED41-47C2-96F0-0C07CBEF2C33}"/>
                  </a:ext>
                </a:extLst>
              </p:cNvPr>
              <p:cNvGrpSpPr/>
              <p:nvPr/>
            </p:nvGrpSpPr>
            <p:grpSpPr>
              <a:xfrm>
                <a:off x="-285592" y="0"/>
                <a:ext cx="15635686" cy="5462768"/>
                <a:chOff x="-287354" y="0"/>
                <a:chExt cx="15732178" cy="5941614"/>
              </a:xfrm>
            </p:grpSpPr>
            <p:grpSp>
              <p:nvGrpSpPr>
                <p:cNvPr id="10" name="Group 9">
                  <a:extLst>
                    <a:ext uri="{FF2B5EF4-FFF2-40B4-BE49-F238E27FC236}">
                      <a16:creationId xmlns:a16="http://schemas.microsoft.com/office/drawing/2014/main" id="{D55EDE97-FDAA-4B69-9C32-5421BB5A44F7}"/>
                    </a:ext>
                  </a:extLst>
                </p:cNvPr>
                <p:cNvGrpSpPr/>
                <p:nvPr/>
              </p:nvGrpSpPr>
              <p:grpSpPr>
                <a:xfrm>
                  <a:off x="1936994" y="2261854"/>
                  <a:ext cx="5818442" cy="3363377"/>
                  <a:chOff x="1936303" y="2261854"/>
                  <a:chExt cx="6477036" cy="3363377"/>
                </a:xfrm>
              </p:grpSpPr>
              <p:graphicFrame>
                <p:nvGraphicFramePr>
                  <p:cNvPr id="20" name="Chart 19">
                    <a:extLst>
                      <a:ext uri="{FF2B5EF4-FFF2-40B4-BE49-F238E27FC236}">
                        <a16:creationId xmlns:a16="http://schemas.microsoft.com/office/drawing/2014/main" id="{AB602A58-EF8D-4B6E-AB6A-B9514A2401C4}"/>
                      </a:ext>
                    </a:extLst>
                  </p:cNvPr>
                  <p:cNvGraphicFramePr/>
                  <p:nvPr>
                    <p:extLst>
                      <p:ext uri="{D42A27DB-BD31-4B8C-83A1-F6EECF244321}">
                        <p14:modId xmlns:p14="http://schemas.microsoft.com/office/powerpoint/2010/main" val="4172520768"/>
                      </p:ext>
                    </p:extLst>
                  </p:nvPr>
                </p:nvGraphicFramePr>
                <p:xfrm>
                  <a:off x="1936303" y="2261854"/>
                  <a:ext cx="6477036" cy="3363377"/>
                </p:xfrm>
                <a:graphic>
                  <a:graphicData uri="http://schemas.openxmlformats.org/drawingml/2006/chart">
                    <c:chart xmlns:c="http://schemas.openxmlformats.org/drawingml/2006/chart" xmlns:r="http://schemas.openxmlformats.org/officeDocument/2006/relationships" r:id="rId7"/>
                  </a:graphicData>
                </a:graphic>
              </p:graphicFrame>
              <p:cxnSp>
                <p:nvCxnSpPr>
                  <p:cNvPr id="21" name="Straight Connector 20">
                    <a:extLst>
                      <a:ext uri="{FF2B5EF4-FFF2-40B4-BE49-F238E27FC236}">
                        <a16:creationId xmlns:a16="http://schemas.microsoft.com/office/drawing/2014/main" id="{D8801AC6-056D-47F1-B405-A59A7A03A416}"/>
                      </a:ext>
                    </a:extLst>
                  </p:cNvPr>
                  <p:cNvCxnSpPr/>
                  <p:nvPr/>
                </p:nvCxnSpPr>
                <p:spPr>
                  <a:xfrm>
                    <a:off x="5679945" y="2972665"/>
                    <a:ext cx="0" cy="2503326"/>
                  </a:xfrm>
                  <a:prstGeom prst="line">
                    <a:avLst/>
                  </a:prstGeom>
                  <a:noFill/>
                  <a:ln w="9525" cap="flat" cmpd="sng" algn="ctr">
                    <a:solidFill>
                      <a:schemeClr val="accent6"/>
                    </a:solidFill>
                    <a:prstDash val="solid"/>
                  </a:ln>
                  <a:effectLst/>
                </p:spPr>
              </p:cxnSp>
              <p:cxnSp>
                <p:nvCxnSpPr>
                  <p:cNvPr id="22" name="Straight Connector 21">
                    <a:extLst>
                      <a:ext uri="{FF2B5EF4-FFF2-40B4-BE49-F238E27FC236}">
                        <a16:creationId xmlns:a16="http://schemas.microsoft.com/office/drawing/2014/main" id="{39DD0DC3-466C-409C-9AF1-8AF54EA51A0E}"/>
                      </a:ext>
                    </a:extLst>
                  </p:cNvPr>
                  <p:cNvCxnSpPr/>
                  <p:nvPr/>
                </p:nvCxnSpPr>
                <p:spPr>
                  <a:xfrm>
                    <a:off x="6742840" y="2972664"/>
                    <a:ext cx="0" cy="2503326"/>
                  </a:xfrm>
                  <a:prstGeom prst="line">
                    <a:avLst/>
                  </a:prstGeom>
                  <a:noFill/>
                  <a:ln w="9525" cap="flat" cmpd="sng" algn="ctr">
                    <a:solidFill>
                      <a:schemeClr val="accent6"/>
                    </a:solidFill>
                    <a:prstDash val="solid"/>
                  </a:ln>
                  <a:effectLst/>
                </p:spPr>
              </p:cxnSp>
            </p:grpSp>
            <p:grpSp>
              <p:nvGrpSpPr>
                <p:cNvPr id="11" name="Group 10">
                  <a:extLst>
                    <a:ext uri="{FF2B5EF4-FFF2-40B4-BE49-F238E27FC236}">
                      <a16:creationId xmlns:a16="http://schemas.microsoft.com/office/drawing/2014/main" id="{DF432EEF-E726-4CAA-A08A-A452480F4893}"/>
                    </a:ext>
                  </a:extLst>
                </p:cNvPr>
                <p:cNvGrpSpPr/>
                <p:nvPr/>
              </p:nvGrpSpPr>
              <p:grpSpPr>
                <a:xfrm>
                  <a:off x="9643727" y="0"/>
                  <a:ext cx="5801097" cy="2843751"/>
                  <a:chOff x="9654130" y="0"/>
                  <a:chExt cx="6091929" cy="2843751"/>
                </a:xfrm>
              </p:grpSpPr>
              <p:graphicFrame>
                <p:nvGraphicFramePr>
                  <p:cNvPr id="17" name="Chart 16">
                    <a:extLst>
                      <a:ext uri="{FF2B5EF4-FFF2-40B4-BE49-F238E27FC236}">
                        <a16:creationId xmlns:a16="http://schemas.microsoft.com/office/drawing/2014/main" id="{C946528D-C847-44AB-B69E-666B8BFD1B33}"/>
                      </a:ext>
                    </a:extLst>
                  </p:cNvPr>
                  <p:cNvGraphicFramePr/>
                  <p:nvPr>
                    <p:extLst>
                      <p:ext uri="{D42A27DB-BD31-4B8C-83A1-F6EECF244321}">
                        <p14:modId xmlns:p14="http://schemas.microsoft.com/office/powerpoint/2010/main" val="2605823827"/>
                      </p:ext>
                    </p:extLst>
                  </p:nvPr>
                </p:nvGraphicFramePr>
                <p:xfrm>
                  <a:off x="9654130" y="0"/>
                  <a:ext cx="6091929" cy="2843751"/>
                </p:xfrm>
                <a:graphic>
                  <a:graphicData uri="http://schemas.openxmlformats.org/drawingml/2006/chart">
                    <c:chart xmlns:c="http://schemas.openxmlformats.org/drawingml/2006/chart" xmlns:r="http://schemas.openxmlformats.org/officeDocument/2006/relationships" r:id="rId8"/>
                  </a:graphicData>
                </a:graphic>
              </p:graphicFrame>
              <p:cxnSp>
                <p:nvCxnSpPr>
                  <p:cNvPr id="18" name="Straight Connector 17">
                    <a:extLst>
                      <a:ext uri="{FF2B5EF4-FFF2-40B4-BE49-F238E27FC236}">
                        <a16:creationId xmlns:a16="http://schemas.microsoft.com/office/drawing/2014/main" id="{A712A24B-7E21-4F3D-BBEF-3773E65FE00F}"/>
                      </a:ext>
                    </a:extLst>
                  </p:cNvPr>
                  <p:cNvCxnSpPr/>
                  <p:nvPr/>
                </p:nvCxnSpPr>
                <p:spPr>
                  <a:xfrm>
                    <a:off x="12718044" y="391551"/>
                    <a:ext cx="0" cy="2315283"/>
                  </a:xfrm>
                  <a:prstGeom prst="line">
                    <a:avLst/>
                  </a:prstGeom>
                  <a:noFill/>
                  <a:ln w="9525" cap="flat" cmpd="sng" algn="ctr">
                    <a:solidFill>
                      <a:schemeClr val="accent6"/>
                    </a:solidFill>
                    <a:prstDash val="solid"/>
                  </a:ln>
                  <a:effectLst/>
                </p:spPr>
              </p:cxnSp>
              <p:cxnSp>
                <p:nvCxnSpPr>
                  <p:cNvPr id="19" name="Straight Connector 18">
                    <a:extLst>
                      <a:ext uri="{FF2B5EF4-FFF2-40B4-BE49-F238E27FC236}">
                        <a16:creationId xmlns:a16="http://schemas.microsoft.com/office/drawing/2014/main" id="{F654907E-66CA-4B6A-BBDF-7A8FB67CC7BB}"/>
                      </a:ext>
                    </a:extLst>
                  </p:cNvPr>
                  <p:cNvCxnSpPr>
                    <a:cxnSpLocks/>
                  </p:cNvCxnSpPr>
                  <p:nvPr/>
                </p:nvCxnSpPr>
                <p:spPr>
                  <a:xfrm>
                    <a:off x="14267937" y="405543"/>
                    <a:ext cx="0" cy="2315283"/>
                  </a:xfrm>
                  <a:prstGeom prst="line">
                    <a:avLst/>
                  </a:prstGeom>
                  <a:noFill/>
                  <a:ln w="9525" cap="flat" cmpd="sng" algn="ctr">
                    <a:solidFill>
                      <a:schemeClr val="accent6"/>
                    </a:solidFill>
                    <a:prstDash val="solid"/>
                  </a:ln>
                  <a:effectLst/>
                </p:spPr>
              </p:cxnSp>
            </p:grpSp>
            <p:graphicFrame>
              <p:nvGraphicFramePr>
                <p:cNvPr id="12" name="Chart 11">
                  <a:extLst>
                    <a:ext uri="{FF2B5EF4-FFF2-40B4-BE49-F238E27FC236}">
                      <a16:creationId xmlns:a16="http://schemas.microsoft.com/office/drawing/2014/main" id="{C6DD59AC-60AE-47AB-9100-1D9544B7D26B}"/>
                    </a:ext>
                  </a:extLst>
                </p:cNvPr>
                <p:cNvGraphicFramePr>
                  <a:graphicFrameLocks/>
                </p:cNvGraphicFramePr>
                <p:nvPr>
                  <p:extLst>
                    <p:ext uri="{D42A27DB-BD31-4B8C-83A1-F6EECF244321}">
                      <p14:modId xmlns:p14="http://schemas.microsoft.com/office/powerpoint/2010/main" val="4218721443"/>
                    </p:ext>
                  </p:extLst>
                </p:nvPr>
              </p:nvGraphicFramePr>
              <p:xfrm>
                <a:off x="10258424" y="2855514"/>
                <a:ext cx="5076386" cy="3086100"/>
              </p:xfrm>
              <a:graphic>
                <a:graphicData uri="http://schemas.openxmlformats.org/drawingml/2006/chart">
                  <c:chart xmlns:c="http://schemas.openxmlformats.org/drawingml/2006/chart" xmlns:r="http://schemas.openxmlformats.org/officeDocument/2006/relationships" r:id="rId9"/>
                </a:graphicData>
              </a:graphic>
            </p:graphicFrame>
            <p:sp>
              <p:nvSpPr>
                <p:cNvPr id="13" name="TextBox 9">
                  <a:extLst>
                    <a:ext uri="{FF2B5EF4-FFF2-40B4-BE49-F238E27FC236}">
                      <a16:creationId xmlns:a16="http://schemas.microsoft.com/office/drawing/2014/main" id="{1DBFAA30-E275-4261-A774-28EBA11BFD52}"/>
                    </a:ext>
                  </a:extLst>
                </p:cNvPr>
                <p:cNvSpPr txBox="1"/>
                <p:nvPr/>
              </p:nvSpPr>
              <p:spPr>
                <a:xfrm>
                  <a:off x="7602521" y="363569"/>
                  <a:ext cx="2170638" cy="249194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2A5934"/>
                      </a:solidFill>
                      <a:effectLst/>
                      <a:uLnTx/>
                      <a:uFillTx/>
                      <a:latin typeface="Franklin Gothic Book" panose="020B0503020102020204" pitchFamily="34" charset="0"/>
                      <a:ea typeface="+mn-ea"/>
                      <a:cs typeface="+mn-cs"/>
                    </a:rPr>
                    <a:t>MFSC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accounted for </a:t>
                  </a:r>
                  <a:r>
                    <a:rPr kumimoji="0" lang="en-US" sz="1800" b="0" i="0" u="none" strike="noStrike" kern="0" cap="none" spc="0" normalizeH="0" baseline="0" noProof="0" dirty="0">
                      <a:ln>
                        <a:noFill/>
                      </a:ln>
                      <a:solidFill>
                        <a:srgbClr val="2A5934"/>
                      </a:solidFill>
                      <a:effectLst/>
                      <a:uLnTx/>
                      <a:uFillTx/>
                      <a:latin typeface="Franklin Gothic Book" panose="020B0503020102020204" pitchFamily="34" charset="0"/>
                      <a:ea typeface="+mn-ea"/>
                      <a:cs typeface="+mn-cs"/>
                    </a:rPr>
                    <a:t>most new diagnoses in Hispanic females</a:t>
                  </a:r>
                </a:p>
              </p:txBody>
            </p:sp>
            <p:sp>
              <p:nvSpPr>
                <p:cNvPr id="14" name="TextBox 10">
                  <a:extLst>
                    <a:ext uri="{FF2B5EF4-FFF2-40B4-BE49-F238E27FC236}">
                      <a16:creationId xmlns:a16="http://schemas.microsoft.com/office/drawing/2014/main" id="{23C92F3F-80BF-439D-9190-9CBE4DEBAEB6}"/>
                    </a:ext>
                  </a:extLst>
                </p:cNvPr>
                <p:cNvSpPr txBox="1"/>
                <p:nvPr/>
              </p:nvSpPr>
              <p:spPr>
                <a:xfrm>
                  <a:off x="7386891" y="3456073"/>
                  <a:ext cx="2628901" cy="1833124"/>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srgbClr val="2A5934"/>
                      </a:solidFill>
                      <a:effectLst/>
                      <a:uLnTx/>
                      <a:uFillTx/>
                      <a:latin typeface="Franklin Gothic Book" panose="020B0503020102020204" pitchFamily="34" charset="0"/>
                      <a:ea typeface="+mn-ea"/>
                      <a:cs typeface="+mn-cs"/>
                    </a:rPr>
                    <a:t>Diagnoses increased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2A5934"/>
                      </a:solidFill>
                      <a:effectLst/>
                      <a:uLnTx/>
                      <a:uFillTx/>
                      <a:latin typeface="Franklin Gothic Book" panose="020B0503020102020204" pitchFamily="34" charset="0"/>
                      <a:ea typeface="+mn-ea"/>
                      <a:cs typeface="+mn-cs"/>
                    </a:rPr>
                    <a:t>in Hispanic MSM</a:t>
                  </a:r>
                </a:p>
              </p:txBody>
            </p:sp>
            <p:sp>
              <p:nvSpPr>
                <p:cNvPr id="15" name="TextBox 11">
                  <a:extLst>
                    <a:ext uri="{FF2B5EF4-FFF2-40B4-BE49-F238E27FC236}">
                      <a16:creationId xmlns:a16="http://schemas.microsoft.com/office/drawing/2014/main" id="{3A6F0F7C-B696-4FCC-9BFA-B150EC09D8FD}"/>
                    </a:ext>
                  </a:extLst>
                </p:cNvPr>
                <p:cNvSpPr txBox="1"/>
                <p:nvPr/>
              </p:nvSpPr>
              <p:spPr>
                <a:xfrm>
                  <a:off x="-119745" y="530050"/>
                  <a:ext cx="2170638" cy="1844601"/>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2A5934"/>
                      </a:solidFill>
                      <a:effectLst/>
                      <a:uLnTx/>
                      <a:uFillTx/>
                      <a:latin typeface="Franklin Gothic Book" panose="020B0503020102020204" pitchFamily="34" charset="0"/>
                      <a:ea typeface="+mn-ea"/>
                      <a:cs typeface="+mn-cs"/>
                    </a:rPr>
                    <a:t>89%</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2A5934"/>
                      </a:solidFill>
                      <a:effectLst/>
                      <a:uLnTx/>
                      <a:uFillTx/>
                      <a:latin typeface="Franklin Gothic Book" panose="020B0503020102020204" pitchFamily="34" charset="0"/>
                      <a:ea typeface="+mn-ea"/>
                      <a:cs typeface="+mn-cs"/>
                    </a:rPr>
                    <a:t>male </a:t>
                  </a:r>
                  <a:r>
                    <a:rPr kumimoji="0" lang="en-US" sz="18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among new Hispanic diagnoses</a:t>
                  </a:r>
                </a:p>
              </p:txBody>
            </p:sp>
            <p:sp>
              <p:nvSpPr>
                <p:cNvPr id="16" name="TextBox 12">
                  <a:extLst>
                    <a:ext uri="{FF2B5EF4-FFF2-40B4-BE49-F238E27FC236}">
                      <a16:creationId xmlns:a16="http://schemas.microsoft.com/office/drawing/2014/main" id="{A94B075C-CFAE-4CB0-9B40-3913DEBA3E4B}"/>
                    </a:ext>
                  </a:extLst>
                </p:cNvPr>
                <p:cNvSpPr txBox="1"/>
                <p:nvPr/>
              </p:nvSpPr>
              <p:spPr>
                <a:xfrm>
                  <a:off x="-287354" y="2843751"/>
                  <a:ext cx="2590800" cy="2386344"/>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2A5934"/>
                      </a:solidFill>
                      <a:effectLst/>
                      <a:uLnTx/>
                      <a:uFillTx/>
                      <a:latin typeface="Franklin Gothic Book" panose="020B0503020102020204" pitchFamily="34" charset="0"/>
                      <a:ea typeface="+mn-ea"/>
                      <a:cs typeface="+mn-cs"/>
                    </a:rPr>
                    <a:t>Hispanic women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2A5934"/>
                      </a:solidFill>
                      <a:effectLst/>
                      <a:uLnTx/>
                      <a:uFillTx/>
                      <a:latin typeface="Franklin Gothic Book" panose="020B0503020102020204" pitchFamily="34" charset="0"/>
                      <a:ea typeface="+mn-ea"/>
                      <a:cs typeface="+mn-cs"/>
                    </a:rPr>
                    <a:t>diagnosed older </a:t>
                  </a:r>
                  <a:r>
                    <a:rPr kumimoji="0" lang="en-US" sz="18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than all other racial groups</a:t>
                  </a:r>
                </a:p>
              </p:txBody>
            </p:sp>
          </p:grpSp>
          <p:sp>
            <p:nvSpPr>
              <p:cNvPr id="9" name="TextBox 1">
                <a:extLst>
                  <a:ext uri="{FF2B5EF4-FFF2-40B4-BE49-F238E27FC236}">
                    <a16:creationId xmlns:a16="http://schemas.microsoft.com/office/drawing/2014/main" id="{38B54FA2-9C13-4F41-8120-0D1D8E326364}"/>
                  </a:ext>
                </a:extLst>
              </p:cNvPr>
              <p:cNvSpPr txBox="1"/>
              <p:nvPr/>
            </p:nvSpPr>
            <p:spPr>
              <a:xfrm>
                <a:off x="539115" y="5200652"/>
                <a:ext cx="4319067" cy="441275"/>
              </a:xfrm>
              <a:prstGeom prst="rect">
                <a:avLst/>
              </a:prstGeom>
              <a:noFill/>
              <a:ln>
                <a:noFill/>
              </a:ln>
              <a:effectLst/>
            </p:spPr>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ysClr val="windowText" lastClr="000000"/>
                    </a:solidFill>
                    <a:effectLst/>
                    <a:uLnTx/>
                    <a:uFillTx/>
                    <a:latin typeface="Franklin Gothic Book" panose="020B0503020102020204" pitchFamily="34" charset="0"/>
                    <a:ea typeface="+mn-ea"/>
                    <a:cs typeface="+mn-cs"/>
                  </a:rPr>
                  <a:t>†Median age is based on reported race/ethnicity for counts ≥5.</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ysClr val="windowText" lastClr="000000"/>
                    </a:solidFill>
                    <a:effectLst/>
                    <a:uLnTx/>
                    <a:uFillTx/>
                    <a:latin typeface="Franklin Gothic Book" panose="020B0503020102020204" pitchFamily="34" charset="0"/>
                    <a:ea typeface="+mn-ea"/>
                    <a:cs typeface="+mn-cs"/>
                  </a:rPr>
                  <a:t>‡Estimate is statistically unreliable due to case count &lt;12.</a:t>
                </a:r>
              </a:p>
            </p:txBody>
          </p:sp>
        </p:grpSp>
      </p:grpSp>
      <p:sp>
        <p:nvSpPr>
          <p:cNvPr id="33" name="TextBox 32">
            <a:extLst>
              <a:ext uri="{FF2B5EF4-FFF2-40B4-BE49-F238E27FC236}">
                <a16:creationId xmlns:a16="http://schemas.microsoft.com/office/drawing/2014/main" id="{3359E59E-CB1E-43AF-8F54-06EC87FCE745}"/>
              </a:ext>
            </a:extLst>
          </p:cNvPr>
          <p:cNvSpPr txBox="1"/>
          <p:nvPr/>
        </p:nvSpPr>
        <p:spPr>
          <a:xfrm>
            <a:off x="4398546" y="4204587"/>
            <a:ext cx="304892" cy="33855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600" dirty="0">
                <a:latin typeface="Franklin Gothic Book" panose="020B0503020102020204" pitchFamily="34" charset="0"/>
              </a:rPr>
              <a:t>†</a:t>
            </a:r>
          </a:p>
        </p:txBody>
      </p:sp>
      <p:sp>
        <p:nvSpPr>
          <p:cNvPr id="34" name="TextBox 33">
            <a:extLst>
              <a:ext uri="{FF2B5EF4-FFF2-40B4-BE49-F238E27FC236}">
                <a16:creationId xmlns:a16="http://schemas.microsoft.com/office/drawing/2014/main" id="{395CB60F-919D-435D-B10F-17CA704F6829}"/>
              </a:ext>
            </a:extLst>
          </p:cNvPr>
          <p:cNvSpPr txBox="1"/>
          <p:nvPr/>
        </p:nvSpPr>
        <p:spPr>
          <a:xfrm>
            <a:off x="5142813" y="4178228"/>
            <a:ext cx="304892" cy="33855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600" dirty="0">
                <a:latin typeface="Franklin Gothic Book" panose="020B0503020102020204" pitchFamily="34" charset="0"/>
              </a:rPr>
              <a:t>†</a:t>
            </a:r>
          </a:p>
        </p:txBody>
      </p:sp>
      <p:sp>
        <p:nvSpPr>
          <p:cNvPr id="35" name="TextBox 34">
            <a:extLst>
              <a:ext uri="{FF2B5EF4-FFF2-40B4-BE49-F238E27FC236}">
                <a16:creationId xmlns:a16="http://schemas.microsoft.com/office/drawing/2014/main" id="{DD87962F-0F3C-480E-9D2B-17B0E6B10D74}"/>
              </a:ext>
            </a:extLst>
          </p:cNvPr>
          <p:cNvSpPr txBox="1"/>
          <p:nvPr/>
        </p:nvSpPr>
        <p:spPr>
          <a:xfrm>
            <a:off x="5129023" y="4825060"/>
            <a:ext cx="304892" cy="33855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600" dirty="0">
                <a:latin typeface="Franklin Gothic Book" panose="020B0503020102020204" pitchFamily="34" charset="0"/>
              </a:rPr>
              <a:t>†</a:t>
            </a:r>
          </a:p>
        </p:txBody>
      </p:sp>
    </p:spTree>
    <p:extLst>
      <p:ext uri="{BB962C8B-B14F-4D97-AF65-F5344CB8AC3E}">
        <p14:creationId xmlns:p14="http://schemas.microsoft.com/office/powerpoint/2010/main" val="36814068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DF37099-4CD0-3520-7800-2BB4624782EF}"/>
              </a:ext>
            </a:extLst>
          </p:cNvPr>
          <p:cNvGrpSpPr/>
          <p:nvPr/>
        </p:nvGrpSpPr>
        <p:grpSpPr>
          <a:xfrm>
            <a:off x="532475" y="219409"/>
            <a:ext cx="6390081" cy="6608484"/>
            <a:chOff x="425597" y="195072"/>
            <a:chExt cx="6435789" cy="6716932"/>
          </a:xfrm>
        </p:grpSpPr>
        <p:sp>
          <p:nvSpPr>
            <p:cNvPr id="9" name="Title 1">
              <a:extLst>
                <a:ext uri="{FF2B5EF4-FFF2-40B4-BE49-F238E27FC236}">
                  <a16:creationId xmlns:a16="http://schemas.microsoft.com/office/drawing/2014/main" id="{7D5D7A52-BAAC-8F74-9EC0-3D7011EE974F}"/>
                </a:ext>
              </a:extLst>
            </p:cNvPr>
            <p:cNvSpPr txBox="1">
              <a:spLocks/>
            </p:cNvSpPr>
            <p:nvPr/>
          </p:nvSpPr>
          <p:spPr bwMode="auto">
            <a:xfrm>
              <a:off x="425597" y="195072"/>
              <a:ext cx="6308558" cy="229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0" i="0" u="none" kern="1200">
                  <a:solidFill>
                    <a:srgbClr val="585858"/>
                  </a:solidFill>
                  <a:latin typeface="Verdana" panose="020B0604030504040204" pitchFamily="34" charset="0"/>
                  <a:ea typeface="Verdana" panose="020B0604030504040204" pitchFamily="34" charset="0"/>
                  <a:cs typeface="Verdana" panose="020B0604030504040204" pitchFamily="34" charset="0"/>
                </a:defRPr>
              </a:lvl1pPr>
              <a:lvl2pPr algn="ctr" rtl="0" eaLnBrk="1" fontAlgn="base" hangingPunct="1">
                <a:spcBef>
                  <a:spcPct val="0"/>
                </a:spcBef>
                <a:spcAft>
                  <a:spcPct val="0"/>
                </a:spcAft>
                <a:defRPr sz="4400" b="1">
                  <a:solidFill>
                    <a:schemeClr val="tx1"/>
                  </a:solidFill>
                  <a:latin typeface="Tunga" pitchFamily="34" charset="0"/>
                  <a:cs typeface="Tunga" pitchFamily="34" charset="0"/>
                </a:defRPr>
              </a:lvl2pPr>
              <a:lvl3pPr algn="ctr" rtl="0" eaLnBrk="1" fontAlgn="base" hangingPunct="1">
                <a:spcBef>
                  <a:spcPct val="0"/>
                </a:spcBef>
                <a:spcAft>
                  <a:spcPct val="0"/>
                </a:spcAft>
                <a:defRPr sz="4400" b="1">
                  <a:solidFill>
                    <a:schemeClr val="tx1"/>
                  </a:solidFill>
                  <a:latin typeface="Tunga" pitchFamily="34" charset="0"/>
                  <a:cs typeface="Tunga" pitchFamily="34" charset="0"/>
                </a:defRPr>
              </a:lvl3pPr>
              <a:lvl4pPr algn="ctr" rtl="0" eaLnBrk="1" fontAlgn="base" hangingPunct="1">
                <a:spcBef>
                  <a:spcPct val="0"/>
                </a:spcBef>
                <a:spcAft>
                  <a:spcPct val="0"/>
                </a:spcAft>
                <a:defRPr sz="4400" b="1">
                  <a:solidFill>
                    <a:schemeClr val="tx1"/>
                  </a:solidFill>
                  <a:latin typeface="Tunga" pitchFamily="34" charset="0"/>
                  <a:cs typeface="Tunga" pitchFamily="34" charset="0"/>
                </a:defRPr>
              </a:lvl4pPr>
              <a:lvl5pPr algn="ctr" rtl="0" eaLnBrk="1" fontAlgn="base" hangingPunct="1">
                <a:spcBef>
                  <a:spcPct val="0"/>
                </a:spcBef>
                <a:spcAft>
                  <a:spcPct val="0"/>
                </a:spcAft>
                <a:defRPr sz="4400" b="1">
                  <a:solidFill>
                    <a:schemeClr val="tx1"/>
                  </a:solidFill>
                  <a:latin typeface="Tunga" pitchFamily="34" charset="0"/>
                  <a:cs typeface="Tunga" pitchFamily="34" charset="0"/>
                </a:defRPr>
              </a:lvl5pPr>
              <a:lvl6pPr marL="457200" algn="ctr" rtl="0" eaLnBrk="1" fontAlgn="base" hangingPunct="1">
                <a:spcBef>
                  <a:spcPct val="0"/>
                </a:spcBef>
                <a:spcAft>
                  <a:spcPct val="0"/>
                </a:spcAft>
                <a:defRPr sz="4400" b="1">
                  <a:solidFill>
                    <a:schemeClr val="tx1"/>
                  </a:solidFill>
                  <a:latin typeface="Tunga" pitchFamily="34" charset="0"/>
                  <a:cs typeface="Tunga" pitchFamily="34" charset="0"/>
                </a:defRPr>
              </a:lvl6pPr>
              <a:lvl7pPr marL="914400" algn="ctr" rtl="0" eaLnBrk="1" fontAlgn="base" hangingPunct="1">
                <a:spcBef>
                  <a:spcPct val="0"/>
                </a:spcBef>
                <a:spcAft>
                  <a:spcPct val="0"/>
                </a:spcAft>
                <a:defRPr sz="4400" b="1">
                  <a:solidFill>
                    <a:schemeClr val="tx1"/>
                  </a:solidFill>
                  <a:latin typeface="Tunga" pitchFamily="34" charset="0"/>
                  <a:cs typeface="Tunga" pitchFamily="34" charset="0"/>
                </a:defRPr>
              </a:lvl7pPr>
              <a:lvl8pPr marL="1371600" algn="ctr" rtl="0" eaLnBrk="1" fontAlgn="base" hangingPunct="1">
                <a:spcBef>
                  <a:spcPct val="0"/>
                </a:spcBef>
                <a:spcAft>
                  <a:spcPct val="0"/>
                </a:spcAft>
                <a:defRPr sz="4400" b="1">
                  <a:solidFill>
                    <a:schemeClr val="tx1"/>
                  </a:solidFill>
                  <a:latin typeface="Tunga" pitchFamily="34" charset="0"/>
                  <a:cs typeface="Tunga" pitchFamily="34" charset="0"/>
                </a:defRPr>
              </a:lvl8pPr>
              <a:lvl9pPr marL="1828800" algn="ctr" rtl="0" eaLnBrk="1" fontAlgn="base" hangingPunct="1">
                <a:spcBef>
                  <a:spcPct val="0"/>
                </a:spcBef>
                <a:spcAft>
                  <a:spcPct val="0"/>
                </a:spcAft>
                <a:defRPr sz="4400" b="1">
                  <a:solidFill>
                    <a:schemeClr val="tx1"/>
                  </a:solidFill>
                  <a:latin typeface="Tunga" pitchFamily="34" charset="0"/>
                  <a:cs typeface="Tung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2A5934"/>
                  </a:solidFill>
                  <a:effectLst/>
                  <a:uLnTx/>
                  <a:uFillTx/>
                  <a:latin typeface="Leelawadee" panose="020B0502040204020203" pitchFamily="34" charset="-34"/>
                  <a:ea typeface="Verdana" panose="020B0604030504040204" pitchFamily="34" charset="0"/>
                  <a:cs typeface="Leelawadee" panose="020B0502040204020203" pitchFamily="34" charset="-34"/>
                </a:rPr>
                <a:t>Milwaukee</a:t>
              </a:r>
              <a:r>
                <a:rPr kumimoji="0" lang="en-US" sz="2800" b="1" i="0" u="none" strike="noStrike" kern="1200" cap="none" spc="0" normalizeH="0" baseline="0" noProof="0" dirty="0">
                  <a:ln>
                    <a:noFill/>
                  </a:ln>
                  <a:solidFill>
                    <a:prstClr val="black"/>
                  </a:solidFill>
                  <a:effectLst/>
                  <a:uLnTx/>
                  <a:uFillTx/>
                  <a:latin typeface="Leelawadee" panose="020B0502040204020203" pitchFamily="34" charset="-34"/>
                  <a:ea typeface="Verdana" panose="020B0604030504040204" pitchFamily="34" charset="0"/>
                  <a:cs typeface="Leelawadee" panose="020B0502040204020203" pitchFamily="34" charset="-34"/>
                </a:rPr>
                <a:t> County residents account for </a:t>
              </a:r>
              <a:r>
                <a:rPr kumimoji="0" lang="en-US" sz="2800" b="1" i="0" u="none" strike="noStrike" kern="1200" cap="none" spc="0" normalizeH="0" baseline="0" noProof="0" dirty="0">
                  <a:ln>
                    <a:noFill/>
                  </a:ln>
                  <a:solidFill>
                    <a:srgbClr val="2A5934"/>
                  </a:solidFill>
                  <a:effectLst/>
                  <a:uLnTx/>
                  <a:uFillTx/>
                  <a:latin typeface="Leelawadee" panose="020B0502040204020203" pitchFamily="34" charset="-34"/>
                  <a:ea typeface="Verdana" panose="020B0604030504040204" pitchFamily="34" charset="0"/>
                  <a:cs typeface="Leelawadee" panose="020B0502040204020203" pitchFamily="34" charset="-34"/>
                </a:rPr>
                <a:t>over half </a:t>
              </a:r>
              <a:r>
                <a:rPr kumimoji="0" lang="en-US" sz="2800" b="1" i="0" u="none" strike="noStrike" kern="1200" cap="none" spc="0" normalizeH="0" baseline="0" noProof="0" dirty="0">
                  <a:ln>
                    <a:noFill/>
                  </a:ln>
                  <a:solidFill>
                    <a:prstClr val="black"/>
                  </a:solidFill>
                  <a:effectLst/>
                  <a:uLnTx/>
                  <a:uFillTx/>
                  <a:latin typeface="Leelawadee" panose="020B0502040204020203" pitchFamily="34" charset="-34"/>
                  <a:ea typeface="Verdana" panose="020B0604030504040204" pitchFamily="34" charset="0"/>
                  <a:cs typeface="Leelawadee" panose="020B0502040204020203" pitchFamily="34" charset="-34"/>
                </a:rPr>
                <a:t>of </a:t>
              </a:r>
              <a:r>
                <a:rPr kumimoji="0" lang="en-US" sz="2800" b="1" i="0" u="none" strike="noStrike" kern="1200" cap="none" spc="0" normalizeH="0" baseline="0" noProof="0" dirty="0">
                  <a:ln>
                    <a:noFill/>
                  </a:ln>
                  <a:solidFill>
                    <a:srgbClr val="2A5934"/>
                  </a:solidFill>
                  <a:effectLst/>
                  <a:uLnTx/>
                  <a:uFillTx/>
                  <a:latin typeface="Leelawadee" panose="020B0502040204020203" pitchFamily="34" charset="-34"/>
                  <a:ea typeface="Verdana" panose="020B0604030504040204" pitchFamily="34" charset="0"/>
                  <a:cs typeface="Leelawadee" panose="020B0502040204020203" pitchFamily="34" charset="-34"/>
                </a:rPr>
                <a:t>new diagnoses </a:t>
              </a:r>
              <a:r>
                <a:rPr kumimoji="0" lang="en-US" sz="2800" b="1" i="0" u="none" strike="noStrike" kern="1200" cap="none" spc="0" normalizeH="0" baseline="0" noProof="0" dirty="0">
                  <a:ln>
                    <a:noFill/>
                  </a:ln>
                  <a:solidFill>
                    <a:schemeClr val="tx1"/>
                  </a:solidFill>
                  <a:effectLst/>
                  <a:uLnTx/>
                  <a:uFillTx/>
                  <a:latin typeface="Leelawadee" panose="020B0502040204020203" pitchFamily="34" charset="-34"/>
                  <a:ea typeface="Verdana" panose="020B0604030504040204" pitchFamily="34" charset="0"/>
                  <a:cs typeface="Leelawadee" panose="020B0502040204020203" pitchFamily="34" charset="-34"/>
                </a:rPr>
                <a:t>among</a:t>
              </a:r>
              <a:r>
                <a:rPr kumimoji="0" lang="en-US" sz="2800" b="1" i="0" u="none" strike="noStrike" kern="1200" cap="none" spc="0" normalizeH="0" baseline="0" noProof="0" dirty="0">
                  <a:ln>
                    <a:noFill/>
                  </a:ln>
                  <a:solidFill>
                    <a:srgbClr val="2A5934"/>
                  </a:solidFill>
                  <a:effectLst/>
                  <a:uLnTx/>
                  <a:uFillTx/>
                  <a:latin typeface="Leelawadee" panose="020B0502040204020203" pitchFamily="34" charset="-34"/>
                  <a:ea typeface="Verdana" panose="020B0604030504040204" pitchFamily="34" charset="0"/>
                  <a:cs typeface="Leelawadee" panose="020B0502040204020203" pitchFamily="34" charset="-34"/>
                </a:rPr>
                <a:t> Hispanic </a:t>
              </a:r>
              <a:r>
                <a:rPr kumimoji="0" lang="en-US" sz="2800" b="1" i="0" u="none" strike="noStrike" kern="1200" cap="none" spc="0" normalizeH="0" baseline="0" noProof="0" dirty="0">
                  <a:ln>
                    <a:noFill/>
                  </a:ln>
                  <a:solidFill>
                    <a:prstClr val="black"/>
                  </a:solidFill>
                  <a:effectLst/>
                  <a:uLnTx/>
                  <a:uFillTx/>
                  <a:latin typeface="Leelawadee" panose="020B0502040204020203" pitchFamily="34" charset="-34"/>
                  <a:ea typeface="Verdana" panose="020B0604030504040204" pitchFamily="34" charset="0"/>
                  <a:cs typeface="Leelawadee" panose="020B0502040204020203" pitchFamily="34" charset="-34"/>
                </a:rPr>
                <a:t>people in Wisconsin. </a:t>
              </a:r>
              <a:br>
                <a:rPr kumimoji="0" lang="en-US" sz="3200" b="0" i="0" u="none" strike="noStrike" kern="1200" cap="none" spc="0" normalizeH="0" baseline="0" noProof="0" dirty="0">
                  <a:ln>
                    <a:noFill/>
                  </a:ln>
                  <a:solidFill>
                    <a:prstClr val="black"/>
                  </a:solidFill>
                  <a:effectLst/>
                  <a:uLnTx/>
                  <a:uFillTx/>
                  <a:latin typeface="Leelawadee" panose="020B0502040204020203" pitchFamily="34" charset="-34"/>
                  <a:ea typeface="Verdana" panose="020B0604030504040204" pitchFamily="34" charset="0"/>
                  <a:cs typeface="Leelawadee" panose="020B0502040204020203" pitchFamily="34" charset="-34"/>
                </a:rPr>
              </a:b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Verdana" panose="020B0604030504040204" pitchFamily="34" charset="0"/>
                  <a:cs typeface="Leelawadee" panose="020B0502040204020203" pitchFamily="34" charset="-34"/>
                </a:rPr>
                <a:t>HIV diagnoses among Hispanic people by county, </a:t>
              </a:r>
              <a:b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Verdana" panose="020B0604030504040204" pitchFamily="34" charset="0"/>
                  <a:cs typeface="Leelawadee" panose="020B0502040204020203" pitchFamily="34" charset="-34"/>
                </a:rPr>
              </a:b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Verdana" panose="020B0604030504040204" pitchFamily="34" charset="0"/>
                  <a:cs typeface="Leelawadee" panose="020B0502040204020203" pitchFamily="34" charset="-34"/>
                </a:rPr>
                <a:t>Wisconsin 2016-2020</a:t>
              </a:r>
              <a:endParaRPr kumimoji="0" lang="en-US" sz="1800" b="0" i="0" u="none" strike="noStrike" kern="1200" cap="none" spc="0" normalizeH="0" baseline="0" noProof="0" dirty="0">
                <a:ln>
                  <a:noFill/>
                </a:ln>
                <a:solidFill>
                  <a:prstClr val="black"/>
                </a:solidFill>
                <a:effectLst/>
                <a:uLnTx/>
                <a:uFillTx/>
                <a:latin typeface="Leelawadee" panose="020B0502040204020203" pitchFamily="34" charset="-34"/>
                <a:ea typeface="Verdana" panose="020B0604030504040204" pitchFamily="34" charset="0"/>
                <a:cs typeface="Leelawadee" panose="020B0502040204020203" pitchFamily="34" charset="-34"/>
              </a:endParaRPr>
            </a:p>
          </p:txBody>
        </p:sp>
        <p:grpSp>
          <p:nvGrpSpPr>
            <p:cNvPr id="10" name="Group 9">
              <a:extLst>
                <a:ext uri="{FF2B5EF4-FFF2-40B4-BE49-F238E27FC236}">
                  <a16:creationId xmlns:a16="http://schemas.microsoft.com/office/drawing/2014/main" id="{48C64C2D-7949-98EC-A9F7-9C236EB40CA5}"/>
                </a:ext>
              </a:extLst>
            </p:cNvPr>
            <p:cNvGrpSpPr/>
            <p:nvPr/>
          </p:nvGrpSpPr>
          <p:grpSpPr>
            <a:xfrm>
              <a:off x="761402" y="2485623"/>
              <a:ext cx="6099984" cy="4426381"/>
              <a:chOff x="492452" y="2485623"/>
              <a:chExt cx="6099984" cy="4426381"/>
            </a:xfrm>
          </p:grpSpPr>
          <p:pic>
            <p:nvPicPr>
              <p:cNvPr id="11" name="Picture 10">
                <a:extLst>
                  <a:ext uri="{FF2B5EF4-FFF2-40B4-BE49-F238E27FC236}">
                    <a16:creationId xmlns:a16="http://schemas.microsoft.com/office/drawing/2014/main" id="{6F7E45A1-D74E-4D2E-5438-A2E0B00650EC}"/>
                  </a:ext>
                </a:extLst>
              </p:cNvPr>
              <p:cNvPicPr>
                <a:picLocks noChangeAspect="1"/>
              </p:cNvPicPr>
              <p:nvPr/>
            </p:nvPicPr>
            <p:blipFill>
              <a:blip r:embed="rId3"/>
              <a:stretch>
                <a:fillRect/>
              </a:stretch>
            </p:blipFill>
            <p:spPr>
              <a:xfrm>
                <a:off x="492452" y="2485623"/>
                <a:ext cx="4305023" cy="4426381"/>
              </a:xfrm>
              <a:prstGeom prst="rect">
                <a:avLst/>
              </a:prstGeom>
            </p:spPr>
          </p:pic>
          <p:pic>
            <p:nvPicPr>
              <p:cNvPr id="12" name="Picture 11">
                <a:extLst>
                  <a:ext uri="{FF2B5EF4-FFF2-40B4-BE49-F238E27FC236}">
                    <a16:creationId xmlns:a16="http://schemas.microsoft.com/office/drawing/2014/main" id="{42218CDA-F3E7-1CB5-9284-604A6DE6481B}"/>
                  </a:ext>
                </a:extLst>
              </p:cNvPr>
              <p:cNvPicPr>
                <a:picLocks noChangeAspect="1"/>
              </p:cNvPicPr>
              <p:nvPr/>
            </p:nvPicPr>
            <p:blipFill>
              <a:blip r:embed="rId4"/>
              <a:stretch>
                <a:fillRect/>
              </a:stretch>
            </p:blipFill>
            <p:spPr>
              <a:xfrm>
                <a:off x="4399561" y="5081337"/>
                <a:ext cx="2192875" cy="1447722"/>
              </a:xfrm>
              <a:prstGeom prst="rect">
                <a:avLst/>
              </a:prstGeom>
            </p:spPr>
          </p:pic>
        </p:grpSp>
      </p:grpSp>
      <p:sp>
        <p:nvSpPr>
          <p:cNvPr id="13" name="TextBox 87">
            <a:extLst>
              <a:ext uri="{FF2B5EF4-FFF2-40B4-BE49-F238E27FC236}">
                <a16:creationId xmlns:a16="http://schemas.microsoft.com/office/drawing/2014/main" id="{D6C3D99D-7A25-FA0D-E6F8-70C9B0846A29}"/>
              </a:ext>
            </a:extLst>
          </p:cNvPr>
          <p:cNvSpPr txBox="1"/>
          <p:nvPr/>
        </p:nvSpPr>
        <p:spPr>
          <a:xfrm>
            <a:off x="7354502" y="1898591"/>
            <a:ext cx="4305023" cy="30608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2A5934"/>
                </a:solidFill>
                <a:effectLst/>
                <a:uLnTx/>
                <a:uFillTx/>
                <a:latin typeface="Franklin Gothic Demi" panose="020B0703020102020204" pitchFamily="34" charset="0"/>
                <a:ea typeface="Times New Roman"/>
                <a:cs typeface="Times New Roman"/>
              </a:rPr>
              <a:t>1,001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Franklin Gothic Book"/>
                <a:ea typeface="Times New Roman"/>
                <a:cs typeface="Times New Roman"/>
              </a:rPr>
              <a:t>Hispanic people were living with HIV in Wisconsin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Franklin Gothic Book"/>
                <a:ea typeface="Times New Roman"/>
                <a:cs typeface="Times New Roman"/>
              </a:rPr>
              <a:t>at the end of 2020.</a:t>
            </a:r>
            <a:endParaRPr kumimoji="0" lang="en-US" sz="3200" b="0" i="0" u="none" strike="noStrike" kern="1200" cap="none" spc="0" normalizeH="0" baseline="0" noProof="0" dirty="0">
              <a:ln>
                <a:noFill/>
              </a:ln>
              <a:solidFill>
                <a:prstClr val="black"/>
              </a:solidFill>
              <a:effectLst/>
              <a:uLnTx/>
              <a:uFillTx/>
              <a:latin typeface="Times New Roman"/>
              <a:ea typeface="Times New Roman"/>
              <a:cs typeface="+mn-cs"/>
            </a:endParaRPr>
          </a:p>
        </p:txBody>
      </p:sp>
    </p:spTree>
    <p:extLst>
      <p:ext uri="{BB962C8B-B14F-4D97-AF65-F5344CB8AC3E}">
        <p14:creationId xmlns:p14="http://schemas.microsoft.com/office/powerpoint/2010/main" val="10961842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a:solidFill>
                  <a:schemeClr val="bg1"/>
                </a:solidFill>
                <a:latin typeface="Leelawadee" panose="020B0502040204020203" pitchFamily="34" charset="-34"/>
                <a:cs typeface="Leelawadee" panose="020B0502040204020203" pitchFamily="34" charset="-34"/>
              </a:rPr>
              <a:t>People Living with HIV </a:t>
            </a:r>
          </a:p>
        </p:txBody>
      </p:sp>
      <p:sp>
        <p:nvSpPr>
          <p:cNvPr id="5" name="Text Placeholder 4"/>
          <p:cNvSpPr>
            <a:spLocks noGrp="1"/>
          </p:cNvSpPr>
          <p:nvPr>
            <p:ph type="body" idx="1"/>
          </p:nvPr>
        </p:nvSpPr>
        <p:spPr/>
        <p:txBody>
          <a:bodyPr/>
          <a:lstStyle/>
          <a:p>
            <a:r>
              <a:rPr lang="en-US" sz="2800" dirty="0">
                <a:solidFill>
                  <a:schemeClr val="bg1"/>
                </a:solidFill>
                <a:latin typeface="Franklin Gothic Book" panose="020B0503020102020204" pitchFamily="34" charset="0"/>
              </a:rPr>
              <a:t>Race: Native American individuals </a:t>
            </a:r>
          </a:p>
        </p:txBody>
      </p:sp>
      <p:sp>
        <p:nvSpPr>
          <p:cNvPr id="6" name="Action Button: Go Home 5">
            <a:hlinkClick r:id="rId3" action="ppaction://hlinksldjump" highlightClick="1"/>
            <a:extLst>
              <a:ext uri="{FF2B5EF4-FFF2-40B4-BE49-F238E27FC236}">
                <a16:creationId xmlns:a16="http://schemas.microsoft.com/office/drawing/2014/main" id="{48135E36-2069-48AE-915F-9C916E4098C7}"/>
              </a:ext>
            </a:extLst>
          </p:cNvPr>
          <p:cNvSpPr/>
          <p:nvPr/>
        </p:nvSpPr>
        <p:spPr>
          <a:xfrm>
            <a:off x="11456276" y="6074978"/>
            <a:ext cx="611492" cy="600981"/>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5020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5E835-91DC-4C14-803F-FB0F3153E9ED}"/>
              </a:ext>
            </a:extLst>
          </p:cNvPr>
          <p:cNvSpPr>
            <a:spLocks noGrp="1"/>
          </p:cNvSpPr>
          <p:nvPr>
            <p:ph type="title"/>
          </p:nvPr>
        </p:nvSpPr>
        <p:spPr>
          <a:xfrm>
            <a:off x="326878" y="94008"/>
            <a:ext cx="11719775" cy="1775396"/>
          </a:xfrm>
        </p:spPr>
        <p:txBody>
          <a:bodyPr/>
          <a:lstStyle/>
          <a:p>
            <a:pPr algn="l"/>
            <a:r>
              <a:rPr lang="en-US" sz="3200" b="1" dirty="0">
                <a:solidFill>
                  <a:srgbClr val="800080"/>
                </a:solidFill>
                <a:latin typeface="Leelawadee" panose="020B0502040204020203" pitchFamily="34" charset="-34"/>
                <a:cs typeface="Leelawadee" panose="020B0502040204020203" pitchFamily="34" charset="-34"/>
              </a:rPr>
              <a:t>Injection drug use </a:t>
            </a:r>
            <a:r>
              <a:rPr lang="en-US" sz="3200" b="1" dirty="0">
                <a:solidFill>
                  <a:schemeClr val="tx1"/>
                </a:solidFill>
                <a:latin typeface="Leelawadee" panose="020B0502040204020203" pitchFamily="34" charset="-34"/>
                <a:cs typeface="Leelawadee" panose="020B0502040204020203" pitchFamily="34" charset="-34"/>
              </a:rPr>
              <a:t>accounted for a </a:t>
            </a:r>
            <a:r>
              <a:rPr lang="en-US" sz="3200" b="1" dirty="0">
                <a:solidFill>
                  <a:srgbClr val="800080"/>
                </a:solidFill>
                <a:latin typeface="Leelawadee" panose="020B0502040204020203" pitchFamily="34" charset="-34"/>
                <a:cs typeface="Leelawadee" panose="020B0502040204020203" pitchFamily="34" charset="-34"/>
              </a:rPr>
              <a:t>higher</a:t>
            </a:r>
            <a:r>
              <a:rPr lang="en-US" sz="3200" b="1" dirty="0">
                <a:solidFill>
                  <a:schemeClr val="tx1"/>
                </a:solidFill>
                <a:latin typeface="Leelawadee" panose="020B0502040204020203" pitchFamily="34" charset="-34"/>
                <a:cs typeface="Leelawadee" panose="020B0502040204020203" pitchFamily="34" charset="-34"/>
              </a:rPr>
              <a:t> percentage of </a:t>
            </a:r>
            <a:r>
              <a:rPr lang="en-US" sz="3200" b="1" dirty="0">
                <a:solidFill>
                  <a:srgbClr val="800080"/>
                </a:solidFill>
                <a:latin typeface="Leelawadee" panose="020B0502040204020203" pitchFamily="34" charset="-34"/>
                <a:cs typeface="Leelawadee" panose="020B0502040204020203" pitchFamily="34" charset="-34"/>
              </a:rPr>
              <a:t>new diagnoses </a:t>
            </a:r>
            <a:r>
              <a:rPr lang="en-US" sz="3200" b="1" dirty="0">
                <a:solidFill>
                  <a:schemeClr val="tx1"/>
                </a:solidFill>
                <a:latin typeface="Leelawadee" panose="020B0502040204020203" pitchFamily="34" charset="-34"/>
                <a:cs typeface="Leelawadee" panose="020B0502040204020203" pitchFamily="34" charset="-34"/>
              </a:rPr>
              <a:t>in </a:t>
            </a:r>
            <a:r>
              <a:rPr lang="en-US" sz="3200" b="1" dirty="0">
                <a:solidFill>
                  <a:srgbClr val="800080"/>
                </a:solidFill>
                <a:latin typeface="Leelawadee" panose="020B0502040204020203" pitchFamily="34" charset="-34"/>
                <a:cs typeface="Leelawadee" panose="020B0502040204020203" pitchFamily="34" charset="-34"/>
              </a:rPr>
              <a:t>Native Americans </a:t>
            </a:r>
            <a:r>
              <a:rPr lang="en-US" sz="3200" b="1" dirty="0">
                <a:solidFill>
                  <a:schemeClr val="tx1"/>
                </a:solidFill>
                <a:latin typeface="Leelawadee" panose="020B0502040204020203" pitchFamily="34" charset="-34"/>
                <a:cs typeface="Leelawadee" panose="020B0502040204020203" pitchFamily="34" charset="-34"/>
              </a:rPr>
              <a:t>compared to other racial and ethnic groups. </a:t>
            </a:r>
            <a:br>
              <a:rPr lang="en-US" sz="3200" dirty="0">
                <a:solidFill>
                  <a:schemeClr val="tx1"/>
                </a:solidFill>
                <a:latin typeface="Leelawadee" panose="020B0502040204020203" pitchFamily="34" charset="-34"/>
                <a:cs typeface="Leelawadee" panose="020B0502040204020203" pitchFamily="34" charset="-34"/>
              </a:rPr>
            </a:br>
            <a:r>
              <a:rPr lang="en-US" sz="2200" dirty="0">
                <a:solidFill>
                  <a:schemeClr val="tx1"/>
                </a:solidFill>
                <a:latin typeface="Franklin Gothic Book" panose="020B0503020102020204" pitchFamily="34" charset="0"/>
                <a:cs typeface="Leelawadee" panose="020B0502040204020203" pitchFamily="34" charset="-34"/>
              </a:rPr>
              <a:t>New HIV diagnoses among Native Americans by selected demographics, Wisconsin, 1979–2020</a:t>
            </a:r>
            <a:endParaRPr lang="en-US" sz="2200" dirty="0">
              <a:solidFill>
                <a:schemeClr val="tx1"/>
              </a:solidFill>
              <a:latin typeface="Leelawadee" panose="020B0502040204020203" pitchFamily="34" charset="-34"/>
              <a:cs typeface="Leelawadee" panose="020B0502040204020203" pitchFamily="34" charset="-34"/>
            </a:endParaRPr>
          </a:p>
        </p:txBody>
      </p:sp>
      <p:grpSp>
        <p:nvGrpSpPr>
          <p:cNvPr id="5" name="Group 4">
            <a:extLst>
              <a:ext uri="{FF2B5EF4-FFF2-40B4-BE49-F238E27FC236}">
                <a16:creationId xmlns:a16="http://schemas.microsoft.com/office/drawing/2014/main" id="{6A0B4AB4-277D-4680-BE54-44ABFF5105C9}"/>
              </a:ext>
            </a:extLst>
          </p:cNvPr>
          <p:cNvGrpSpPr/>
          <p:nvPr/>
        </p:nvGrpSpPr>
        <p:grpSpPr>
          <a:xfrm>
            <a:off x="-62208" y="1984946"/>
            <a:ext cx="12218523" cy="4724184"/>
            <a:chOff x="20757" y="1984946"/>
            <a:chExt cx="12135558" cy="4724184"/>
          </a:xfrm>
        </p:grpSpPr>
        <p:grpSp>
          <p:nvGrpSpPr>
            <p:cNvPr id="91" name="Group 90">
              <a:extLst>
                <a:ext uri="{FF2B5EF4-FFF2-40B4-BE49-F238E27FC236}">
                  <a16:creationId xmlns:a16="http://schemas.microsoft.com/office/drawing/2014/main" id="{42DCBF08-FD91-40DE-9CDC-96DEE1E138E2}"/>
                </a:ext>
              </a:extLst>
            </p:cNvPr>
            <p:cNvGrpSpPr/>
            <p:nvPr/>
          </p:nvGrpSpPr>
          <p:grpSpPr>
            <a:xfrm>
              <a:off x="20757" y="1984946"/>
              <a:ext cx="12135558" cy="4724184"/>
              <a:chOff x="-208522" y="230032"/>
              <a:chExt cx="15050812" cy="5186069"/>
            </a:xfrm>
          </p:grpSpPr>
          <p:graphicFrame>
            <p:nvGraphicFramePr>
              <p:cNvPr id="92" name="Chart 91">
                <a:extLst>
                  <a:ext uri="{FF2B5EF4-FFF2-40B4-BE49-F238E27FC236}">
                    <a16:creationId xmlns:a16="http://schemas.microsoft.com/office/drawing/2014/main" id="{BA41B7CD-DACF-40E0-B0C9-B956C3D6E273}"/>
                  </a:ext>
                </a:extLst>
              </p:cNvPr>
              <p:cNvGraphicFramePr/>
              <p:nvPr>
                <p:extLst>
                  <p:ext uri="{D42A27DB-BD31-4B8C-83A1-F6EECF244321}">
                    <p14:modId xmlns:p14="http://schemas.microsoft.com/office/powerpoint/2010/main" val="907237618"/>
                  </p:ext>
                </p:extLst>
              </p:nvPr>
            </p:nvGraphicFramePr>
            <p:xfrm>
              <a:off x="9185073" y="2682876"/>
              <a:ext cx="5521212" cy="2514600"/>
            </p:xfrm>
            <a:graphic>
              <a:graphicData uri="http://schemas.openxmlformats.org/drawingml/2006/chart">
                <c:chart xmlns:c="http://schemas.openxmlformats.org/drawingml/2006/chart" xmlns:r="http://schemas.openxmlformats.org/officeDocument/2006/relationships" r:id="rId3"/>
              </a:graphicData>
            </a:graphic>
          </p:graphicFrame>
          <p:grpSp>
            <p:nvGrpSpPr>
              <p:cNvPr id="93" name="Group 92">
                <a:extLst>
                  <a:ext uri="{FF2B5EF4-FFF2-40B4-BE49-F238E27FC236}">
                    <a16:creationId xmlns:a16="http://schemas.microsoft.com/office/drawing/2014/main" id="{4BE81F40-FA27-4BFA-87EF-FC0A6FB319CE}"/>
                  </a:ext>
                </a:extLst>
              </p:cNvPr>
              <p:cNvGrpSpPr/>
              <p:nvPr/>
            </p:nvGrpSpPr>
            <p:grpSpPr>
              <a:xfrm>
                <a:off x="-208522" y="230032"/>
                <a:ext cx="15050812" cy="5186069"/>
                <a:chOff x="-208522" y="230032"/>
                <a:chExt cx="15050812" cy="5186069"/>
              </a:xfrm>
            </p:grpSpPr>
            <p:grpSp>
              <p:nvGrpSpPr>
                <p:cNvPr id="94" name="Group 93">
                  <a:extLst>
                    <a:ext uri="{FF2B5EF4-FFF2-40B4-BE49-F238E27FC236}">
                      <a16:creationId xmlns:a16="http://schemas.microsoft.com/office/drawing/2014/main" id="{D88D2EB0-3EC1-4C3B-BBFA-A66D3D32CB25}"/>
                    </a:ext>
                  </a:extLst>
                </p:cNvPr>
                <p:cNvGrpSpPr/>
                <p:nvPr/>
              </p:nvGrpSpPr>
              <p:grpSpPr>
                <a:xfrm>
                  <a:off x="2700366" y="876994"/>
                  <a:ext cx="3912537" cy="919086"/>
                  <a:chOff x="2700366" y="876994"/>
                  <a:chExt cx="3912537" cy="919086"/>
                </a:xfrm>
              </p:grpSpPr>
              <p:pic>
                <p:nvPicPr>
                  <p:cNvPr id="111" name="Graphic 16">
                    <a:extLst>
                      <a:ext uri="{FF2B5EF4-FFF2-40B4-BE49-F238E27FC236}">
                        <a16:creationId xmlns:a16="http://schemas.microsoft.com/office/drawing/2014/main" id="{B60ACCFE-CED7-4D1A-9D41-14A2AD730248}"/>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49830" r="763"/>
                  <a:stretch/>
                </p:blipFill>
                <p:spPr>
                  <a:xfrm>
                    <a:off x="2700366" y="876994"/>
                    <a:ext cx="604443" cy="910167"/>
                  </a:xfrm>
                  <a:prstGeom prst="rect">
                    <a:avLst/>
                  </a:prstGeom>
                </p:spPr>
              </p:pic>
              <p:pic>
                <p:nvPicPr>
                  <p:cNvPr id="112" name="Graphic 25">
                    <a:extLst>
                      <a:ext uri="{FF2B5EF4-FFF2-40B4-BE49-F238E27FC236}">
                        <a16:creationId xmlns:a16="http://schemas.microsoft.com/office/drawing/2014/main" id="{85B25D05-7E3A-48E4-824B-7B6B1CF7B031}"/>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322" r="49894"/>
                  <a:stretch/>
                </p:blipFill>
                <p:spPr>
                  <a:xfrm>
                    <a:off x="5471267" y="909409"/>
                    <a:ext cx="581387" cy="886671"/>
                  </a:xfrm>
                  <a:prstGeom prst="rect">
                    <a:avLst/>
                  </a:prstGeom>
                </p:spPr>
              </p:pic>
              <p:pic>
                <p:nvPicPr>
                  <p:cNvPr id="113" name="Graphic 27">
                    <a:extLst>
                      <a:ext uri="{FF2B5EF4-FFF2-40B4-BE49-F238E27FC236}">
                        <a16:creationId xmlns:a16="http://schemas.microsoft.com/office/drawing/2014/main" id="{FB0DAAAB-A891-47D2-82E0-45C8027A6F7B}"/>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49830" r="763"/>
                  <a:stretch/>
                </p:blipFill>
                <p:spPr>
                  <a:xfrm>
                    <a:off x="3277532" y="879715"/>
                    <a:ext cx="580778" cy="910169"/>
                  </a:xfrm>
                  <a:prstGeom prst="rect">
                    <a:avLst/>
                  </a:prstGeom>
                </p:spPr>
              </p:pic>
              <p:pic>
                <p:nvPicPr>
                  <p:cNvPr id="114" name="Graphic 28">
                    <a:extLst>
                      <a:ext uri="{FF2B5EF4-FFF2-40B4-BE49-F238E27FC236}">
                        <a16:creationId xmlns:a16="http://schemas.microsoft.com/office/drawing/2014/main" id="{2FB0449D-B528-40E4-AFD6-1C36BE9A1D7E}"/>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49830" r="763"/>
                  <a:stretch/>
                </p:blipFill>
                <p:spPr>
                  <a:xfrm>
                    <a:off x="3821999" y="882432"/>
                    <a:ext cx="580780" cy="910166"/>
                  </a:xfrm>
                  <a:prstGeom prst="rect">
                    <a:avLst/>
                  </a:prstGeom>
                </p:spPr>
              </p:pic>
              <p:pic>
                <p:nvPicPr>
                  <p:cNvPr id="115" name="Graphic 29">
                    <a:extLst>
                      <a:ext uri="{FF2B5EF4-FFF2-40B4-BE49-F238E27FC236}">
                        <a16:creationId xmlns:a16="http://schemas.microsoft.com/office/drawing/2014/main" id="{8F6DE134-E12F-4E8A-A52C-60D467611572}"/>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49830" r="763"/>
                  <a:stretch/>
                </p:blipFill>
                <p:spPr>
                  <a:xfrm>
                    <a:off x="4369213" y="885161"/>
                    <a:ext cx="604443" cy="910166"/>
                  </a:xfrm>
                  <a:prstGeom prst="rect">
                    <a:avLst/>
                  </a:prstGeom>
                </p:spPr>
              </p:pic>
              <p:pic>
                <p:nvPicPr>
                  <p:cNvPr id="116" name="Graphic 30">
                    <a:extLst>
                      <a:ext uri="{FF2B5EF4-FFF2-40B4-BE49-F238E27FC236}">
                        <a16:creationId xmlns:a16="http://schemas.microsoft.com/office/drawing/2014/main" id="{77EAA18B-CA38-467A-B984-CA9658DCBCCF}"/>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49830" r="763"/>
                  <a:stretch/>
                </p:blipFill>
                <p:spPr>
                  <a:xfrm>
                    <a:off x="4939101" y="907604"/>
                    <a:ext cx="558624" cy="875449"/>
                  </a:xfrm>
                  <a:prstGeom prst="rect">
                    <a:avLst/>
                  </a:prstGeom>
                </p:spPr>
              </p:pic>
              <p:pic>
                <p:nvPicPr>
                  <p:cNvPr id="118" name="Graphic 33">
                    <a:extLst>
                      <a:ext uri="{FF2B5EF4-FFF2-40B4-BE49-F238E27FC236}">
                        <a16:creationId xmlns:a16="http://schemas.microsoft.com/office/drawing/2014/main" id="{906B0D5F-6599-4AF6-88A5-5CAF375BDA18}"/>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322" r="49894"/>
                  <a:stretch/>
                </p:blipFill>
                <p:spPr>
                  <a:xfrm>
                    <a:off x="6008460" y="907606"/>
                    <a:ext cx="604443" cy="886666"/>
                  </a:xfrm>
                  <a:prstGeom prst="rect">
                    <a:avLst/>
                  </a:prstGeom>
                </p:spPr>
              </p:pic>
            </p:grpSp>
            <p:grpSp>
              <p:nvGrpSpPr>
                <p:cNvPr id="95" name="Group 94">
                  <a:extLst>
                    <a:ext uri="{FF2B5EF4-FFF2-40B4-BE49-F238E27FC236}">
                      <a16:creationId xmlns:a16="http://schemas.microsoft.com/office/drawing/2014/main" id="{79EAE0E3-816D-42C9-B2DF-385401200703}"/>
                    </a:ext>
                  </a:extLst>
                </p:cNvPr>
                <p:cNvGrpSpPr/>
                <p:nvPr/>
              </p:nvGrpSpPr>
              <p:grpSpPr>
                <a:xfrm>
                  <a:off x="-208522" y="230032"/>
                  <a:ext cx="15050812" cy="5186069"/>
                  <a:chOff x="-208522" y="230032"/>
                  <a:chExt cx="15050812" cy="5186069"/>
                </a:xfrm>
              </p:grpSpPr>
              <p:grpSp>
                <p:nvGrpSpPr>
                  <p:cNvPr id="96" name="Group 95">
                    <a:extLst>
                      <a:ext uri="{FF2B5EF4-FFF2-40B4-BE49-F238E27FC236}">
                        <a16:creationId xmlns:a16="http://schemas.microsoft.com/office/drawing/2014/main" id="{9F7FE168-BFC1-44C4-B395-1DC6F93F2D52}"/>
                      </a:ext>
                    </a:extLst>
                  </p:cNvPr>
                  <p:cNvGrpSpPr/>
                  <p:nvPr/>
                </p:nvGrpSpPr>
                <p:grpSpPr>
                  <a:xfrm>
                    <a:off x="-208522" y="230032"/>
                    <a:ext cx="15050812" cy="4771739"/>
                    <a:chOff x="-214542" y="259710"/>
                    <a:chExt cx="15484799" cy="5387350"/>
                  </a:xfrm>
                </p:grpSpPr>
                <p:grpSp>
                  <p:nvGrpSpPr>
                    <p:cNvPr id="98" name="Group 97">
                      <a:extLst>
                        <a:ext uri="{FF2B5EF4-FFF2-40B4-BE49-F238E27FC236}">
                          <a16:creationId xmlns:a16="http://schemas.microsoft.com/office/drawing/2014/main" id="{45E27672-A3D5-4674-8AF3-229E78E6CAF2}"/>
                        </a:ext>
                      </a:extLst>
                    </p:cNvPr>
                    <p:cNvGrpSpPr/>
                    <p:nvPr/>
                  </p:nvGrpSpPr>
                  <p:grpSpPr>
                    <a:xfrm>
                      <a:off x="1916745" y="2560960"/>
                      <a:ext cx="5537136" cy="3086100"/>
                      <a:chOff x="1907289" y="2560960"/>
                      <a:chExt cx="6163891" cy="3086100"/>
                    </a:xfrm>
                  </p:grpSpPr>
                  <p:graphicFrame>
                    <p:nvGraphicFramePr>
                      <p:cNvPr id="107" name="Chart 106">
                        <a:extLst>
                          <a:ext uri="{FF2B5EF4-FFF2-40B4-BE49-F238E27FC236}">
                            <a16:creationId xmlns:a16="http://schemas.microsoft.com/office/drawing/2014/main" id="{855123C8-57F6-4450-A7F3-404B5049BC91}"/>
                          </a:ext>
                        </a:extLst>
                      </p:cNvPr>
                      <p:cNvGraphicFramePr/>
                      <p:nvPr>
                        <p:extLst>
                          <p:ext uri="{D42A27DB-BD31-4B8C-83A1-F6EECF244321}">
                            <p14:modId xmlns:p14="http://schemas.microsoft.com/office/powerpoint/2010/main" val="790524198"/>
                          </p:ext>
                        </p:extLst>
                      </p:nvPr>
                    </p:nvGraphicFramePr>
                    <p:xfrm>
                      <a:off x="1907289" y="2560960"/>
                      <a:ext cx="6163891" cy="3086100"/>
                    </p:xfrm>
                    <a:graphic>
                      <a:graphicData uri="http://schemas.openxmlformats.org/drawingml/2006/chart">
                        <c:chart xmlns:c="http://schemas.openxmlformats.org/drawingml/2006/chart" xmlns:r="http://schemas.openxmlformats.org/officeDocument/2006/relationships" r:id="rId8"/>
                      </a:graphicData>
                    </a:graphic>
                  </p:graphicFrame>
                  <p:cxnSp>
                    <p:nvCxnSpPr>
                      <p:cNvPr id="108" name="Straight Connector 107">
                        <a:extLst>
                          <a:ext uri="{FF2B5EF4-FFF2-40B4-BE49-F238E27FC236}">
                            <a16:creationId xmlns:a16="http://schemas.microsoft.com/office/drawing/2014/main" id="{B71755F0-6883-4C4D-A88C-9F97C65DC931}"/>
                          </a:ext>
                        </a:extLst>
                      </p:cNvPr>
                      <p:cNvCxnSpPr/>
                      <p:nvPr/>
                    </p:nvCxnSpPr>
                    <p:spPr>
                      <a:xfrm>
                        <a:off x="5546423" y="3280568"/>
                        <a:ext cx="0" cy="228599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627BE85C-A939-40EB-8F3E-E18651FA9F08}"/>
                          </a:ext>
                        </a:extLst>
                      </p:cNvPr>
                      <p:cNvCxnSpPr/>
                      <p:nvPr/>
                    </p:nvCxnSpPr>
                    <p:spPr>
                      <a:xfrm>
                        <a:off x="6676189" y="3280568"/>
                        <a:ext cx="0" cy="228599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99" name="Group 98">
                      <a:extLst>
                        <a:ext uri="{FF2B5EF4-FFF2-40B4-BE49-F238E27FC236}">
                          <a16:creationId xmlns:a16="http://schemas.microsoft.com/office/drawing/2014/main" id="{DB0CA966-F47A-42C1-8FE0-E9AA8CFA02BC}"/>
                        </a:ext>
                      </a:extLst>
                    </p:cNvPr>
                    <p:cNvGrpSpPr/>
                    <p:nvPr/>
                  </p:nvGrpSpPr>
                  <p:grpSpPr>
                    <a:xfrm>
                      <a:off x="8822093" y="259710"/>
                      <a:ext cx="6448164" cy="2584549"/>
                      <a:chOff x="8837927" y="259710"/>
                      <a:chExt cx="6771435" cy="2584549"/>
                    </a:xfrm>
                  </p:grpSpPr>
                  <p:graphicFrame>
                    <p:nvGraphicFramePr>
                      <p:cNvPr id="104" name="Chart 103">
                        <a:extLst>
                          <a:ext uri="{FF2B5EF4-FFF2-40B4-BE49-F238E27FC236}">
                            <a16:creationId xmlns:a16="http://schemas.microsoft.com/office/drawing/2014/main" id="{BBE8EA23-E091-448C-86D5-70F266AB02F2}"/>
                          </a:ext>
                        </a:extLst>
                      </p:cNvPr>
                      <p:cNvGraphicFramePr/>
                      <p:nvPr>
                        <p:extLst>
                          <p:ext uri="{D42A27DB-BD31-4B8C-83A1-F6EECF244321}">
                            <p14:modId xmlns:p14="http://schemas.microsoft.com/office/powerpoint/2010/main" val="865290805"/>
                          </p:ext>
                        </p:extLst>
                      </p:nvPr>
                    </p:nvGraphicFramePr>
                    <p:xfrm>
                      <a:off x="8837927" y="259710"/>
                      <a:ext cx="6771435" cy="2584549"/>
                    </p:xfrm>
                    <a:graphic>
                      <a:graphicData uri="http://schemas.openxmlformats.org/drawingml/2006/chart">
                        <c:chart xmlns:c="http://schemas.openxmlformats.org/drawingml/2006/chart" xmlns:r="http://schemas.openxmlformats.org/officeDocument/2006/relationships" r:id="rId9"/>
                      </a:graphicData>
                    </a:graphic>
                  </p:graphicFrame>
                  <p:cxnSp>
                    <p:nvCxnSpPr>
                      <p:cNvPr id="105" name="Straight Connector 104">
                        <a:extLst>
                          <a:ext uri="{FF2B5EF4-FFF2-40B4-BE49-F238E27FC236}">
                            <a16:creationId xmlns:a16="http://schemas.microsoft.com/office/drawing/2014/main" id="{112BEB7B-A9AC-4423-A892-6832B7E638C0}"/>
                          </a:ext>
                        </a:extLst>
                      </p:cNvPr>
                      <p:cNvCxnSpPr/>
                      <p:nvPr/>
                    </p:nvCxnSpPr>
                    <p:spPr>
                      <a:xfrm>
                        <a:off x="12768289" y="628912"/>
                        <a:ext cx="0" cy="209945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49009FE-EA54-462D-9142-CC1B5A592B7A}"/>
                          </a:ext>
                        </a:extLst>
                      </p:cNvPr>
                      <p:cNvCxnSpPr/>
                      <p:nvPr/>
                    </p:nvCxnSpPr>
                    <p:spPr>
                      <a:xfrm>
                        <a:off x="14355308" y="631431"/>
                        <a:ext cx="0" cy="209945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00" name="TextBox 5">
                      <a:extLst>
                        <a:ext uri="{FF2B5EF4-FFF2-40B4-BE49-F238E27FC236}">
                          <a16:creationId xmlns:a16="http://schemas.microsoft.com/office/drawing/2014/main" id="{A6C4415B-9753-4DB0-B845-A6DE3DF93549}"/>
                        </a:ext>
                      </a:extLst>
                    </p:cNvPr>
                    <p:cNvSpPr txBox="1"/>
                    <p:nvPr/>
                  </p:nvSpPr>
                  <p:spPr>
                    <a:xfrm>
                      <a:off x="7158383" y="584340"/>
                      <a:ext cx="2170639" cy="173077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3200" dirty="0">
                          <a:solidFill>
                            <a:schemeClr val="accent1"/>
                          </a:solidFill>
                          <a:latin typeface="Franklin Gothic Book" panose="020B0503020102020204" pitchFamily="34" charset="0"/>
                        </a:rPr>
                        <a:t>IDU</a:t>
                      </a:r>
                    </a:p>
                    <a:p>
                      <a:pPr algn="ctr"/>
                      <a:r>
                        <a:rPr lang="en-US" sz="1800" baseline="0" dirty="0">
                          <a:solidFill>
                            <a:schemeClr val="tx1"/>
                          </a:solidFill>
                          <a:latin typeface="Franklin Gothic Book" panose="020B0503020102020204" pitchFamily="34" charset="0"/>
                        </a:rPr>
                        <a:t>accounts for </a:t>
                      </a:r>
                      <a:r>
                        <a:rPr lang="en-US" sz="1800" baseline="0" dirty="0">
                          <a:solidFill>
                            <a:schemeClr val="accent1"/>
                          </a:solidFill>
                          <a:latin typeface="Franklin Gothic Book" panose="020B0503020102020204" pitchFamily="34" charset="0"/>
                        </a:rPr>
                        <a:t>1 in 6 new HIV diagnoses</a:t>
                      </a:r>
                      <a:endParaRPr lang="en-US" sz="1800" dirty="0">
                        <a:solidFill>
                          <a:schemeClr val="accent1"/>
                        </a:solidFill>
                        <a:latin typeface="Franklin Gothic Book" panose="020B0503020102020204" pitchFamily="34" charset="0"/>
                      </a:endParaRPr>
                    </a:p>
                  </p:txBody>
                </p:sp>
                <p:sp>
                  <p:nvSpPr>
                    <p:cNvPr id="101" name="TextBox 6">
                      <a:extLst>
                        <a:ext uri="{FF2B5EF4-FFF2-40B4-BE49-F238E27FC236}">
                          <a16:creationId xmlns:a16="http://schemas.microsoft.com/office/drawing/2014/main" id="{A6986A32-DB53-444D-AC64-5EBEF36D06C4}"/>
                        </a:ext>
                      </a:extLst>
                    </p:cNvPr>
                    <p:cNvSpPr txBox="1"/>
                    <p:nvPr/>
                  </p:nvSpPr>
                  <p:spPr>
                    <a:xfrm>
                      <a:off x="7163915" y="3339707"/>
                      <a:ext cx="2286000" cy="214357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3200" dirty="0">
                          <a:solidFill>
                            <a:schemeClr val="accent1"/>
                          </a:solidFill>
                          <a:latin typeface="Franklin Gothic Book" panose="020B0503020102020204" pitchFamily="34" charset="0"/>
                        </a:rPr>
                        <a:t>63%</a:t>
                      </a:r>
                    </a:p>
                    <a:p>
                      <a:pPr algn="ctr"/>
                      <a:r>
                        <a:rPr lang="en-US" sz="1800" dirty="0">
                          <a:solidFill>
                            <a:schemeClr val="tx1"/>
                          </a:solidFill>
                          <a:latin typeface="Franklin Gothic Book" panose="020B0503020102020204" pitchFamily="34" charset="0"/>
                        </a:rPr>
                        <a:t>of</a:t>
                      </a:r>
                      <a:r>
                        <a:rPr lang="en-US" sz="1800" baseline="0" dirty="0">
                          <a:solidFill>
                            <a:schemeClr val="tx1"/>
                          </a:solidFill>
                          <a:latin typeface="Franklin Gothic Book" panose="020B0503020102020204" pitchFamily="34" charset="0"/>
                        </a:rPr>
                        <a:t> new Native American </a:t>
                      </a:r>
                      <a:r>
                        <a:rPr kumimoji="0" lang="en-US" sz="18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diagnoses</a:t>
                      </a:r>
                      <a:r>
                        <a:rPr lang="en-US" sz="1800" baseline="0" dirty="0">
                          <a:solidFill>
                            <a:schemeClr val="tx1"/>
                          </a:solidFill>
                          <a:latin typeface="Franklin Gothic Book" panose="020B0503020102020204" pitchFamily="34" charset="0"/>
                        </a:rPr>
                        <a:t> </a:t>
                      </a:r>
                      <a:r>
                        <a:rPr lang="en-US" sz="1800" baseline="0" dirty="0">
                          <a:solidFill>
                            <a:schemeClr val="accent1"/>
                          </a:solidFill>
                          <a:latin typeface="Franklin Gothic Book" panose="020B0503020102020204" pitchFamily="34" charset="0"/>
                        </a:rPr>
                        <a:t>under age 35</a:t>
                      </a:r>
                      <a:endParaRPr lang="en-US" sz="1800" dirty="0">
                        <a:solidFill>
                          <a:schemeClr val="accent1"/>
                        </a:solidFill>
                        <a:latin typeface="Franklin Gothic Book" panose="020B0503020102020204" pitchFamily="34" charset="0"/>
                      </a:endParaRPr>
                    </a:p>
                  </p:txBody>
                </p:sp>
                <p:sp>
                  <p:nvSpPr>
                    <p:cNvPr id="102" name="TextBox 7">
                      <a:extLst>
                        <a:ext uri="{FF2B5EF4-FFF2-40B4-BE49-F238E27FC236}">
                          <a16:creationId xmlns:a16="http://schemas.microsoft.com/office/drawing/2014/main" id="{73128A21-7A94-4872-8484-B7C252225A07}"/>
                        </a:ext>
                      </a:extLst>
                    </p:cNvPr>
                    <p:cNvSpPr txBox="1"/>
                    <p:nvPr/>
                  </p:nvSpPr>
                  <p:spPr>
                    <a:xfrm>
                      <a:off x="-7870" y="482281"/>
                      <a:ext cx="2170641" cy="213940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3200" dirty="0">
                          <a:solidFill>
                            <a:schemeClr val="accent1"/>
                          </a:solidFill>
                          <a:latin typeface="Franklin Gothic Book" panose="020B0503020102020204" pitchFamily="34" charset="0"/>
                        </a:rPr>
                        <a:t>70%</a:t>
                      </a:r>
                    </a:p>
                    <a:p>
                      <a:pPr algn="ctr"/>
                      <a:r>
                        <a:rPr lang="en-US" sz="1800" baseline="0" dirty="0">
                          <a:solidFill>
                            <a:schemeClr val="accent1"/>
                          </a:solidFill>
                          <a:latin typeface="Franklin Gothic Book" panose="020B0503020102020204" pitchFamily="34" charset="0"/>
                        </a:rPr>
                        <a:t>male </a:t>
                      </a:r>
                      <a:r>
                        <a:rPr lang="en-US" sz="1800" baseline="0" dirty="0">
                          <a:solidFill>
                            <a:schemeClr val="tx1"/>
                          </a:solidFill>
                          <a:latin typeface="Franklin Gothic Book" panose="020B0503020102020204" pitchFamily="34" charset="0"/>
                        </a:rPr>
                        <a:t>among new Native American diagnoses</a:t>
                      </a:r>
                      <a:endParaRPr lang="en-US" sz="1800" dirty="0">
                        <a:solidFill>
                          <a:schemeClr val="tx1"/>
                        </a:solidFill>
                        <a:latin typeface="Franklin Gothic Book" panose="020B0503020102020204" pitchFamily="34" charset="0"/>
                      </a:endParaRPr>
                    </a:p>
                  </p:txBody>
                </p:sp>
                <p:sp>
                  <p:nvSpPr>
                    <p:cNvPr id="103" name="TextBox 8">
                      <a:extLst>
                        <a:ext uri="{FF2B5EF4-FFF2-40B4-BE49-F238E27FC236}">
                          <a16:creationId xmlns:a16="http://schemas.microsoft.com/office/drawing/2014/main" id="{B4067E4C-EB65-4EE8-B485-A2AFECF000C0}"/>
                        </a:ext>
                      </a:extLst>
                    </p:cNvPr>
                    <p:cNvSpPr txBox="1"/>
                    <p:nvPr/>
                  </p:nvSpPr>
                  <p:spPr>
                    <a:xfrm>
                      <a:off x="-214542" y="3433523"/>
                      <a:ext cx="2764425" cy="171533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3200" dirty="0">
                          <a:solidFill>
                            <a:schemeClr val="accent1"/>
                          </a:solidFill>
                          <a:latin typeface="Franklin Gothic Book" panose="020B0503020102020204" pitchFamily="34" charset="0"/>
                        </a:rPr>
                        <a:t>Diagnosed younger</a:t>
                      </a:r>
                    </a:p>
                    <a:p>
                      <a:pPr algn="ctr"/>
                      <a:r>
                        <a:rPr lang="en-US" sz="1800" dirty="0">
                          <a:solidFill>
                            <a:schemeClr val="tx1"/>
                          </a:solidFill>
                          <a:latin typeface="Franklin Gothic Book" panose="020B0503020102020204" pitchFamily="34" charset="0"/>
                        </a:rPr>
                        <a:t>than</a:t>
                      </a:r>
                      <a:r>
                        <a:rPr lang="en-US" sz="1800" baseline="0" dirty="0">
                          <a:solidFill>
                            <a:schemeClr val="tx1"/>
                          </a:solidFill>
                          <a:latin typeface="Franklin Gothic Book" panose="020B0503020102020204" pitchFamily="34" charset="0"/>
                        </a:rPr>
                        <a:t> White people</a:t>
                      </a:r>
                      <a:endParaRPr lang="en-US" sz="1800" dirty="0">
                        <a:solidFill>
                          <a:schemeClr val="tx1"/>
                        </a:solidFill>
                        <a:latin typeface="Franklin Gothic Book" panose="020B0503020102020204" pitchFamily="34" charset="0"/>
                      </a:endParaRPr>
                    </a:p>
                  </p:txBody>
                </p:sp>
              </p:grpSp>
              <p:sp>
                <p:nvSpPr>
                  <p:cNvPr id="97" name="TextBox 4">
                    <a:extLst>
                      <a:ext uri="{FF2B5EF4-FFF2-40B4-BE49-F238E27FC236}">
                        <a16:creationId xmlns:a16="http://schemas.microsoft.com/office/drawing/2014/main" id="{FF5B06E1-E2F6-40EA-94F0-D0CA7875954F}"/>
                      </a:ext>
                    </a:extLst>
                  </p:cNvPr>
                  <p:cNvSpPr txBox="1"/>
                  <p:nvPr/>
                </p:nvSpPr>
                <p:spPr>
                  <a:xfrm>
                    <a:off x="1798620" y="4974826"/>
                    <a:ext cx="4319066" cy="44127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i="1" dirty="0">
                        <a:latin typeface="Franklin Gothic Book" panose="020B0503020102020204" pitchFamily="34" charset="0"/>
                      </a:rPr>
                      <a:t>†Median age is based on reported race/ethnicity for counts ≥5.</a:t>
                    </a:r>
                  </a:p>
                  <a:p>
                    <a:r>
                      <a:rPr lang="en-US" sz="1200" i="1" dirty="0">
                        <a:latin typeface="Franklin Gothic Book" panose="020B0503020102020204" pitchFamily="34" charset="0"/>
                      </a:rPr>
                      <a:t>‡Estimate is statistically unreliable due to case count &lt;12.</a:t>
                    </a:r>
                  </a:p>
                </p:txBody>
              </p:sp>
            </p:grpSp>
          </p:grpSp>
        </p:grpSp>
        <p:sp>
          <p:nvSpPr>
            <p:cNvPr id="34" name="TextBox 33">
              <a:extLst>
                <a:ext uri="{FF2B5EF4-FFF2-40B4-BE49-F238E27FC236}">
                  <a16:creationId xmlns:a16="http://schemas.microsoft.com/office/drawing/2014/main" id="{395CB60F-919D-435D-B10F-17CA704F6829}"/>
                </a:ext>
              </a:extLst>
            </p:cNvPr>
            <p:cNvSpPr txBox="1"/>
            <p:nvPr/>
          </p:nvSpPr>
          <p:spPr>
            <a:xfrm>
              <a:off x="5109235" y="4703440"/>
              <a:ext cx="304892" cy="33855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600" dirty="0">
                  <a:latin typeface="Franklin Gothic Book" panose="020B0503020102020204" pitchFamily="34" charset="0"/>
                </a:rPr>
                <a:t>†</a:t>
              </a:r>
            </a:p>
          </p:txBody>
        </p:sp>
      </p:grpSp>
      <p:sp>
        <p:nvSpPr>
          <p:cNvPr id="3" name="TextBox 4">
            <a:extLst>
              <a:ext uri="{FF2B5EF4-FFF2-40B4-BE49-F238E27FC236}">
                <a16:creationId xmlns:a16="http://schemas.microsoft.com/office/drawing/2014/main" id="{B5F90CE8-5F29-7762-B1A7-25A33D8EF184}"/>
              </a:ext>
            </a:extLst>
          </p:cNvPr>
          <p:cNvSpPr txBox="1"/>
          <p:nvPr/>
        </p:nvSpPr>
        <p:spPr>
          <a:xfrm>
            <a:off x="6181674" y="3953753"/>
            <a:ext cx="5919634" cy="276999"/>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i="1" dirty="0">
                <a:latin typeface="Franklin Gothic Book" panose="020B0503020102020204" pitchFamily="34" charset="0"/>
              </a:rPr>
              <a:t>*Includes transmission associated with perinatal exposure and receiving clotting factors.</a:t>
            </a:r>
          </a:p>
        </p:txBody>
      </p:sp>
    </p:spTree>
    <p:extLst>
      <p:ext uri="{BB962C8B-B14F-4D97-AF65-F5344CB8AC3E}">
        <p14:creationId xmlns:p14="http://schemas.microsoft.com/office/powerpoint/2010/main" val="23196027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87">
            <a:extLst>
              <a:ext uri="{FF2B5EF4-FFF2-40B4-BE49-F238E27FC236}">
                <a16:creationId xmlns:a16="http://schemas.microsoft.com/office/drawing/2014/main" id="{B873F506-6F9A-3D74-743C-F75F869FCCD4}"/>
              </a:ext>
            </a:extLst>
          </p:cNvPr>
          <p:cNvSpPr txBox="1"/>
          <p:nvPr/>
        </p:nvSpPr>
        <p:spPr>
          <a:xfrm>
            <a:off x="7671077" y="1898591"/>
            <a:ext cx="4305023" cy="30608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800080"/>
                </a:solidFill>
                <a:effectLst/>
                <a:uLnTx/>
                <a:uFillTx/>
                <a:latin typeface="Franklin Gothic Book"/>
                <a:ea typeface="Times New Roman"/>
                <a:cs typeface="Times New Roman"/>
              </a:rPr>
              <a:t>142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Franklin Gothic Book"/>
                <a:ea typeface="Times New Roman"/>
                <a:cs typeface="Times New Roman"/>
              </a:rPr>
              <a:t>Native American people were living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Franklin Gothic Book"/>
                <a:ea typeface="Times New Roman"/>
                <a:cs typeface="Times New Roman"/>
              </a:rPr>
              <a:t>with HIV in Wisconsin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Franklin Gothic Book"/>
                <a:ea typeface="Times New Roman"/>
                <a:cs typeface="Times New Roman"/>
              </a:rPr>
              <a:t>at the end of 2020.</a:t>
            </a:r>
            <a:endParaRPr kumimoji="0" lang="en-US" sz="3200" b="0" i="0" u="none" strike="noStrike" kern="1200" cap="none" spc="0" normalizeH="0" baseline="0" noProof="0" dirty="0">
              <a:ln>
                <a:noFill/>
              </a:ln>
              <a:solidFill>
                <a:prstClr val="black"/>
              </a:solidFill>
              <a:effectLst/>
              <a:uLnTx/>
              <a:uFillTx/>
              <a:latin typeface="Times New Roman"/>
              <a:ea typeface="Times New Roman"/>
              <a:cs typeface="+mn-cs"/>
            </a:endParaRPr>
          </a:p>
        </p:txBody>
      </p:sp>
      <p:sp>
        <p:nvSpPr>
          <p:cNvPr id="4" name="Title 1">
            <a:extLst>
              <a:ext uri="{FF2B5EF4-FFF2-40B4-BE49-F238E27FC236}">
                <a16:creationId xmlns:a16="http://schemas.microsoft.com/office/drawing/2014/main" id="{0093E8D1-87A8-616A-8832-793F554E287D}"/>
              </a:ext>
            </a:extLst>
          </p:cNvPr>
          <p:cNvSpPr txBox="1">
            <a:spLocks/>
          </p:cNvSpPr>
          <p:nvPr/>
        </p:nvSpPr>
        <p:spPr bwMode="auto">
          <a:xfrm>
            <a:off x="478619" y="195072"/>
            <a:ext cx="6503435" cy="217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0" i="0" u="none" kern="1200">
                <a:solidFill>
                  <a:srgbClr val="585858"/>
                </a:solidFill>
                <a:latin typeface="Verdana" panose="020B0604030504040204" pitchFamily="34" charset="0"/>
                <a:ea typeface="Verdana" panose="020B0604030504040204" pitchFamily="34" charset="0"/>
                <a:cs typeface="Verdana" panose="020B0604030504040204" pitchFamily="34" charset="0"/>
              </a:defRPr>
            </a:lvl1pPr>
            <a:lvl2pPr algn="ctr" rtl="0" eaLnBrk="1" fontAlgn="base" hangingPunct="1">
              <a:spcBef>
                <a:spcPct val="0"/>
              </a:spcBef>
              <a:spcAft>
                <a:spcPct val="0"/>
              </a:spcAft>
              <a:defRPr sz="4400" b="1">
                <a:solidFill>
                  <a:schemeClr val="tx1"/>
                </a:solidFill>
                <a:latin typeface="Tunga" pitchFamily="34" charset="0"/>
                <a:cs typeface="Tunga" pitchFamily="34" charset="0"/>
              </a:defRPr>
            </a:lvl2pPr>
            <a:lvl3pPr algn="ctr" rtl="0" eaLnBrk="1" fontAlgn="base" hangingPunct="1">
              <a:spcBef>
                <a:spcPct val="0"/>
              </a:spcBef>
              <a:spcAft>
                <a:spcPct val="0"/>
              </a:spcAft>
              <a:defRPr sz="4400" b="1">
                <a:solidFill>
                  <a:schemeClr val="tx1"/>
                </a:solidFill>
                <a:latin typeface="Tunga" pitchFamily="34" charset="0"/>
                <a:cs typeface="Tunga" pitchFamily="34" charset="0"/>
              </a:defRPr>
            </a:lvl3pPr>
            <a:lvl4pPr algn="ctr" rtl="0" eaLnBrk="1" fontAlgn="base" hangingPunct="1">
              <a:spcBef>
                <a:spcPct val="0"/>
              </a:spcBef>
              <a:spcAft>
                <a:spcPct val="0"/>
              </a:spcAft>
              <a:defRPr sz="4400" b="1">
                <a:solidFill>
                  <a:schemeClr val="tx1"/>
                </a:solidFill>
                <a:latin typeface="Tunga" pitchFamily="34" charset="0"/>
                <a:cs typeface="Tunga" pitchFamily="34" charset="0"/>
              </a:defRPr>
            </a:lvl4pPr>
            <a:lvl5pPr algn="ctr" rtl="0" eaLnBrk="1" fontAlgn="base" hangingPunct="1">
              <a:spcBef>
                <a:spcPct val="0"/>
              </a:spcBef>
              <a:spcAft>
                <a:spcPct val="0"/>
              </a:spcAft>
              <a:defRPr sz="4400" b="1">
                <a:solidFill>
                  <a:schemeClr val="tx1"/>
                </a:solidFill>
                <a:latin typeface="Tunga" pitchFamily="34" charset="0"/>
                <a:cs typeface="Tunga" pitchFamily="34" charset="0"/>
              </a:defRPr>
            </a:lvl5pPr>
            <a:lvl6pPr marL="457200" algn="ctr" rtl="0" eaLnBrk="1" fontAlgn="base" hangingPunct="1">
              <a:spcBef>
                <a:spcPct val="0"/>
              </a:spcBef>
              <a:spcAft>
                <a:spcPct val="0"/>
              </a:spcAft>
              <a:defRPr sz="4400" b="1">
                <a:solidFill>
                  <a:schemeClr val="tx1"/>
                </a:solidFill>
                <a:latin typeface="Tunga" pitchFamily="34" charset="0"/>
                <a:cs typeface="Tunga" pitchFamily="34" charset="0"/>
              </a:defRPr>
            </a:lvl6pPr>
            <a:lvl7pPr marL="914400" algn="ctr" rtl="0" eaLnBrk="1" fontAlgn="base" hangingPunct="1">
              <a:spcBef>
                <a:spcPct val="0"/>
              </a:spcBef>
              <a:spcAft>
                <a:spcPct val="0"/>
              </a:spcAft>
              <a:defRPr sz="4400" b="1">
                <a:solidFill>
                  <a:schemeClr val="tx1"/>
                </a:solidFill>
                <a:latin typeface="Tunga" pitchFamily="34" charset="0"/>
                <a:cs typeface="Tunga" pitchFamily="34" charset="0"/>
              </a:defRPr>
            </a:lvl7pPr>
            <a:lvl8pPr marL="1371600" algn="ctr" rtl="0" eaLnBrk="1" fontAlgn="base" hangingPunct="1">
              <a:spcBef>
                <a:spcPct val="0"/>
              </a:spcBef>
              <a:spcAft>
                <a:spcPct val="0"/>
              </a:spcAft>
              <a:defRPr sz="4400" b="1">
                <a:solidFill>
                  <a:schemeClr val="tx1"/>
                </a:solidFill>
                <a:latin typeface="Tunga" pitchFamily="34" charset="0"/>
                <a:cs typeface="Tunga" pitchFamily="34" charset="0"/>
              </a:defRPr>
            </a:lvl8pPr>
            <a:lvl9pPr marL="1828800" algn="ctr" rtl="0" eaLnBrk="1" fontAlgn="base" hangingPunct="1">
              <a:spcBef>
                <a:spcPct val="0"/>
              </a:spcBef>
              <a:spcAft>
                <a:spcPct val="0"/>
              </a:spcAft>
              <a:defRPr sz="4400" b="1">
                <a:solidFill>
                  <a:schemeClr val="tx1"/>
                </a:solidFill>
                <a:latin typeface="Tunga" pitchFamily="34" charset="0"/>
                <a:cs typeface="Tung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800080"/>
                </a:solidFill>
                <a:effectLst/>
                <a:uLnTx/>
                <a:uFillTx/>
                <a:latin typeface="Leelawadee" panose="020B0502040204020203" pitchFamily="34" charset="-34"/>
                <a:ea typeface="Verdana" panose="020B0604030504040204" pitchFamily="34" charset="0"/>
                <a:cs typeface="Leelawadee" panose="020B0502040204020203" pitchFamily="34" charset="-34"/>
              </a:rPr>
              <a:t>Milwaukee</a:t>
            </a:r>
            <a:r>
              <a:rPr kumimoji="0" lang="en-US" sz="2800" b="1" i="0" u="none" strike="noStrike" kern="1200" cap="none" spc="0" normalizeH="0" baseline="0" noProof="0" dirty="0">
                <a:ln>
                  <a:noFill/>
                </a:ln>
                <a:solidFill>
                  <a:schemeClr val="tx1"/>
                </a:solidFill>
                <a:effectLst/>
                <a:uLnTx/>
                <a:uFillTx/>
                <a:latin typeface="Leelawadee" panose="020B0502040204020203" pitchFamily="34" charset="-34"/>
                <a:ea typeface="Verdana" panose="020B0604030504040204" pitchFamily="34" charset="0"/>
                <a:cs typeface="Leelawadee" panose="020B0502040204020203" pitchFamily="34" charset="-34"/>
              </a:rPr>
              <a:t> County residents account for </a:t>
            </a:r>
            <a:r>
              <a:rPr lang="en-US" sz="2800" b="1" dirty="0">
                <a:solidFill>
                  <a:srgbClr val="800080"/>
                </a:solidFill>
                <a:latin typeface="Leelawadee" panose="020B0502040204020203" pitchFamily="34" charset="-34"/>
                <a:cs typeface="Leelawadee" panose="020B0502040204020203" pitchFamily="34" charset="-34"/>
              </a:rPr>
              <a:t>1</a:t>
            </a:r>
            <a:r>
              <a:rPr lang="en-US" sz="2800" b="1" dirty="0">
                <a:solidFill>
                  <a:schemeClr val="tx1"/>
                </a:solidFill>
                <a:latin typeface="Leelawadee" panose="020B0502040204020203" pitchFamily="34" charset="-34"/>
                <a:cs typeface="Leelawadee" panose="020B0502040204020203" pitchFamily="34" charset="-34"/>
              </a:rPr>
              <a:t> </a:t>
            </a:r>
            <a:r>
              <a:rPr kumimoji="0" lang="en-US" sz="2800" b="1" i="0" u="none" strike="noStrike" kern="1200" cap="none" spc="0" normalizeH="0" baseline="0" noProof="0" dirty="0">
                <a:ln>
                  <a:noFill/>
                </a:ln>
                <a:solidFill>
                  <a:schemeClr val="tx1"/>
                </a:solidFill>
                <a:effectLst/>
                <a:uLnTx/>
                <a:uFillTx/>
                <a:latin typeface="Leelawadee" panose="020B0502040204020203" pitchFamily="34" charset="-34"/>
                <a:ea typeface="Verdana" panose="020B0604030504040204" pitchFamily="34" charset="0"/>
                <a:cs typeface="Leelawadee" panose="020B0502040204020203" pitchFamily="34" charset="-34"/>
              </a:rPr>
              <a:t>in </a:t>
            </a:r>
            <a:r>
              <a:rPr kumimoji="0" lang="en-US" sz="2800" b="1" i="0" u="none" strike="noStrike" kern="1200" cap="none" spc="0" normalizeH="0" baseline="0" noProof="0" dirty="0">
                <a:ln>
                  <a:noFill/>
                </a:ln>
                <a:solidFill>
                  <a:srgbClr val="800080"/>
                </a:solidFill>
                <a:effectLst/>
                <a:uLnTx/>
                <a:uFillTx/>
                <a:latin typeface="Leelawadee" panose="020B0502040204020203" pitchFamily="34" charset="-34"/>
                <a:ea typeface="Verdana" panose="020B0604030504040204" pitchFamily="34" charset="0"/>
                <a:cs typeface="Leelawadee" panose="020B0502040204020203" pitchFamily="34" charset="-34"/>
              </a:rPr>
              <a:t>3</a:t>
            </a:r>
            <a:r>
              <a:rPr kumimoji="0" lang="en-US" sz="2800" b="1" i="0" u="none" strike="noStrike" kern="1200" cap="none" spc="0" normalizeH="0" baseline="0" noProof="0" dirty="0">
                <a:ln>
                  <a:noFill/>
                </a:ln>
                <a:solidFill>
                  <a:schemeClr val="tx1"/>
                </a:solidFill>
                <a:effectLst/>
                <a:uLnTx/>
                <a:uFillTx/>
                <a:latin typeface="Leelawadee" panose="020B0502040204020203" pitchFamily="34" charset="-34"/>
                <a:ea typeface="Verdana" panose="020B0604030504040204" pitchFamily="34" charset="0"/>
                <a:cs typeface="Leelawadee" panose="020B0502040204020203" pitchFamily="34" charset="-34"/>
              </a:rPr>
              <a:t> </a:t>
            </a:r>
            <a:r>
              <a:rPr kumimoji="0" lang="en-US" sz="2800" b="1" i="0" u="none" strike="noStrike" kern="1200" cap="none" spc="0" normalizeH="0" baseline="0" noProof="0" dirty="0">
                <a:ln>
                  <a:noFill/>
                </a:ln>
                <a:solidFill>
                  <a:srgbClr val="800080"/>
                </a:solidFill>
                <a:effectLst/>
                <a:uLnTx/>
                <a:uFillTx/>
                <a:latin typeface="Leelawadee" panose="020B0502040204020203" pitchFamily="34" charset="-34"/>
                <a:ea typeface="Verdana" panose="020B0604030504040204" pitchFamily="34" charset="0"/>
                <a:cs typeface="Leelawadee" panose="020B0502040204020203" pitchFamily="34" charset="-34"/>
              </a:rPr>
              <a:t>new diagnoses among </a:t>
            </a:r>
            <a:r>
              <a:rPr lang="en-US" sz="2800" b="1" dirty="0">
                <a:solidFill>
                  <a:srgbClr val="800080"/>
                </a:solidFill>
                <a:latin typeface="Leelawadee" panose="020B0502040204020203" pitchFamily="34" charset="-34"/>
                <a:cs typeface="Leelawadee" panose="020B0502040204020203" pitchFamily="34" charset="-34"/>
              </a:rPr>
              <a:t>Native</a:t>
            </a:r>
            <a:r>
              <a:rPr kumimoji="0" lang="en-US" sz="2800" b="1" i="0" u="none" strike="noStrike" kern="1200" cap="none" spc="0" normalizeH="0" baseline="0" noProof="0" dirty="0">
                <a:ln>
                  <a:noFill/>
                </a:ln>
                <a:solidFill>
                  <a:schemeClr val="tx1"/>
                </a:solidFill>
                <a:effectLst/>
                <a:uLnTx/>
                <a:uFillTx/>
                <a:latin typeface="Leelawadee" panose="020B0502040204020203" pitchFamily="34" charset="-34"/>
                <a:ea typeface="Verdana" panose="020B0604030504040204" pitchFamily="34" charset="0"/>
                <a:cs typeface="Leelawadee" panose="020B0502040204020203" pitchFamily="34" charset="-34"/>
              </a:rPr>
              <a:t> people in Wisconsin. </a:t>
            </a:r>
            <a:br>
              <a:rPr kumimoji="0" lang="en-US" sz="3200" b="0" i="0" u="none" strike="noStrike" kern="1200" cap="none" spc="0" normalizeH="0" baseline="0" noProof="0" dirty="0">
                <a:ln>
                  <a:noFill/>
                </a:ln>
                <a:solidFill>
                  <a:schemeClr val="tx1"/>
                </a:solidFill>
                <a:effectLst/>
                <a:uLnTx/>
                <a:uFillTx/>
                <a:latin typeface="Leelawadee" panose="020B0502040204020203" pitchFamily="34" charset="-34"/>
                <a:ea typeface="Verdana" panose="020B0604030504040204" pitchFamily="34" charset="0"/>
                <a:cs typeface="Leelawadee" panose="020B0502040204020203" pitchFamily="34" charset="-34"/>
              </a:rPr>
            </a:br>
            <a:r>
              <a:rPr kumimoji="0" lang="en-US" sz="1800" b="0" i="0" u="none" strike="noStrike" kern="1200" cap="none" spc="0" normalizeH="0" baseline="0" noProof="0" dirty="0">
                <a:ln>
                  <a:noFill/>
                </a:ln>
                <a:solidFill>
                  <a:schemeClr val="tx1"/>
                </a:solidFill>
                <a:effectLst/>
                <a:uLnTx/>
                <a:uFillTx/>
                <a:latin typeface="Franklin Gothic Book" panose="020B0503020102020204" pitchFamily="34" charset="0"/>
                <a:ea typeface="Verdana" panose="020B0604030504040204" pitchFamily="34" charset="0"/>
                <a:cs typeface="Leelawadee" panose="020B0502040204020203" pitchFamily="34" charset="-34"/>
              </a:rPr>
              <a:t>HIV diagnoses among Black people by county, </a:t>
            </a:r>
            <a:br>
              <a:rPr kumimoji="0" lang="en-US" sz="1800" b="0" i="0" u="none" strike="noStrike" kern="1200" cap="none" spc="0" normalizeH="0" baseline="0" noProof="0" dirty="0">
                <a:ln>
                  <a:noFill/>
                </a:ln>
                <a:solidFill>
                  <a:schemeClr val="tx1"/>
                </a:solidFill>
                <a:effectLst/>
                <a:uLnTx/>
                <a:uFillTx/>
                <a:latin typeface="Franklin Gothic Book" panose="020B0503020102020204" pitchFamily="34" charset="0"/>
                <a:ea typeface="Verdana" panose="020B0604030504040204" pitchFamily="34" charset="0"/>
                <a:cs typeface="Leelawadee" panose="020B0502040204020203" pitchFamily="34" charset="-34"/>
              </a:rPr>
            </a:br>
            <a:r>
              <a:rPr kumimoji="0" lang="en-US" sz="1800" b="0" i="0" u="none" strike="noStrike" kern="1200" cap="none" spc="0" normalizeH="0" baseline="0" noProof="0" dirty="0">
                <a:ln>
                  <a:noFill/>
                </a:ln>
                <a:solidFill>
                  <a:schemeClr val="tx1"/>
                </a:solidFill>
                <a:effectLst/>
                <a:uLnTx/>
                <a:uFillTx/>
                <a:latin typeface="Franklin Gothic Book" panose="020B0503020102020204" pitchFamily="34" charset="0"/>
                <a:ea typeface="Verdana" panose="020B0604030504040204" pitchFamily="34" charset="0"/>
                <a:cs typeface="Leelawadee" panose="020B0502040204020203" pitchFamily="34" charset="-34"/>
              </a:rPr>
              <a:t>Wisconsin 1979-2020</a:t>
            </a:r>
            <a:endParaRPr kumimoji="0" lang="en-US" sz="1800" b="0" i="0" u="none" strike="noStrike" kern="1200" cap="none" spc="0" normalizeH="0" baseline="0" noProof="0" dirty="0">
              <a:ln>
                <a:noFill/>
              </a:ln>
              <a:solidFill>
                <a:schemeClr val="tx1"/>
              </a:solidFill>
              <a:effectLst/>
              <a:uLnTx/>
              <a:uFillTx/>
              <a:latin typeface="Leelawadee" panose="020B0502040204020203" pitchFamily="34" charset="-34"/>
              <a:ea typeface="Verdana" panose="020B0604030504040204" pitchFamily="34" charset="0"/>
              <a:cs typeface="Leelawadee" panose="020B0502040204020203" pitchFamily="34" charset="-34"/>
            </a:endParaRPr>
          </a:p>
        </p:txBody>
      </p:sp>
      <p:pic>
        <p:nvPicPr>
          <p:cNvPr id="7" name="Picture 6">
            <a:extLst>
              <a:ext uri="{FF2B5EF4-FFF2-40B4-BE49-F238E27FC236}">
                <a16:creationId xmlns:a16="http://schemas.microsoft.com/office/drawing/2014/main" id="{2A0C2004-BBC5-3451-6BF8-56ECE457CE7D}"/>
              </a:ext>
            </a:extLst>
          </p:cNvPr>
          <p:cNvPicPr>
            <a:picLocks noChangeAspect="1"/>
          </p:cNvPicPr>
          <p:nvPr/>
        </p:nvPicPr>
        <p:blipFill>
          <a:blip r:embed="rId3"/>
          <a:stretch>
            <a:fillRect/>
          </a:stretch>
        </p:blipFill>
        <p:spPr>
          <a:xfrm>
            <a:off x="760325" y="2278342"/>
            <a:ext cx="4410302" cy="4384586"/>
          </a:xfrm>
          <a:prstGeom prst="rect">
            <a:avLst/>
          </a:prstGeom>
        </p:spPr>
      </p:pic>
      <p:pic>
        <p:nvPicPr>
          <p:cNvPr id="9" name="Picture 8">
            <a:extLst>
              <a:ext uri="{FF2B5EF4-FFF2-40B4-BE49-F238E27FC236}">
                <a16:creationId xmlns:a16="http://schemas.microsoft.com/office/drawing/2014/main" id="{29428FF3-D3D1-0C41-1723-3C5BF12577B5}"/>
              </a:ext>
            </a:extLst>
          </p:cNvPr>
          <p:cNvPicPr>
            <a:picLocks noChangeAspect="1"/>
          </p:cNvPicPr>
          <p:nvPr/>
        </p:nvPicPr>
        <p:blipFill>
          <a:blip r:embed="rId4"/>
          <a:stretch>
            <a:fillRect/>
          </a:stretch>
        </p:blipFill>
        <p:spPr>
          <a:xfrm>
            <a:off x="4656912" y="4886825"/>
            <a:ext cx="2030904" cy="1410944"/>
          </a:xfrm>
          <a:prstGeom prst="rect">
            <a:avLst/>
          </a:prstGeom>
        </p:spPr>
      </p:pic>
    </p:spTree>
    <p:extLst>
      <p:ext uri="{BB962C8B-B14F-4D97-AF65-F5344CB8AC3E}">
        <p14:creationId xmlns:p14="http://schemas.microsoft.com/office/powerpoint/2010/main" val="21430023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a:solidFill>
                  <a:schemeClr val="bg1"/>
                </a:solidFill>
                <a:latin typeface="Leelawadee" panose="020B0502040204020203" pitchFamily="34" charset="-34"/>
                <a:cs typeface="Leelawadee" panose="020B0502040204020203" pitchFamily="34" charset="-34"/>
              </a:rPr>
              <a:t>People Living with HIV </a:t>
            </a:r>
          </a:p>
        </p:txBody>
      </p:sp>
      <p:sp>
        <p:nvSpPr>
          <p:cNvPr id="5" name="Text Placeholder 4"/>
          <p:cNvSpPr>
            <a:spLocks noGrp="1"/>
          </p:cNvSpPr>
          <p:nvPr>
            <p:ph type="body" idx="1"/>
          </p:nvPr>
        </p:nvSpPr>
        <p:spPr/>
        <p:txBody>
          <a:bodyPr/>
          <a:lstStyle/>
          <a:p>
            <a:r>
              <a:rPr lang="en-US" sz="2800" dirty="0">
                <a:solidFill>
                  <a:schemeClr val="bg1"/>
                </a:solidFill>
                <a:latin typeface="Franklin Gothic Book" panose="020B0503020102020204" pitchFamily="34" charset="0"/>
              </a:rPr>
              <a:t>Race: Asian individuals </a:t>
            </a:r>
          </a:p>
        </p:txBody>
      </p:sp>
      <p:sp>
        <p:nvSpPr>
          <p:cNvPr id="6" name="Action Button: Go Home 5">
            <a:hlinkClick r:id="rId3" action="ppaction://hlinksldjump" highlightClick="1"/>
            <a:extLst>
              <a:ext uri="{FF2B5EF4-FFF2-40B4-BE49-F238E27FC236}">
                <a16:creationId xmlns:a16="http://schemas.microsoft.com/office/drawing/2014/main" id="{41494F2E-D672-4FF9-86D1-3C147C706062}"/>
              </a:ext>
            </a:extLst>
          </p:cNvPr>
          <p:cNvSpPr/>
          <p:nvPr/>
        </p:nvSpPr>
        <p:spPr>
          <a:xfrm>
            <a:off x="11456276" y="6074978"/>
            <a:ext cx="611492" cy="600981"/>
          </a:xfrm>
          <a:prstGeom prst="actionButtonHome">
            <a:avLst/>
          </a:prstGeom>
          <a:solidFill>
            <a:schemeClr val="bg1"/>
          </a:solidFill>
          <a:ln>
            <a:solidFill>
              <a:srgbClr val="0033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90958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5E835-91DC-4C14-803F-FB0F3153E9ED}"/>
              </a:ext>
            </a:extLst>
          </p:cNvPr>
          <p:cNvSpPr>
            <a:spLocks noGrp="1"/>
          </p:cNvSpPr>
          <p:nvPr>
            <p:ph type="title"/>
          </p:nvPr>
        </p:nvSpPr>
        <p:spPr>
          <a:xfrm>
            <a:off x="485720" y="156270"/>
            <a:ext cx="11136086" cy="1307617"/>
          </a:xfrm>
        </p:spPr>
        <p:txBody>
          <a:bodyPr/>
          <a:lstStyle/>
          <a:p>
            <a:pPr algn="l"/>
            <a:r>
              <a:rPr lang="en-US" sz="3200" b="1" dirty="0">
                <a:solidFill>
                  <a:srgbClr val="0033A1"/>
                </a:solidFill>
                <a:latin typeface="Leelawadee" panose="020B0502040204020203" pitchFamily="34" charset="-34"/>
                <a:cs typeface="Leelawadee" panose="020B0502040204020203" pitchFamily="34" charset="-34"/>
              </a:rPr>
              <a:t>115</a:t>
            </a:r>
            <a:r>
              <a:rPr lang="en-US" sz="3200" b="1" dirty="0">
                <a:solidFill>
                  <a:schemeClr val="tx1"/>
                </a:solidFill>
                <a:latin typeface="Leelawadee" panose="020B0502040204020203" pitchFamily="34" charset="-34"/>
                <a:cs typeface="Leelawadee" panose="020B0502040204020203" pitchFamily="34" charset="-34"/>
              </a:rPr>
              <a:t> Asian people were </a:t>
            </a:r>
            <a:r>
              <a:rPr lang="en-US" sz="3200" b="1" dirty="0">
                <a:solidFill>
                  <a:srgbClr val="0033A1"/>
                </a:solidFill>
                <a:latin typeface="Leelawadee" panose="020B0502040204020203" pitchFamily="34" charset="-34"/>
                <a:cs typeface="Leelawadee" panose="020B0502040204020203" pitchFamily="34" charset="-34"/>
              </a:rPr>
              <a:t>diagnosed with HIV </a:t>
            </a:r>
            <a:r>
              <a:rPr lang="en-US" sz="3200" b="1" dirty="0">
                <a:solidFill>
                  <a:schemeClr val="tx1"/>
                </a:solidFill>
                <a:latin typeface="Leelawadee" panose="020B0502040204020203" pitchFamily="34" charset="-34"/>
                <a:cs typeface="Leelawadee" panose="020B0502040204020203" pitchFamily="34" charset="-34"/>
              </a:rPr>
              <a:t>in Wisconsin during 1987–2020. </a:t>
            </a:r>
            <a:br>
              <a:rPr lang="en-US" sz="3200" dirty="0">
                <a:solidFill>
                  <a:schemeClr val="tx1"/>
                </a:solidFill>
                <a:latin typeface="Leelawadee" panose="020B0502040204020203" pitchFamily="34" charset="-34"/>
                <a:cs typeface="Leelawadee" panose="020B0502040204020203" pitchFamily="34" charset="-34"/>
              </a:rPr>
            </a:br>
            <a:r>
              <a:rPr lang="en-US" sz="2200" dirty="0">
                <a:solidFill>
                  <a:schemeClr val="tx1"/>
                </a:solidFill>
                <a:latin typeface="Franklin Gothic Book" panose="020B0503020102020204" pitchFamily="34" charset="0"/>
                <a:cs typeface="Leelawadee" panose="020B0502040204020203" pitchFamily="34" charset="-34"/>
              </a:rPr>
              <a:t>New HIV diagnoses among Asian people by selected demographics, Wisconsin, 1987–2020</a:t>
            </a:r>
            <a:endParaRPr lang="en-US" sz="2200" dirty="0">
              <a:solidFill>
                <a:schemeClr val="tx1"/>
              </a:solidFill>
              <a:latin typeface="Leelawadee" panose="020B0502040204020203" pitchFamily="34" charset="-34"/>
              <a:cs typeface="Leelawadee" panose="020B0502040204020203" pitchFamily="34" charset="-34"/>
            </a:endParaRPr>
          </a:p>
        </p:txBody>
      </p:sp>
      <p:grpSp>
        <p:nvGrpSpPr>
          <p:cNvPr id="3" name="Group 2">
            <a:extLst>
              <a:ext uri="{FF2B5EF4-FFF2-40B4-BE49-F238E27FC236}">
                <a16:creationId xmlns:a16="http://schemas.microsoft.com/office/drawing/2014/main" id="{F3698B83-3E87-4F64-86E4-0CCA6CA36A8E}"/>
              </a:ext>
            </a:extLst>
          </p:cNvPr>
          <p:cNvGrpSpPr/>
          <p:nvPr/>
        </p:nvGrpSpPr>
        <p:grpSpPr>
          <a:xfrm>
            <a:off x="117927" y="1763486"/>
            <a:ext cx="12074073" cy="4904228"/>
            <a:chOff x="117944" y="1763486"/>
            <a:chExt cx="12095822" cy="4904228"/>
          </a:xfrm>
        </p:grpSpPr>
        <p:grpSp>
          <p:nvGrpSpPr>
            <p:cNvPr id="4" name="Group 3">
              <a:extLst>
                <a:ext uri="{FF2B5EF4-FFF2-40B4-BE49-F238E27FC236}">
                  <a16:creationId xmlns:a16="http://schemas.microsoft.com/office/drawing/2014/main" id="{4C1598F8-9E20-4D56-A041-B6A266314A01}"/>
                </a:ext>
              </a:extLst>
            </p:cNvPr>
            <p:cNvGrpSpPr/>
            <p:nvPr/>
          </p:nvGrpSpPr>
          <p:grpSpPr>
            <a:xfrm>
              <a:off x="117944" y="1763486"/>
              <a:ext cx="12095822" cy="4904228"/>
              <a:chOff x="-85461" y="0"/>
              <a:chExt cx="14716579" cy="5676039"/>
            </a:xfrm>
          </p:grpSpPr>
          <p:grpSp>
            <p:nvGrpSpPr>
              <p:cNvPr id="6" name="Group 5">
                <a:extLst>
                  <a:ext uri="{FF2B5EF4-FFF2-40B4-BE49-F238E27FC236}">
                    <a16:creationId xmlns:a16="http://schemas.microsoft.com/office/drawing/2014/main" id="{2EC020D6-F412-4AE1-ACE8-82882740ED69}"/>
                  </a:ext>
                </a:extLst>
              </p:cNvPr>
              <p:cNvGrpSpPr/>
              <p:nvPr/>
            </p:nvGrpSpPr>
            <p:grpSpPr>
              <a:xfrm>
                <a:off x="3203661" y="656471"/>
                <a:ext cx="2770618" cy="1071491"/>
                <a:chOff x="3203661" y="656471"/>
                <a:chExt cx="2770618" cy="1071491"/>
              </a:xfrm>
            </p:grpSpPr>
            <p:pic>
              <p:nvPicPr>
                <p:cNvPr id="24" name="Graphic 16">
                  <a:extLst>
                    <a:ext uri="{FF2B5EF4-FFF2-40B4-BE49-F238E27FC236}">
                      <a16:creationId xmlns:a16="http://schemas.microsoft.com/office/drawing/2014/main" id="{E389E33B-8A23-4972-9E7F-5D4D7B2DF22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2" r="49894"/>
                <a:stretch/>
              </p:blipFill>
              <p:spPr>
                <a:xfrm>
                  <a:off x="5381054" y="678245"/>
                  <a:ext cx="593225" cy="1049717"/>
                </a:xfrm>
                <a:prstGeom prst="rect">
                  <a:avLst/>
                </a:prstGeom>
              </p:spPr>
            </p:pic>
            <p:pic>
              <p:nvPicPr>
                <p:cNvPr id="25" name="Graphic 18">
                  <a:extLst>
                    <a:ext uri="{FF2B5EF4-FFF2-40B4-BE49-F238E27FC236}">
                      <a16:creationId xmlns:a16="http://schemas.microsoft.com/office/drawing/2014/main" id="{8FF67E5B-2198-4BB9-B31C-F33D9DE61C9A}"/>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49830" r="763"/>
                <a:stretch/>
              </p:blipFill>
              <p:spPr>
                <a:xfrm>
                  <a:off x="3750977" y="675521"/>
                  <a:ext cx="577940" cy="1049716"/>
                </a:xfrm>
                <a:prstGeom prst="rect">
                  <a:avLst/>
                </a:prstGeom>
              </p:spPr>
            </p:pic>
            <p:pic>
              <p:nvPicPr>
                <p:cNvPr id="26" name="Graphic 19">
                  <a:extLst>
                    <a:ext uri="{FF2B5EF4-FFF2-40B4-BE49-F238E27FC236}">
                      <a16:creationId xmlns:a16="http://schemas.microsoft.com/office/drawing/2014/main" id="{2FE34178-D055-4A3D-A7C0-A49EC02DC4FA}"/>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49830" r="763"/>
                <a:stretch/>
              </p:blipFill>
              <p:spPr>
                <a:xfrm>
                  <a:off x="4308290" y="678244"/>
                  <a:ext cx="553093" cy="1049717"/>
                </a:xfrm>
                <a:prstGeom prst="rect">
                  <a:avLst/>
                </a:prstGeom>
              </p:spPr>
            </p:pic>
            <p:pic>
              <p:nvPicPr>
                <p:cNvPr id="27" name="Graphic 20">
                  <a:extLst>
                    <a:ext uri="{FF2B5EF4-FFF2-40B4-BE49-F238E27FC236}">
                      <a16:creationId xmlns:a16="http://schemas.microsoft.com/office/drawing/2014/main" id="{C7ED314B-A410-4AC0-A922-7A9570502735}"/>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49830" r="763"/>
                <a:stretch/>
              </p:blipFill>
              <p:spPr>
                <a:xfrm>
                  <a:off x="4845076" y="676426"/>
                  <a:ext cx="554223" cy="1049717"/>
                </a:xfrm>
                <a:prstGeom prst="rect">
                  <a:avLst/>
                </a:prstGeom>
              </p:spPr>
            </p:pic>
            <p:pic>
              <p:nvPicPr>
                <p:cNvPr id="28" name="Graphic 24">
                  <a:extLst>
                    <a:ext uri="{FF2B5EF4-FFF2-40B4-BE49-F238E27FC236}">
                      <a16:creationId xmlns:a16="http://schemas.microsoft.com/office/drawing/2014/main" id="{7589A8EF-D8BC-4C47-8A69-A18CED386272}"/>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49830" r="763"/>
                <a:stretch/>
              </p:blipFill>
              <p:spPr>
                <a:xfrm>
                  <a:off x="3203661" y="656471"/>
                  <a:ext cx="554224" cy="1049716"/>
                </a:xfrm>
                <a:prstGeom prst="rect">
                  <a:avLst/>
                </a:prstGeom>
              </p:spPr>
            </p:pic>
          </p:grpSp>
          <p:grpSp>
            <p:nvGrpSpPr>
              <p:cNvPr id="7" name="Group 6">
                <a:extLst>
                  <a:ext uri="{FF2B5EF4-FFF2-40B4-BE49-F238E27FC236}">
                    <a16:creationId xmlns:a16="http://schemas.microsoft.com/office/drawing/2014/main" id="{B42ED557-DF4E-4B81-8C19-A5025040F6C4}"/>
                  </a:ext>
                </a:extLst>
              </p:cNvPr>
              <p:cNvGrpSpPr/>
              <p:nvPr/>
            </p:nvGrpSpPr>
            <p:grpSpPr>
              <a:xfrm>
                <a:off x="-85461" y="0"/>
                <a:ext cx="14716579" cy="5676039"/>
                <a:chOff x="-85461" y="0"/>
                <a:chExt cx="14716579" cy="5676039"/>
              </a:xfrm>
            </p:grpSpPr>
            <p:grpSp>
              <p:nvGrpSpPr>
                <p:cNvPr id="8" name="Group 7">
                  <a:extLst>
                    <a:ext uri="{FF2B5EF4-FFF2-40B4-BE49-F238E27FC236}">
                      <a16:creationId xmlns:a16="http://schemas.microsoft.com/office/drawing/2014/main" id="{E69C54AB-E1F2-4900-8CD8-3A3842561683}"/>
                    </a:ext>
                  </a:extLst>
                </p:cNvPr>
                <p:cNvGrpSpPr/>
                <p:nvPr/>
              </p:nvGrpSpPr>
              <p:grpSpPr>
                <a:xfrm>
                  <a:off x="-85461" y="0"/>
                  <a:ext cx="14716579" cy="5430113"/>
                  <a:chOff x="-85461" y="0"/>
                  <a:chExt cx="14716579" cy="5548805"/>
                </a:xfrm>
              </p:grpSpPr>
              <p:grpSp>
                <p:nvGrpSpPr>
                  <p:cNvPr id="10" name="Group 9">
                    <a:extLst>
                      <a:ext uri="{FF2B5EF4-FFF2-40B4-BE49-F238E27FC236}">
                        <a16:creationId xmlns:a16="http://schemas.microsoft.com/office/drawing/2014/main" id="{62D16FCB-07C2-44F2-B182-5E45E0761F36}"/>
                      </a:ext>
                    </a:extLst>
                  </p:cNvPr>
                  <p:cNvGrpSpPr/>
                  <p:nvPr/>
                </p:nvGrpSpPr>
                <p:grpSpPr>
                  <a:xfrm>
                    <a:off x="-85461" y="0"/>
                    <a:ext cx="14716579" cy="5345431"/>
                    <a:chOff x="-87804" y="0"/>
                    <a:chExt cx="15139160" cy="5695951"/>
                  </a:xfrm>
                </p:grpSpPr>
                <p:grpSp>
                  <p:nvGrpSpPr>
                    <p:cNvPr id="12" name="Group 11">
                      <a:extLst>
                        <a:ext uri="{FF2B5EF4-FFF2-40B4-BE49-F238E27FC236}">
                          <a16:creationId xmlns:a16="http://schemas.microsoft.com/office/drawing/2014/main" id="{E1F9B2E9-B9EF-4DFF-947F-38FF02555B02}"/>
                        </a:ext>
                      </a:extLst>
                    </p:cNvPr>
                    <p:cNvGrpSpPr/>
                    <p:nvPr/>
                  </p:nvGrpSpPr>
                  <p:grpSpPr>
                    <a:xfrm>
                      <a:off x="1920235" y="2609851"/>
                      <a:ext cx="5562605" cy="3086100"/>
                      <a:chOff x="1920235" y="2609851"/>
                      <a:chExt cx="6192243" cy="3086100"/>
                    </a:xfrm>
                  </p:grpSpPr>
                  <p:graphicFrame>
                    <p:nvGraphicFramePr>
                      <p:cNvPr id="21" name="Chart 20">
                        <a:extLst>
                          <a:ext uri="{FF2B5EF4-FFF2-40B4-BE49-F238E27FC236}">
                            <a16:creationId xmlns:a16="http://schemas.microsoft.com/office/drawing/2014/main" id="{AD51F043-2300-4A40-AF46-4AA97F514A7E}"/>
                          </a:ext>
                        </a:extLst>
                      </p:cNvPr>
                      <p:cNvGraphicFramePr/>
                      <p:nvPr>
                        <p:extLst>
                          <p:ext uri="{D42A27DB-BD31-4B8C-83A1-F6EECF244321}">
                            <p14:modId xmlns:p14="http://schemas.microsoft.com/office/powerpoint/2010/main" val="3559156794"/>
                          </p:ext>
                        </p:extLst>
                      </p:nvPr>
                    </p:nvGraphicFramePr>
                    <p:xfrm>
                      <a:off x="1920235" y="2609851"/>
                      <a:ext cx="6192243" cy="3086100"/>
                    </p:xfrm>
                    <a:graphic>
                      <a:graphicData uri="http://schemas.openxmlformats.org/drawingml/2006/chart">
                        <c:chart xmlns:c="http://schemas.openxmlformats.org/drawingml/2006/chart" xmlns:r="http://schemas.openxmlformats.org/officeDocument/2006/relationships" r:id="rId7"/>
                      </a:graphicData>
                    </a:graphic>
                  </p:graphicFrame>
                  <p:cxnSp>
                    <p:nvCxnSpPr>
                      <p:cNvPr id="22" name="Straight Connector 21">
                        <a:extLst>
                          <a:ext uri="{FF2B5EF4-FFF2-40B4-BE49-F238E27FC236}">
                            <a16:creationId xmlns:a16="http://schemas.microsoft.com/office/drawing/2014/main" id="{AB0EC10C-0202-4749-BF8A-CFC10E448B57}"/>
                          </a:ext>
                        </a:extLst>
                      </p:cNvPr>
                      <p:cNvCxnSpPr/>
                      <p:nvPr/>
                    </p:nvCxnSpPr>
                    <p:spPr>
                      <a:xfrm>
                        <a:off x="5518466" y="3296997"/>
                        <a:ext cx="0" cy="2286001"/>
                      </a:xfrm>
                      <a:prstGeom prst="line">
                        <a:avLst/>
                      </a:prstGeom>
                      <a:ln>
                        <a:solidFill>
                          <a:srgbClr val="4F5A6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17AA008-B39C-4F34-9CBA-61E37C136213}"/>
                          </a:ext>
                        </a:extLst>
                      </p:cNvPr>
                      <p:cNvCxnSpPr/>
                      <p:nvPr/>
                    </p:nvCxnSpPr>
                    <p:spPr>
                      <a:xfrm>
                        <a:off x="6624251" y="3310249"/>
                        <a:ext cx="0" cy="2286001"/>
                      </a:xfrm>
                      <a:prstGeom prst="line">
                        <a:avLst/>
                      </a:prstGeom>
                      <a:ln>
                        <a:solidFill>
                          <a:srgbClr val="4F5A65"/>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8401429A-EE9E-44F0-90DB-9EF21249B9B5}"/>
                        </a:ext>
                      </a:extLst>
                    </p:cNvPr>
                    <p:cNvGrpSpPr/>
                    <p:nvPr/>
                  </p:nvGrpSpPr>
                  <p:grpSpPr>
                    <a:xfrm>
                      <a:off x="9141265" y="0"/>
                      <a:ext cx="5910091" cy="2743200"/>
                      <a:chOff x="9130337" y="0"/>
                      <a:chExt cx="6206388" cy="2743200"/>
                    </a:xfrm>
                  </p:grpSpPr>
                  <p:graphicFrame>
                    <p:nvGraphicFramePr>
                      <p:cNvPr id="18" name="Chart 17">
                        <a:extLst>
                          <a:ext uri="{FF2B5EF4-FFF2-40B4-BE49-F238E27FC236}">
                            <a16:creationId xmlns:a16="http://schemas.microsoft.com/office/drawing/2014/main" id="{F2B1F112-88D8-4D01-926D-05FABF666CE8}"/>
                          </a:ext>
                        </a:extLst>
                      </p:cNvPr>
                      <p:cNvGraphicFramePr/>
                      <p:nvPr>
                        <p:extLst>
                          <p:ext uri="{D42A27DB-BD31-4B8C-83A1-F6EECF244321}">
                            <p14:modId xmlns:p14="http://schemas.microsoft.com/office/powerpoint/2010/main" val="1051115448"/>
                          </p:ext>
                        </p:extLst>
                      </p:nvPr>
                    </p:nvGraphicFramePr>
                    <p:xfrm>
                      <a:off x="9130337" y="0"/>
                      <a:ext cx="6206388" cy="2743200"/>
                    </p:xfrm>
                    <a:graphic>
                      <a:graphicData uri="http://schemas.openxmlformats.org/drawingml/2006/chart">
                        <c:chart xmlns:c="http://schemas.openxmlformats.org/drawingml/2006/chart" xmlns:r="http://schemas.openxmlformats.org/officeDocument/2006/relationships" r:id="rId8"/>
                      </a:graphicData>
                    </a:graphic>
                  </p:graphicFrame>
                  <p:cxnSp>
                    <p:nvCxnSpPr>
                      <p:cNvPr id="19" name="Straight Connector 18">
                        <a:extLst>
                          <a:ext uri="{FF2B5EF4-FFF2-40B4-BE49-F238E27FC236}">
                            <a16:creationId xmlns:a16="http://schemas.microsoft.com/office/drawing/2014/main" id="{6D935915-595C-498B-BE43-F2B05FD7D269}"/>
                          </a:ext>
                        </a:extLst>
                      </p:cNvPr>
                      <p:cNvCxnSpPr/>
                      <p:nvPr/>
                    </p:nvCxnSpPr>
                    <p:spPr>
                      <a:xfrm>
                        <a:off x="12763441" y="394718"/>
                        <a:ext cx="0" cy="224599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689497A-6B6E-453F-9423-ED7271C4E93B}"/>
                          </a:ext>
                        </a:extLst>
                      </p:cNvPr>
                      <p:cNvCxnSpPr/>
                      <p:nvPr/>
                    </p:nvCxnSpPr>
                    <p:spPr>
                      <a:xfrm>
                        <a:off x="14007283" y="381001"/>
                        <a:ext cx="0" cy="224599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4" name="TextBox 4">
                      <a:extLst>
                        <a:ext uri="{FF2B5EF4-FFF2-40B4-BE49-F238E27FC236}">
                          <a16:creationId xmlns:a16="http://schemas.microsoft.com/office/drawing/2014/main" id="{947AE9EC-C58F-4064-88C5-CE0C08D24971}"/>
                        </a:ext>
                      </a:extLst>
                    </p:cNvPr>
                    <p:cNvSpPr txBox="1"/>
                    <p:nvPr/>
                  </p:nvSpPr>
                  <p:spPr>
                    <a:xfrm>
                      <a:off x="7124569" y="149972"/>
                      <a:ext cx="2650891" cy="214781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3200" dirty="0">
                          <a:solidFill>
                            <a:schemeClr val="accent2"/>
                          </a:solidFill>
                          <a:latin typeface="Franklin Gothic Book" panose="020B0503020102020204" pitchFamily="34" charset="0"/>
                        </a:rPr>
                        <a:t>MFSC</a:t>
                      </a:r>
                    </a:p>
                    <a:p>
                      <a:pPr algn="ctr"/>
                      <a:r>
                        <a:rPr lang="en-US" sz="1800" baseline="0" dirty="0">
                          <a:solidFill>
                            <a:schemeClr val="tx1"/>
                          </a:solidFill>
                          <a:latin typeface="Franklin Gothic Book" panose="020B0503020102020204" pitchFamily="34" charset="0"/>
                        </a:rPr>
                        <a:t>accounts for </a:t>
                      </a:r>
                      <a:r>
                        <a:rPr lang="en-US" sz="1800" baseline="0" dirty="0">
                          <a:solidFill>
                            <a:schemeClr val="accent2"/>
                          </a:solidFill>
                          <a:latin typeface="Franklin Gothic Book" panose="020B0503020102020204" pitchFamily="34" charset="0"/>
                        </a:rPr>
                        <a:t>highest percentage in males </a:t>
                      </a:r>
                      <a:r>
                        <a:rPr lang="en-US" sz="1800" baseline="0" dirty="0">
                          <a:solidFill>
                            <a:schemeClr val="tx1"/>
                          </a:solidFill>
                          <a:latin typeface="Franklin Gothic Book" panose="020B0503020102020204" pitchFamily="34" charset="0"/>
                        </a:rPr>
                        <a:t>of any racial/ethnic group</a:t>
                      </a:r>
                      <a:endParaRPr lang="en-US" sz="1800" dirty="0">
                        <a:solidFill>
                          <a:schemeClr val="tx1"/>
                        </a:solidFill>
                        <a:latin typeface="Franklin Gothic Book" panose="020B0503020102020204" pitchFamily="34" charset="0"/>
                      </a:endParaRPr>
                    </a:p>
                  </p:txBody>
                </p:sp>
                <p:sp>
                  <p:nvSpPr>
                    <p:cNvPr id="15" name="TextBox 5">
                      <a:extLst>
                        <a:ext uri="{FF2B5EF4-FFF2-40B4-BE49-F238E27FC236}">
                          <a16:creationId xmlns:a16="http://schemas.microsoft.com/office/drawing/2014/main" id="{224F3109-87A3-4A88-A73E-F6D0B6133860}"/>
                        </a:ext>
                      </a:extLst>
                    </p:cNvPr>
                    <p:cNvSpPr txBox="1"/>
                    <p:nvPr/>
                  </p:nvSpPr>
                  <p:spPr>
                    <a:xfrm>
                      <a:off x="7416551" y="3533778"/>
                      <a:ext cx="2066925" cy="175142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3200" dirty="0">
                          <a:solidFill>
                            <a:schemeClr val="accent2"/>
                          </a:solidFill>
                          <a:latin typeface="Franklin Gothic Book" panose="020B0503020102020204" pitchFamily="34" charset="0"/>
                        </a:rPr>
                        <a:t>58%</a:t>
                      </a:r>
                    </a:p>
                    <a:p>
                      <a:pPr algn="ctr"/>
                      <a:r>
                        <a:rPr lang="en-US" sz="1800" dirty="0">
                          <a:solidFill>
                            <a:schemeClr val="tx1"/>
                          </a:solidFill>
                          <a:latin typeface="Franklin Gothic Book" panose="020B0503020102020204" pitchFamily="34" charset="0"/>
                        </a:rPr>
                        <a:t>of</a:t>
                      </a:r>
                      <a:r>
                        <a:rPr lang="en-US" sz="1800" baseline="0" dirty="0">
                          <a:solidFill>
                            <a:schemeClr val="tx1"/>
                          </a:solidFill>
                          <a:latin typeface="Franklin Gothic Book" panose="020B0503020102020204" pitchFamily="34" charset="0"/>
                        </a:rPr>
                        <a:t> new Asian diagnoses </a:t>
                      </a:r>
                      <a:r>
                        <a:rPr lang="en-US" sz="1800" baseline="0" dirty="0">
                          <a:solidFill>
                            <a:schemeClr val="accent2"/>
                          </a:solidFill>
                          <a:latin typeface="Franklin Gothic Book" panose="020B0503020102020204" pitchFamily="34" charset="0"/>
                        </a:rPr>
                        <a:t>under age 35 </a:t>
                      </a:r>
                      <a:endParaRPr lang="en-US" sz="1800" dirty="0">
                        <a:solidFill>
                          <a:schemeClr val="accent2"/>
                        </a:solidFill>
                        <a:latin typeface="Franklin Gothic Book" panose="020B0503020102020204" pitchFamily="34" charset="0"/>
                      </a:endParaRPr>
                    </a:p>
                  </p:txBody>
                </p:sp>
                <p:sp>
                  <p:nvSpPr>
                    <p:cNvPr id="16" name="TextBox 6">
                      <a:extLst>
                        <a:ext uri="{FF2B5EF4-FFF2-40B4-BE49-F238E27FC236}">
                          <a16:creationId xmlns:a16="http://schemas.microsoft.com/office/drawing/2014/main" id="{EBE9B4D9-1853-4800-824D-E2ACBA5DFA0E}"/>
                        </a:ext>
                      </a:extLst>
                    </p:cNvPr>
                    <p:cNvSpPr txBox="1"/>
                    <p:nvPr/>
                  </p:nvSpPr>
                  <p:spPr>
                    <a:xfrm>
                      <a:off x="181254" y="357421"/>
                      <a:ext cx="2170639" cy="183537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3200" dirty="0">
                          <a:solidFill>
                            <a:schemeClr val="accent2"/>
                          </a:solidFill>
                          <a:latin typeface="Franklin Gothic Book" panose="020B0503020102020204" pitchFamily="34" charset="0"/>
                        </a:rPr>
                        <a:t>78%</a:t>
                      </a:r>
                    </a:p>
                    <a:p>
                      <a:pPr algn="ctr"/>
                      <a:r>
                        <a:rPr lang="en-US" sz="1800" baseline="0" dirty="0">
                          <a:solidFill>
                            <a:schemeClr val="accent2"/>
                          </a:solidFill>
                          <a:latin typeface="Franklin Gothic Book" panose="020B0503020102020204" pitchFamily="34" charset="0"/>
                        </a:rPr>
                        <a:t>male </a:t>
                      </a:r>
                      <a:r>
                        <a:rPr lang="en-US" sz="1800" baseline="0" dirty="0">
                          <a:solidFill>
                            <a:schemeClr val="tx1"/>
                          </a:solidFill>
                          <a:latin typeface="Franklin Gothic Book" panose="020B0503020102020204" pitchFamily="34" charset="0"/>
                        </a:rPr>
                        <a:t>among new Asian diagnoses</a:t>
                      </a:r>
                      <a:endParaRPr lang="en-US" sz="1800" dirty="0">
                        <a:solidFill>
                          <a:schemeClr val="tx1"/>
                        </a:solidFill>
                        <a:latin typeface="Franklin Gothic Book" panose="020B0503020102020204" pitchFamily="34" charset="0"/>
                      </a:endParaRPr>
                    </a:p>
                  </p:txBody>
                </p:sp>
                <p:sp>
                  <p:nvSpPr>
                    <p:cNvPr id="17" name="TextBox 7">
                      <a:extLst>
                        <a:ext uri="{FF2B5EF4-FFF2-40B4-BE49-F238E27FC236}">
                          <a16:creationId xmlns:a16="http://schemas.microsoft.com/office/drawing/2014/main" id="{DCD7B81E-4BBD-4334-A8F8-01527AB4F377}"/>
                        </a:ext>
                      </a:extLst>
                    </p:cNvPr>
                    <p:cNvSpPr txBox="1"/>
                    <p:nvPr/>
                  </p:nvSpPr>
                  <p:spPr>
                    <a:xfrm>
                      <a:off x="-87804" y="3667128"/>
                      <a:ext cx="2590799" cy="169787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3200" dirty="0">
                          <a:solidFill>
                            <a:schemeClr val="accent2"/>
                          </a:solidFill>
                          <a:latin typeface="Franklin Gothic Book" panose="020B0503020102020204" pitchFamily="34" charset="0"/>
                        </a:rPr>
                        <a:t>Diagnosed younger</a:t>
                      </a:r>
                    </a:p>
                    <a:p>
                      <a:pPr algn="ctr"/>
                      <a:r>
                        <a:rPr lang="en-US" sz="1800" dirty="0">
                          <a:solidFill>
                            <a:schemeClr val="tx1"/>
                          </a:solidFill>
                          <a:latin typeface="Franklin Gothic Book" panose="020B0503020102020204" pitchFamily="34" charset="0"/>
                        </a:rPr>
                        <a:t>than</a:t>
                      </a:r>
                      <a:r>
                        <a:rPr lang="en-US" sz="1800" baseline="0" dirty="0">
                          <a:solidFill>
                            <a:schemeClr val="tx1"/>
                          </a:solidFill>
                          <a:latin typeface="Franklin Gothic Book" panose="020B0503020102020204" pitchFamily="34" charset="0"/>
                        </a:rPr>
                        <a:t> White people</a:t>
                      </a:r>
                      <a:endParaRPr lang="en-US" sz="1800" dirty="0">
                        <a:solidFill>
                          <a:schemeClr val="tx1"/>
                        </a:solidFill>
                        <a:latin typeface="Franklin Gothic Book" panose="020B0503020102020204" pitchFamily="34" charset="0"/>
                      </a:endParaRPr>
                    </a:p>
                  </p:txBody>
                </p:sp>
              </p:grpSp>
              <p:graphicFrame>
                <p:nvGraphicFramePr>
                  <p:cNvPr id="11" name="Chart 10">
                    <a:extLst>
                      <a:ext uri="{FF2B5EF4-FFF2-40B4-BE49-F238E27FC236}">
                        <a16:creationId xmlns:a16="http://schemas.microsoft.com/office/drawing/2014/main" id="{58522C95-B842-4A7A-AC22-49346ECD4978}"/>
                      </a:ext>
                    </a:extLst>
                  </p:cNvPr>
                  <p:cNvGraphicFramePr>
                    <a:graphicFrameLocks/>
                  </p:cNvGraphicFramePr>
                  <p:nvPr>
                    <p:extLst>
                      <p:ext uri="{D42A27DB-BD31-4B8C-83A1-F6EECF244321}">
                        <p14:modId xmlns:p14="http://schemas.microsoft.com/office/powerpoint/2010/main" val="4126653610"/>
                      </p:ext>
                    </p:extLst>
                  </p:nvPr>
                </p:nvGraphicFramePr>
                <p:xfrm>
                  <a:off x="9237584" y="2762249"/>
                  <a:ext cx="5303420" cy="2786556"/>
                </p:xfrm>
                <a:graphic>
                  <a:graphicData uri="http://schemas.openxmlformats.org/drawingml/2006/chart">
                    <c:chart xmlns:c="http://schemas.openxmlformats.org/drawingml/2006/chart" xmlns:r="http://schemas.openxmlformats.org/officeDocument/2006/relationships" r:id="rId9"/>
                  </a:graphicData>
                </a:graphic>
              </p:graphicFrame>
            </p:grpSp>
            <p:sp>
              <p:nvSpPr>
                <p:cNvPr id="9" name="TextBox 15">
                  <a:extLst>
                    <a:ext uri="{FF2B5EF4-FFF2-40B4-BE49-F238E27FC236}">
                      <a16:creationId xmlns:a16="http://schemas.microsoft.com/office/drawing/2014/main" id="{CA73F2A1-E994-48D8-BEDC-CF7383673971}"/>
                    </a:ext>
                  </a:extLst>
                </p:cNvPr>
                <p:cNvSpPr txBox="1"/>
                <p:nvPr/>
              </p:nvSpPr>
              <p:spPr>
                <a:xfrm>
                  <a:off x="1943870" y="5234764"/>
                  <a:ext cx="4319067" cy="44127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i="1" dirty="0">
                      <a:latin typeface="Franklin Gothic Book" panose="020B0503020102020204" pitchFamily="34" charset="0"/>
                    </a:rPr>
                    <a:t>†Median age is based on reported race/ethnicity for counts ≥5.</a:t>
                  </a:r>
                </a:p>
                <a:p>
                  <a:r>
                    <a:rPr lang="en-US" sz="1200" i="1" dirty="0">
                      <a:latin typeface="Franklin Gothic Book" panose="020B0503020102020204" pitchFamily="34" charset="0"/>
                    </a:rPr>
                    <a:t>‡Estimate is statistically unreliable due to case count &lt;12.</a:t>
                  </a:r>
                </a:p>
              </p:txBody>
            </p:sp>
          </p:grpSp>
        </p:grpSp>
        <p:sp>
          <p:nvSpPr>
            <p:cNvPr id="29" name="TextBox 32">
              <a:extLst>
                <a:ext uri="{FF2B5EF4-FFF2-40B4-BE49-F238E27FC236}">
                  <a16:creationId xmlns:a16="http://schemas.microsoft.com/office/drawing/2014/main" id="{5FE3EF44-C01C-4330-8C12-D2B7BBDE52BE}"/>
                </a:ext>
              </a:extLst>
            </p:cNvPr>
            <p:cNvSpPr txBox="1"/>
            <p:nvPr/>
          </p:nvSpPr>
          <p:spPr>
            <a:xfrm>
              <a:off x="4341099" y="4303261"/>
              <a:ext cx="307777" cy="324769"/>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600" dirty="0"/>
                <a:t>†</a:t>
              </a:r>
            </a:p>
          </p:txBody>
        </p:sp>
        <p:sp>
          <p:nvSpPr>
            <p:cNvPr id="30" name="TextBox 32">
              <a:extLst>
                <a:ext uri="{FF2B5EF4-FFF2-40B4-BE49-F238E27FC236}">
                  <a16:creationId xmlns:a16="http://schemas.microsoft.com/office/drawing/2014/main" id="{5FE3EF44-C01C-4330-8C12-D2B7BBDE52BE}"/>
                </a:ext>
              </a:extLst>
            </p:cNvPr>
            <p:cNvSpPr txBox="1"/>
            <p:nvPr/>
          </p:nvSpPr>
          <p:spPr>
            <a:xfrm>
              <a:off x="5170964" y="4303261"/>
              <a:ext cx="307777" cy="324769"/>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600" dirty="0"/>
                <a:t>†</a:t>
              </a:r>
            </a:p>
          </p:txBody>
        </p:sp>
      </p:grpSp>
      <p:sp>
        <p:nvSpPr>
          <p:cNvPr id="40" name="TextBox 4">
            <a:extLst>
              <a:ext uri="{FF2B5EF4-FFF2-40B4-BE49-F238E27FC236}">
                <a16:creationId xmlns:a16="http://schemas.microsoft.com/office/drawing/2014/main" id="{6DAC8A4E-2F26-C41B-251B-8BB074836E99}"/>
              </a:ext>
            </a:extLst>
          </p:cNvPr>
          <p:cNvSpPr txBox="1"/>
          <p:nvPr/>
        </p:nvSpPr>
        <p:spPr>
          <a:xfrm>
            <a:off x="6729052" y="3918901"/>
            <a:ext cx="5410648" cy="276999"/>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i="1" dirty="0">
                <a:latin typeface="Franklin Gothic Book" panose="020B0503020102020204" pitchFamily="34" charset="0"/>
              </a:rPr>
              <a:t>*Includes transmission associated with perinatal exposure and unknown factors.</a:t>
            </a:r>
          </a:p>
        </p:txBody>
      </p:sp>
    </p:spTree>
    <p:extLst>
      <p:ext uri="{BB962C8B-B14F-4D97-AF65-F5344CB8AC3E}">
        <p14:creationId xmlns:p14="http://schemas.microsoft.com/office/powerpoint/2010/main" val="23622935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87">
            <a:extLst>
              <a:ext uri="{FF2B5EF4-FFF2-40B4-BE49-F238E27FC236}">
                <a16:creationId xmlns:a16="http://schemas.microsoft.com/office/drawing/2014/main" id="{BEB30FE0-506B-F632-A671-7FB63C7AF8FA}"/>
              </a:ext>
            </a:extLst>
          </p:cNvPr>
          <p:cNvSpPr txBox="1"/>
          <p:nvPr/>
        </p:nvSpPr>
        <p:spPr>
          <a:xfrm>
            <a:off x="7354502" y="1898591"/>
            <a:ext cx="4305023" cy="30608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33A1"/>
                </a:solidFill>
                <a:effectLst/>
                <a:uLnTx/>
                <a:uFillTx/>
                <a:latin typeface="Franklin Gothic Book"/>
                <a:ea typeface="Times New Roman"/>
                <a:cs typeface="Times New Roman"/>
              </a:rPr>
              <a:t>98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Franklin Gothic Book"/>
                <a:ea typeface="Times New Roman"/>
                <a:cs typeface="Times New Roman"/>
              </a:rPr>
              <a:t>Asian people were living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Franklin Gothic Book"/>
                <a:ea typeface="Times New Roman"/>
                <a:cs typeface="Times New Roman"/>
              </a:rPr>
              <a:t>with HIV in Wisconsin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Franklin Gothic Book"/>
                <a:ea typeface="Times New Roman"/>
                <a:cs typeface="Times New Roman"/>
              </a:rPr>
              <a:t>at the end of 2020.</a:t>
            </a:r>
            <a:endParaRPr kumimoji="0" lang="en-US" sz="3200" b="0" i="0" u="none" strike="noStrike" kern="1200" cap="none" spc="0" normalizeH="0" baseline="0" noProof="0" dirty="0">
              <a:ln>
                <a:noFill/>
              </a:ln>
              <a:solidFill>
                <a:prstClr val="black"/>
              </a:solidFill>
              <a:effectLst/>
              <a:uLnTx/>
              <a:uFillTx/>
              <a:latin typeface="Times New Roman"/>
              <a:ea typeface="Times New Roman"/>
              <a:cs typeface="+mn-cs"/>
            </a:endParaRPr>
          </a:p>
        </p:txBody>
      </p:sp>
      <p:grpSp>
        <p:nvGrpSpPr>
          <p:cNvPr id="9" name="Group 8">
            <a:extLst>
              <a:ext uri="{FF2B5EF4-FFF2-40B4-BE49-F238E27FC236}">
                <a16:creationId xmlns:a16="http://schemas.microsoft.com/office/drawing/2014/main" id="{70CE9CEF-F490-DEAE-4884-F9CCC54E3CB3}"/>
              </a:ext>
            </a:extLst>
          </p:cNvPr>
          <p:cNvGrpSpPr/>
          <p:nvPr/>
        </p:nvGrpSpPr>
        <p:grpSpPr>
          <a:xfrm>
            <a:off x="532475" y="124912"/>
            <a:ext cx="6739082" cy="6538017"/>
            <a:chOff x="484850" y="124912"/>
            <a:chExt cx="6739082" cy="6538017"/>
          </a:xfrm>
        </p:grpSpPr>
        <p:sp>
          <p:nvSpPr>
            <p:cNvPr id="10" name="Title 1">
              <a:extLst>
                <a:ext uri="{FF2B5EF4-FFF2-40B4-BE49-F238E27FC236}">
                  <a16:creationId xmlns:a16="http://schemas.microsoft.com/office/drawing/2014/main" id="{F4E4EAB5-BFAD-19FE-C746-1A15574867A1}"/>
                </a:ext>
              </a:extLst>
            </p:cNvPr>
            <p:cNvSpPr txBox="1">
              <a:spLocks/>
            </p:cNvSpPr>
            <p:nvPr/>
          </p:nvSpPr>
          <p:spPr bwMode="auto">
            <a:xfrm>
              <a:off x="484850" y="124912"/>
              <a:ext cx="6739082" cy="229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0" i="0" u="none" kern="1200">
                  <a:solidFill>
                    <a:srgbClr val="585858"/>
                  </a:solidFill>
                  <a:latin typeface="Verdana" panose="020B0604030504040204" pitchFamily="34" charset="0"/>
                  <a:ea typeface="Verdana" panose="020B0604030504040204" pitchFamily="34" charset="0"/>
                  <a:cs typeface="Verdana" panose="020B0604030504040204" pitchFamily="34" charset="0"/>
                </a:defRPr>
              </a:lvl1pPr>
              <a:lvl2pPr algn="ctr" rtl="0" eaLnBrk="1" fontAlgn="base" hangingPunct="1">
                <a:spcBef>
                  <a:spcPct val="0"/>
                </a:spcBef>
                <a:spcAft>
                  <a:spcPct val="0"/>
                </a:spcAft>
                <a:defRPr sz="4400" b="1">
                  <a:solidFill>
                    <a:schemeClr val="tx1"/>
                  </a:solidFill>
                  <a:latin typeface="Tunga" pitchFamily="34" charset="0"/>
                  <a:cs typeface="Tunga" pitchFamily="34" charset="0"/>
                </a:defRPr>
              </a:lvl2pPr>
              <a:lvl3pPr algn="ctr" rtl="0" eaLnBrk="1" fontAlgn="base" hangingPunct="1">
                <a:spcBef>
                  <a:spcPct val="0"/>
                </a:spcBef>
                <a:spcAft>
                  <a:spcPct val="0"/>
                </a:spcAft>
                <a:defRPr sz="4400" b="1">
                  <a:solidFill>
                    <a:schemeClr val="tx1"/>
                  </a:solidFill>
                  <a:latin typeface="Tunga" pitchFamily="34" charset="0"/>
                  <a:cs typeface="Tunga" pitchFamily="34" charset="0"/>
                </a:defRPr>
              </a:lvl3pPr>
              <a:lvl4pPr algn="ctr" rtl="0" eaLnBrk="1" fontAlgn="base" hangingPunct="1">
                <a:spcBef>
                  <a:spcPct val="0"/>
                </a:spcBef>
                <a:spcAft>
                  <a:spcPct val="0"/>
                </a:spcAft>
                <a:defRPr sz="4400" b="1">
                  <a:solidFill>
                    <a:schemeClr val="tx1"/>
                  </a:solidFill>
                  <a:latin typeface="Tunga" pitchFamily="34" charset="0"/>
                  <a:cs typeface="Tunga" pitchFamily="34" charset="0"/>
                </a:defRPr>
              </a:lvl4pPr>
              <a:lvl5pPr algn="ctr" rtl="0" eaLnBrk="1" fontAlgn="base" hangingPunct="1">
                <a:spcBef>
                  <a:spcPct val="0"/>
                </a:spcBef>
                <a:spcAft>
                  <a:spcPct val="0"/>
                </a:spcAft>
                <a:defRPr sz="4400" b="1">
                  <a:solidFill>
                    <a:schemeClr val="tx1"/>
                  </a:solidFill>
                  <a:latin typeface="Tunga" pitchFamily="34" charset="0"/>
                  <a:cs typeface="Tunga" pitchFamily="34" charset="0"/>
                </a:defRPr>
              </a:lvl5pPr>
              <a:lvl6pPr marL="457200" algn="ctr" rtl="0" eaLnBrk="1" fontAlgn="base" hangingPunct="1">
                <a:spcBef>
                  <a:spcPct val="0"/>
                </a:spcBef>
                <a:spcAft>
                  <a:spcPct val="0"/>
                </a:spcAft>
                <a:defRPr sz="4400" b="1">
                  <a:solidFill>
                    <a:schemeClr val="tx1"/>
                  </a:solidFill>
                  <a:latin typeface="Tunga" pitchFamily="34" charset="0"/>
                  <a:cs typeface="Tunga" pitchFamily="34" charset="0"/>
                </a:defRPr>
              </a:lvl6pPr>
              <a:lvl7pPr marL="914400" algn="ctr" rtl="0" eaLnBrk="1" fontAlgn="base" hangingPunct="1">
                <a:spcBef>
                  <a:spcPct val="0"/>
                </a:spcBef>
                <a:spcAft>
                  <a:spcPct val="0"/>
                </a:spcAft>
                <a:defRPr sz="4400" b="1">
                  <a:solidFill>
                    <a:schemeClr val="tx1"/>
                  </a:solidFill>
                  <a:latin typeface="Tunga" pitchFamily="34" charset="0"/>
                  <a:cs typeface="Tunga" pitchFamily="34" charset="0"/>
                </a:defRPr>
              </a:lvl7pPr>
              <a:lvl8pPr marL="1371600" algn="ctr" rtl="0" eaLnBrk="1" fontAlgn="base" hangingPunct="1">
                <a:spcBef>
                  <a:spcPct val="0"/>
                </a:spcBef>
                <a:spcAft>
                  <a:spcPct val="0"/>
                </a:spcAft>
                <a:defRPr sz="4400" b="1">
                  <a:solidFill>
                    <a:schemeClr val="tx1"/>
                  </a:solidFill>
                  <a:latin typeface="Tunga" pitchFamily="34" charset="0"/>
                  <a:cs typeface="Tunga" pitchFamily="34" charset="0"/>
                </a:defRPr>
              </a:lvl8pPr>
              <a:lvl9pPr marL="1828800" algn="ctr" rtl="0" eaLnBrk="1" fontAlgn="base" hangingPunct="1">
                <a:spcBef>
                  <a:spcPct val="0"/>
                </a:spcBef>
                <a:spcAft>
                  <a:spcPct val="0"/>
                </a:spcAft>
                <a:defRPr sz="4400" b="1">
                  <a:solidFill>
                    <a:schemeClr val="tx1"/>
                  </a:solidFill>
                  <a:latin typeface="Tunga" pitchFamily="34" charset="0"/>
                  <a:cs typeface="Tung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33A1"/>
                  </a:solidFill>
                  <a:effectLst/>
                  <a:uLnTx/>
                  <a:uFillTx/>
                  <a:latin typeface="Leelawadee" panose="020B0502040204020203" pitchFamily="34" charset="-34"/>
                  <a:ea typeface="Verdana" panose="020B0604030504040204" pitchFamily="34" charset="0"/>
                  <a:cs typeface="Leelawadee" panose="020B0502040204020203" pitchFamily="34" charset="-34"/>
                </a:rPr>
                <a:t>Milwaukee</a:t>
              </a:r>
              <a:r>
                <a:rPr kumimoji="0" lang="en-US" sz="2800" b="1" i="0" u="none" strike="noStrike" kern="1200" cap="none" spc="0" normalizeH="0" baseline="0" noProof="0" dirty="0">
                  <a:ln>
                    <a:noFill/>
                  </a:ln>
                  <a:solidFill>
                    <a:prstClr val="black"/>
                  </a:solidFill>
                  <a:effectLst/>
                  <a:uLnTx/>
                  <a:uFillTx/>
                  <a:latin typeface="Leelawadee" panose="020B0502040204020203" pitchFamily="34" charset="-34"/>
                  <a:ea typeface="Verdana" panose="020B0604030504040204" pitchFamily="34" charset="0"/>
                  <a:cs typeface="Leelawadee" panose="020B0502040204020203" pitchFamily="34" charset="-34"/>
                </a:rPr>
                <a:t> County residents account for over </a:t>
              </a:r>
              <a:r>
                <a:rPr lang="en-US" sz="2800" b="1" dirty="0">
                  <a:solidFill>
                    <a:srgbClr val="0033A1"/>
                  </a:solidFill>
                  <a:latin typeface="Leelawadee" panose="020B0502040204020203" pitchFamily="34" charset="-34"/>
                  <a:cs typeface="Leelawadee" panose="020B0502040204020203" pitchFamily="34" charset="-34"/>
                </a:rPr>
                <a:t>3</a:t>
              </a:r>
              <a:r>
                <a:rPr kumimoji="0" lang="en-US" sz="2800" b="1" i="0" u="none" strike="noStrike" kern="1200" cap="none" spc="0" normalizeH="0" baseline="0" noProof="0" dirty="0">
                  <a:ln>
                    <a:noFill/>
                  </a:ln>
                  <a:solidFill>
                    <a:prstClr val="black"/>
                  </a:solidFill>
                  <a:effectLst/>
                  <a:uLnTx/>
                  <a:uFillTx/>
                  <a:latin typeface="Leelawadee" panose="020B0502040204020203" pitchFamily="34" charset="-34"/>
                  <a:ea typeface="Verdana" panose="020B0604030504040204" pitchFamily="34" charset="0"/>
                  <a:cs typeface="Leelawadee" panose="020B0502040204020203" pitchFamily="34" charset="-34"/>
                </a:rPr>
                <a:t> in </a:t>
              </a:r>
              <a:r>
                <a:rPr lang="en-US" sz="2800" b="1" dirty="0">
                  <a:solidFill>
                    <a:srgbClr val="0033A1"/>
                  </a:solidFill>
                  <a:latin typeface="Leelawadee" panose="020B0502040204020203" pitchFamily="34" charset="-34"/>
                  <a:cs typeface="Leelawadee" panose="020B0502040204020203" pitchFamily="34" charset="-34"/>
                </a:rPr>
                <a:t>4</a:t>
              </a:r>
              <a:r>
                <a:rPr kumimoji="0" lang="en-US" sz="2800" b="1" i="0" u="none" strike="noStrike" kern="1200" cap="none" spc="0" normalizeH="0" baseline="0" noProof="0" dirty="0">
                  <a:ln>
                    <a:noFill/>
                  </a:ln>
                  <a:solidFill>
                    <a:prstClr val="black"/>
                  </a:solidFill>
                  <a:effectLst/>
                  <a:uLnTx/>
                  <a:uFillTx/>
                  <a:latin typeface="Leelawadee" panose="020B0502040204020203" pitchFamily="34" charset="-34"/>
                  <a:ea typeface="Verdana" panose="020B0604030504040204" pitchFamily="34" charset="0"/>
                  <a:cs typeface="Leelawadee" panose="020B0502040204020203" pitchFamily="34" charset="-34"/>
                </a:rPr>
                <a:t> </a:t>
              </a:r>
              <a:r>
                <a:rPr kumimoji="0" lang="en-US" sz="2800" b="1" i="0" u="none" strike="noStrike" kern="1200" cap="none" spc="0" normalizeH="0" baseline="0" noProof="0" dirty="0">
                  <a:ln>
                    <a:noFill/>
                  </a:ln>
                  <a:solidFill>
                    <a:srgbClr val="0033A1"/>
                  </a:solidFill>
                  <a:effectLst/>
                  <a:uLnTx/>
                  <a:uFillTx/>
                  <a:latin typeface="Leelawadee" panose="020B0502040204020203" pitchFamily="34" charset="-34"/>
                  <a:ea typeface="Verdana" panose="020B0604030504040204" pitchFamily="34" charset="0"/>
                  <a:cs typeface="Leelawadee" panose="020B0502040204020203" pitchFamily="34" charset="-34"/>
                </a:rPr>
                <a:t>new diagnoses among Asian</a:t>
              </a:r>
              <a:r>
                <a:rPr kumimoji="0" lang="en-US" sz="2800" b="1" i="0" u="none" strike="noStrike" kern="1200" cap="none" spc="0" normalizeH="0" baseline="0" noProof="0" dirty="0">
                  <a:ln>
                    <a:noFill/>
                  </a:ln>
                  <a:solidFill>
                    <a:prstClr val="black"/>
                  </a:solidFill>
                  <a:effectLst/>
                  <a:uLnTx/>
                  <a:uFillTx/>
                  <a:latin typeface="Leelawadee" panose="020B0502040204020203" pitchFamily="34" charset="-34"/>
                  <a:ea typeface="Verdana" panose="020B0604030504040204" pitchFamily="34" charset="0"/>
                  <a:cs typeface="Leelawadee" panose="020B0502040204020203" pitchFamily="34" charset="-34"/>
                </a:rPr>
                <a:t> people in Wisconsin. </a:t>
              </a:r>
              <a:br>
                <a:rPr kumimoji="0" lang="en-US" sz="3200" b="0" i="0" u="none" strike="noStrike" kern="1200" cap="none" spc="0" normalizeH="0" baseline="0" noProof="0" dirty="0">
                  <a:ln>
                    <a:noFill/>
                  </a:ln>
                  <a:solidFill>
                    <a:prstClr val="black"/>
                  </a:solidFill>
                  <a:effectLst/>
                  <a:uLnTx/>
                  <a:uFillTx/>
                  <a:latin typeface="Leelawadee" panose="020B0502040204020203" pitchFamily="34" charset="-34"/>
                  <a:ea typeface="Verdana" panose="020B0604030504040204" pitchFamily="34" charset="0"/>
                  <a:cs typeface="Leelawadee" panose="020B0502040204020203" pitchFamily="34" charset="-34"/>
                </a:rPr>
              </a:b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Verdana" panose="020B0604030504040204" pitchFamily="34" charset="0"/>
                  <a:cs typeface="Leelawadee" panose="020B0502040204020203" pitchFamily="34" charset="-34"/>
                </a:rPr>
                <a:t>HIV diagnoses among Asian people by county, </a:t>
              </a:r>
              <a:b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Verdana" panose="020B0604030504040204" pitchFamily="34" charset="0"/>
                  <a:cs typeface="Leelawadee" panose="020B0502040204020203" pitchFamily="34" charset="-34"/>
                </a:rPr>
              </a:b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Verdana" panose="020B0604030504040204" pitchFamily="34" charset="0"/>
                  <a:cs typeface="Leelawadee" panose="020B0502040204020203" pitchFamily="34" charset="-34"/>
                </a:rPr>
                <a:t>Wisconsin 1987-2020</a:t>
              </a:r>
              <a:endParaRPr kumimoji="0" lang="en-US" sz="1800" b="0" i="0" u="none" strike="noStrike" kern="1200" cap="none" spc="0" normalizeH="0" baseline="0" noProof="0" dirty="0">
                <a:ln>
                  <a:noFill/>
                </a:ln>
                <a:solidFill>
                  <a:prstClr val="black"/>
                </a:solidFill>
                <a:effectLst/>
                <a:uLnTx/>
                <a:uFillTx/>
                <a:latin typeface="Leelawadee" panose="020B0502040204020203" pitchFamily="34" charset="-34"/>
                <a:ea typeface="Verdana" panose="020B0604030504040204" pitchFamily="34" charset="0"/>
                <a:cs typeface="Leelawadee" panose="020B0502040204020203" pitchFamily="34" charset="-34"/>
              </a:endParaRPr>
            </a:p>
          </p:txBody>
        </p:sp>
        <p:grpSp>
          <p:nvGrpSpPr>
            <p:cNvPr id="11" name="Group 10">
              <a:extLst>
                <a:ext uri="{FF2B5EF4-FFF2-40B4-BE49-F238E27FC236}">
                  <a16:creationId xmlns:a16="http://schemas.microsoft.com/office/drawing/2014/main" id="{0C47FA14-F431-C3B4-4556-3D5BDEF3147F}"/>
                </a:ext>
              </a:extLst>
            </p:cNvPr>
            <p:cNvGrpSpPr/>
            <p:nvPr/>
          </p:nvGrpSpPr>
          <p:grpSpPr>
            <a:xfrm>
              <a:off x="670468" y="2313491"/>
              <a:ext cx="6010360" cy="4349438"/>
              <a:chOff x="401518" y="2313491"/>
              <a:chExt cx="6010360" cy="4349438"/>
            </a:xfrm>
          </p:grpSpPr>
          <p:pic>
            <p:nvPicPr>
              <p:cNvPr id="12" name="Picture 11">
                <a:extLst>
                  <a:ext uri="{FF2B5EF4-FFF2-40B4-BE49-F238E27FC236}">
                    <a16:creationId xmlns:a16="http://schemas.microsoft.com/office/drawing/2014/main" id="{3F0670D9-3E92-1096-76C0-A01DAC8F7CC4}"/>
                  </a:ext>
                </a:extLst>
              </p:cNvPr>
              <p:cNvPicPr>
                <a:picLocks noChangeAspect="1"/>
              </p:cNvPicPr>
              <p:nvPr/>
            </p:nvPicPr>
            <p:blipFill>
              <a:blip r:embed="rId3"/>
              <a:stretch>
                <a:fillRect/>
              </a:stretch>
            </p:blipFill>
            <p:spPr>
              <a:xfrm>
                <a:off x="401518" y="2313491"/>
                <a:ext cx="4173194" cy="4349438"/>
              </a:xfrm>
              <a:prstGeom prst="rect">
                <a:avLst/>
              </a:prstGeom>
            </p:spPr>
          </p:pic>
          <p:pic>
            <p:nvPicPr>
              <p:cNvPr id="13" name="Picture 12">
                <a:extLst>
                  <a:ext uri="{FF2B5EF4-FFF2-40B4-BE49-F238E27FC236}">
                    <a16:creationId xmlns:a16="http://schemas.microsoft.com/office/drawing/2014/main" id="{C014DAF5-DCA0-2DB0-D2E7-0CBEF44BC9D9}"/>
                  </a:ext>
                </a:extLst>
              </p:cNvPr>
              <p:cNvPicPr>
                <a:picLocks noChangeAspect="1"/>
              </p:cNvPicPr>
              <p:nvPr/>
            </p:nvPicPr>
            <p:blipFill>
              <a:blip r:embed="rId4"/>
              <a:stretch>
                <a:fillRect/>
              </a:stretch>
            </p:blipFill>
            <p:spPr>
              <a:xfrm>
                <a:off x="4263837" y="4778062"/>
                <a:ext cx="2148041" cy="1486271"/>
              </a:xfrm>
              <a:prstGeom prst="rect">
                <a:avLst/>
              </a:prstGeom>
            </p:spPr>
          </p:pic>
        </p:grpSp>
      </p:grpSp>
    </p:spTree>
    <p:extLst>
      <p:ext uri="{BB962C8B-B14F-4D97-AF65-F5344CB8AC3E}">
        <p14:creationId xmlns:p14="http://schemas.microsoft.com/office/powerpoint/2010/main" val="34858650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a:solidFill>
                  <a:schemeClr val="bg1"/>
                </a:solidFill>
                <a:latin typeface="Leelawadee" panose="020B0502040204020203" pitchFamily="34" charset="-34"/>
                <a:cs typeface="Leelawadee" panose="020B0502040204020203" pitchFamily="34" charset="-34"/>
              </a:rPr>
              <a:t>People Living with HIV </a:t>
            </a:r>
          </a:p>
        </p:txBody>
      </p:sp>
      <p:sp>
        <p:nvSpPr>
          <p:cNvPr id="5" name="Text Placeholder 4"/>
          <p:cNvSpPr>
            <a:spLocks noGrp="1"/>
          </p:cNvSpPr>
          <p:nvPr>
            <p:ph type="body" idx="1"/>
          </p:nvPr>
        </p:nvSpPr>
        <p:spPr/>
        <p:txBody>
          <a:bodyPr/>
          <a:lstStyle/>
          <a:p>
            <a:r>
              <a:rPr lang="en-US" sz="2800" dirty="0">
                <a:solidFill>
                  <a:schemeClr val="bg1"/>
                </a:solidFill>
                <a:latin typeface="Franklin Gothic Book" panose="020B0503020102020204" pitchFamily="34" charset="0"/>
              </a:rPr>
              <a:t>Age: Youth ages 13–24 </a:t>
            </a:r>
          </a:p>
        </p:txBody>
      </p:sp>
      <p:sp>
        <p:nvSpPr>
          <p:cNvPr id="6" name="Action Button: Go Home 5">
            <a:hlinkClick r:id="rId3" action="ppaction://hlinksldjump" highlightClick="1"/>
            <a:extLst>
              <a:ext uri="{FF2B5EF4-FFF2-40B4-BE49-F238E27FC236}">
                <a16:creationId xmlns:a16="http://schemas.microsoft.com/office/drawing/2014/main" id="{6C8528FC-5562-4152-B962-4983B999E51D}"/>
              </a:ext>
            </a:extLst>
          </p:cNvPr>
          <p:cNvSpPr/>
          <p:nvPr/>
        </p:nvSpPr>
        <p:spPr>
          <a:xfrm>
            <a:off x="11456276" y="6074978"/>
            <a:ext cx="611492" cy="600981"/>
          </a:xfrm>
          <a:prstGeom prst="actionButtonHome">
            <a:avLst/>
          </a:prstGeom>
          <a:solidFill>
            <a:schemeClr val="bg1"/>
          </a:solidFill>
          <a:ln>
            <a:solidFill>
              <a:srgbClr val="2A5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72407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5E835-91DC-4C14-803F-FB0F3153E9ED}"/>
              </a:ext>
            </a:extLst>
          </p:cNvPr>
          <p:cNvSpPr>
            <a:spLocks noGrp="1"/>
          </p:cNvSpPr>
          <p:nvPr>
            <p:ph type="title"/>
          </p:nvPr>
        </p:nvSpPr>
        <p:spPr>
          <a:xfrm>
            <a:off x="242552" y="200943"/>
            <a:ext cx="11706896" cy="1518834"/>
          </a:xfrm>
        </p:spPr>
        <p:txBody>
          <a:bodyPr/>
          <a:lstStyle/>
          <a:p>
            <a:pPr algn="l"/>
            <a:r>
              <a:rPr lang="en-US" sz="3200" b="1" dirty="0">
                <a:solidFill>
                  <a:srgbClr val="2A5934"/>
                </a:solidFill>
                <a:latin typeface="Leelawadee" panose="020B0502040204020203" pitchFamily="34" charset="-34"/>
                <a:cs typeface="Leelawadee" panose="020B0502040204020203" pitchFamily="34" charset="-34"/>
              </a:rPr>
              <a:t>Youth</a:t>
            </a:r>
            <a:r>
              <a:rPr lang="en-US" sz="3200" b="1" dirty="0">
                <a:solidFill>
                  <a:schemeClr val="tx1"/>
                </a:solidFill>
                <a:latin typeface="Leelawadee" panose="020B0502040204020203" pitchFamily="34" charset="-34"/>
                <a:cs typeface="Leelawadee" panose="020B0502040204020203" pitchFamily="34" charset="-34"/>
              </a:rPr>
              <a:t> accounted for </a:t>
            </a:r>
            <a:r>
              <a:rPr lang="en-US" sz="3200" b="1" dirty="0">
                <a:solidFill>
                  <a:srgbClr val="2A5934"/>
                </a:solidFill>
                <a:latin typeface="Leelawadee" panose="020B0502040204020203" pitchFamily="34" charset="-34"/>
                <a:cs typeface="Leelawadee" panose="020B0502040204020203" pitchFamily="34" charset="-34"/>
              </a:rPr>
              <a:t>1</a:t>
            </a:r>
            <a:r>
              <a:rPr lang="en-US" sz="3200" b="1" dirty="0">
                <a:solidFill>
                  <a:schemeClr val="tx1"/>
                </a:solidFill>
                <a:latin typeface="Leelawadee" panose="020B0502040204020203" pitchFamily="34" charset="-34"/>
                <a:cs typeface="Leelawadee" panose="020B0502040204020203" pitchFamily="34" charset="-34"/>
              </a:rPr>
              <a:t> in </a:t>
            </a:r>
            <a:r>
              <a:rPr lang="en-US" sz="3200" b="1" dirty="0">
                <a:solidFill>
                  <a:srgbClr val="2A5934"/>
                </a:solidFill>
                <a:latin typeface="Leelawadee" panose="020B0502040204020203" pitchFamily="34" charset="-34"/>
                <a:cs typeface="Leelawadee" panose="020B0502040204020203" pitchFamily="34" charset="-34"/>
              </a:rPr>
              <a:t>4</a:t>
            </a:r>
            <a:r>
              <a:rPr lang="en-US" sz="3200" b="1" dirty="0">
                <a:solidFill>
                  <a:schemeClr val="tx1"/>
                </a:solidFill>
                <a:latin typeface="Leelawadee" panose="020B0502040204020203" pitchFamily="34" charset="-34"/>
                <a:cs typeface="Leelawadee" panose="020B0502040204020203" pitchFamily="34" charset="-34"/>
              </a:rPr>
              <a:t> </a:t>
            </a:r>
            <a:r>
              <a:rPr lang="en-US" sz="3200" b="1" dirty="0">
                <a:solidFill>
                  <a:srgbClr val="2A5934"/>
                </a:solidFill>
                <a:latin typeface="Leelawadee" panose="020B0502040204020203" pitchFamily="34" charset="-34"/>
                <a:cs typeface="Leelawadee" panose="020B0502040204020203" pitchFamily="34" charset="-34"/>
              </a:rPr>
              <a:t>new HIV diagnoses </a:t>
            </a:r>
            <a:r>
              <a:rPr lang="en-US" sz="3200" b="1" dirty="0">
                <a:solidFill>
                  <a:schemeClr val="tx1"/>
                </a:solidFill>
                <a:latin typeface="Leelawadee" panose="020B0502040204020203" pitchFamily="34" charset="-34"/>
                <a:cs typeface="Leelawadee" panose="020B0502040204020203" pitchFamily="34" charset="-34"/>
              </a:rPr>
              <a:t>in Wisconsin during 2016–2020.</a:t>
            </a:r>
            <a:br>
              <a:rPr lang="en-US" sz="3200" dirty="0">
                <a:solidFill>
                  <a:schemeClr val="tx1"/>
                </a:solidFill>
                <a:latin typeface="Leelawadee" panose="020B0502040204020203" pitchFamily="34" charset="-34"/>
                <a:cs typeface="Leelawadee" panose="020B0502040204020203" pitchFamily="34" charset="-34"/>
              </a:rPr>
            </a:br>
            <a:r>
              <a:rPr lang="en-US" sz="2200" dirty="0">
                <a:solidFill>
                  <a:schemeClr val="tx1"/>
                </a:solidFill>
                <a:latin typeface="Franklin Gothic Book" panose="020B0503020102020204" pitchFamily="34" charset="0"/>
                <a:cs typeface="Leelawadee" panose="020B0502040204020203" pitchFamily="34" charset="-34"/>
              </a:rPr>
              <a:t>New HIV diagnoses among youth ages 13–24 by selected demographics, Wisconsin, 2016–2020</a:t>
            </a:r>
            <a:endParaRPr lang="en-US" sz="2200" dirty="0">
              <a:solidFill>
                <a:schemeClr val="tx1"/>
              </a:solidFill>
              <a:latin typeface="Leelawadee" panose="020B0502040204020203" pitchFamily="34" charset="-34"/>
              <a:cs typeface="Leelawadee" panose="020B0502040204020203" pitchFamily="34" charset="-34"/>
            </a:endParaRPr>
          </a:p>
        </p:txBody>
      </p:sp>
      <p:sp>
        <p:nvSpPr>
          <p:cNvPr id="6" name="TextBox 28">
            <a:extLst>
              <a:ext uri="{FF2B5EF4-FFF2-40B4-BE49-F238E27FC236}">
                <a16:creationId xmlns:a16="http://schemas.microsoft.com/office/drawing/2014/main" id="{00000000-0008-0000-0D00-00001D000000}"/>
              </a:ext>
            </a:extLst>
          </p:cNvPr>
          <p:cNvSpPr txBox="1"/>
          <p:nvPr/>
        </p:nvSpPr>
        <p:spPr>
          <a:xfrm>
            <a:off x="-36066" y="5240836"/>
            <a:ext cx="1899737" cy="1686324"/>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2A5934"/>
                </a:solidFill>
                <a:effectLst/>
                <a:uLnTx/>
                <a:uFillTx/>
                <a:latin typeface="Franklin Gothic Book" panose="020B0503020102020204" pitchFamily="34" charset="0"/>
                <a:ea typeface="+mn-ea"/>
                <a:cs typeface="+mn-cs"/>
              </a:rPr>
              <a:t>91%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new diagnoses among youth were </a:t>
            </a:r>
            <a:r>
              <a:rPr kumimoji="0" lang="en-US" sz="1800" b="0" i="0" u="none" strike="noStrike" kern="0" cap="none" spc="0" normalizeH="0" baseline="0" noProof="0" dirty="0">
                <a:ln>
                  <a:noFill/>
                </a:ln>
                <a:solidFill>
                  <a:srgbClr val="2A5934"/>
                </a:solidFill>
                <a:effectLst/>
                <a:uLnTx/>
                <a:uFillTx/>
                <a:latin typeface="Franklin Gothic Book" panose="020B0503020102020204" pitchFamily="34" charset="0"/>
                <a:ea typeface="+mn-ea"/>
                <a:cs typeface="+mn-cs"/>
              </a:rPr>
              <a:t>male</a:t>
            </a:r>
          </a:p>
        </p:txBody>
      </p:sp>
      <p:sp>
        <p:nvSpPr>
          <p:cNvPr id="7" name="TextBox 8">
            <a:extLst>
              <a:ext uri="{FF2B5EF4-FFF2-40B4-BE49-F238E27FC236}">
                <a16:creationId xmlns:a16="http://schemas.microsoft.com/office/drawing/2014/main" id="{00000000-0008-0000-0D00-000009000000}"/>
              </a:ext>
            </a:extLst>
          </p:cNvPr>
          <p:cNvSpPr txBox="1"/>
          <p:nvPr/>
        </p:nvSpPr>
        <p:spPr>
          <a:xfrm>
            <a:off x="5896090" y="2530735"/>
            <a:ext cx="2064119" cy="155829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2A5934"/>
                </a:solidFill>
                <a:effectLst/>
                <a:uLnTx/>
                <a:uFillTx/>
                <a:latin typeface="Franklin Gothic Book" panose="020B0503020102020204" pitchFamily="34" charset="0"/>
                <a:ea typeface="+mn-ea"/>
                <a:cs typeface="+mn-cs"/>
              </a:rPr>
              <a:t>MMSC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accounts for </a:t>
            </a:r>
            <a:r>
              <a:rPr kumimoji="0" lang="en-US" sz="1800" b="0" i="0" u="none" strike="noStrike" kern="0" cap="none" spc="0" normalizeH="0" baseline="0" noProof="0" dirty="0">
                <a:ln>
                  <a:noFill/>
                </a:ln>
                <a:solidFill>
                  <a:srgbClr val="2A5934"/>
                </a:solidFill>
                <a:effectLst/>
                <a:uLnTx/>
                <a:uFillTx/>
                <a:latin typeface="Franklin Gothic Book" panose="020B0503020102020204" pitchFamily="34" charset="0"/>
                <a:ea typeface="+mn-ea"/>
                <a:cs typeface="+mn-cs"/>
              </a:rPr>
              <a:t>most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2A5934"/>
                </a:solidFill>
                <a:effectLst/>
                <a:uLnTx/>
                <a:uFillTx/>
                <a:latin typeface="Franklin Gothic Book" panose="020B0503020102020204" pitchFamily="34" charset="0"/>
                <a:ea typeface="+mn-ea"/>
                <a:cs typeface="+mn-cs"/>
              </a:rPr>
              <a:t>of new diagnoses in youth </a:t>
            </a:r>
          </a:p>
        </p:txBody>
      </p:sp>
      <p:sp>
        <p:nvSpPr>
          <p:cNvPr id="8" name="TextBox 4">
            <a:extLst>
              <a:ext uri="{FF2B5EF4-FFF2-40B4-BE49-F238E27FC236}">
                <a16:creationId xmlns:a16="http://schemas.microsoft.com/office/drawing/2014/main" id="{00000000-0008-0000-0D00-000005000000}"/>
              </a:ext>
            </a:extLst>
          </p:cNvPr>
          <p:cNvSpPr txBox="1"/>
          <p:nvPr/>
        </p:nvSpPr>
        <p:spPr>
          <a:xfrm>
            <a:off x="7718788" y="4967293"/>
            <a:ext cx="3674745" cy="1494968"/>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2A5934"/>
                </a:solidFill>
                <a:effectLst/>
                <a:uLnTx/>
                <a:uFillTx/>
                <a:latin typeface="Franklin Gothic Book" panose="020B0503020102020204" pitchFamily="34" charset="0"/>
                <a:ea typeface="+mn-ea"/>
                <a:cs typeface="+mn-cs"/>
              </a:rPr>
              <a:t>213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Franklin Gothic Book" panose="020B0503020102020204" pitchFamily="34" charset="0"/>
                <a:ea typeface="+mn-ea"/>
                <a:cs typeface="+mn-cs"/>
              </a:rPr>
              <a:t>youth were living with HIV in Wisconsin at the end of 2020</a:t>
            </a:r>
          </a:p>
        </p:txBody>
      </p:sp>
      <p:sp>
        <p:nvSpPr>
          <p:cNvPr id="4" name="TextBox 2">
            <a:extLst>
              <a:ext uri="{FF2B5EF4-FFF2-40B4-BE49-F238E27FC236}">
                <a16:creationId xmlns:a16="http://schemas.microsoft.com/office/drawing/2014/main" id="{00000000-0008-0000-0D00-000003000000}"/>
              </a:ext>
            </a:extLst>
          </p:cNvPr>
          <p:cNvSpPr txBox="1"/>
          <p:nvPr/>
        </p:nvSpPr>
        <p:spPr>
          <a:xfrm>
            <a:off x="-242440" y="2388594"/>
            <a:ext cx="2554434" cy="172402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2A5934"/>
                </a:solidFill>
                <a:effectLst/>
                <a:uLnTx/>
                <a:uFillTx/>
                <a:latin typeface="Franklin Gothic Book" panose="020B0503020102020204" pitchFamily="34" charset="0"/>
                <a:ea typeface="+mn-ea"/>
                <a:cs typeface="+mn-cs"/>
              </a:rPr>
              <a:t>23 times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2A5934"/>
                </a:solidFill>
                <a:effectLst/>
                <a:uLnTx/>
                <a:uFillTx/>
                <a:latin typeface="Franklin Gothic Book" panose="020B0503020102020204" pitchFamily="34" charset="0"/>
                <a:ea typeface="+mn-ea"/>
                <a:cs typeface="+mn-cs"/>
              </a:rPr>
              <a:t>Black youth </a:t>
            </a:r>
            <a:r>
              <a:rPr kumimoji="0" lang="en-US" sz="18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more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likely to be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diagnosed than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White youth</a:t>
            </a:r>
          </a:p>
        </p:txBody>
      </p:sp>
      <p:grpSp>
        <p:nvGrpSpPr>
          <p:cNvPr id="3" name="Group 2">
            <a:extLst>
              <a:ext uri="{FF2B5EF4-FFF2-40B4-BE49-F238E27FC236}">
                <a16:creationId xmlns:a16="http://schemas.microsoft.com/office/drawing/2014/main" id="{D018BBEE-8AFD-4CE5-8D6F-198BFB379A2C}"/>
              </a:ext>
            </a:extLst>
          </p:cNvPr>
          <p:cNvGrpSpPr/>
          <p:nvPr/>
        </p:nvGrpSpPr>
        <p:grpSpPr>
          <a:xfrm>
            <a:off x="2092180" y="5659365"/>
            <a:ext cx="4512252" cy="877967"/>
            <a:chOff x="2618506" y="5760837"/>
            <a:chExt cx="4512252" cy="877967"/>
          </a:xfrm>
        </p:grpSpPr>
        <p:pic>
          <p:nvPicPr>
            <p:cNvPr id="11" name="Graphic 18">
              <a:extLst>
                <a:ext uri="{FF2B5EF4-FFF2-40B4-BE49-F238E27FC236}">
                  <a16:creationId xmlns:a16="http://schemas.microsoft.com/office/drawing/2014/main" id="{00000000-0008-0000-0D00-00001300000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2" r="49894"/>
            <a:stretch/>
          </p:blipFill>
          <p:spPr>
            <a:xfrm>
              <a:off x="6678983" y="5787632"/>
              <a:ext cx="451775" cy="851172"/>
            </a:xfrm>
            <a:prstGeom prst="rect">
              <a:avLst/>
            </a:prstGeom>
          </p:spPr>
        </p:pic>
        <p:pic>
          <p:nvPicPr>
            <p:cNvPr id="23" name="Graphic 21">
              <a:extLst>
                <a:ext uri="{FF2B5EF4-FFF2-40B4-BE49-F238E27FC236}">
                  <a16:creationId xmlns:a16="http://schemas.microsoft.com/office/drawing/2014/main" id="{3D62CC94-1AE2-4262-AACD-B0B599E063B5}"/>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49830" r="763"/>
            <a:stretch/>
          </p:blipFill>
          <p:spPr>
            <a:xfrm>
              <a:off x="3054296" y="5766530"/>
              <a:ext cx="467997" cy="851172"/>
            </a:xfrm>
            <a:prstGeom prst="rect">
              <a:avLst/>
            </a:prstGeom>
          </p:spPr>
        </p:pic>
        <p:pic>
          <p:nvPicPr>
            <p:cNvPr id="25" name="Graphic 22">
              <a:extLst>
                <a:ext uri="{FF2B5EF4-FFF2-40B4-BE49-F238E27FC236}">
                  <a16:creationId xmlns:a16="http://schemas.microsoft.com/office/drawing/2014/main" id="{ADDA2FF5-285B-49AA-AB62-E9DA2F1DEF0F}"/>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49830" r="763"/>
            <a:stretch/>
          </p:blipFill>
          <p:spPr>
            <a:xfrm>
              <a:off x="3507685" y="5779434"/>
              <a:ext cx="459544" cy="843552"/>
            </a:xfrm>
            <a:prstGeom prst="rect">
              <a:avLst/>
            </a:prstGeom>
          </p:spPr>
        </p:pic>
        <p:pic>
          <p:nvPicPr>
            <p:cNvPr id="26" name="Graphic 23">
              <a:extLst>
                <a:ext uri="{FF2B5EF4-FFF2-40B4-BE49-F238E27FC236}">
                  <a16:creationId xmlns:a16="http://schemas.microsoft.com/office/drawing/2014/main" id="{5320AE95-3B80-40C7-98E4-566C73EA1271}"/>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49830" r="763"/>
            <a:stretch/>
          </p:blipFill>
          <p:spPr>
            <a:xfrm>
              <a:off x="3958717" y="5780250"/>
              <a:ext cx="460451" cy="845457"/>
            </a:xfrm>
            <a:prstGeom prst="rect">
              <a:avLst/>
            </a:prstGeom>
          </p:spPr>
        </p:pic>
        <p:pic>
          <p:nvPicPr>
            <p:cNvPr id="27" name="Graphic 24">
              <a:extLst>
                <a:ext uri="{FF2B5EF4-FFF2-40B4-BE49-F238E27FC236}">
                  <a16:creationId xmlns:a16="http://schemas.microsoft.com/office/drawing/2014/main" id="{3CAE4FED-910A-4A73-B818-C5401002CE17}"/>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49830" r="763"/>
            <a:stretch/>
          </p:blipFill>
          <p:spPr>
            <a:xfrm>
              <a:off x="4415917" y="5782971"/>
              <a:ext cx="460452" cy="843552"/>
            </a:xfrm>
            <a:prstGeom prst="rect">
              <a:avLst/>
            </a:prstGeom>
          </p:spPr>
        </p:pic>
        <p:pic>
          <p:nvPicPr>
            <p:cNvPr id="28" name="Graphic 25">
              <a:extLst>
                <a:ext uri="{FF2B5EF4-FFF2-40B4-BE49-F238E27FC236}">
                  <a16:creationId xmlns:a16="http://schemas.microsoft.com/office/drawing/2014/main" id="{747A7B10-BB84-4712-91D6-C7961716A5C1}"/>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49830" r="763"/>
            <a:stretch/>
          </p:blipFill>
          <p:spPr>
            <a:xfrm>
              <a:off x="4865952" y="5785693"/>
              <a:ext cx="461449" cy="841647"/>
            </a:xfrm>
            <a:prstGeom prst="rect">
              <a:avLst/>
            </a:prstGeom>
          </p:spPr>
        </p:pic>
        <p:pic>
          <p:nvPicPr>
            <p:cNvPr id="29" name="Graphic 26">
              <a:extLst>
                <a:ext uri="{FF2B5EF4-FFF2-40B4-BE49-F238E27FC236}">
                  <a16:creationId xmlns:a16="http://schemas.microsoft.com/office/drawing/2014/main" id="{FD97415F-C9C7-4A77-A9CC-823697748B5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49830" r="763"/>
            <a:stretch/>
          </p:blipFill>
          <p:spPr>
            <a:xfrm>
              <a:off x="5311995" y="5783878"/>
              <a:ext cx="471881" cy="841647"/>
            </a:xfrm>
            <a:prstGeom prst="rect">
              <a:avLst/>
            </a:prstGeom>
          </p:spPr>
        </p:pic>
        <p:pic>
          <p:nvPicPr>
            <p:cNvPr id="30" name="Graphic 27">
              <a:extLst>
                <a:ext uri="{FF2B5EF4-FFF2-40B4-BE49-F238E27FC236}">
                  <a16:creationId xmlns:a16="http://schemas.microsoft.com/office/drawing/2014/main" id="{22796E6E-9F36-46DB-AEDA-4020CC5BF928}"/>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49830" r="763"/>
            <a:stretch/>
          </p:blipFill>
          <p:spPr>
            <a:xfrm>
              <a:off x="2618506" y="5760837"/>
              <a:ext cx="449021" cy="849267"/>
            </a:xfrm>
            <a:prstGeom prst="rect">
              <a:avLst/>
            </a:prstGeom>
          </p:spPr>
        </p:pic>
        <p:pic>
          <p:nvPicPr>
            <p:cNvPr id="31" name="Graphic 30">
              <a:extLst>
                <a:ext uri="{FF2B5EF4-FFF2-40B4-BE49-F238E27FC236}">
                  <a16:creationId xmlns:a16="http://schemas.microsoft.com/office/drawing/2014/main" id="{5A1ACEC9-95EE-4765-A6C9-084703922ADC}"/>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49830" r="763"/>
            <a:stretch/>
          </p:blipFill>
          <p:spPr>
            <a:xfrm>
              <a:off x="5780625" y="5793403"/>
              <a:ext cx="466166" cy="839742"/>
            </a:xfrm>
            <a:prstGeom prst="rect">
              <a:avLst/>
            </a:prstGeom>
          </p:spPr>
        </p:pic>
        <p:pic>
          <p:nvPicPr>
            <p:cNvPr id="32" name="Graphic 31">
              <a:extLst>
                <a:ext uri="{FF2B5EF4-FFF2-40B4-BE49-F238E27FC236}">
                  <a16:creationId xmlns:a16="http://schemas.microsoft.com/office/drawing/2014/main" id="{743E7F5D-FC43-4477-99F6-DC7ACCBB91FE}"/>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49830" r="763"/>
            <a:stretch/>
          </p:blipFill>
          <p:spPr>
            <a:xfrm>
              <a:off x="6232110" y="5785783"/>
              <a:ext cx="466166" cy="839742"/>
            </a:xfrm>
            <a:prstGeom prst="rect">
              <a:avLst/>
            </a:prstGeom>
          </p:spPr>
        </p:pic>
      </p:grpSp>
      <p:graphicFrame>
        <p:nvGraphicFramePr>
          <p:cNvPr id="12" name="Table 12">
            <a:extLst>
              <a:ext uri="{FF2B5EF4-FFF2-40B4-BE49-F238E27FC236}">
                <a16:creationId xmlns:a16="http://schemas.microsoft.com/office/drawing/2014/main" id="{4ECF2B0D-834A-3063-4D4E-28E9D8327D65}"/>
              </a:ext>
            </a:extLst>
          </p:cNvPr>
          <p:cNvGraphicFramePr>
            <a:graphicFrameLocks noGrp="1"/>
          </p:cNvGraphicFramePr>
          <p:nvPr>
            <p:extLst>
              <p:ext uri="{D42A27DB-BD31-4B8C-83A1-F6EECF244321}">
                <p14:modId xmlns:p14="http://schemas.microsoft.com/office/powerpoint/2010/main" val="1952712914"/>
              </p:ext>
            </p:extLst>
          </p:nvPr>
        </p:nvGraphicFramePr>
        <p:xfrm>
          <a:off x="2021602" y="1730950"/>
          <a:ext cx="3537385" cy="3230880"/>
        </p:xfrm>
        <a:graphic>
          <a:graphicData uri="http://schemas.openxmlformats.org/drawingml/2006/table">
            <a:tbl>
              <a:tblPr firstRow="1" bandRow="1">
                <a:tableStyleId>{2D5ABB26-0587-4C30-8999-92F81FD0307C}</a:tableStyleId>
              </a:tblPr>
              <a:tblGrid>
                <a:gridCol w="1674361">
                  <a:extLst>
                    <a:ext uri="{9D8B030D-6E8A-4147-A177-3AD203B41FA5}">
                      <a16:colId xmlns:a16="http://schemas.microsoft.com/office/drawing/2014/main" val="2794997542"/>
                    </a:ext>
                  </a:extLst>
                </a:gridCol>
                <a:gridCol w="874666">
                  <a:extLst>
                    <a:ext uri="{9D8B030D-6E8A-4147-A177-3AD203B41FA5}">
                      <a16:colId xmlns:a16="http://schemas.microsoft.com/office/drawing/2014/main" val="3874007737"/>
                    </a:ext>
                  </a:extLst>
                </a:gridCol>
                <a:gridCol w="988358">
                  <a:extLst>
                    <a:ext uri="{9D8B030D-6E8A-4147-A177-3AD203B41FA5}">
                      <a16:colId xmlns:a16="http://schemas.microsoft.com/office/drawing/2014/main" val="2671885575"/>
                    </a:ext>
                  </a:extLst>
                </a:gridCol>
              </a:tblGrid>
              <a:tr h="499304">
                <a:tc>
                  <a:txBody>
                    <a:bodyPr/>
                    <a:lstStyle/>
                    <a:p>
                      <a:pPr algn="ctr"/>
                      <a:endParaRPr lang="en-US" sz="1600" dirty="0">
                        <a:latin typeface="Franklin Gothic Book" panose="020B0503020102020204" pitchFamily="34" charset="0"/>
                      </a:endParaRPr>
                    </a:p>
                    <a:p>
                      <a:pPr algn="ctr"/>
                      <a:r>
                        <a:rPr lang="en-US" sz="1600" dirty="0">
                          <a:latin typeface="Franklin Gothic Book" panose="020B0503020102020204" pitchFamily="34" charset="0"/>
                        </a:rPr>
                        <a:t>Race/Ethnicity</a:t>
                      </a:r>
                    </a:p>
                  </a:txBody>
                  <a:tcPr>
                    <a:lnB w="12700" cap="flat" cmpd="sng" algn="ctr">
                      <a:solidFill>
                        <a:schemeClr val="tx1"/>
                      </a:solidFill>
                      <a:prstDash val="solid"/>
                      <a:round/>
                      <a:headEnd type="none" w="med" len="med"/>
                      <a:tailEnd type="none" w="med" len="med"/>
                    </a:lnB>
                  </a:tcPr>
                </a:tc>
                <a:tc>
                  <a:txBody>
                    <a:bodyPr/>
                    <a:lstStyle/>
                    <a:p>
                      <a:pPr algn="ctr"/>
                      <a:endParaRPr lang="en-US" sz="1600" dirty="0">
                        <a:latin typeface="Franklin Gothic Book" panose="020B0503020102020204" pitchFamily="34" charset="0"/>
                      </a:endParaRPr>
                    </a:p>
                    <a:p>
                      <a:pPr algn="ctr"/>
                      <a:r>
                        <a:rPr lang="en-US" sz="1600" dirty="0">
                          <a:latin typeface="Franklin Gothic Book" panose="020B0503020102020204" pitchFamily="34" charset="0"/>
                        </a:rPr>
                        <a:t>Number</a:t>
                      </a:r>
                    </a:p>
                  </a:txBody>
                  <a:tcPr>
                    <a:lnB w="12700" cap="flat" cmpd="sng" algn="ctr">
                      <a:solidFill>
                        <a:schemeClr val="tx1"/>
                      </a:solidFill>
                      <a:prstDash val="solid"/>
                      <a:round/>
                      <a:headEnd type="none" w="med" len="med"/>
                      <a:tailEnd type="none" w="med" len="med"/>
                    </a:lnB>
                  </a:tcPr>
                </a:tc>
                <a:tc>
                  <a:txBody>
                    <a:bodyPr/>
                    <a:lstStyle/>
                    <a:p>
                      <a:pPr algn="ctr"/>
                      <a:r>
                        <a:rPr lang="en-US" sz="1600" dirty="0">
                          <a:latin typeface="Franklin Gothic Book" panose="020B0503020102020204" pitchFamily="34" charset="0"/>
                        </a:rPr>
                        <a:t>Rate per 100,000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5757717"/>
                  </a:ext>
                </a:extLst>
              </a:tr>
              <a:tr h="289071">
                <a:tc>
                  <a:txBody>
                    <a:bodyPr/>
                    <a:lstStyle/>
                    <a:p>
                      <a:pPr algn="r"/>
                      <a:r>
                        <a:rPr lang="en-US" sz="1600" b="1" dirty="0">
                          <a:latin typeface="Franklin Gothic Book" panose="020B0503020102020204" pitchFamily="34" charset="0"/>
                        </a:rPr>
                        <a:t>Statewide</a:t>
                      </a:r>
                    </a:p>
                  </a:txBody>
                  <a:tcPr>
                    <a:lnT w="12700" cap="flat" cmpd="sng" algn="ctr">
                      <a:solidFill>
                        <a:schemeClr val="tx1"/>
                      </a:solidFill>
                      <a:prstDash val="solid"/>
                      <a:round/>
                      <a:headEnd type="none" w="med" len="med"/>
                      <a:tailEnd type="none" w="med" len="med"/>
                    </a:lnT>
                  </a:tcPr>
                </a:tc>
                <a:tc>
                  <a:txBody>
                    <a:bodyPr/>
                    <a:lstStyle/>
                    <a:p>
                      <a:pPr algn="ctr"/>
                      <a:r>
                        <a:rPr lang="en-US" sz="1600" dirty="0">
                          <a:latin typeface="Franklin Gothic Book" panose="020B0503020102020204" pitchFamily="34" charset="0"/>
                        </a:rPr>
                        <a:t>271</a:t>
                      </a:r>
                    </a:p>
                  </a:txBody>
                  <a:tcPr>
                    <a:lnT w="12700" cap="flat" cmpd="sng" algn="ctr">
                      <a:solidFill>
                        <a:schemeClr val="tx1"/>
                      </a:solidFill>
                      <a:prstDash val="solid"/>
                      <a:round/>
                      <a:headEnd type="none" w="med" len="med"/>
                      <a:tailEnd type="none" w="med" len="med"/>
                    </a:lnT>
                  </a:tcPr>
                </a:tc>
                <a:tc>
                  <a:txBody>
                    <a:bodyPr/>
                    <a:lstStyle/>
                    <a:p>
                      <a:pPr algn="ctr"/>
                      <a:r>
                        <a:rPr lang="en-US" sz="1600" dirty="0">
                          <a:latin typeface="Franklin Gothic Book" panose="020B0503020102020204" pitchFamily="34" charset="0"/>
                        </a:rPr>
                        <a:t>7</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79090737"/>
                  </a:ext>
                </a:extLst>
              </a:tr>
              <a:tr h="289071">
                <a:tc>
                  <a:txBody>
                    <a:bodyPr/>
                    <a:lstStyle/>
                    <a:p>
                      <a:pPr algn="r"/>
                      <a:r>
                        <a:rPr lang="en-US" sz="1600" dirty="0">
                          <a:latin typeface="Franklin Gothic Book" panose="020B0503020102020204" pitchFamily="34" charset="0"/>
                        </a:rPr>
                        <a:t>Hispanic</a:t>
                      </a:r>
                    </a:p>
                  </a:txBody>
                  <a:tcPr/>
                </a:tc>
                <a:tc>
                  <a:txBody>
                    <a:bodyPr/>
                    <a:lstStyle/>
                    <a:p>
                      <a:pPr algn="ctr"/>
                      <a:r>
                        <a:rPr lang="en-US" sz="1600" dirty="0">
                          <a:latin typeface="Franklin Gothic Book" panose="020B0503020102020204" pitchFamily="34" charset="0"/>
                        </a:rPr>
                        <a:t>30</a:t>
                      </a:r>
                    </a:p>
                  </a:txBody>
                  <a:tcPr/>
                </a:tc>
                <a:tc>
                  <a:txBody>
                    <a:bodyPr/>
                    <a:lstStyle/>
                    <a:p>
                      <a:pPr algn="ctr"/>
                      <a:r>
                        <a:rPr lang="en-US" sz="1600" dirty="0">
                          <a:latin typeface="Franklin Gothic Book" panose="020B0503020102020204" pitchFamily="34" charset="0"/>
                        </a:rPr>
                        <a:t>8</a:t>
                      </a:r>
                    </a:p>
                  </a:txBody>
                  <a:tcPr/>
                </a:tc>
                <a:extLst>
                  <a:ext uri="{0D108BD9-81ED-4DB2-BD59-A6C34878D82A}">
                    <a16:rowId xmlns:a16="http://schemas.microsoft.com/office/drawing/2014/main" val="3533480446"/>
                  </a:ext>
                </a:extLst>
              </a:tr>
              <a:tr h="289071">
                <a:tc>
                  <a:txBody>
                    <a:bodyPr/>
                    <a:lstStyle/>
                    <a:p>
                      <a:pPr algn="r"/>
                      <a:r>
                        <a:rPr lang="en-US" sz="1600" dirty="0">
                          <a:latin typeface="Franklin Gothic Book" panose="020B0503020102020204" pitchFamily="34" charset="0"/>
                        </a:rPr>
                        <a:t>Native American</a:t>
                      </a:r>
                      <a:r>
                        <a:rPr lang="en-US" sz="1600" baseline="30000" dirty="0">
                          <a:latin typeface="Franklin Gothic Book" panose="020B0503020102020204" pitchFamily="34" charset="0"/>
                        </a:rPr>
                        <a:t>†</a:t>
                      </a:r>
                    </a:p>
                  </a:txBody>
                  <a:tcPr/>
                </a:tc>
                <a:tc>
                  <a:txBody>
                    <a:bodyPr/>
                    <a:lstStyle/>
                    <a:p>
                      <a:pPr algn="ctr"/>
                      <a:r>
                        <a:rPr lang="en-US" sz="1600" dirty="0">
                          <a:latin typeface="Franklin Gothic Book" panose="020B0503020102020204" pitchFamily="34" charset="0"/>
                        </a:rPr>
                        <a:t>1</a:t>
                      </a:r>
                    </a:p>
                  </a:txBody>
                  <a:tcPr/>
                </a:tc>
                <a:tc>
                  <a:txBody>
                    <a:bodyPr/>
                    <a:lstStyle/>
                    <a:p>
                      <a:pPr algn="ctr"/>
                      <a:r>
                        <a:rPr lang="en-US" sz="1600" dirty="0">
                          <a:latin typeface="Franklin Gothic Book" panose="020B0503020102020204" pitchFamily="34" charset="0"/>
                        </a:rPr>
                        <a:t>-</a:t>
                      </a:r>
                    </a:p>
                  </a:txBody>
                  <a:tcPr/>
                </a:tc>
                <a:extLst>
                  <a:ext uri="{0D108BD9-81ED-4DB2-BD59-A6C34878D82A}">
                    <a16:rowId xmlns:a16="http://schemas.microsoft.com/office/drawing/2014/main" val="818367437"/>
                  </a:ext>
                </a:extLst>
              </a:tr>
              <a:tr h="289071">
                <a:tc>
                  <a:txBody>
                    <a:bodyPr/>
                    <a:lstStyle/>
                    <a:p>
                      <a:pPr algn="r"/>
                      <a:r>
                        <a:rPr lang="en-US" sz="1600" dirty="0">
                          <a:latin typeface="Franklin Gothic Book" panose="020B0503020102020204" pitchFamily="34" charset="0"/>
                        </a:rPr>
                        <a:t>Asian</a:t>
                      </a:r>
                      <a:r>
                        <a:rPr lang="en-US" sz="1600" baseline="30000" dirty="0">
                          <a:latin typeface="Franklin Gothic Book" panose="020B0503020102020204" pitchFamily="34" charset="0"/>
                        </a:rPr>
                        <a:t>†</a:t>
                      </a:r>
                      <a:endParaRPr lang="en-US" sz="1600" dirty="0">
                        <a:latin typeface="Franklin Gothic Book" panose="020B0503020102020204" pitchFamily="34" charset="0"/>
                      </a:endParaRPr>
                    </a:p>
                  </a:txBody>
                  <a:tcPr/>
                </a:tc>
                <a:tc>
                  <a:txBody>
                    <a:bodyPr/>
                    <a:lstStyle/>
                    <a:p>
                      <a:pPr algn="ctr"/>
                      <a:r>
                        <a:rPr lang="en-US" sz="1600" dirty="0">
                          <a:latin typeface="Franklin Gothic Book" panose="020B0503020102020204" pitchFamily="34" charset="0"/>
                        </a:rPr>
                        <a:t>4</a:t>
                      </a:r>
                    </a:p>
                  </a:txBody>
                  <a:tcPr/>
                </a:tc>
                <a:tc>
                  <a:txBody>
                    <a:bodyPr/>
                    <a:lstStyle/>
                    <a:p>
                      <a:pPr algn="ctr"/>
                      <a:r>
                        <a:rPr lang="en-US" sz="1600" dirty="0">
                          <a:latin typeface="Franklin Gothic Book" panose="020B0503020102020204" pitchFamily="34" charset="0"/>
                        </a:rPr>
                        <a:t>-</a:t>
                      </a:r>
                    </a:p>
                  </a:txBody>
                  <a:tcPr/>
                </a:tc>
                <a:extLst>
                  <a:ext uri="{0D108BD9-81ED-4DB2-BD59-A6C34878D82A}">
                    <a16:rowId xmlns:a16="http://schemas.microsoft.com/office/drawing/2014/main" val="1223221089"/>
                  </a:ext>
                </a:extLst>
              </a:tr>
              <a:tr h="289071">
                <a:tc>
                  <a:txBody>
                    <a:bodyPr/>
                    <a:lstStyle/>
                    <a:p>
                      <a:pPr algn="r"/>
                      <a:r>
                        <a:rPr lang="en-US" sz="1600" dirty="0">
                          <a:latin typeface="Franklin Gothic Book" panose="020B0503020102020204" pitchFamily="34" charset="0"/>
                        </a:rPr>
                        <a:t>Black</a:t>
                      </a:r>
                    </a:p>
                  </a:txBody>
                  <a:tcPr/>
                </a:tc>
                <a:tc>
                  <a:txBody>
                    <a:bodyPr/>
                    <a:lstStyle/>
                    <a:p>
                      <a:pPr algn="ctr"/>
                      <a:r>
                        <a:rPr lang="en-US" sz="1600" dirty="0">
                          <a:latin typeface="Franklin Gothic Book" panose="020B0503020102020204" pitchFamily="34" charset="0"/>
                        </a:rPr>
                        <a:t>171</a:t>
                      </a:r>
                    </a:p>
                  </a:txBody>
                  <a:tcPr/>
                </a:tc>
                <a:tc>
                  <a:txBody>
                    <a:bodyPr/>
                    <a:lstStyle/>
                    <a:p>
                      <a:pPr algn="ctr"/>
                      <a:r>
                        <a:rPr lang="en-US" sz="1600" dirty="0">
                          <a:latin typeface="Franklin Gothic Book" panose="020B0503020102020204" pitchFamily="34" charset="0"/>
                        </a:rPr>
                        <a:t>46</a:t>
                      </a:r>
                    </a:p>
                  </a:txBody>
                  <a:tcPr/>
                </a:tc>
                <a:extLst>
                  <a:ext uri="{0D108BD9-81ED-4DB2-BD59-A6C34878D82A}">
                    <a16:rowId xmlns:a16="http://schemas.microsoft.com/office/drawing/2014/main" val="1316310471"/>
                  </a:ext>
                </a:extLst>
              </a:tr>
              <a:tr h="289071">
                <a:tc>
                  <a:txBody>
                    <a:bodyPr/>
                    <a:lstStyle/>
                    <a:p>
                      <a:pPr algn="r"/>
                      <a:r>
                        <a:rPr lang="en-US" sz="1600" dirty="0">
                          <a:latin typeface="Franklin Gothic Book" panose="020B0503020102020204" pitchFamily="34" charset="0"/>
                        </a:rPr>
                        <a:t>White</a:t>
                      </a:r>
                    </a:p>
                  </a:txBody>
                  <a:tcPr/>
                </a:tc>
                <a:tc>
                  <a:txBody>
                    <a:bodyPr/>
                    <a:lstStyle/>
                    <a:p>
                      <a:pPr algn="ctr"/>
                      <a:r>
                        <a:rPr lang="en-US" sz="1600" dirty="0">
                          <a:latin typeface="Franklin Gothic Book" panose="020B0503020102020204" pitchFamily="34" charset="0"/>
                        </a:rPr>
                        <a:t>55</a:t>
                      </a:r>
                    </a:p>
                  </a:txBody>
                  <a:tcPr/>
                </a:tc>
                <a:tc>
                  <a:txBody>
                    <a:bodyPr/>
                    <a:lstStyle/>
                    <a:p>
                      <a:pPr algn="ctr"/>
                      <a:r>
                        <a:rPr lang="en-US" sz="1600" dirty="0">
                          <a:latin typeface="Franklin Gothic Book" panose="020B0503020102020204" pitchFamily="34" charset="0"/>
                        </a:rPr>
                        <a:t>2</a:t>
                      </a:r>
                    </a:p>
                  </a:txBody>
                  <a:tcPr/>
                </a:tc>
                <a:extLst>
                  <a:ext uri="{0D108BD9-81ED-4DB2-BD59-A6C34878D82A}">
                    <a16:rowId xmlns:a16="http://schemas.microsoft.com/office/drawing/2014/main" val="1420179485"/>
                  </a:ext>
                </a:extLst>
              </a:tr>
              <a:tr h="289071">
                <a:tc>
                  <a:txBody>
                    <a:bodyPr/>
                    <a:lstStyle/>
                    <a:p>
                      <a:pPr algn="r"/>
                      <a:r>
                        <a:rPr lang="en-US" sz="1600" dirty="0">
                          <a:latin typeface="Franklin Gothic Book" panose="020B0503020102020204" pitchFamily="34" charset="0"/>
                        </a:rPr>
                        <a:t>Multiracial</a:t>
                      </a:r>
                      <a:r>
                        <a:rPr lang="en-US" sz="1600" baseline="30000" dirty="0">
                          <a:latin typeface="Franklin Gothic Book" panose="020B0503020102020204" pitchFamily="34" charset="0"/>
                        </a:rPr>
                        <a:t>‡</a:t>
                      </a:r>
                    </a:p>
                  </a:txBody>
                  <a:tcPr>
                    <a:lnB w="12700" cap="flat" cmpd="sng" algn="ctr">
                      <a:solidFill>
                        <a:schemeClr val="tx1"/>
                      </a:solidFill>
                      <a:prstDash val="solid"/>
                      <a:round/>
                      <a:headEnd type="none" w="med" len="med"/>
                      <a:tailEnd type="none" w="med" len="med"/>
                    </a:lnB>
                  </a:tcPr>
                </a:tc>
                <a:tc>
                  <a:txBody>
                    <a:bodyPr/>
                    <a:lstStyle/>
                    <a:p>
                      <a:pPr algn="ctr"/>
                      <a:r>
                        <a:rPr lang="en-US" sz="1600" dirty="0">
                          <a:latin typeface="Franklin Gothic Book" panose="020B0503020102020204" pitchFamily="34" charset="0"/>
                        </a:rPr>
                        <a:t>10</a:t>
                      </a:r>
                    </a:p>
                  </a:txBody>
                  <a:tcPr>
                    <a:lnB w="12700" cap="flat" cmpd="sng" algn="ctr">
                      <a:solidFill>
                        <a:schemeClr val="tx1"/>
                      </a:solidFill>
                      <a:prstDash val="solid"/>
                      <a:round/>
                      <a:headEnd type="none" w="med" len="med"/>
                      <a:tailEnd type="none" w="med" len="med"/>
                    </a:lnB>
                  </a:tcPr>
                </a:tc>
                <a:tc>
                  <a:txBody>
                    <a:bodyPr/>
                    <a:lstStyle/>
                    <a:p>
                      <a:pPr algn="ctr"/>
                      <a:r>
                        <a:rPr lang="en-US" sz="1600" dirty="0">
                          <a:latin typeface="Franklin Gothic Book" panose="020B0503020102020204" pitchFamily="34" charset="0"/>
                        </a:rPr>
                        <a:t>-</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5782339"/>
                  </a:ext>
                </a:extLst>
              </a:tr>
              <a:tr h="262792">
                <a:tc>
                  <a:txBody>
                    <a:bodyPr/>
                    <a:lstStyle/>
                    <a:p>
                      <a:pPr algn="r"/>
                      <a:endParaRPr lang="en-US" sz="1400" baseline="30000" dirty="0">
                        <a:latin typeface="Franklin Gothic Book" panose="020B0503020102020204" pitchFamily="34" charset="0"/>
                      </a:endParaRPr>
                    </a:p>
                  </a:txBody>
                  <a:tcPr>
                    <a:lnT w="12700" cap="flat" cmpd="sng" algn="ctr">
                      <a:solidFill>
                        <a:schemeClr val="tx1"/>
                      </a:solidFill>
                      <a:prstDash val="solid"/>
                      <a:round/>
                      <a:headEnd type="none" w="med" len="med"/>
                      <a:tailEnd type="none" w="med" len="med"/>
                    </a:lnT>
                  </a:tcPr>
                </a:tc>
                <a:tc>
                  <a:txBody>
                    <a:bodyPr/>
                    <a:lstStyle/>
                    <a:p>
                      <a:endParaRPr lang="en-US" sz="1400" dirty="0">
                        <a:latin typeface="Franklin Gothic Book" panose="020B0503020102020204" pitchFamily="34" charset="0"/>
                      </a:endParaRPr>
                    </a:p>
                  </a:txBody>
                  <a:tcPr>
                    <a:lnT w="12700" cap="flat" cmpd="sng" algn="ctr">
                      <a:solidFill>
                        <a:schemeClr val="tx1"/>
                      </a:solidFill>
                      <a:prstDash val="solid"/>
                      <a:round/>
                      <a:headEnd type="none" w="med" len="med"/>
                      <a:tailEnd type="none" w="med" len="med"/>
                    </a:lnT>
                  </a:tcPr>
                </a:tc>
                <a:tc>
                  <a:txBody>
                    <a:bodyPr/>
                    <a:lstStyle/>
                    <a:p>
                      <a:endParaRPr lang="en-US" sz="1400" dirty="0">
                        <a:latin typeface="Franklin Gothic Book" panose="020B0503020102020204"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04638877"/>
                  </a:ext>
                </a:extLst>
              </a:tr>
            </a:tbl>
          </a:graphicData>
        </a:graphic>
      </p:graphicFrame>
      <p:sp>
        <p:nvSpPr>
          <p:cNvPr id="17" name="TextBox 15">
            <a:extLst>
              <a:ext uri="{FF2B5EF4-FFF2-40B4-BE49-F238E27FC236}">
                <a16:creationId xmlns:a16="http://schemas.microsoft.com/office/drawing/2014/main" id="{ABA7590D-123A-7AC1-9836-D7B27FAE854D}"/>
              </a:ext>
            </a:extLst>
          </p:cNvPr>
          <p:cNvSpPr txBox="1"/>
          <p:nvPr/>
        </p:nvSpPr>
        <p:spPr>
          <a:xfrm>
            <a:off x="1886969" y="4645027"/>
            <a:ext cx="4031040" cy="4616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i="1" dirty="0">
                <a:latin typeface="Franklin Gothic Book" panose="020B0503020102020204" pitchFamily="34" charset="0"/>
              </a:rPr>
              <a:t>†Rates based on counts &lt;5 are not shown. </a:t>
            </a:r>
          </a:p>
          <a:p>
            <a:r>
              <a:rPr lang="en-US" sz="1200" i="1" dirty="0">
                <a:latin typeface="Franklin Gothic Book" panose="020B0503020102020204" pitchFamily="34" charset="0"/>
              </a:rPr>
              <a:t>‡Population denominator is unavailable for rate calculation.</a:t>
            </a:r>
          </a:p>
        </p:txBody>
      </p:sp>
      <p:pic>
        <p:nvPicPr>
          <p:cNvPr id="14" name="Picture 13" descr="A picture containing chart">
            <a:extLst>
              <a:ext uri="{FF2B5EF4-FFF2-40B4-BE49-F238E27FC236}">
                <a16:creationId xmlns:a16="http://schemas.microsoft.com/office/drawing/2014/main" id="{638D69A6-D501-AD5F-AC99-AC2B4EF552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7809" y="1982472"/>
            <a:ext cx="4344828" cy="2305419"/>
          </a:xfrm>
          <a:prstGeom prst="rect">
            <a:avLst/>
          </a:prstGeom>
        </p:spPr>
      </p:pic>
    </p:spTree>
    <p:extLst>
      <p:ext uri="{BB962C8B-B14F-4D97-AF65-F5344CB8AC3E}">
        <p14:creationId xmlns:p14="http://schemas.microsoft.com/office/powerpoint/2010/main" val="2784569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CC30D-3542-4194-B9C9-A3862CDE3188}"/>
              </a:ext>
            </a:extLst>
          </p:cNvPr>
          <p:cNvSpPr>
            <a:spLocks noGrp="1"/>
          </p:cNvSpPr>
          <p:nvPr>
            <p:ph type="title"/>
          </p:nvPr>
        </p:nvSpPr>
        <p:spPr>
          <a:xfrm>
            <a:off x="609600" y="136484"/>
            <a:ext cx="10972800" cy="1073951"/>
          </a:xfrm>
        </p:spPr>
        <p:txBody>
          <a:bodyPr/>
          <a:lstStyle/>
          <a:p>
            <a:pPr algn="ctr"/>
            <a:r>
              <a:rPr lang="en-US" b="1" dirty="0">
                <a:solidFill>
                  <a:schemeClr val="accent3"/>
                </a:solidFill>
                <a:latin typeface="Leelawadee" panose="020B0502040204020203" pitchFamily="34" charset="-34"/>
                <a:cs typeface="Leelawadee" panose="020B0502040204020203" pitchFamily="34" charset="-34"/>
              </a:rPr>
              <a:t>Introduction</a:t>
            </a:r>
            <a:endParaRPr lang="en-US" dirty="0">
              <a:solidFill>
                <a:schemeClr val="accent3"/>
              </a:solidFill>
            </a:endParaRPr>
          </a:p>
        </p:txBody>
      </p:sp>
      <p:sp>
        <p:nvSpPr>
          <p:cNvPr id="3" name="Content Placeholder 2">
            <a:extLst>
              <a:ext uri="{FF2B5EF4-FFF2-40B4-BE49-F238E27FC236}">
                <a16:creationId xmlns:a16="http://schemas.microsoft.com/office/drawing/2014/main" id="{9C5B7D88-685C-48E7-83ED-13706726730F}"/>
              </a:ext>
            </a:extLst>
          </p:cNvPr>
          <p:cNvSpPr>
            <a:spLocks noGrp="1"/>
          </p:cNvSpPr>
          <p:nvPr>
            <p:ph sz="quarter" idx="10"/>
          </p:nvPr>
        </p:nvSpPr>
        <p:spPr>
          <a:xfrm>
            <a:off x="609600" y="1337794"/>
            <a:ext cx="10972800" cy="5110342"/>
          </a:xfrm>
        </p:spPr>
        <p:txBody>
          <a:bodyPr>
            <a:normAutofit/>
          </a:bodyPr>
          <a:lstStyle/>
          <a:p>
            <a:pPr marL="0" indent="0">
              <a:buNone/>
            </a:pPr>
            <a:r>
              <a:rPr lang="en-US" dirty="0">
                <a:latin typeface="Franklin Gothic Book" panose="020B0503020102020204" pitchFamily="34" charset="0"/>
              </a:rPr>
              <a:t>The purpose of the Wisconsin HIV Integrated Epidemiology Profile, 2016–2020 is to describe HIV among various populations in terms of socio-demographic, geographic, behavioral, and clinical characteristics. </a:t>
            </a:r>
          </a:p>
          <a:p>
            <a:endParaRPr lang="en-US" dirty="0">
              <a:latin typeface="Franklin Gothic Book" panose="020B0503020102020204" pitchFamily="34" charset="0"/>
            </a:endParaRPr>
          </a:p>
          <a:p>
            <a:pPr marL="0" indent="0">
              <a:buNone/>
            </a:pPr>
            <a:r>
              <a:rPr lang="en-US" dirty="0">
                <a:latin typeface="Franklin Gothic Book" panose="020B0503020102020204" pitchFamily="34" charset="0"/>
              </a:rPr>
              <a:t>This profile can serve as a tool at the state and local levels for: </a:t>
            </a:r>
          </a:p>
          <a:p>
            <a:pPr lvl="1"/>
            <a:r>
              <a:rPr lang="en-US" sz="2800" dirty="0">
                <a:latin typeface="Franklin Gothic Book" panose="020B0503020102020204" pitchFamily="34" charset="0"/>
              </a:rPr>
              <a:t>Prioritizing the delivery of HIV prevention and care services.</a:t>
            </a:r>
          </a:p>
          <a:p>
            <a:pPr lvl="1"/>
            <a:r>
              <a:rPr lang="en-US" sz="2800" dirty="0">
                <a:latin typeface="Franklin Gothic Book" panose="020B0503020102020204" pitchFamily="34" charset="0"/>
              </a:rPr>
              <a:t>Determining or projecting future needs.</a:t>
            </a:r>
          </a:p>
          <a:p>
            <a:pPr lvl="1"/>
            <a:r>
              <a:rPr lang="en-US" sz="2800" dirty="0">
                <a:latin typeface="Franklin Gothic Book" panose="020B0503020102020204" pitchFamily="34" charset="0"/>
              </a:rPr>
              <a:t>Discussing HIV with affected communities.</a:t>
            </a:r>
          </a:p>
          <a:p>
            <a:pPr lvl="1"/>
            <a:r>
              <a:rPr lang="en-US" sz="2800" dirty="0">
                <a:latin typeface="Franklin Gothic Book" panose="020B0503020102020204" pitchFamily="34" charset="0"/>
              </a:rPr>
              <a:t>Framing research and evaluating questions.</a:t>
            </a:r>
          </a:p>
          <a:p>
            <a:pPr lvl="1"/>
            <a:r>
              <a:rPr lang="en-US" sz="2800" dirty="0">
                <a:latin typeface="Franklin Gothic Book" panose="020B0503020102020204" pitchFamily="34" charset="0"/>
              </a:rPr>
              <a:t>Applying for funding.</a:t>
            </a:r>
          </a:p>
          <a:p>
            <a:pPr lvl="1"/>
            <a:r>
              <a:rPr lang="en-US" sz="2800" dirty="0">
                <a:latin typeface="Franklin Gothic Book" panose="020B0503020102020204" pitchFamily="34" charset="0"/>
              </a:rPr>
              <a:t>Responding to public information requests.</a:t>
            </a:r>
          </a:p>
          <a:p>
            <a:endParaRPr lang="en-US" dirty="0">
              <a:latin typeface="Franklin Gothic Book" panose="020B0503020102020204" pitchFamily="34" charset="0"/>
            </a:endParaRPr>
          </a:p>
        </p:txBody>
      </p:sp>
    </p:spTree>
    <p:extLst>
      <p:ext uri="{BB962C8B-B14F-4D97-AF65-F5344CB8AC3E}">
        <p14:creationId xmlns:p14="http://schemas.microsoft.com/office/powerpoint/2010/main" val="19628598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a:solidFill>
                  <a:schemeClr val="bg1"/>
                </a:solidFill>
                <a:latin typeface="Leelawadee" panose="020B0502040204020203" pitchFamily="34" charset="-34"/>
                <a:cs typeface="Leelawadee" panose="020B0502040204020203" pitchFamily="34" charset="-34"/>
              </a:rPr>
              <a:t>People Living with HIV </a:t>
            </a:r>
          </a:p>
        </p:txBody>
      </p:sp>
      <p:sp>
        <p:nvSpPr>
          <p:cNvPr id="5" name="Text Placeholder 4"/>
          <p:cNvSpPr>
            <a:spLocks noGrp="1"/>
          </p:cNvSpPr>
          <p:nvPr>
            <p:ph type="body" idx="1"/>
          </p:nvPr>
        </p:nvSpPr>
        <p:spPr/>
        <p:txBody>
          <a:bodyPr/>
          <a:lstStyle/>
          <a:p>
            <a:r>
              <a:rPr lang="en-US" sz="2800" dirty="0">
                <a:solidFill>
                  <a:schemeClr val="bg1"/>
                </a:solidFill>
                <a:latin typeface="Franklin Gothic Book" panose="020B0503020102020204" pitchFamily="34" charset="0"/>
              </a:rPr>
              <a:t>Age: Adults ages 55 and over</a:t>
            </a:r>
          </a:p>
        </p:txBody>
      </p:sp>
      <p:sp>
        <p:nvSpPr>
          <p:cNvPr id="6" name="Action Button: Go Home 5">
            <a:hlinkClick r:id="rId3" action="ppaction://hlinksldjump" highlightClick="1"/>
            <a:extLst>
              <a:ext uri="{FF2B5EF4-FFF2-40B4-BE49-F238E27FC236}">
                <a16:creationId xmlns:a16="http://schemas.microsoft.com/office/drawing/2014/main" id="{6C400C98-8EDD-4D28-867B-E4A30BCE7B36}"/>
              </a:ext>
            </a:extLst>
          </p:cNvPr>
          <p:cNvSpPr/>
          <p:nvPr/>
        </p:nvSpPr>
        <p:spPr>
          <a:xfrm>
            <a:off x="11456276" y="6074978"/>
            <a:ext cx="611492" cy="600981"/>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66088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5E835-91DC-4C14-803F-FB0F3153E9ED}"/>
              </a:ext>
            </a:extLst>
          </p:cNvPr>
          <p:cNvSpPr>
            <a:spLocks noGrp="1"/>
          </p:cNvSpPr>
          <p:nvPr>
            <p:ph type="title"/>
          </p:nvPr>
        </p:nvSpPr>
        <p:spPr>
          <a:xfrm>
            <a:off x="119743" y="60346"/>
            <a:ext cx="11952513" cy="1963067"/>
          </a:xfrm>
        </p:spPr>
        <p:txBody>
          <a:bodyPr/>
          <a:lstStyle/>
          <a:p>
            <a:pPr algn="l"/>
            <a:r>
              <a:rPr lang="en-US" sz="3200" b="1" dirty="0">
                <a:solidFill>
                  <a:schemeClr val="tx1"/>
                </a:solidFill>
                <a:latin typeface="Leelawadee" panose="020B0502040204020203" pitchFamily="34" charset="-34"/>
                <a:cs typeface="Leelawadee" panose="020B0502040204020203" pitchFamily="34" charset="-34"/>
              </a:rPr>
              <a:t>Adults </a:t>
            </a:r>
            <a:r>
              <a:rPr lang="en-US" sz="3200" b="1" dirty="0">
                <a:solidFill>
                  <a:srgbClr val="800080"/>
                </a:solidFill>
                <a:latin typeface="Leelawadee" panose="020B0502040204020203" pitchFamily="34" charset="-34"/>
                <a:cs typeface="Leelawadee" panose="020B0502040204020203" pitchFamily="34" charset="-34"/>
              </a:rPr>
              <a:t>aged 55 and older </a:t>
            </a:r>
            <a:r>
              <a:rPr lang="en-US" sz="3200" b="1" dirty="0">
                <a:solidFill>
                  <a:schemeClr val="tx1"/>
                </a:solidFill>
                <a:latin typeface="Leelawadee" panose="020B0502040204020203" pitchFamily="34" charset="-34"/>
                <a:cs typeface="Leelawadee" panose="020B0502040204020203" pitchFamily="34" charset="-34"/>
              </a:rPr>
              <a:t>accounted for </a:t>
            </a:r>
            <a:r>
              <a:rPr lang="en-US" sz="3200" b="1" dirty="0">
                <a:solidFill>
                  <a:srgbClr val="800080"/>
                </a:solidFill>
                <a:latin typeface="Leelawadee" panose="020B0502040204020203" pitchFamily="34" charset="-34"/>
                <a:cs typeface="Leelawadee" panose="020B0502040204020203" pitchFamily="34" charset="-34"/>
              </a:rPr>
              <a:t>less than 1 </a:t>
            </a:r>
            <a:r>
              <a:rPr lang="en-US" sz="3200" b="1" dirty="0">
                <a:solidFill>
                  <a:schemeClr val="tx1"/>
                </a:solidFill>
                <a:latin typeface="Leelawadee" panose="020B0502040204020203" pitchFamily="34" charset="-34"/>
                <a:cs typeface="Leelawadee" panose="020B0502040204020203" pitchFamily="34" charset="-34"/>
              </a:rPr>
              <a:t>in </a:t>
            </a:r>
            <a:r>
              <a:rPr lang="en-US" sz="3200" b="1" dirty="0">
                <a:solidFill>
                  <a:srgbClr val="800080"/>
                </a:solidFill>
                <a:latin typeface="Leelawadee" panose="020B0502040204020203" pitchFamily="34" charset="-34"/>
                <a:cs typeface="Leelawadee" panose="020B0502040204020203" pitchFamily="34" charset="-34"/>
              </a:rPr>
              <a:t>10</a:t>
            </a:r>
            <a:r>
              <a:rPr lang="en-US" sz="3200" b="1" dirty="0">
                <a:solidFill>
                  <a:schemeClr val="tx1"/>
                </a:solidFill>
                <a:latin typeface="Leelawadee" panose="020B0502040204020203" pitchFamily="34" charset="-34"/>
                <a:cs typeface="Leelawadee" panose="020B0502040204020203" pitchFamily="34" charset="-34"/>
              </a:rPr>
              <a:t> </a:t>
            </a:r>
            <a:r>
              <a:rPr lang="en-US" sz="3200" b="1" dirty="0">
                <a:solidFill>
                  <a:srgbClr val="800080"/>
                </a:solidFill>
                <a:latin typeface="Leelawadee" panose="020B0502040204020203" pitchFamily="34" charset="-34"/>
                <a:cs typeface="Leelawadee" panose="020B0502040204020203" pitchFamily="34" charset="-34"/>
              </a:rPr>
              <a:t>new diagnoses </a:t>
            </a:r>
            <a:r>
              <a:rPr lang="en-US" sz="3200" b="1" dirty="0">
                <a:solidFill>
                  <a:schemeClr val="tx1"/>
                </a:solidFill>
                <a:latin typeface="Leelawadee" panose="020B0502040204020203" pitchFamily="34" charset="-34"/>
                <a:cs typeface="Leelawadee" panose="020B0502040204020203" pitchFamily="34" charset="-34"/>
              </a:rPr>
              <a:t>during 2016–2020 but represent </a:t>
            </a:r>
            <a:r>
              <a:rPr lang="en-US" sz="3200" b="1" dirty="0">
                <a:solidFill>
                  <a:srgbClr val="800080"/>
                </a:solidFill>
                <a:latin typeface="Leelawadee" panose="020B0502040204020203" pitchFamily="34" charset="-34"/>
                <a:cs typeface="Leelawadee" panose="020B0502040204020203" pitchFamily="34" charset="-34"/>
              </a:rPr>
              <a:t>2</a:t>
            </a:r>
            <a:r>
              <a:rPr lang="en-US" sz="3200" b="1" dirty="0">
                <a:solidFill>
                  <a:schemeClr val="tx1"/>
                </a:solidFill>
                <a:latin typeface="Leelawadee" panose="020B0502040204020203" pitchFamily="34" charset="-34"/>
                <a:cs typeface="Leelawadee" panose="020B0502040204020203" pitchFamily="34" charset="-34"/>
              </a:rPr>
              <a:t> in </a:t>
            </a:r>
            <a:r>
              <a:rPr lang="en-US" sz="3200" b="1" dirty="0">
                <a:solidFill>
                  <a:srgbClr val="800080"/>
                </a:solidFill>
                <a:latin typeface="Leelawadee" panose="020B0502040204020203" pitchFamily="34" charset="-34"/>
                <a:cs typeface="Leelawadee" panose="020B0502040204020203" pitchFamily="34" charset="-34"/>
              </a:rPr>
              <a:t>5</a:t>
            </a:r>
            <a:r>
              <a:rPr lang="en-US" sz="3200" b="1" dirty="0">
                <a:solidFill>
                  <a:schemeClr val="tx1"/>
                </a:solidFill>
                <a:latin typeface="Leelawadee" panose="020B0502040204020203" pitchFamily="34" charset="-34"/>
                <a:cs typeface="Leelawadee" panose="020B0502040204020203" pitchFamily="34" charset="-34"/>
              </a:rPr>
              <a:t> </a:t>
            </a:r>
            <a:r>
              <a:rPr lang="en-US" sz="3200" b="1" dirty="0">
                <a:solidFill>
                  <a:srgbClr val="800080"/>
                </a:solidFill>
                <a:latin typeface="Leelawadee" panose="020B0502040204020203" pitchFamily="34" charset="-34"/>
                <a:cs typeface="Leelawadee" panose="020B0502040204020203" pitchFamily="34" charset="-34"/>
              </a:rPr>
              <a:t>people living with HIV</a:t>
            </a:r>
            <a:r>
              <a:rPr lang="en-US" sz="3200" b="1" dirty="0">
                <a:solidFill>
                  <a:schemeClr val="tx1"/>
                </a:solidFill>
                <a:latin typeface="Leelawadee" panose="020B0502040204020203" pitchFamily="34" charset="-34"/>
                <a:cs typeface="Leelawadee" panose="020B0502040204020203" pitchFamily="34" charset="-34"/>
              </a:rPr>
              <a:t> in Wisconsin. </a:t>
            </a:r>
            <a:br>
              <a:rPr lang="en-US" sz="3200" dirty="0">
                <a:solidFill>
                  <a:schemeClr val="tx1"/>
                </a:solidFill>
                <a:latin typeface="Leelawadee" panose="020B0502040204020203" pitchFamily="34" charset="-34"/>
                <a:cs typeface="Leelawadee" panose="020B0502040204020203" pitchFamily="34" charset="-34"/>
              </a:rPr>
            </a:br>
            <a:r>
              <a:rPr lang="en-US" sz="2200" dirty="0">
                <a:solidFill>
                  <a:schemeClr val="tx1"/>
                </a:solidFill>
                <a:latin typeface="Franklin Gothic Book" panose="020B0503020102020204" pitchFamily="34" charset="0"/>
                <a:cs typeface="Leelawadee" panose="020B0502040204020203" pitchFamily="34" charset="-34"/>
              </a:rPr>
              <a:t>New HIV diagnoses among adults aged </a:t>
            </a:r>
            <a:r>
              <a:rPr lang="en-US" sz="2200" u="sng" dirty="0">
                <a:solidFill>
                  <a:schemeClr val="tx1"/>
                </a:solidFill>
                <a:latin typeface="Franklin Gothic Book" panose="020B0503020102020204" pitchFamily="34" charset="0"/>
                <a:cs typeface="Leelawadee" panose="020B0502040204020203" pitchFamily="34" charset="-34"/>
              </a:rPr>
              <a:t>&gt;</a:t>
            </a:r>
            <a:r>
              <a:rPr lang="en-US" sz="2200" dirty="0">
                <a:solidFill>
                  <a:schemeClr val="tx1"/>
                </a:solidFill>
                <a:latin typeface="Franklin Gothic Book" panose="020B0503020102020204" pitchFamily="34" charset="0"/>
                <a:cs typeface="Leelawadee" panose="020B0502040204020203" pitchFamily="34" charset="-34"/>
              </a:rPr>
              <a:t>55 by selected demographics, Wisconsin, 2016–2020</a:t>
            </a:r>
            <a:endParaRPr lang="en-US" sz="2200" dirty="0">
              <a:solidFill>
                <a:schemeClr val="tx1"/>
              </a:solidFill>
              <a:latin typeface="Leelawadee" panose="020B0502040204020203" pitchFamily="34" charset="-34"/>
              <a:cs typeface="Leelawadee" panose="020B0502040204020203" pitchFamily="34" charset="-34"/>
            </a:endParaRPr>
          </a:p>
        </p:txBody>
      </p:sp>
      <p:sp>
        <p:nvSpPr>
          <p:cNvPr id="4" name="TextBox 1">
            <a:extLst>
              <a:ext uri="{FF2B5EF4-FFF2-40B4-BE49-F238E27FC236}">
                <a16:creationId xmlns:a16="http://schemas.microsoft.com/office/drawing/2014/main" id="{00000000-0008-0000-0E00-000002000000}"/>
              </a:ext>
            </a:extLst>
          </p:cNvPr>
          <p:cNvSpPr txBox="1"/>
          <p:nvPr/>
        </p:nvSpPr>
        <p:spPr>
          <a:xfrm>
            <a:off x="-79455" y="2597679"/>
            <a:ext cx="2000513" cy="1881582"/>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800080"/>
                </a:solidFill>
                <a:effectLst/>
                <a:uLnTx/>
                <a:uFillTx/>
                <a:latin typeface="Franklin Gothic Book" panose="020B0503020102020204" pitchFamily="34" charset="0"/>
                <a:ea typeface="+mn-ea"/>
                <a:cs typeface="+mn-cs"/>
              </a:rPr>
              <a:t>12 times</a:t>
            </a:r>
          </a:p>
          <a:p>
            <a:pPr marL="0" marR="0" lvl="0" indent="0" algn="ctr" defTabSz="914400" eaLnBrk="1" fontAlgn="auto" latinLnBrk="0" hangingPunct="1">
              <a:lnSpc>
                <a:spcPct val="100000"/>
              </a:lnSpc>
              <a:spcBef>
                <a:spcPts val="0"/>
              </a:spcBef>
              <a:spcAft>
                <a:spcPts val="0"/>
              </a:spcAft>
              <a:buClrTx/>
              <a:buSzTx/>
              <a:buFontTx/>
              <a:buNone/>
              <a:tabLst/>
              <a:defRPr/>
            </a:pPr>
            <a:r>
              <a:rPr lang="en-US" sz="1700" kern="0" dirty="0">
                <a:solidFill>
                  <a:srgbClr val="800080"/>
                </a:solidFill>
                <a:latin typeface="Franklin Gothic Book" panose="020B0503020102020204" pitchFamily="34" charset="0"/>
              </a:rPr>
              <a:t>o</a:t>
            </a:r>
            <a:r>
              <a:rPr kumimoji="0" lang="en-US" sz="1700" b="0" i="0" u="none" strike="noStrike" kern="0" cap="none" spc="0" normalizeH="0" baseline="0" noProof="0" dirty="0">
                <a:ln>
                  <a:noFill/>
                </a:ln>
                <a:solidFill>
                  <a:srgbClr val="800080"/>
                </a:solidFill>
                <a:effectLst/>
                <a:uLnTx/>
                <a:uFillTx/>
                <a:latin typeface="Franklin Gothic Book" panose="020B0503020102020204" pitchFamily="34" charset="0"/>
                <a:ea typeface="+mn-ea"/>
                <a:cs typeface="+mn-cs"/>
              </a:rPr>
              <a:t>lder Black adults </a:t>
            </a:r>
            <a:r>
              <a:rPr kumimoji="0" lang="en-US" sz="17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more likely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to be diagnosed than older White adults</a:t>
            </a:r>
          </a:p>
        </p:txBody>
      </p:sp>
      <p:sp>
        <p:nvSpPr>
          <p:cNvPr id="6" name="TextBox 9">
            <a:extLst>
              <a:ext uri="{FF2B5EF4-FFF2-40B4-BE49-F238E27FC236}">
                <a16:creationId xmlns:a16="http://schemas.microsoft.com/office/drawing/2014/main" id="{00000000-0008-0000-0E00-00000A000000}"/>
              </a:ext>
            </a:extLst>
          </p:cNvPr>
          <p:cNvSpPr txBox="1"/>
          <p:nvPr/>
        </p:nvSpPr>
        <p:spPr>
          <a:xfrm>
            <a:off x="-9625" y="5133348"/>
            <a:ext cx="1877846" cy="157806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800080"/>
                </a:solidFill>
                <a:effectLst/>
                <a:uLnTx/>
                <a:uFillTx/>
                <a:latin typeface="Franklin Gothic Book" panose="020B0503020102020204" pitchFamily="34" charset="0"/>
                <a:ea typeface="+mn-ea"/>
                <a:cs typeface="+mn-cs"/>
              </a:rPr>
              <a:t>71%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new diagnoses among people over the age of 55 were </a:t>
            </a:r>
            <a:r>
              <a:rPr kumimoji="0" lang="en-US" sz="1700" b="0" i="0" u="none" strike="noStrike" kern="0" cap="none" spc="0" normalizeH="0" baseline="0" noProof="0" dirty="0">
                <a:ln>
                  <a:noFill/>
                </a:ln>
                <a:solidFill>
                  <a:srgbClr val="800080"/>
                </a:solidFill>
                <a:effectLst/>
                <a:uLnTx/>
                <a:uFillTx/>
                <a:latin typeface="Franklin Gothic Book" panose="020B0503020102020204" pitchFamily="34" charset="0"/>
                <a:ea typeface="+mn-ea"/>
                <a:cs typeface="+mn-cs"/>
              </a:rPr>
              <a:t>male</a:t>
            </a:r>
          </a:p>
        </p:txBody>
      </p:sp>
      <p:sp>
        <p:nvSpPr>
          <p:cNvPr id="8" name="TextBox 14">
            <a:extLst>
              <a:ext uri="{FF2B5EF4-FFF2-40B4-BE49-F238E27FC236}">
                <a16:creationId xmlns:a16="http://schemas.microsoft.com/office/drawing/2014/main" id="{00000000-0008-0000-0E00-00000F000000}"/>
              </a:ext>
            </a:extLst>
          </p:cNvPr>
          <p:cNvSpPr txBox="1"/>
          <p:nvPr/>
        </p:nvSpPr>
        <p:spPr>
          <a:xfrm>
            <a:off x="5468897" y="5141837"/>
            <a:ext cx="2093381" cy="1397344"/>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800080"/>
                </a:solidFill>
                <a:effectLst/>
                <a:uLnTx/>
                <a:uFillTx/>
                <a:latin typeface="Franklin Gothic Book" panose="020B0503020102020204" pitchFamily="34" charset="0"/>
                <a:ea typeface="+mn-ea"/>
                <a:cs typeface="+mn-cs"/>
              </a:rPr>
              <a:t>MMSC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accounts for </a:t>
            </a:r>
            <a:r>
              <a:rPr kumimoji="0" lang="en-US" sz="1700" b="0" i="0" u="none" strike="noStrike" kern="0" cap="none" spc="0" normalizeH="0" baseline="0" noProof="0" dirty="0">
                <a:ln>
                  <a:noFill/>
                </a:ln>
                <a:solidFill>
                  <a:srgbClr val="800080"/>
                </a:solidFill>
                <a:effectLst/>
                <a:uLnTx/>
                <a:uFillTx/>
                <a:latin typeface="Franklin Gothic Book" panose="020B0503020102020204" pitchFamily="34" charset="0"/>
                <a:ea typeface="+mn-ea"/>
                <a:cs typeface="+mn-cs"/>
              </a:rPr>
              <a:t>most of new diagnoses </a:t>
            </a:r>
            <a:r>
              <a:rPr kumimoji="0" lang="en-US" sz="17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in older adults </a:t>
            </a:r>
          </a:p>
        </p:txBody>
      </p:sp>
      <p:grpSp>
        <p:nvGrpSpPr>
          <p:cNvPr id="9" name="Group 8">
            <a:extLst>
              <a:ext uri="{FF2B5EF4-FFF2-40B4-BE49-F238E27FC236}">
                <a16:creationId xmlns:a16="http://schemas.microsoft.com/office/drawing/2014/main" id="{22332939-77F3-40E4-BD09-BC168EDF8AEE}"/>
              </a:ext>
            </a:extLst>
          </p:cNvPr>
          <p:cNvGrpSpPr/>
          <p:nvPr/>
        </p:nvGrpSpPr>
        <p:grpSpPr>
          <a:xfrm>
            <a:off x="2251446" y="5645757"/>
            <a:ext cx="2573441" cy="646886"/>
            <a:chOff x="0" y="0"/>
            <a:chExt cx="3183197" cy="838779"/>
          </a:xfrm>
        </p:grpSpPr>
        <p:pic>
          <p:nvPicPr>
            <p:cNvPr id="10" name="Graphic 2">
              <a:extLst>
                <a:ext uri="{FF2B5EF4-FFF2-40B4-BE49-F238E27FC236}">
                  <a16:creationId xmlns:a16="http://schemas.microsoft.com/office/drawing/2014/main" id="{00000000-0008-0000-0E00-00000300000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9830" r="763"/>
            <a:stretch/>
          </p:blipFill>
          <p:spPr>
            <a:xfrm>
              <a:off x="454840" y="5693"/>
              <a:ext cx="467997" cy="810532"/>
            </a:xfrm>
            <a:prstGeom prst="rect">
              <a:avLst/>
            </a:prstGeom>
          </p:spPr>
        </p:pic>
        <p:pic>
          <p:nvPicPr>
            <p:cNvPr id="11" name="Graphic 3">
              <a:extLst>
                <a:ext uri="{FF2B5EF4-FFF2-40B4-BE49-F238E27FC236}">
                  <a16:creationId xmlns:a16="http://schemas.microsoft.com/office/drawing/2014/main" id="{00000000-0008-0000-0E00-00000400000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9830" r="763"/>
            <a:stretch/>
          </p:blipFill>
          <p:spPr>
            <a:xfrm>
              <a:off x="908229" y="3357"/>
              <a:ext cx="463778" cy="815612"/>
            </a:xfrm>
            <a:prstGeom prst="rect">
              <a:avLst/>
            </a:prstGeom>
          </p:spPr>
        </p:pic>
        <p:pic>
          <p:nvPicPr>
            <p:cNvPr id="12" name="Graphic 4">
              <a:extLst>
                <a:ext uri="{FF2B5EF4-FFF2-40B4-BE49-F238E27FC236}">
                  <a16:creationId xmlns:a16="http://schemas.microsoft.com/office/drawing/2014/main" id="{00000000-0008-0000-0E00-00000500000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9830" r="763"/>
            <a:stretch/>
          </p:blipFill>
          <p:spPr>
            <a:xfrm>
              <a:off x="1363495" y="1633"/>
              <a:ext cx="460451" cy="820057"/>
            </a:xfrm>
            <a:prstGeom prst="rect">
              <a:avLst/>
            </a:prstGeom>
          </p:spPr>
        </p:pic>
        <p:pic>
          <p:nvPicPr>
            <p:cNvPr id="13" name="Graphic 5">
              <a:extLst>
                <a:ext uri="{FF2B5EF4-FFF2-40B4-BE49-F238E27FC236}">
                  <a16:creationId xmlns:a16="http://schemas.microsoft.com/office/drawing/2014/main" id="{00000000-0008-0000-0E00-00000600000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9830" r="763"/>
            <a:stretch/>
          </p:blipFill>
          <p:spPr>
            <a:xfrm>
              <a:off x="1820695" y="4354"/>
              <a:ext cx="459393" cy="818152"/>
            </a:xfrm>
            <a:prstGeom prst="rect">
              <a:avLst/>
            </a:prstGeom>
          </p:spPr>
        </p:pic>
        <p:pic>
          <p:nvPicPr>
            <p:cNvPr id="14" name="Graphic 6">
              <a:extLst>
                <a:ext uri="{FF2B5EF4-FFF2-40B4-BE49-F238E27FC236}">
                  <a16:creationId xmlns:a16="http://schemas.microsoft.com/office/drawing/2014/main" id="{00000000-0008-0000-0E00-00000700000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9830" r="763"/>
            <a:stretch/>
          </p:blipFill>
          <p:spPr>
            <a:xfrm>
              <a:off x="0" y="0"/>
              <a:ext cx="468071" cy="816247"/>
            </a:xfrm>
            <a:prstGeom prst="rect">
              <a:avLst/>
            </a:prstGeom>
          </p:spPr>
        </p:pic>
        <p:pic>
          <p:nvPicPr>
            <p:cNvPr id="15" name="Graphic 7">
              <a:extLst>
                <a:ext uri="{FF2B5EF4-FFF2-40B4-BE49-F238E27FC236}">
                  <a16:creationId xmlns:a16="http://schemas.microsoft.com/office/drawing/2014/main" id="{00000000-0008-0000-0E00-00000800000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322" r="49894"/>
            <a:stretch/>
          </p:blipFill>
          <p:spPr>
            <a:xfrm>
              <a:off x="2275014" y="13007"/>
              <a:ext cx="470825" cy="825772"/>
            </a:xfrm>
            <a:prstGeom prst="rect">
              <a:avLst/>
            </a:prstGeom>
          </p:spPr>
        </p:pic>
        <p:pic>
          <p:nvPicPr>
            <p:cNvPr id="16" name="Graphic 8">
              <a:extLst>
                <a:ext uri="{FF2B5EF4-FFF2-40B4-BE49-F238E27FC236}">
                  <a16:creationId xmlns:a16="http://schemas.microsoft.com/office/drawing/2014/main" id="{00000000-0008-0000-0E00-000009000000}"/>
                </a:ext>
              </a:extLst>
            </p:cNvPr>
            <p:cNvPicPr>
              <a:picLocks noChangeAspect="1"/>
            </p:cNvPicPr>
            <p:nvPr/>
          </p:nvPicPr>
          <p:blipFill rotWithShape="1">
            <a:blip r:embed="rId5">
              <a:extLst>
                <a:ext uri="{96DAC541-7B7A-43D3-8B79-37D633B846F1}">
                  <asvg:svgBlip xmlns:asvg="http://schemas.microsoft.com/office/drawing/2016/SVG/main" r:embed="rId7"/>
                </a:ext>
              </a:extLst>
            </a:blip>
            <a:srcRect l="-322" r="49894"/>
            <a:stretch/>
          </p:blipFill>
          <p:spPr>
            <a:xfrm>
              <a:off x="2712372" y="13007"/>
              <a:ext cx="470825" cy="825772"/>
            </a:xfrm>
            <a:prstGeom prst="rect">
              <a:avLst/>
            </a:prstGeom>
          </p:spPr>
        </p:pic>
      </p:grpSp>
      <p:sp>
        <p:nvSpPr>
          <p:cNvPr id="7" name="TextBox 16">
            <a:extLst>
              <a:ext uri="{FF2B5EF4-FFF2-40B4-BE49-F238E27FC236}">
                <a16:creationId xmlns:a16="http://schemas.microsoft.com/office/drawing/2014/main" id="{00000000-0008-0000-0E00-000011000000}"/>
              </a:ext>
            </a:extLst>
          </p:cNvPr>
          <p:cNvSpPr txBox="1"/>
          <p:nvPr/>
        </p:nvSpPr>
        <p:spPr>
          <a:xfrm>
            <a:off x="5468897" y="2628070"/>
            <a:ext cx="2093381" cy="1544109"/>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800080"/>
                </a:solidFill>
                <a:effectLst/>
                <a:uLnTx/>
                <a:uFillTx/>
                <a:latin typeface="Franklin Gothic Book" panose="020B0503020102020204" pitchFamily="34" charset="0"/>
                <a:ea typeface="+mn-ea"/>
                <a:cs typeface="+mn-cs"/>
              </a:rPr>
              <a:t>Milwaukee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a:ln>
                  <a:noFill/>
                </a:ln>
                <a:solidFill>
                  <a:srgbClr val="800080"/>
                </a:solidFill>
                <a:effectLst/>
                <a:uLnTx/>
                <a:uFillTx/>
                <a:latin typeface="Franklin Gothic Book" panose="020B0503020102020204" pitchFamily="34" charset="0"/>
                <a:ea typeface="+mn-ea"/>
                <a:cs typeface="+mn-cs"/>
              </a:rPr>
              <a:t>county </a:t>
            </a:r>
            <a:r>
              <a:rPr kumimoji="0" lang="en-US" sz="17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accounts for </a:t>
            </a:r>
            <a:r>
              <a:rPr kumimoji="0" lang="en-US" sz="1700" b="0" i="0" u="none" strike="noStrike" kern="0" cap="none" spc="0" normalizeH="0" baseline="0" noProof="0" dirty="0">
                <a:ln>
                  <a:noFill/>
                </a:ln>
                <a:solidFill>
                  <a:srgbClr val="800080"/>
                </a:solidFill>
                <a:effectLst/>
                <a:uLnTx/>
                <a:uFillTx/>
                <a:latin typeface="Franklin Gothic Book" panose="020B0503020102020204" pitchFamily="34" charset="0"/>
                <a:ea typeface="+mn-ea"/>
                <a:cs typeface="+mn-cs"/>
              </a:rPr>
              <a:t>almost half </a:t>
            </a:r>
            <a:r>
              <a:rPr kumimoji="0" lang="en-US" sz="17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new diagnoses in older adults</a:t>
            </a:r>
          </a:p>
        </p:txBody>
      </p:sp>
      <p:graphicFrame>
        <p:nvGraphicFramePr>
          <p:cNvPr id="3" name="Table 12">
            <a:extLst>
              <a:ext uri="{FF2B5EF4-FFF2-40B4-BE49-F238E27FC236}">
                <a16:creationId xmlns:a16="http://schemas.microsoft.com/office/drawing/2014/main" id="{E75F6E2D-28A5-A4D6-4A83-62D3D9DB8ED4}"/>
              </a:ext>
            </a:extLst>
          </p:cNvPr>
          <p:cNvGraphicFramePr>
            <a:graphicFrameLocks noGrp="1"/>
          </p:cNvGraphicFramePr>
          <p:nvPr>
            <p:extLst>
              <p:ext uri="{D42A27DB-BD31-4B8C-83A1-F6EECF244321}">
                <p14:modId xmlns:p14="http://schemas.microsoft.com/office/powerpoint/2010/main" val="1893081632"/>
              </p:ext>
            </p:extLst>
          </p:nvPr>
        </p:nvGraphicFramePr>
        <p:xfrm>
          <a:off x="1911433" y="2030086"/>
          <a:ext cx="3537385" cy="2910840"/>
        </p:xfrm>
        <a:graphic>
          <a:graphicData uri="http://schemas.openxmlformats.org/drawingml/2006/table">
            <a:tbl>
              <a:tblPr firstRow="1" bandRow="1">
                <a:tableStyleId>{2D5ABB26-0587-4C30-8999-92F81FD0307C}</a:tableStyleId>
              </a:tblPr>
              <a:tblGrid>
                <a:gridCol w="1674361">
                  <a:extLst>
                    <a:ext uri="{9D8B030D-6E8A-4147-A177-3AD203B41FA5}">
                      <a16:colId xmlns:a16="http://schemas.microsoft.com/office/drawing/2014/main" val="2794997542"/>
                    </a:ext>
                  </a:extLst>
                </a:gridCol>
                <a:gridCol w="874666">
                  <a:extLst>
                    <a:ext uri="{9D8B030D-6E8A-4147-A177-3AD203B41FA5}">
                      <a16:colId xmlns:a16="http://schemas.microsoft.com/office/drawing/2014/main" val="3874007737"/>
                    </a:ext>
                  </a:extLst>
                </a:gridCol>
                <a:gridCol w="988358">
                  <a:extLst>
                    <a:ext uri="{9D8B030D-6E8A-4147-A177-3AD203B41FA5}">
                      <a16:colId xmlns:a16="http://schemas.microsoft.com/office/drawing/2014/main" val="2671885575"/>
                    </a:ext>
                  </a:extLst>
                </a:gridCol>
              </a:tblGrid>
              <a:tr h="499304">
                <a:tc>
                  <a:txBody>
                    <a:bodyPr/>
                    <a:lstStyle/>
                    <a:p>
                      <a:pPr algn="ctr"/>
                      <a:endParaRPr lang="en-US" sz="1600" dirty="0">
                        <a:latin typeface="Franklin Gothic Book" panose="020B0503020102020204" pitchFamily="34" charset="0"/>
                      </a:endParaRPr>
                    </a:p>
                    <a:p>
                      <a:pPr algn="ctr"/>
                      <a:r>
                        <a:rPr lang="en-US" sz="1600" dirty="0">
                          <a:latin typeface="Franklin Gothic Book" panose="020B0503020102020204" pitchFamily="34" charset="0"/>
                        </a:rPr>
                        <a:t>Race/Ethnicity</a:t>
                      </a:r>
                    </a:p>
                  </a:txBody>
                  <a:tcPr>
                    <a:lnB w="12700" cap="flat" cmpd="sng" algn="ctr">
                      <a:solidFill>
                        <a:schemeClr val="tx1"/>
                      </a:solidFill>
                      <a:prstDash val="solid"/>
                      <a:round/>
                      <a:headEnd type="none" w="med" len="med"/>
                      <a:tailEnd type="none" w="med" len="med"/>
                    </a:lnB>
                  </a:tcPr>
                </a:tc>
                <a:tc>
                  <a:txBody>
                    <a:bodyPr/>
                    <a:lstStyle/>
                    <a:p>
                      <a:pPr algn="ctr"/>
                      <a:endParaRPr lang="en-US" sz="1600" dirty="0">
                        <a:latin typeface="Franklin Gothic Book" panose="020B0503020102020204" pitchFamily="34" charset="0"/>
                      </a:endParaRPr>
                    </a:p>
                    <a:p>
                      <a:pPr algn="ctr"/>
                      <a:r>
                        <a:rPr lang="en-US" sz="1600" dirty="0">
                          <a:latin typeface="Franklin Gothic Book" panose="020B0503020102020204" pitchFamily="34" charset="0"/>
                        </a:rPr>
                        <a:t>Number</a:t>
                      </a:r>
                    </a:p>
                  </a:txBody>
                  <a:tcPr>
                    <a:lnB w="12700" cap="flat" cmpd="sng" algn="ctr">
                      <a:solidFill>
                        <a:schemeClr val="tx1"/>
                      </a:solidFill>
                      <a:prstDash val="solid"/>
                      <a:round/>
                      <a:headEnd type="none" w="med" len="med"/>
                      <a:tailEnd type="none" w="med" len="med"/>
                    </a:lnB>
                  </a:tcPr>
                </a:tc>
                <a:tc>
                  <a:txBody>
                    <a:bodyPr/>
                    <a:lstStyle/>
                    <a:p>
                      <a:pPr algn="ctr"/>
                      <a:r>
                        <a:rPr lang="en-US" sz="1600" dirty="0">
                          <a:latin typeface="Franklin Gothic Book" panose="020B0503020102020204" pitchFamily="34" charset="0"/>
                        </a:rPr>
                        <a:t>Rate per 100,000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5757717"/>
                  </a:ext>
                </a:extLst>
              </a:tr>
              <a:tr h="289071">
                <a:tc>
                  <a:txBody>
                    <a:bodyPr/>
                    <a:lstStyle/>
                    <a:p>
                      <a:pPr algn="r"/>
                      <a:r>
                        <a:rPr lang="en-US" sz="1600" b="1" dirty="0">
                          <a:latin typeface="Franklin Gothic Book" panose="020B0503020102020204" pitchFamily="34" charset="0"/>
                        </a:rPr>
                        <a:t>Statewide</a:t>
                      </a:r>
                    </a:p>
                  </a:txBody>
                  <a:tcPr marT="0">
                    <a:lnT w="12700" cap="flat" cmpd="sng" algn="ctr">
                      <a:solidFill>
                        <a:schemeClr val="tx1"/>
                      </a:solidFill>
                      <a:prstDash val="solid"/>
                      <a:round/>
                      <a:headEnd type="none" w="med" len="med"/>
                      <a:tailEnd type="none" w="med" len="med"/>
                    </a:lnT>
                  </a:tcPr>
                </a:tc>
                <a:tc>
                  <a:txBody>
                    <a:bodyPr/>
                    <a:lstStyle/>
                    <a:p>
                      <a:pPr algn="ctr"/>
                      <a:r>
                        <a:rPr lang="en-US" sz="1600" dirty="0">
                          <a:latin typeface="Franklin Gothic Book" panose="020B0503020102020204" pitchFamily="34" charset="0"/>
                        </a:rPr>
                        <a:t>109</a:t>
                      </a:r>
                    </a:p>
                  </a:txBody>
                  <a:tcPr marT="0">
                    <a:lnT w="12700" cap="flat" cmpd="sng" algn="ctr">
                      <a:solidFill>
                        <a:schemeClr val="tx1"/>
                      </a:solidFill>
                      <a:prstDash val="solid"/>
                      <a:round/>
                      <a:headEnd type="none" w="med" len="med"/>
                      <a:tailEnd type="none" w="med" len="med"/>
                    </a:lnT>
                  </a:tcPr>
                </a:tc>
                <a:tc>
                  <a:txBody>
                    <a:bodyPr/>
                    <a:lstStyle/>
                    <a:p>
                      <a:pPr algn="ctr"/>
                      <a:r>
                        <a:rPr lang="en-US" sz="1600" dirty="0">
                          <a:latin typeface="Franklin Gothic Book" panose="020B0503020102020204" pitchFamily="34" charset="0"/>
                        </a:rPr>
                        <a:t>1</a:t>
                      </a:r>
                    </a:p>
                  </a:txBody>
                  <a:tcPr marT="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79090737"/>
                  </a:ext>
                </a:extLst>
              </a:tr>
              <a:tr h="289071">
                <a:tc>
                  <a:txBody>
                    <a:bodyPr/>
                    <a:lstStyle/>
                    <a:p>
                      <a:pPr algn="r"/>
                      <a:r>
                        <a:rPr lang="en-US" sz="1600" dirty="0">
                          <a:latin typeface="Franklin Gothic Book" panose="020B0503020102020204" pitchFamily="34" charset="0"/>
                        </a:rPr>
                        <a:t>Hispanic</a:t>
                      </a:r>
                      <a:r>
                        <a:rPr lang="en-US" sz="1600" baseline="30000" dirty="0">
                          <a:latin typeface="Franklin Gothic Book" panose="020B0503020102020204" pitchFamily="34" charset="0"/>
                        </a:rPr>
                        <a:t>‡</a:t>
                      </a:r>
                    </a:p>
                  </a:txBody>
                  <a:tcPr marT="0"/>
                </a:tc>
                <a:tc>
                  <a:txBody>
                    <a:bodyPr/>
                    <a:lstStyle/>
                    <a:p>
                      <a:pPr algn="ctr"/>
                      <a:r>
                        <a:rPr lang="en-US" sz="1600" dirty="0">
                          <a:latin typeface="Franklin Gothic Book" panose="020B0503020102020204" pitchFamily="34" charset="0"/>
                        </a:rPr>
                        <a:t>8</a:t>
                      </a:r>
                    </a:p>
                  </a:txBody>
                  <a:tcPr marT="0"/>
                </a:tc>
                <a:tc>
                  <a:txBody>
                    <a:bodyPr/>
                    <a:lstStyle/>
                    <a:p>
                      <a:pPr algn="ctr"/>
                      <a:r>
                        <a:rPr lang="en-US" sz="1600" dirty="0">
                          <a:latin typeface="Franklin Gothic Book" panose="020B0503020102020204" pitchFamily="34" charset="0"/>
                        </a:rPr>
                        <a:t>4</a:t>
                      </a:r>
                    </a:p>
                  </a:txBody>
                  <a:tcPr marT="0"/>
                </a:tc>
                <a:extLst>
                  <a:ext uri="{0D108BD9-81ED-4DB2-BD59-A6C34878D82A}">
                    <a16:rowId xmlns:a16="http://schemas.microsoft.com/office/drawing/2014/main" val="3533480446"/>
                  </a:ext>
                </a:extLst>
              </a:tr>
              <a:tr h="289071">
                <a:tc>
                  <a:txBody>
                    <a:bodyPr/>
                    <a:lstStyle/>
                    <a:p>
                      <a:pPr algn="r"/>
                      <a:r>
                        <a:rPr lang="en-US" sz="1600" dirty="0">
                          <a:latin typeface="Franklin Gothic Book" panose="020B0503020102020204" pitchFamily="34" charset="0"/>
                        </a:rPr>
                        <a:t>Native American</a:t>
                      </a:r>
                      <a:r>
                        <a:rPr lang="en-US" sz="1600" baseline="30000" dirty="0">
                          <a:latin typeface="Franklin Gothic Book" panose="020B0503020102020204" pitchFamily="34" charset="0"/>
                        </a:rPr>
                        <a:t>†</a:t>
                      </a:r>
                    </a:p>
                  </a:txBody>
                  <a:tcPr marT="0"/>
                </a:tc>
                <a:tc>
                  <a:txBody>
                    <a:bodyPr/>
                    <a:lstStyle/>
                    <a:p>
                      <a:pPr algn="ctr"/>
                      <a:r>
                        <a:rPr lang="en-US" sz="1600" dirty="0">
                          <a:latin typeface="Franklin Gothic Book" panose="020B0503020102020204" pitchFamily="34" charset="0"/>
                        </a:rPr>
                        <a:t>1</a:t>
                      </a:r>
                    </a:p>
                  </a:txBody>
                  <a:tcPr marT="0"/>
                </a:tc>
                <a:tc>
                  <a:txBody>
                    <a:bodyPr/>
                    <a:lstStyle/>
                    <a:p>
                      <a:pPr algn="ctr"/>
                      <a:r>
                        <a:rPr lang="en-US" sz="1600" dirty="0">
                          <a:latin typeface="Franklin Gothic Book" panose="020B0503020102020204" pitchFamily="34" charset="0"/>
                        </a:rPr>
                        <a:t>-</a:t>
                      </a:r>
                    </a:p>
                  </a:txBody>
                  <a:tcPr marT="0"/>
                </a:tc>
                <a:extLst>
                  <a:ext uri="{0D108BD9-81ED-4DB2-BD59-A6C34878D82A}">
                    <a16:rowId xmlns:a16="http://schemas.microsoft.com/office/drawing/2014/main" val="818367437"/>
                  </a:ext>
                </a:extLst>
              </a:tr>
              <a:tr h="181402">
                <a:tc>
                  <a:txBody>
                    <a:bodyPr/>
                    <a:lstStyle/>
                    <a:p>
                      <a:pPr algn="r"/>
                      <a:r>
                        <a:rPr lang="en-US" sz="1600" dirty="0">
                          <a:latin typeface="Franklin Gothic Book" panose="020B0503020102020204" pitchFamily="34" charset="0"/>
                        </a:rPr>
                        <a:t>Asian</a:t>
                      </a:r>
                      <a:r>
                        <a:rPr lang="en-US" sz="1600" baseline="30000" dirty="0">
                          <a:latin typeface="Franklin Gothic Book" panose="020B0503020102020204" pitchFamily="34" charset="0"/>
                        </a:rPr>
                        <a:t>†</a:t>
                      </a:r>
                      <a:endParaRPr lang="en-US" sz="1600" dirty="0">
                        <a:latin typeface="Franklin Gothic Book" panose="020B0503020102020204" pitchFamily="34" charset="0"/>
                      </a:endParaRPr>
                    </a:p>
                  </a:txBody>
                  <a:tcPr marT="0"/>
                </a:tc>
                <a:tc>
                  <a:txBody>
                    <a:bodyPr/>
                    <a:lstStyle/>
                    <a:p>
                      <a:pPr algn="ctr"/>
                      <a:r>
                        <a:rPr lang="en-US" sz="1600" dirty="0">
                          <a:latin typeface="Franklin Gothic Book" panose="020B0503020102020204" pitchFamily="34" charset="0"/>
                        </a:rPr>
                        <a:t>2</a:t>
                      </a:r>
                    </a:p>
                  </a:txBody>
                  <a:tcPr marT="0"/>
                </a:tc>
                <a:tc>
                  <a:txBody>
                    <a:bodyPr/>
                    <a:lstStyle/>
                    <a:p>
                      <a:pPr algn="ctr"/>
                      <a:r>
                        <a:rPr lang="en-US" sz="1600" dirty="0">
                          <a:latin typeface="Franklin Gothic Book" panose="020B0503020102020204" pitchFamily="34" charset="0"/>
                        </a:rPr>
                        <a:t>-</a:t>
                      </a:r>
                    </a:p>
                  </a:txBody>
                  <a:tcPr marT="0"/>
                </a:tc>
                <a:extLst>
                  <a:ext uri="{0D108BD9-81ED-4DB2-BD59-A6C34878D82A}">
                    <a16:rowId xmlns:a16="http://schemas.microsoft.com/office/drawing/2014/main" val="1223221089"/>
                  </a:ext>
                </a:extLst>
              </a:tr>
              <a:tr h="289071">
                <a:tc>
                  <a:txBody>
                    <a:bodyPr/>
                    <a:lstStyle/>
                    <a:p>
                      <a:pPr algn="r"/>
                      <a:r>
                        <a:rPr lang="en-US" sz="1600" dirty="0">
                          <a:latin typeface="Franklin Gothic Book" panose="020B0503020102020204" pitchFamily="34" charset="0"/>
                        </a:rPr>
                        <a:t>Black</a:t>
                      </a:r>
                    </a:p>
                  </a:txBody>
                  <a:tcPr marT="0"/>
                </a:tc>
                <a:tc>
                  <a:txBody>
                    <a:bodyPr/>
                    <a:lstStyle/>
                    <a:p>
                      <a:pPr algn="ctr"/>
                      <a:r>
                        <a:rPr lang="en-US" sz="1600" dirty="0">
                          <a:latin typeface="Franklin Gothic Book" panose="020B0503020102020204" pitchFamily="34" charset="0"/>
                        </a:rPr>
                        <a:t>31</a:t>
                      </a:r>
                    </a:p>
                  </a:txBody>
                  <a:tcPr marT="0"/>
                </a:tc>
                <a:tc>
                  <a:txBody>
                    <a:bodyPr/>
                    <a:lstStyle/>
                    <a:p>
                      <a:pPr algn="ctr"/>
                      <a:r>
                        <a:rPr lang="en-US" sz="1600" dirty="0">
                          <a:latin typeface="Franklin Gothic Book" panose="020B0503020102020204" pitchFamily="34" charset="0"/>
                        </a:rPr>
                        <a:t>9</a:t>
                      </a:r>
                    </a:p>
                  </a:txBody>
                  <a:tcPr marT="0"/>
                </a:tc>
                <a:extLst>
                  <a:ext uri="{0D108BD9-81ED-4DB2-BD59-A6C34878D82A}">
                    <a16:rowId xmlns:a16="http://schemas.microsoft.com/office/drawing/2014/main" val="1316310471"/>
                  </a:ext>
                </a:extLst>
              </a:tr>
              <a:tr h="289071">
                <a:tc>
                  <a:txBody>
                    <a:bodyPr/>
                    <a:lstStyle/>
                    <a:p>
                      <a:pPr algn="r"/>
                      <a:r>
                        <a:rPr lang="en-US" sz="1600" dirty="0">
                          <a:latin typeface="Franklin Gothic Book" panose="020B0503020102020204" pitchFamily="34" charset="0"/>
                        </a:rPr>
                        <a:t>White</a:t>
                      </a:r>
                    </a:p>
                  </a:txBody>
                  <a:tcPr marT="0"/>
                </a:tc>
                <a:tc>
                  <a:txBody>
                    <a:bodyPr/>
                    <a:lstStyle/>
                    <a:p>
                      <a:pPr algn="ctr"/>
                      <a:r>
                        <a:rPr lang="en-US" sz="1600" dirty="0">
                          <a:latin typeface="Franklin Gothic Book" panose="020B0503020102020204" pitchFamily="34" charset="0"/>
                        </a:rPr>
                        <a:t>64</a:t>
                      </a:r>
                    </a:p>
                  </a:txBody>
                  <a:tcPr marT="0"/>
                </a:tc>
                <a:tc>
                  <a:txBody>
                    <a:bodyPr/>
                    <a:lstStyle/>
                    <a:p>
                      <a:pPr algn="ctr"/>
                      <a:r>
                        <a:rPr lang="en-US" sz="1600" dirty="0">
                          <a:latin typeface="Franklin Gothic Book" panose="020B0503020102020204" pitchFamily="34" charset="0"/>
                        </a:rPr>
                        <a:t>1</a:t>
                      </a:r>
                    </a:p>
                  </a:txBody>
                  <a:tcPr marT="0"/>
                </a:tc>
                <a:extLst>
                  <a:ext uri="{0D108BD9-81ED-4DB2-BD59-A6C34878D82A}">
                    <a16:rowId xmlns:a16="http://schemas.microsoft.com/office/drawing/2014/main" val="1420179485"/>
                  </a:ext>
                </a:extLst>
              </a:tr>
              <a:tr h="289071">
                <a:tc>
                  <a:txBody>
                    <a:bodyPr/>
                    <a:lstStyle/>
                    <a:p>
                      <a:pPr algn="r"/>
                      <a:r>
                        <a:rPr lang="en-US" sz="1600" dirty="0">
                          <a:latin typeface="Franklin Gothic Book" panose="020B0503020102020204" pitchFamily="34" charset="0"/>
                        </a:rPr>
                        <a:t>Multiracial</a:t>
                      </a:r>
                      <a:r>
                        <a:rPr lang="en-US" sz="1600" baseline="30000" dirty="0">
                          <a:latin typeface="Franklin Gothic Book" panose="020B0503020102020204" pitchFamily="34" charset="0"/>
                        </a:rPr>
                        <a:t>‡</a:t>
                      </a:r>
                    </a:p>
                  </a:txBody>
                  <a:tcPr marT="0">
                    <a:lnB w="12700" cap="flat" cmpd="sng" algn="ctr">
                      <a:solidFill>
                        <a:schemeClr val="tx1"/>
                      </a:solidFill>
                      <a:prstDash val="solid"/>
                      <a:round/>
                      <a:headEnd type="none" w="med" len="med"/>
                      <a:tailEnd type="none" w="med" len="med"/>
                    </a:lnB>
                  </a:tcPr>
                </a:tc>
                <a:tc>
                  <a:txBody>
                    <a:bodyPr/>
                    <a:lstStyle/>
                    <a:p>
                      <a:pPr algn="ctr"/>
                      <a:r>
                        <a:rPr lang="en-US" sz="1600" dirty="0">
                          <a:latin typeface="Franklin Gothic Book" panose="020B0503020102020204" pitchFamily="34" charset="0"/>
                        </a:rPr>
                        <a:t>2</a:t>
                      </a:r>
                    </a:p>
                  </a:txBody>
                  <a:tcPr marT="0">
                    <a:lnB w="12700" cap="flat" cmpd="sng" algn="ctr">
                      <a:solidFill>
                        <a:schemeClr val="tx1"/>
                      </a:solidFill>
                      <a:prstDash val="solid"/>
                      <a:round/>
                      <a:headEnd type="none" w="med" len="med"/>
                      <a:tailEnd type="none" w="med" len="med"/>
                    </a:lnB>
                  </a:tcPr>
                </a:tc>
                <a:tc>
                  <a:txBody>
                    <a:bodyPr/>
                    <a:lstStyle/>
                    <a:p>
                      <a:pPr algn="ctr"/>
                      <a:r>
                        <a:rPr lang="en-US" sz="1600" dirty="0">
                          <a:latin typeface="Franklin Gothic Book" panose="020B0503020102020204" pitchFamily="34" charset="0"/>
                        </a:rPr>
                        <a:t>-</a:t>
                      </a:r>
                    </a:p>
                  </a:txBody>
                  <a:tcPr marT="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5782339"/>
                  </a:ext>
                </a:extLst>
              </a:tr>
              <a:tr h="262792">
                <a:tc>
                  <a:txBody>
                    <a:bodyPr/>
                    <a:lstStyle/>
                    <a:p>
                      <a:pPr algn="r"/>
                      <a:endParaRPr lang="en-US" sz="1400" baseline="30000" dirty="0">
                        <a:latin typeface="Franklin Gothic Book" panose="020B0503020102020204" pitchFamily="34" charset="0"/>
                      </a:endParaRPr>
                    </a:p>
                  </a:txBody>
                  <a:tcPr>
                    <a:lnT w="12700" cap="flat" cmpd="sng" algn="ctr">
                      <a:solidFill>
                        <a:schemeClr val="tx1"/>
                      </a:solidFill>
                      <a:prstDash val="solid"/>
                      <a:round/>
                      <a:headEnd type="none" w="med" len="med"/>
                      <a:tailEnd type="none" w="med" len="med"/>
                    </a:lnT>
                  </a:tcPr>
                </a:tc>
                <a:tc>
                  <a:txBody>
                    <a:bodyPr/>
                    <a:lstStyle/>
                    <a:p>
                      <a:endParaRPr lang="en-US" sz="1400" dirty="0">
                        <a:latin typeface="Franklin Gothic Book" panose="020B0503020102020204" pitchFamily="34" charset="0"/>
                      </a:endParaRPr>
                    </a:p>
                  </a:txBody>
                  <a:tcPr>
                    <a:lnT w="12700" cap="flat" cmpd="sng" algn="ctr">
                      <a:solidFill>
                        <a:schemeClr val="tx1"/>
                      </a:solidFill>
                      <a:prstDash val="solid"/>
                      <a:round/>
                      <a:headEnd type="none" w="med" len="med"/>
                      <a:tailEnd type="none" w="med" len="med"/>
                    </a:lnT>
                  </a:tcPr>
                </a:tc>
                <a:tc>
                  <a:txBody>
                    <a:bodyPr/>
                    <a:lstStyle/>
                    <a:p>
                      <a:endParaRPr lang="en-US" sz="1400" dirty="0">
                        <a:latin typeface="Franklin Gothic Book" panose="020B0503020102020204"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04638877"/>
                  </a:ext>
                </a:extLst>
              </a:tr>
            </a:tbl>
          </a:graphicData>
        </a:graphic>
      </p:graphicFrame>
      <p:sp>
        <p:nvSpPr>
          <p:cNvPr id="5" name="TextBox 15">
            <a:extLst>
              <a:ext uri="{FF2B5EF4-FFF2-40B4-BE49-F238E27FC236}">
                <a16:creationId xmlns:a16="http://schemas.microsoft.com/office/drawing/2014/main" id="{D25C6CC2-D969-2ED7-1606-6BA5A268DCC2}"/>
              </a:ext>
            </a:extLst>
          </p:cNvPr>
          <p:cNvSpPr txBox="1"/>
          <p:nvPr/>
        </p:nvSpPr>
        <p:spPr>
          <a:xfrm>
            <a:off x="1707859" y="4651128"/>
            <a:ext cx="4031040" cy="4616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i="1" dirty="0">
                <a:latin typeface="Franklin Gothic Book" panose="020B0503020102020204" pitchFamily="34" charset="0"/>
              </a:rPr>
              <a:t>†Rates based on counts &lt;5 are not shown. </a:t>
            </a:r>
          </a:p>
          <a:p>
            <a:r>
              <a:rPr lang="en-US" sz="1200" i="1" dirty="0">
                <a:latin typeface="Franklin Gothic Book" panose="020B0503020102020204" pitchFamily="34" charset="0"/>
              </a:rPr>
              <a:t>‡Population denominator is unavailable for rate calculation.</a:t>
            </a:r>
          </a:p>
        </p:txBody>
      </p:sp>
      <p:pic>
        <p:nvPicPr>
          <p:cNvPr id="22" name="Picture 21" descr="Chart, treemap chart&#10;&#10;Description automatically generated">
            <a:extLst>
              <a:ext uri="{FF2B5EF4-FFF2-40B4-BE49-F238E27FC236}">
                <a16:creationId xmlns:a16="http://schemas.microsoft.com/office/drawing/2014/main" id="{9C667E26-5888-8072-9F6A-91D1B6AFB4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37123" y="2062497"/>
            <a:ext cx="5322968" cy="4763239"/>
          </a:xfrm>
          <a:prstGeom prst="rect">
            <a:avLst/>
          </a:prstGeom>
        </p:spPr>
      </p:pic>
    </p:spTree>
    <p:extLst>
      <p:ext uri="{BB962C8B-B14F-4D97-AF65-F5344CB8AC3E}">
        <p14:creationId xmlns:p14="http://schemas.microsoft.com/office/powerpoint/2010/main" val="13070709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a:solidFill>
                  <a:schemeClr val="bg1"/>
                </a:solidFill>
                <a:latin typeface="Leelawadee" panose="020B0502040204020203" pitchFamily="34" charset="-34"/>
                <a:cs typeface="Leelawadee" panose="020B0502040204020203" pitchFamily="34" charset="-34"/>
              </a:rPr>
              <a:t>People Living with HIV </a:t>
            </a:r>
          </a:p>
        </p:txBody>
      </p:sp>
      <p:sp>
        <p:nvSpPr>
          <p:cNvPr id="5" name="Text Placeholder 4"/>
          <p:cNvSpPr>
            <a:spLocks noGrp="1"/>
          </p:cNvSpPr>
          <p:nvPr>
            <p:ph type="body" idx="1"/>
          </p:nvPr>
        </p:nvSpPr>
        <p:spPr>
          <a:xfrm>
            <a:off x="1016000" y="4648201"/>
            <a:ext cx="10363200" cy="2061692"/>
          </a:xfrm>
        </p:spPr>
        <p:txBody>
          <a:bodyPr/>
          <a:lstStyle/>
          <a:p>
            <a:r>
              <a:rPr lang="en-US" sz="2800" dirty="0">
                <a:solidFill>
                  <a:schemeClr val="bg1"/>
                </a:solidFill>
                <a:latin typeface="Franklin Gothic Book" panose="020B0503020102020204" pitchFamily="34" charset="0"/>
              </a:rPr>
              <a:t>Late diagnosis</a:t>
            </a:r>
          </a:p>
          <a:p>
            <a:endParaRPr lang="en-US" sz="2800" dirty="0">
              <a:solidFill>
                <a:schemeClr val="bg1"/>
              </a:solidFill>
              <a:latin typeface="Franklin Gothic Book" panose="020B0503020102020204" pitchFamily="34" charset="0"/>
            </a:endParaRPr>
          </a:p>
          <a:p>
            <a:r>
              <a:rPr lang="en-US" sz="2800" dirty="0">
                <a:solidFill>
                  <a:schemeClr val="bg1"/>
                </a:solidFill>
                <a:latin typeface="Franklin Gothic Book" panose="020B0503020102020204" pitchFamily="34" charset="0"/>
              </a:rPr>
              <a:t> </a:t>
            </a:r>
          </a:p>
        </p:txBody>
      </p:sp>
      <p:sp>
        <p:nvSpPr>
          <p:cNvPr id="6" name="Action Button: Go Home 5">
            <a:hlinkClick r:id="rId3" action="ppaction://hlinksldjump" highlightClick="1"/>
            <a:extLst>
              <a:ext uri="{FF2B5EF4-FFF2-40B4-BE49-F238E27FC236}">
                <a16:creationId xmlns:a16="http://schemas.microsoft.com/office/drawing/2014/main" id="{F5DD3334-86B2-426E-9E20-2101A99471C1}"/>
              </a:ext>
            </a:extLst>
          </p:cNvPr>
          <p:cNvSpPr/>
          <p:nvPr/>
        </p:nvSpPr>
        <p:spPr>
          <a:xfrm>
            <a:off x="11456276" y="6074978"/>
            <a:ext cx="611492" cy="600981"/>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3004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 bar chart">
            <a:extLst>
              <a:ext uri="{FF2B5EF4-FFF2-40B4-BE49-F238E27FC236}">
                <a16:creationId xmlns:a16="http://schemas.microsoft.com/office/drawing/2014/main" id="{2926D859-4AEF-A3C2-128F-54C093DF3B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314" y="1911022"/>
            <a:ext cx="10571121" cy="4729988"/>
          </a:xfrm>
          <a:prstGeom prst="rect">
            <a:avLst/>
          </a:prstGeom>
        </p:spPr>
      </p:pic>
      <p:sp>
        <p:nvSpPr>
          <p:cNvPr id="2" name="Title 1">
            <a:extLst>
              <a:ext uri="{FF2B5EF4-FFF2-40B4-BE49-F238E27FC236}">
                <a16:creationId xmlns:a16="http://schemas.microsoft.com/office/drawing/2014/main" id="{A25A3AFD-B5EA-456E-B6A0-3F4674021BAB}"/>
              </a:ext>
            </a:extLst>
          </p:cNvPr>
          <p:cNvSpPr>
            <a:spLocks noGrp="1"/>
          </p:cNvSpPr>
          <p:nvPr>
            <p:ph type="title"/>
          </p:nvPr>
        </p:nvSpPr>
        <p:spPr>
          <a:xfrm>
            <a:off x="177293" y="48125"/>
            <a:ext cx="11846378" cy="2340429"/>
          </a:xfrm>
        </p:spPr>
        <p:txBody>
          <a:bodyPr/>
          <a:lstStyle/>
          <a:p>
            <a:pPr marL="0" marR="0" algn="l">
              <a:spcBef>
                <a:spcPts val="0"/>
              </a:spcBef>
              <a:spcAft>
                <a:spcPts val="0"/>
              </a:spcAft>
            </a:pPr>
            <a:r>
              <a:rPr lang="en-US" sz="3200" b="1" dirty="0">
                <a:solidFill>
                  <a:srgbClr val="000000"/>
                </a:solidFill>
                <a:effectLst/>
                <a:latin typeface="Leelawadee" panose="020B0502040204020203" pitchFamily="34" charset="-34"/>
                <a:ea typeface="Times New Roman" panose="02020603050405020304" pitchFamily="18" charset="0"/>
              </a:rPr>
              <a:t>Indicators for HIV late diagnosis showed a </a:t>
            </a:r>
            <a:r>
              <a:rPr lang="en-US" sz="3200" b="1" dirty="0">
                <a:solidFill>
                  <a:srgbClr val="0033A1"/>
                </a:solidFill>
                <a:effectLst/>
                <a:latin typeface="Leelawadee" panose="020B0502040204020203" pitchFamily="34" charset="-34"/>
                <a:ea typeface="Times New Roman" panose="02020603050405020304" pitchFamily="18" charset="0"/>
              </a:rPr>
              <a:t>small decrease of progressing to Stage 3 </a:t>
            </a:r>
            <a:r>
              <a:rPr lang="en-US" sz="3200" b="1" dirty="0">
                <a:solidFill>
                  <a:srgbClr val="000000"/>
                </a:solidFill>
                <a:effectLst/>
                <a:latin typeface="Leelawadee" panose="020B0502040204020203" pitchFamily="34" charset="-34"/>
                <a:ea typeface="Times New Roman" panose="02020603050405020304" pitchFamily="18" charset="0"/>
              </a:rPr>
              <a:t>within 12 months and a </a:t>
            </a:r>
            <a:r>
              <a:rPr lang="en-US" sz="3200" b="1" dirty="0">
                <a:solidFill>
                  <a:srgbClr val="0033A1"/>
                </a:solidFill>
                <a:effectLst/>
                <a:latin typeface="Leelawadee" panose="020B0502040204020203" pitchFamily="34" charset="-34"/>
                <a:ea typeface="Times New Roman" panose="02020603050405020304" pitchFamily="18" charset="0"/>
              </a:rPr>
              <a:t>small increase in Stage 3 at time of diagnosis </a:t>
            </a:r>
            <a:r>
              <a:rPr lang="en-US" sz="3200" b="1" dirty="0">
                <a:solidFill>
                  <a:srgbClr val="000000"/>
                </a:solidFill>
                <a:effectLst/>
                <a:latin typeface="Leelawadee" panose="020B0502040204020203" pitchFamily="34" charset="-34"/>
                <a:ea typeface="Times New Roman" panose="02020603050405020304" pitchFamily="18" charset="0"/>
              </a:rPr>
              <a:t>from 2015–2019.</a:t>
            </a:r>
            <a:r>
              <a:rPr lang="en-US" sz="3200" dirty="0">
                <a:solidFill>
                  <a:srgbClr val="000000"/>
                </a:solidFill>
                <a:effectLst/>
                <a:latin typeface="Leelawadee" panose="020B0502040204020203" pitchFamily="34" charset="-34"/>
                <a:ea typeface="Times New Roman" panose="02020603050405020304" pitchFamily="18" charset="0"/>
              </a:rPr>
              <a:t>     </a:t>
            </a:r>
            <a:br>
              <a:rPr lang="en-US" sz="3600" dirty="0">
                <a:effectLst/>
                <a:latin typeface="Times New Roman" panose="02020603050405020304" pitchFamily="18" charset="0"/>
                <a:ea typeface="Times New Roman" panose="02020603050405020304" pitchFamily="18" charset="0"/>
              </a:rPr>
            </a:br>
            <a:r>
              <a:rPr lang="en-US" sz="2200" dirty="0">
                <a:solidFill>
                  <a:srgbClr val="000000"/>
                </a:solidFill>
                <a:effectLst/>
                <a:latin typeface="Franklin Gothic Book" panose="020B0503020102020204" pitchFamily="34" charset="0"/>
                <a:ea typeface="Times New Roman" panose="02020603050405020304" pitchFamily="18" charset="0"/>
              </a:rPr>
              <a:t>Percentage of people who progressed to Stage 3 (AIDS) of HIV within one year of diagnosis, Wisconsin, 2015–2020</a:t>
            </a:r>
            <a:endParaRPr lang="en-US" dirty="0"/>
          </a:p>
        </p:txBody>
      </p:sp>
    </p:spTree>
    <p:extLst>
      <p:ext uri="{BB962C8B-B14F-4D97-AF65-F5344CB8AC3E}">
        <p14:creationId xmlns:p14="http://schemas.microsoft.com/office/powerpoint/2010/main" val="23891875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a:solidFill>
                  <a:schemeClr val="bg1"/>
                </a:solidFill>
                <a:latin typeface="Leelawadee" panose="020B0502040204020203" pitchFamily="34" charset="-34"/>
                <a:cs typeface="Leelawadee" panose="020B0502040204020203" pitchFamily="34" charset="-34"/>
              </a:rPr>
              <a:t>People Living with HIV </a:t>
            </a:r>
          </a:p>
        </p:txBody>
      </p:sp>
      <p:sp>
        <p:nvSpPr>
          <p:cNvPr id="5" name="Text Placeholder 4"/>
          <p:cNvSpPr>
            <a:spLocks noGrp="1"/>
          </p:cNvSpPr>
          <p:nvPr>
            <p:ph type="body" idx="1"/>
          </p:nvPr>
        </p:nvSpPr>
        <p:spPr/>
        <p:txBody>
          <a:bodyPr/>
          <a:lstStyle/>
          <a:p>
            <a:r>
              <a:rPr lang="en-US" sz="2800" dirty="0">
                <a:solidFill>
                  <a:schemeClr val="bg1"/>
                </a:solidFill>
                <a:latin typeface="Franklin Gothic Book" panose="020B0503020102020204" pitchFamily="34" charset="0"/>
              </a:rPr>
              <a:t>Incarcerated persons </a:t>
            </a:r>
          </a:p>
        </p:txBody>
      </p:sp>
      <p:sp>
        <p:nvSpPr>
          <p:cNvPr id="6" name="Action Button: Go Home 5">
            <a:hlinkClick r:id="rId3" action="ppaction://hlinksldjump" highlightClick="1"/>
            <a:extLst>
              <a:ext uri="{FF2B5EF4-FFF2-40B4-BE49-F238E27FC236}">
                <a16:creationId xmlns:a16="http://schemas.microsoft.com/office/drawing/2014/main" id="{5DEB600D-19FB-4C38-9C89-A5FAEF9BDEDC}"/>
              </a:ext>
            </a:extLst>
          </p:cNvPr>
          <p:cNvSpPr/>
          <p:nvPr/>
        </p:nvSpPr>
        <p:spPr>
          <a:xfrm>
            <a:off x="11456276" y="6074978"/>
            <a:ext cx="611492" cy="600981"/>
          </a:xfrm>
          <a:prstGeom prst="actionButtonHome">
            <a:avLst/>
          </a:prstGeom>
          <a:solidFill>
            <a:schemeClr val="bg1"/>
          </a:solidFill>
          <a:ln>
            <a:solidFill>
              <a:srgbClr val="2A5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01481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5E835-91DC-4C14-803F-FB0F3153E9ED}"/>
              </a:ext>
            </a:extLst>
          </p:cNvPr>
          <p:cNvSpPr>
            <a:spLocks noGrp="1"/>
          </p:cNvSpPr>
          <p:nvPr>
            <p:ph type="title"/>
          </p:nvPr>
        </p:nvSpPr>
        <p:spPr>
          <a:xfrm>
            <a:off x="197476" y="71967"/>
            <a:ext cx="11797048" cy="1902639"/>
          </a:xfrm>
        </p:spPr>
        <p:txBody>
          <a:bodyPr/>
          <a:lstStyle/>
          <a:p>
            <a:pPr algn="l"/>
            <a:r>
              <a:rPr lang="en-US" sz="3200" b="1" dirty="0">
                <a:solidFill>
                  <a:schemeClr val="tx1"/>
                </a:solidFill>
                <a:latin typeface="Leelawadee" panose="020B0502040204020203" pitchFamily="34" charset="-34"/>
                <a:cs typeface="Leelawadee" panose="020B0502040204020203" pitchFamily="34" charset="-34"/>
              </a:rPr>
              <a:t>An average of </a:t>
            </a:r>
            <a:r>
              <a:rPr lang="en-US" sz="3200" b="1" dirty="0">
                <a:solidFill>
                  <a:srgbClr val="2A5934"/>
                </a:solidFill>
                <a:latin typeface="Leelawadee" panose="020B0502040204020203" pitchFamily="34" charset="-34"/>
                <a:cs typeface="Leelawadee" panose="020B0502040204020203" pitchFamily="34" charset="-34"/>
              </a:rPr>
              <a:t>5 new diagnoses of HIV per year </a:t>
            </a:r>
            <a:r>
              <a:rPr lang="en-US" sz="3200" b="1" dirty="0">
                <a:solidFill>
                  <a:schemeClr val="tx1"/>
                </a:solidFill>
                <a:latin typeface="Leelawadee" panose="020B0502040204020203" pitchFamily="34" charset="-34"/>
                <a:cs typeface="Leelawadee" panose="020B0502040204020203" pitchFamily="34" charset="-34"/>
              </a:rPr>
              <a:t>were diagnosed within the Wisconsin Department of Corrections (DOC) during 2011–2020. </a:t>
            </a:r>
            <a:br>
              <a:rPr lang="en-US" sz="3200" dirty="0">
                <a:solidFill>
                  <a:schemeClr val="tx1"/>
                </a:solidFill>
                <a:latin typeface="Leelawadee" panose="020B0502040204020203" pitchFamily="34" charset="-34"/>
                <a:cs typeface="Leelawadee" panose="020B0502040204020203" pitchFamily="34" charset="-34"/>
              </a:rPr>
            </a:br>
            <a:r>
              <a:rPr lang="en-US" sz="2200" dirty="0">
                <a:solidFill>
                  <a:schemeClr val="tx1"/>
                </a:solidFill>
                <a:latin typeface="Franklin Gothic Book" panose="020B0503020102020204" pitchFamily="34" charset="0"/>
                <a:cs typeface="Leelawadee" panose="020B0502040204020203" pitchFamily="34" charset="-34"/>
              </a:rPr>
              <a:t>New HIV diagnoses among incarcerated people by selected demographics, Wisconsin, 2016–2020</a:t>
            </a:r>
            <a:endParaRPr lang="en-US" sz="2200" dirty="0">
              <a:solidFill>
                <a:schemeClr val="tx1"/>
              </a:solidFill>
              <a:latin typeface="Leelawadee" panose="020B0502040204020203" pitchFamily="34" charset="-34"/>
              <a:cs typeface="Leelawadee" panose="020B0502040204020203" pitchFamily="34" charset="-34"/>
            </a:endParaRPr>
          </a:p>
        </p:txBody>
      </p:sp>
      <p:grpSp>
        <p:nvGrpSpPr>
          <p:cNvPr id="4" name="Group 3">
            <a:extLst>
              <a:ext uri="{FF2B5EF4-FFF2-40B4-BE49-F238E27FC236}">
                <a16:creationId xmlns:a16="http://schemas.microsoft.com/office/drawing/2014/main" id="{00000000-0008-0000-0F00-000003000000}"/>
              </a:ext>
            </a:extLst>
          </p:cNvPr>
          <p:cNvGrpSpPr/>
          <p:nvPr/>
        </p:nvGrpSpPr>
        <p:grpSpPr>
          <a:xfrm>
            <a:off x="-72283" y="2326748"/>
            <a:ext cx="12511599" cy="4189427"/>
            <a:chOff x="913445" y="211107"/>
            <a:chExt cx="12817456" cy="4174592"/>
          </a:xfrm>
        </p:grpSpPr>
        <p:grpSp>
          <p:nvGrpSpPr>
            <p:cNvPr id="6" name="Group 5">
              <a:extLst>
                <a:ext uri="{FF2B5EF4-FFF2-40B4-BE49-F238E27FC236}">
                  <a16:creationId xmlns:a16="http://schemas.microsoft.com/office/drawing/2014/main" id="{00000000-0008-0000-0F00-000005000000}"/>
                </a:ext>
              </a:extLst>
            </p:cNvPr>
            <p:cNvGrpSpPr/>
            <p:nvPr/>
          </p:nvGrpSpPr>
          <p:grpSpPr>
            <a:xfrm>
              <a:off x="8180422" y="2086556"/>
              <a:ext cx="5550479" cy="2299143"/>
              <a:chOff x="8132589" y="2086556"/>
              <a:chExt cx="5828747" cy="2299143"/>
            </a:xfrm>
          </p:grpSpPr>
          <p:graphicFrame>
            <p:nvGraphicFramePr>
              <p:cNvPr id="10" name="Chart 9">
                <a:extLst>
                  <a:ext uri="{FF2B5EF4-FFF2-40B4-BE49-F238E27FC236}">
                    <a16:creationId xmlns:a16="http://schemas.microsoft.com/office/drawing/2014/main" id="{00000000-0008-0000-0F00-00000B000000}"/>
                  </a:ext>
                </a:extLst>
              </p:cNvPr>
              <p:cNvGraphicFramePr/>
              <p:nvPr>
                <p:extLst>
                  <p:ext uri="{D42A27DB-BD31-4B8C-83A1-F6EECF244321}">
                    <p14:modId xmlns:p14="http://schemas.microsoft.com/office/powerpoint/2010/main" val="89426716"/>
                  </p:ext>
                </p:extLst>
              </p:nvPr>
            </p:nvGraphicFramePr>
            <p:xfrm>
              <a:off x="8132589" y="2086556"/>
              <a:ext cx="5828747" cy="2299143"/>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a:extLst>
                  <a:ext uri="{FF2B5EF4-FFF2-40B4-BE49-F238E27FC236}">
                    <a16:creationId xmlns:a16="http://schemas.microsoft.com/office/drawing/2014/main" id="{00000000-0008-0000-0F00-00000C000000}"/>
                  </a:ext>
                </a:extLst>
              </p:cNvPr>
              <p:cNvCxnSpPr>
                <a:cxnSpLocks/>
              </p:cNvCxnSpPr>
              <p:nvPr/>
            </p:nvCxnSpPr>
            <p:spPr>
              <a:xfrm>
                <a:off x="12258255" y="2433128"/>
                <a:ext cx="0" cy="1867882"/>
              </a:xfrm>
              <a:prstGeom prst="line">
                <a:avLst/>
              </a:prstGeom>
              <a:noFill/>
              <a:ln w="9525" cap="flat" cmpd="sng" algn="ctr">
                <a:solidFill>
                  <a:schemeClr val="accent6"/>
                </a:solidFill>
                <a:prstDash val="solid"/>
              </a:ln>
              <a:effectLst/>
            </p:spPr>
          </p:cxnSp>
          <p:cxnSp>
            <p:nvCxnSpPr>
              <p:cNvPr id="12" name="Straight Connector 11">
                <a:extLst>
                  <a:ext uri="{FF2B5EF4-FFF2-40B4-BE49-F238E27FC236}">
                    <a16:creationId xmlns:a16="http://schemas.microsoft.com/office/drawing/2014/main" id="{00000000-0008-0000-0F00-00000D000000}"/>
                  </a:ext>
                </a:extLst>
              </p:cNvPr>
              <p:cNvCxnSpPr>
                <a:cxnSpLocks/>
              </p:cNvCxnSpPr>
              <p:nvPr/>
            </p:nvCxnSpPr>
            <p:spPr>
              <a:xfrm>
                <a:off x="11017448" y="2411434"/>
                <a:ext cx="0" cy="1867882"/>
              </a:xfrm>
              <a:prstGeom prst="line">
                <a:avLst/>
              </a:prstGeom>
              <a:noFill/>
              <a:ln w="9525" cap="flat" cmpd="sng" algn="ctr">
                <a:solidFill>
                  <a:schemeClr val="accent6"/>
                </a:solidFill>
                <a:prstDash val="solid"/>
              </a:ln>
              <a:effectLst/>
            </p:spPr>
          </p:cxnSp>
        </p:grpSp>
        <p:sp>
          <p:nvSpPr>
            <p:cNvPr id="8" name="TextBox 8">
              <a:extLst>
                <a:ext uri="{FF2B5EF4-FFF2-40B4-BE49-F238E27FC236}">
                  <a16:creationId xmlns:a16="http://schemas.microsoft.com/office/drawing/2014/main" id="{00000000-0008-0000-0F00-000009000000}"/>
                </a:ext>
              </a:extLst>
            </p:cNvPr>
            <p:cNvSpPr txBox="1"/>
            <p:nvPr/>
          </p:nvSpPr>
          <p:spPr>
            <a:xfrm>
              <a:off x="1148779" y="211107"/>
              <a:ext cx="1853591" cy="1369533"/>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2A5934"/>
                  </a:solidFill>
                  <a:effectLst/>
                  <a:uLnTx/>
                  <a:uFillTx/>
                  <a:latin typeface="Franklin Gothic Book" panose="020B0503020102020204" pitchFamily="34" charset="0"/>
                  <a:ea typeface="+mn-ea"/>
                  <a:cs typeface="+mn-cs"/>
                </a:rPr>
                <a:t>88%</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new diagnoses among </a:t>
              </a:r>
              <a:r>
                <a:rPr kumimoji="0" lang="en-US" sz="1800" b="0" i="0" u="none" strike="noStrike" kern="0" cap="none" spc="0" normalizeH="0" baseline="0" noProof="0" dirty="0">
                  <a:ln>
                    <a:noFill/>
                  </a:ln>
                  <a:solidFill>
                    <a:srgbClr val="2A5934"/>
                  </a:solidFill>
                  <a:effectLst/>
                  <a:uLnTx/>
                  <a:uFillTx/>
                  <a:latin typeface="Franklin Gothic Book" panose="020B0503020102020204" pitchFamily="34" charset="0"/>
                  <a:ea typeface="+mn-ea"/>
                  <a:cs typeface="+mn-cs"/>
                </a:rPr>
                <a:t>males</a:t>
              </a:r>
            </a:p>
          </p:txBody>
        </p:sp>
        <p:sp>
          <p:nvSpPr>
            <p:cNvPr id="9" name="TextBox 9">
              <a:extLst>
                <a:ext uri="{FF2B5EF4-FFF2-40B4-BE49-F238E27FC236}">
                  <a16:creationId xmlns:a16="http://schemas.microsoft.com/office/drawing/2014/main" id="{00000000-0008-0000-0F00-00000A000000}"/>
                </a:ext>
              </a:extLst>
            </p:cNvPr>
            <p:cNvSpPr txBox="1"/>
            <p:nvPr/>
          </p:nvSpPr>
          <p:spPr>
            <a:xfrm>
              <a:off x="913445" y="2210752"/>
              <a:ext cx="2281863" cy="1895902"/>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2A5934"/>
                  </a:solidFill>
                  <a:effectLst/>
                  <a:uLnTx/>
                  <a:uFillTx/>
                  <a:latin typeface="Franklin Gothic Book" panose="020B0503020102020204" pitchFamily="34" charset="0"/>
                  <a:ea typeface="+mn-ea"/>
                  <a:cs typeface="+mn-cs"/>
                </a:rPr>
                <a:t>56%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of diagnoses in incarcerated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persons were </a:t>
              </a:r>
              <a:r>
                <a:rPr kumimoji="0" lang="en-US" sz="1800" b="0" i="0" u="none" strike="noStrike" kern="0" cap="none" spc="0" normalizeH="0" baseline="0" noProof="0" dirty="0">
                  <a:ln>
                    <a:noFill/>
                  </a:ln>
                  <a:solidFill>
                    <a:srgbClr val="2A5934"/>
                  </a:solidFill>
                  <a:effectLst/>
                  <a:uLnTx/>
                  <a:uFillTx/>
                  <a:latin typeface="Franklin Gothic Book" panose="020B0503020102020204" pitchFamily="34" charset="0"/>
                  <a:ea typeface="+mn-ea"/>
                  <a:cs typeface="+mn-cs"/>
                </a:rPr>
                <a:t>under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2A5934"/>
                  </a:solidFill>
                  <a:effectLst/>
                  <a:uLnTx/>
                  <a:uFillTx/>
                  <a:latin typeface="Franklin Gothic Book" panose="020B0503020102020204" pitchFamily="34" charset="0"/>
                  <a:ea typeface="+mn-ea"/>
                  <a:cs typeface="+mn-cs"/>
                </a:rPr>
                <a:t>the age of 35</a:t>
              </a:r>
            </a:p>
          </p:txBody>
        </p:sp>
        <p:sp>
          <p:nvSpPr>
            <p:cNvPr id="5" name="TextBox 6">
              <a:extLst>
                <a:ext uri="{FF2B5EF4-FFF2-40B4-BE49-F238E27FC236}">
                  <a16:creationId xmlns:a16="http://schemas.microsoft.com/office/drawing/2014/main" id="{00000000-0008-0000-0F00-000007000000}"/>
                </a:ext>
              </a:extLst>
            </p:cNvPr>
            <p:cNvSpPr txBox="1"/>
            <p:nvPr/>
          </p:nvSpPr>
          <p:spPr>
            <a:xfrm>
              <a:off x="6510365" y="2461190"/>
              <a:ext cx="2268945" cy="1789721"/>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2A5934"/>
                  </a:solidFill>
                  <a:effectLst/>
                  <a:uLnTx/>
                  <a:uFillTx/>
                  <a:latin typeface="Franklin Gothic Book" panose="020B0503020102020204" pitchFamily="34" charset="0"/>
                  <a:ea typeface="+mn-ea"/>
                  <a:cs typeface="+mn-cs"/>
                </a:rPr>
                <a:t>IDU</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accounted for </a:t>
              </a:r>
              <a:r>
                <a:rPr kumimoji="0" lang="en-US" sz="1800" b="0" i="0" u="none" strike="noStrike" kern="0" cap="none" spc="0" normalizeH="0" baseline="0" noProof="0" dirty="0">
                  <a:ln>
                    <a:noFill/>
                  </a:ln>
                  <a:solidFill>
                    <a:srgbClr val="2A5934"/>
                  </a:solidFill>
                  <a:effectLst/>
                  <a:uLnTx/>
                  <a:uFillTx/>
                  <a:latin typeface="Franklin Gothic Book" panose="020B0503020102020204" pitchFamily="34" charset="0"/>
                  <a:ea typeface="+mn-ea"/>
                  <a:cs typeface="+mn-cs"/>
                </a:rPr>
                <a:t>18% </a:t>
              </a:r>
              <a:r>
                <a:rPr kumimoji="0" lang="en-US" sz="18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of new diagnoses among incarcerated persons</a:t>
              </a:r>
            </a:p>
          </p:txBody>
        </p:sp>
      </p:grpSp>
      <p:sp>
        <p:nvSpPr>
          <p:cNvPr id="16" name="TextBox 35">
            <a:extLst>
              <a:ext uri="{FF2B5EF4-FFF2-40B4-BE49-F238E27FC236}">
                <a16:creationId xmlns:a16="http://schemas.microsoft.com/office/drawing/2014/main" id="{00000000-0008-0000-0F00-000024000000}"/>
              </a:ext>
            </a:extLst>
          </p:cNvPr>
          <p:cNvSpPr txBox="1"/>
          <p:nvPr/>
        </p:nvSpPr>
        <p:spPr>
          <a:xfrm>
            <a:off x="5257527" y="2208836"/>
            <a:ext cx="2558416" cy="1610223"/>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2A5934"/>
                </a:solidFill>
                <a:effectLst/>
                <a:uLnTx/>
                <a:uFillTx/>
                <a:latin typeface="Franklin Gothic Book" panose="020B0503020102020204" pitchFamily="34" charset="0"/>
                <a:ea typeface="+mn-ea"/>
                <a:cs typeface="+mn-cs"/>
              </a:rPr>
              <a:t>Black people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accounted for </a:t>
            </a:r>
            <a:r>
              <a:rPr kumimoji="0" lang="en-US" sz="1800" b="0" i="0" u="none" strike="noStrike" kern="0" cap="none" spc="0" normalizeH="0" baseline="0" noProof="0" dirty="0">
                <a:ln>
                  <a:noFill/>
                </a:ln>
                <a:solidFill>
                  <a:srgbClr val="2A5934"/>
                </a:solidFill>
                <a:effectLst/>
                <a:uLnTx/>
                <a:uFillTx/>
                <a:latin typeface="Franklin Gothic Book" panose="020B0503020102020204" pitchFamily="34" charset="0"/>
                <a:ea typeface="+mn-ea"/>
                <a:cs typeface="+mn-cs"/>
              </a:rPr>
              <a:t>almost half </a:t>
            </a:r>
            <a:r>
              <a:rPr kumimoji="0" lang="en-US" sz="18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of new diagnoses among incarcerated persons</a:t>
            </a:r>
          </a:p>
        </p:txBody>
      </p:sp>
      <p:grpSp>
        <p:nvGrpSpPr>
          <p:cNvPr id="17" name="Group 16">
            <a:extLst>
              <a:ext uri="{FF2B5EF4-FFF2-40B4-BE49-F238E27FC236}">
                <a16:creationId xmlns:a16="http://schemas.microsoft.com/office/drawing/2014/main" id="{F1E383A6-15DF-4DF5-9567-3B3B00F46D73}"/>
              </a:ext>
            </a:extLst>
          </p:cNvPr>
          <p:cNvGrpSpPr/>
          <p:nvPr/>
        </p:nvGrpSpPr>
        <p:grpSpPr>
          <a:xfrm>
            <a:off x="1987518" y="2622958"/>
            <a:ext cx="3030335" cy="576186"/>
            <a:chOff x="0" y="0"/>
            <a:chExt cx="4349813" cy="964510"/>
          </a:xfrm>
        </p:grpSpPr>
        <p:pic>
          <p:nvPicPr>
            <p:cNvPr id="18" name="Graphic 18">
              <a:extLst>
                <a:ext uri="{FF2B5EF4-FFF2-40B4-BE49-F238E27FC236}">
                  <a16:creationId xmlns:a16="http://schemas.microsoft.com/office/drawing/2014/main" id="{00000000-0008-0000-0F00-00001300000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49830" r="763"/>
            <a:stretch/>
          </p:blipFill>
          <p:spPr>
            <a:xfrm>
              <a:off x="2871247" y="10486"/>
              <a:ext cx="494858" cy="944499"/>
            </a:xfrm>
            <a:prstGeom prst="rect">
              <a:avLst/>
            </a:prstGeom>
          </p:spPr>
        </p:pic>
        <p:pic>
          <p:nvPicPr>
            <p:cNvPr id="19" name="Graphic 20">
              <a:extLst>
                <a:ext uri="{FF2B5EF4-FFF2-40B4-BE49-F238E27FC236}">
                  <a16:creationId xmlns:a16="http://schemas.microsoft.com/office/drawing/2014/main" id="{00000000-0008-0000-0F00-000015000000}"/>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322" r="49894"/>
            <a:stretch/>
          </p:blipFill>
          <p:spPr>
            <a:xfrm>
              <a:off x="3840000" y="9570"/>
              <a:ext cx="509813" cy="944499"/>
            </a:xfrm>
            <a:prstGeom prst="rect">
              <a:avLst/>
            </a:prstGeom>
          </p:spPr>
        </p:pic>
        <p:pic>
          <p:nvPicPr>
            <p:cNvPr id="20" name="Graphic 21">
              <a:extLst>
                <a:ext uri="{FF2B5EF4-FFF2-40B4-BE49-F238E27FC236}">
                  <a16:creationId xmlns:a16="http://schemas.microsoft.com/office/drawing/2014/main" id="{00000000-0008-0000-0F00-00001600000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49830" r="763"/>
            <a:stretch/>
          </p:blipFill>
          <p:spPr>
            <a:xfrm>
              <a:off x="1892077" y="10486"/>
              <a:ext cx="494858" cy="944499"/>
            </a:xfrm>
            <a:prstGeom prst="rect">
              <a:avLst/>
            </a:prstGeom>
          </p:spPr>
        </p:pic>
        <p:pic>
          <p:nvPicPr>
            <p:cNvPr id="21" name="Graphic 22">
              <a:extLst>
                <a:ext uri="{FF2B5EF4-FFF2-40B4-BE49-F238E27FC236}">
                  <a16:creationId xmlns:a16="http://schemas.microsoft.com/office/drawing/2014/main" id="{00000000-0008-0000-0F00-00001700000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49830" r="763"/>
            <a:stretch/>
          </p:blipFill>
          <p:spPr>
            <a:xfrm>
              <a:off x="3351307" y="10486"/>
              <a:ext cx="510098" cy="954024"/>
            </a:xfrm>
            <a:prstGeom prst="rect">
              <a:avLst/>
            </a:prstGeom>
          </p:spPr>
        </p:pic>
        <p:pic>
          <p:nvPicPr>
            <p:cNvPr id="22" name="Graphic 23">
              <a:extLst>
                <a:ext uri="{FF2B5EF4-FFF2-40B4-BE49-F238E27FC236}">
                  <a16:creationId xmlns:a16="http://schemas.microsoft.com/office/drawing/2014/main" id="{00000000-0008-0000-0F00-00001800000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49830" r="763"/>
            <a:stretch/>
          </p:blipFill>
          <p:spPr>
            <a:xfrm>
              <a:off x="2381662" y="10486"/>
              <a:ext cx="494858" cy="944499"/>
            </a:xfrm>
            <a:prstGeom prst="rect">
              <a:avLst/>
            </a:prstGeom>
          </p:spPr>
        </p:pic>
        <p:pic>
          <p:nvPicPr>
            <p:cNvPr id="23" name="Graphic 25">
              <a:extLst>
                <a:ext uri="{FF2B5EF4-FFF2-40B4-BE49-F238E27FC236}">
                  <a16:creationId xmlns:a16="http://schemas.microsoft.com/office/drawing/2014/main" id="{07880681-1A92-4C0C-A733-2A18BE36BBB7}"/>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49830" r="763"/>
            <a:stretch/>
          </p:blipFill>
          <p:spPr>
            <a:xfrm>
              <a:off x="0" y="0"/>
              <a:ext cx="503393" cy="928224"/>
            </a:xfrm>
            <a:prstGeom prst="rect">
              <a:avLst/>
            </a:prstGeom>
          </p:spPr>
        </p:pic>
        <p:pic>
          <p:nvPicPr>
            <p:cNvPr id="24" name="Graphic 26">
              <a:extLst>
                <a:ext uri="{FF2B5EF4-FFF2-40B4-BE49-F238E27FC236}">
                  <a16:creationId xmlns:a16="http://schemas.microsoft.com/office/drawing/2014/main" id="{9A9F9149-853E-4EE1-A8BC-CC304E78DD1F}"/>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49830" r="763"/>
            <a:stretch/>
          </p:blipFill>
          <p:spPr>
            <a:xfrm>
              <a:off x="491178" y="4901"/>
              <a:ext cx="497730" cy="929259"/>
            </a:xfrm>
            <a:prstGeom prst="rect">
              <a:avLst/>
            </a:prstGeom>
          </p:spPr>
        </p:pic>
        <p:pic>
          <p:nvPicPr>
            <p:cNvPr id="25" name="Graphic 27">
              <a:extLst>
                <a:ext uri="{FF2B5EF4-FFF2-40B4-BE49-F238E27FC236}">
                  <a16:creationId xmlns:a16="http://schemas.microsoft.com/office/drawing/2014/main" id="{108A83AD-BEE3-4E5D-980E-C19881A8798F}"/>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49830" r="763"/>
            <a:stretch/>
          </p:blipFill>
          <p:spPr>
            <a:xfrm>
              <a:off x="965067" y="11445"/>
              <a:ext cx="499175" cy="936879"/>
            </a:xfrm>
            <a:prstGeom prst="rect">
              <a:avLst/>
            </a:prstGeom>
          </p:spPr>
        </p:pic>
        <p:pic>
          <p:nvPicPr>
            <p:cNvPr id="26" name="Graphic 28">
              <a:extLst>
                <a:ext uri="{FF2B5EF4-FFF2-40B4-BE49-F238E27FC236}">
                  <a16:creationId xmlns:a16="http://schemas.microsoft.com/office/drawing/2014/main" id="{EB4CCB03-6CCE-4C4A-8E3D-A5AFF30503B1}"/>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49830" r="763"/>
            <a:stretch/>
          </p:blipFill>
          <p:spPr>
            <a:xfrm>
              <a:off x="1448212" y="10486"/>
              <a:ext cx="510098" cy="944499"/>
            </a:xfrm>
            <a:prstGeom prst="rect">
              <a:avLst/>
            </a:prstGeom>
          </p:spPr>
        </p:pic>
      </p:grpSp>
      <p:pic>
        <p:nvPicPr>
          <p:cNvPr id="7" name="Picture 6" descr="Chart, bar chart&#10;&#10;Description automatically generated">
            <a:extLst>
              <a:ext uri="{FF2B5EF4-FFF2-40B4-BE49-F238E27FC236}">
                <a16:creationId xmlns:a16="http://schemas.microsoft.com/office/drawing/2014/main" id="{E3A44D52-B35E-045D-6CC0-C2F8E35DC4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34807" y="2087824"/>
            <a:ext cx="3846059" cy="2049301"/>
          </a:xfrm>
          <a:prstGeom prst="rect">
            <a:avLst/>
          </a:prstGeom>
        </p:spPr>
      </p:pic>
      <p:pic>
        <p:nvPicPr>
          <p:cNvPr id="15" name="Picture 14" descr="Chart, bar chart, histogram">
            <a:extLst>
              <a:ext uri="{FF2B5EF4-FFF2-40B4-BE49-F238E27FC236}">
                <a16:creationId xmlns:a16="http://schemas.microsoft.com/office/drawing/2014/main" id="{332AED44-FDF1-3A9F-498D-B52AF5BF5B6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05178" y="4110849"/>
            <a:ext cx="3607759" cy="2308190"/>
          </a:xfrm>
          <a:prstGeom prst="rect">
            <a:avLst/>
          </a:prstGeom>
        </p:spPr>
      </p:pic>
    </p:spTree>
    <p:extLst>
      <p:ext uri="{BB962C8B-B14F-4D97-AF65-F5344CB8AC3E}">
        <p14:creationId xmlns:p14="http://schemas.microsoft.com/office/powerpoint/2010/main" val="23684092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F1F8E1-8965-444B-B7D8-F4231B772F31}"/>
              </a:ext>
            </a:extLst>
          </p:cNvPr>
          <p:cNvSpPr txBox="1">
            <a:spLocks/>
          </p:cNvSpPr>
          <p:nvPr/>
        </p:nvSpPr>
        <p:spPr bwMode="auto">
          <a:xfrm>
            <a:off x="206829" y="0"/>
            <a:ext cx="11834917" cy="249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0" i="0" u="none" kern="1200">
                <a:solidFill>
                  <a:srgbClr val="585858"/>
                </a:solidFill>
                <a:latin typeface="Verdana" panose="020B0604030504040204" pitchFamily="34" charset="0"/>
                <a:ea typeface="Verdana" panose="020B0604030504040204" pitchFamily="34" charset="0"/>
                <a:cs typeface="Verdana" panose="020B0604030504040204" pitchFamily="34" charset="0"/>
              </a:defRPr>
            </a:lvl1pPr>
            <a:lvl2pPr algn="ctr" rtl="0" eaLnBrk="1" fontAlgn="base" hangingPunct="1">
              <a:spcBef>
                <a:spcPct val="0"/>
              </a:spcBef>
              <a:spcAft>
                <a:spcPct val="0"/>
              </a:spcAft>
              <a:defRPr sz="4400" b="1">
                <a:solidFill>
                  <a:schemeClr val="tx1"/>
                </a:solidFill>
                <a:latin typeface="Tunga" pitchFamily="34" charset="0"/>
                <a:cs typeface="Tunga" pitchFamily="34" charset="0"/>
              </a:defRPr>
            </a:lvl2pPr>
            <a:lvl3pPr algn="ctr" rtl="0" eaLnBrk="1" fontAlgn="base" hangingPunct="1">
              <a:spcBef>
                <a:spcPct val="0"/>
              </a:spcBef>
              <a:spcAft>
                <a:spcPct val="0"/>
              </a:spcAft>
              <a:defRPr sz="4400" b="1">
                <a:solidFill>
                  <a:schemeClr val="tx1"/>
                </a:solidFill>
                <a:latin typeface="Tunga" pitchFamily="34" charset="0"/>
                <a:cs typeface="Tunga" pitchFamily="34" charset="0"/>
              </a:defRPr>
            </a:lvl3pPr>
            <a:lvl4pPr algn="ctr" rtl="0" eaLnBrk="1" fontAlgn="base" hangingPunct="1">
              <a:spcBef>
                <a:spcPct val="0"/>
              </a:spcBef>
              <a:spcAft>
                <a:spcPct val="0"/>
              </a:spcAft>
              <a:defRPr sz="4400" b="1">
                <a:solidFill>
                  <a:schemeClr val="tx1"/>
                </a:solidFill>
                <a:latin typeface="Tunga" pitchFamily="34" charset="0"/>
                <a:cs typeface="Tunga" pitchFamily="34" charset="0"/>
              </a:defRPr>
            </a:lvl4pPr>
            <a:lvl5pPr algn="ctr" rtl="0" eaLnBrk="1" fontAlgn="base" hangingPunct="1">
              <a:spcBef>
                <a:spcPct val="0"/>
              </a:spcBef>
              <a:spcAft>
                <a:spcPct val="0"/>
              </a:spcAft>
              <a:defRPr sz="4400" b="1">
                <a:solidFill>
                  <a:schemeClr val="tx1"/>
                </a:solidFill>
                <a:latin typeface="Tunga" pitchFamily="34" charset="0"/>
                <a:cs typeface="Tunga" pitchFamily="34" charset="0"/>
              </a:defRPr>
            </a:lvl5pPr>
            <a:lvl6pPr marL="457200" algn="ctr" rtl="0" eaLnBrk="1" fontAlgn="base" hangingPunct="1">
              <a:spcBef>
                <a:spcPct val="0"/>
              </a:spcBef>
              <a:spcAft>
                <a:spcPct val="0"/>
              </a:spcAft>
              <a:defRPr sz="4400" b="1">
                <a:solidFill>
                  <a:schemeClr val="tx1"/>
                </a:solidFill>
                <a:latin typeface="Tunga" pitchFamily="34" charset="0"/>
                <a:cs typeface="Tunga" pitchFamily="34" charset="0"/>
              </a:defRPr>
            </a:lvl6pPr>
            <a:lvl7pPr marL="914400" algn="ctr" rtl="0" eaLnBrk="1" fontAlgn="base" hangingPunct="1">
              <a:spcBef>
                <a:spcPct val="0"/>
              </a:spcBef>
              <a:spcAft>
                <a:spcPct val="0"/>
              </a:spcAft>
              <a:defRPr sz="4400" b="1">
                <a:solidFill>
                  <a:schemeClr val="tx1"/>
                </a:solidFill>
                <a:latin typeface="Tunga" pitchFamily="34" charset="0"/>
                <a:cs typeface="Tunga" pitchFamily="34" charset="0"/>
              </a:defRPr>
            </a:lvl7pPr>
            <a:lvl8pPr marL="1371600" algn="ctr" rtl="0" eaLnBrk="1" fontAlgn="base" hangingPunct="1">
              <a:spcBef>
                <a:spcPct val="0"/>
              </a:spcBef>
              <a:spcAft>
                <a:spcPct val="0"/>
              </a:spcAft>
              <a:defRPr sz="4400" b="1">
                <a:solidFill>
                  <a:schemeClr val="tx1"/>
                </a:solidFill>
                <a:latin typeface="Tunga" pitchFamily="34" charset="0"/>
                <a:cs typeface="Tunga" pitchFamily="34" charset="0"/>
              </a:defRPr>
            </a:lvl8pPr>
            <a:lvl9pPr marL="1828800" algn="ctr" rtl="0" eaLnBrk="1" fontAlgn="base" hangingPunct="1">
              <a:spcBef>
                <a:spcPct val="0"/>
              </a:spcBef>
              <a:spcAft>
                <a:spcPct val="0"/>
              </a:spcAft>
              <a:defRPr sz="4400" b="1">
                <a:solidFill>
                  <a:schemeClr val="tx1"/>
                </a:solidFill>
                <a:latin typeface="Tunga" pitchFamily="34" charset="0"/>
                <a:cs typeface="Tung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Leelawadee" panose="020B0502040204020203" pitchFamily="34" charset="-34"/>
                <a:ea typeface="Verdana" panose="020B0604030504040204" pitchFamily="34" charset="0"/>
                <a:cs typeface="Leelawadee" panose="020B0502040204020203" pitchFamily="34" charset="-34"/>
              </a:rPr>
              <a:t>Individuals </a:t>
            </a:r>
            <a:r>
              <a:rPr kumimoji="0" lang="en-US" sz="3200" b="1" i="0" u="none" strike="noStrike" kern="1200" cap="none" spc="0" normalizeH="0" baseline="0" noProof="0" dirty="0">
                <a:ln>
                  <a:noFill/>
                </a:ln>
                <a:solidFill>
                  <a:srgbClr val="800080"/>
                </a:solidFill>
                <a:effectLst/>
                <a:uLnTx/>
                <a:uFillTx/>
                <a:latin typeface="Leelawadee" panose="020B0502040204020203" pitchFamily="34" charset="-34"/>
                <a:ea typeface="Verdana" panose="020B0604030504040204" pitchFamily="34" charset="0"/>
                <a:cs typeface="Leelawadee" panose="020B0502040204020203" pitchFamily="34" charset="-34"/>
              </a:rPr>
              <a:t>diagnosed within DOC </a:t>
            </a:r>
            <a:r>
              <a:rPr kumimoji="0" lang="en-US" sz="3200" b="1" i="0" u="none" strike="noStrike" kern="1200" cap="none" spc="0" normalizeH="0" baseline="0" noProof="0" dirty="0">
                <a:ln>
                  <a:noFill/>
                </a:ln>
                <a:solidFill>
                  <a:prstClr val="black"/>
                </a:solidFill>
                <a:effectLst/>
                <a:uLnTx/>
                <a:uFillTx/>
                <a:latin typeface="Leelawadee" panose="020B0502040204020203" pitchFamily="34" charset="-34"/>
                <a:ea typeface="Verdana" panose="020B0604030504040204" pitchFamily="34" charset="0"/>
                <a:cs typeface="Leelawadee" panose="020B0502040204020203" pitchFamily="34" charset="-34"/>
              </a:rPr>
              <a:t>were more likely to be </a:t>
            </a:r>
            <a:r>
              <a:rPr kumimoji="0" lang="en-US" sz="3200" b="1" i="0" u="none" strike="noStrike" kern="1200" cap="none" spc="0" normalizeH="0" baseline="0" noProof="0" dirty="0">
                <a:ln>
                  <a:noFill/>
                </a:ln>
                <a:solidFill>
                  <a:srgbClr val="800080"/>
                </a:solidFill>
                <a:effectLst/>
                <a:uLnTx/>
                <a:uFillTx/>
                <a:latin typeface="Leelawadee" panose="020B0502040204020203" pitchFamily="34" charset="-34"/>
                <a:ea typeface="Verdana" panose="020B0604030504040204" pitchFamily="34" charset="0"/>
                <a:cs typeface="Leelawadee" panose="020B0502040204020203" pitchFamily="34" charset="-34"/>
              </a:rPr>
              <a:t>Black</a:t>
            </a:r>
            <a:r>
              <a:rPr kumimoji="0" lang="en-US" sz="3200" b="1" i="0" u="none" strike="noStrike" kern="1200" cap="none" spc="0" normalizeH="0" baseline="0" noProof="0" dirty="0">
                <a:ln>
                  <a:noFill/>
                </a:ln>
                <a:solidFill>
                  <a:prstClr val="black"/>
                </a:solidFill>
                <a:effectLst/>
                <a:uLnTx/>
                <a:uFillTx/>
                <a:latin typeface="Leelawadee" panose="020B0502040204020203" pitchFamily="34" charset="-34"/>
                <a:ea typeface="Verdana" panose="020B0604030504040204" pitchFamily="34" charset="0"/>
                <a:cs typeface="Leelawadee" panose="020B0502040204020203" pitchFamily="34" charset="-34"/>
              </a:rPr>
              <a:t>, ages </a:t>
            </a:r>
            <a:r>
              <a:rPr kumimoji="0" lang="en-US" sz="3200" b="1" i="0" u="none" strike="noStrike" kern="1200" cap="none" spc="0" normalizeH="0" baseline="0" noProof="0" dirty="0">
                <a:ln>
                  <a:noFill/>
                </a:ln>
                <a:solidFill>
                  <a:srgbClr val="800080"/>
                </a:solidFill>
                <a:effectLst/>
                <a:uLnTx/>
                <a:uFillTx/>
                <a:latin typeface="Leelawadee" panose="020B0502040204020203" pitchFamily="34" charset="-34"/>
                <a:ea typeface="Verdana" panose="020B0604030504040204" pitchFamily="34" charset="0"/>
                <a:cs typeface="Leelawadee" panose="020B0502040204020203" pitchFamily="34" charset="-34"/>
              </a:rPr>
              <a:t>25–34</a:t>
            </a:r>
            <a:r>
              <a:rPr kumimoji="0" lang="en-US" sz="3200" b="1" i="0" u="none" strike="noStrike" kern="1200" cap="none" spc="0" normalizeH="0" baseline="0" noProof="0" dirty="0">
                <a:ln>
                  <a:noFill/>
                </a:ln>
                <a:solidFill>
                  <a:prstClr val="black"/>
                </a:solidFill>
                <a:effectLst/>
                <a:uLnTx/>
                <a:uFillTx/>
                <a:latin typeface="Leelawadee" panose="020B0502040204020203" pitchFamily="34" charset="-34"/>
                <a:ea typeface="Verdana" panose="020B0604030504040204" pitchFamily="34" charset="0"/>
                <a:cs typeface="Leelawadee" panose="020B0502040204020203" pitchFamily="34" charset="-34"/>
              </a:rPr>
              <a:t> and have a history of </a:t>
            </a:r>
            <a:r>
              <a:rPr kumimoji="0" lang="en-US" sz="3200" b="1" i="0" u="none" strike="noStrike" kern="1200" cap="none" spc="0" normalizeH="0" baseline="0" noProof="0" dirty="0">
                <a:ln>
                  <a:noFill/>
                </a:ln>
                <a:solidFill>
                  <a:srgbClr val="800080"/>
                </a:solidFill>
                <a:effectLst/>
                <a:uLnTx/>
                <a:uFillTx/>
                <a:latin typeface="Leelawadee" panose="020B0502040204020203" pitchFamily="34" charset="-34"/>
                <a:ea typeface="Verdana" panose="020B0604030504040204" pitchFamily="34" charset="0"/>
                <a:cs typeface="Leelawadee" panose="020B0502040204020203" pitchFamily="34" charset="-34"/>
              </a:rPr>
              <a:t>injection drug use </a:t>
            </a:r>
            <a:r>
              <a:rPr kumimoji="0" lang="en-US" sz="3200" b="1" i="0" u="none" strike="noStrike" kern="1200" cap="none" spc="0" normalizeH="0" baseline="0" noProof="0" dirty="0">
                <a:ln>
                  <a:noFill/>
                </a:ln>
                <a:solidFill>
                  <a:prstClr val="black"/>
                </a:solidFill>
                <a:effectLst/>
                <a:uLnTx/>
                <a:uFillTx/>
                <a:latin typeface="Leelawadee" panose="020B0502040204020203" pitchFamily="34" charset="-34"/>
                <a:ea typeface="Verdana" panose="020B0604030504040204" pitchFamily="34" charset="0"/>
                <a:cs typeface="Leelawadee" panose="020B0502040204020203" pitchFamily="34" charset="-34"/>
              </a:rPr>
              <a:t>compared to people </a:t>
            </a:r>
            <a:r>
              <a:rPr kumimoji="0" lang="en-US" sz="3200" b="1" i="0" u="none" strike="noStrike" kern="1200" cap="none" spc="0" normalizeH="0" baseline="0" noProof="0" dirty="0">
                <a:ln>
                  <a:noFill/>
                </a:ln>
                <a:solidFill>
                  <a:srgbClr val="0033A1"/>
                </a:solidFill>
                <a:effectLst/>
                <a:uLnTx/>
                <a:uFillTx/>
                <a:latin typeface="Leelawadee" panose="020B0502040204020203" pitchFamily="34" charset="-34"/>
                <a:ea typeface="Verdana" panose="020B0604030504040204" pitchFamily="34" charset="0"/>
                <a:cs typeface="Leelawadee" panose="020B0502040204020203" pitchFamily="34" charset="-34"/>
              </a:rPr>
              <a:t>diagnosed outside of DOC</a:t>
            </a:r>
            <a:r>
              <a:rPr kumimoji="0" lang="en-US" sz="3200" b="1" i="0" u="none" strike="noStrike" kern="1200" cap="none" spc="0" normalizeH="0" baseline="0" noProof="0" dirty="0">
                <a:ln>
                  <a:noFill/>
                </a:ln>
                <a:solidFill>
                  <a:prstClr val="black"/>
                </a:solidFill>
                <a:effectLst/>
                <a:uLnTx/>
                <a:uFillTx/>
                <a:latin typeface="Leelawadee" panose="020B0502040204020203" pitchFamily="34" charset="-34"/>
                <a:ea typeface="Verdana" panose="020B0604030504040204" pitchFamily="34" charset="0"/>
                <a:cs typeface="Leelawadee" panose="020B0502040204020203" pitchFamily="34" charset="-34"/>
              </a:rPr>
              <a:t>. </a:t>
            </a:r>
            <a:br>
              <a:rPr kumimoji="0" lang="en-US" sz="3200" b="0" i="0" u="none" strike="noStrike" kern="1200" cap="none" spc="0" normalizeH="0" baseline="0" noProof="0" dirty="0">
                <a:ln>
                  <a:noFill/>
                </a:ln>
                <a:solidFill>
                  <a:prstClr val="black"/>
                </a:solidFill>
                <a:effectLst/>
                <a:uLnTx/>
                <a:uFillTx/>
                <a:latin typeface="Leelawadee" panose="020B0502040204020203" pitchFamily="34" charset="-34"/>
                <a:ea typeface="Verdana" panose="020B0604030504040204" pitchFamily="34" charset="0"/>
                <a:cs typeface="Leelawadee" panose="020B0502040204020203" pitchFamily="34" charset="-34"/>
              </a:rPr>
            </a:br>
            <a:r>
              <a:rPr kumimoji="0" lang="en-US" sz="2200" b="0" i="0" u="none" strike="noStrike" kern="1200" cap="none" spc="0" normalizeH="0" baseline="0" noProof="0" dirty="0">
                <a:ln>
                  <a:noFill/>
                </a:ln>
                <a:solidFill>
                  <a:prstClr val="black"/>
                </a:solidFill>
                <a:effectLst/>
                <a:uLnTx/>
                <a:uFillTx/>
                <a:latin typeface="Franklin Gothic Book" panose="020B0503020102020204" pitchFamily="34" charset="0"/>
                <a:ea typeface="Verdana" panose="020B0604030504040204" pitchFamily="34" charset="0"/>
                <a:cs typeface="Leelawadee" panose="020B0502040204020203" pitchFamily="34" charset="-34"/>
              </a:rPr>
              <a:t>New HIV diagnoses among incarcerated people and non-incarcerated people by selected demographics, Wisconsin, 2011–2020</a:t>
            </a:r>
            <a:endParaRPr kumimoji="0" lang="en-US" sz="2200" b="0" i="0" u="none" strike="noStrike" kern="1200" cap="none" spc="0" normalizeH="0" baseline="0" noProof="0" dirty="0">
              <a:ln>
                <a:noFill/>
              </a:ln>
              <a:solidFill>
                <a:prstClr val="black"/>
              </a:solidFill>
              <a:effectLst/>
              <a:uLnTx/>
              <a:uFillTx/>
              <a:latin typeface="Leelawadee" panose="020B0502040204020203" pitchFamily="34" charset="-34"/>
              <a:ea typeface="Verdana" panose="020B0604030504040204" pitchFamily="34" charset="0"/>
              <a:cs typeface="Leelawadee" panose="020B0502040204020203" pitchFamily="34" charset="-34"/>
            </a:endParaRPr>
          </a:p>
        </p:txBody>
      </p:sp>
      <p:graphicFrame>
        <p:nvGraphicFramePr>
          <p:cNvPr id="4" name="Chart 3">
            <a:extLst>
              <a:ext uri="{FF2B5EF4-FFF2-40B4-BE49-F238E27FC236}">
                <a16:creationId xmlns:a16="http://schemas.microsoft.com/office/drawing/2014/main" id="{142EB34C-6D0B-47B5-8479-8D57DCA7EC95}"/>
              </a:ext>
            </a:extLst>
          </p:cNvPr>
          <p:cNvGraphicFramePr>
            <a:graphicFrameLocks/>
          </p:cNvGraphicFramePr>
          <p:nvPr>
            <p:extLst>
              <p:ext uri="{D42A27DB-BD31-4B8C-83A1-F6EECF244321}">
                <p14:modId xmlns:p14="http://schemas.microsoft.com/office/powerpoint/2010/main" val="3775582669"/>
              </p:ext>
            </p:extLst>
          </p:nvPr>
        </p:nvGraphicFramePr>
        <p:xfrm>
          <a:off x="576714" y="2344559"/>
          <a:ext cx="11038571" cy="43389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76329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016000" y="1518921"/>
            <a:ext cx="10363200" cy="3556000"/>
          </a:xfrm>
        </p:spPr>
        <p:txBody>
          <a:bodyPr/>
          <a:lstStyle/>
          <a:p>
            <a:r>
              <a:rPr lang="en-US" sz="7200" dirty="0">
                <a:solidFill>
                  <a:schemeClr val="bg1"/>
                </a:solidFill>
                <a:latin typeface="Leelawadee" panose="020B0502040204020203" pitchFamily="34" charset="-34"/>
                <a:cs typeface="Leelawadee" panose="020B0502040204020203" pitchFamily="34" charset="-34"/>
              </a:rPr>
              <a:t>People Living with HIV </a:t>
            </a:r>
          </a:p>
        </p:txBody>
      </p:sp>
      <p:sp>
        <p:nvSpPr>
          <p:cNvPr id="5" name="Text Placeholder 4"/>
          <p:cNvSpPr>
            <a:spLocks noGrp="1"/>
          </p:cNvSpPr>
          <p:nvPr>
            <p:ph type="body" idx="1"/>
          </p:nvPr>
        </p:nvSpPr>
        <p:spPr>
          <a:xfrm>
            <a:off x="1016000" y="5074921"/>
            <a:ext cx="10363200" cy="1093787"/>
          </a:xfrm>
        </p:spPr>
        <p:txBody>
          <a:bodyPr/>
          <a:lstStyle/>
          <a:p>
            <a:r>
              <a:rPr lang="en-US" sz="2800" dirty="0">
                <a:solidFill>
                  <a:schemeClr val="bg1"/>
                </a:solidFill>
                <a:latin typeface="Franklin Gothic Book" panose="020B0503020102020204" pitchFamily="34" charset="0"/>
              </a:rPr>
              <a:t>Metropolitan grouping</a:t>
            </a:r>
          </a:p>
        </p:txBody>
      </p:sp>
      <p:pic>
        <p:nvPicPr>
          <p:cNvPr id="3" name="Picture 2">
            <a:extLst>
              <a:ext uri="{FF2B5EF4-FFF2-40B4-BE49-F238E27FC236}">
                <a16:creationId xmlns:a16="http://schemas.microsoft.com/office/drawing/2014/main" id="{500FCE7A-E6D6-4D4A-AA32-CB1F637CD4B9}"/>
              </a:ext>
            </a:extLst>
          </p:cNvPr>
          <p:cNvPicPr>
            <a:picLocks noChangeAspect="1"/>
          </p:cNvPicPr>
          <p:nvPr/>
        </p:nvPicPr>
        <p:blipFill>
          <a:blip r:embed="rId3"/>
          <a:stretch>
            <a:fillRect/>
          </a:stretch>
        </p:blipFill>
        <p:spPr>
          <a:xfrm>
            <a:off x="8325022" y="0"/>
            <a:ext cx="3866978" cy="3816096"/>
          </a:xfrm>
          <a:prstGeom prst="rect">
            <a:avLst/>
          </a:prstGeom>
        </p:spPr>
      </p:pic>
      <p:sp>
        <p:nvSpPr>
          <p:cNvPr id="6" name="Action Button: Go Home 5">
            <a:hlinkClick r:id="rId4" action="ppaction://hlinksldjump" highlightClick="1"/>
            <a:extLst>
              <a:ext uri="{FF2B5EF4-FFF2-40B4-BE49-F238E27FC236}">
                <a16:creationId xmlns:a16="http://schemas.microsoft.com/office/drawing/2014/main" id="{E53170BD-C04B-42B7-9125-CC6A40D8B010}"/>
              </a:ext>
            </a:extLst>
          </p:cNvPr>
          <p:cNvSpPr/>
          <p:nvPr/>
        </p:nvSpPr>
        <p:spPr>
          <a:xfrm>
            <a:off x="11456276" y="6074978"/>
            <a:ext cx="611492" cy="600981"/>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274744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5E835-91DC-4C14-803F-FB0F3153E9ED}"/>
              </a:ext>
            </a:extLst>
          </p:cNvPr>
          <p:cNvSpPr>
            <a:spLocks noGrp="1"/>
          </p:cNvSpPr>
          <p:nvPr>
            <p:ph type="title"/>
          </p:nvPr>
        </p:nvSpPr>
        <p:spPr>
          <a:xfrm>
            <a:off x="161364" y="71637"/>
            <a:ext cx="11911859" cy="1775396"/>
          </a:xfrm>
        </p:spPr>
        <p:txBody>
          <a:bodyPr/>
          <a:lstStyle/>
          <a:p>
            <a:pPr algn="l"/>
            <a:r>
              <a:rPr lang="en-US" sz="3150" b="1" dirty="0">
                <a:solidFill>
                  <a:schemeClr val="tx1"/>
                </a:solidFill>
                <a:latin typeface="Leelawadee" panose="020B0502040204020203" pitchFamily="34" charset="-34"/>
                <a:cs typeface="Leelawadee" panose="020B0502040204020203" pitchFamily="34" charset="-34"/>
              </a:rPr>
              <a:t>Compared to non-metropolitan counties, new diagnosis rates were </a:t>
            </a:r>
            <a:r>
              <a:rPr lang="en-US" sz="3150" b="1" dirty="0">
                <a:solidFill>
                  <a:srgbClr val="800080"/>
                </a:solidFill>
                <a:latin typeface="Leelawadee" panose="020B0502040204020203" pitchFamily="34" charset="-34"/>
                <a:cs typeface="Leelawadee" panose="020B0502040204020203" pitchFamily="34" charset="-34"/>
              </a:rPr>
              <a:t>8 times higher in Milwaukee County</a:t>
            </a:r>
            <a:r>
              <a:rPr lang="en-US" sz="3150" b="1" dirty="0">
                <a:solidFill>
                  <a:schemeClr val="tx1"/>
                </a:solidFill>
                <a:latin typeface="Leelawadee" panose="020B0502040204020203" pitchFamily="34" charset="-34"/>
                <a:cs typeface="Leelawadee" panose="020B0502040204020203" pitchFamily="34" charset="-34"/>
              </a:rPr>
              <a:t>, </a:t>
            </a:r>
            <a:r>
              <a:rPr lang="en-US" sz="3150" b="1" dirty="0">
                <a:solidFill>
                  <a:srgbClr val="800080"/>
                </a:solidFill>
                <a:latin typeface="Leelawadee" panose="020B0502040204020203" pitchFamily="34" charset="-34"/>
                <a:cs typeface="Leelawadee" panose="020B0502040204020203" pitchFamily="34" charset="-34"/>
              </a:rPr>
              <a:t>3-fold</a:t>
            </a:r>
            <a:r>
              <a:rPr lang="en-US" sz="3150" b="1" dirty="0">
                <a:solidFill>
                  <a:schemeClr val="tx1"/>
                </a:solidFill>
                <a:latin typeface="Leelawadee" panose="020B0502040204020203" pitchFamily="34" charset="-34"/>
                <a:cs typeface="Leelawadee" panose="020B0502040204020203" pitchFamily="34" charset="-34"/>
              </a:rPr>
              <a:t> higher in </a:t>
            </a:r>
            <a:r>
              <a:rPr lang="en-US" sz="3150" b="1" dirty="0">
                <a:solidFill>
                  <a:srgbClr val="800080"/>
                </a:solidFill>
                <a:latin typeface="Leelawadee" panose="020B0502040204020203" pitchFamily="34" charset="-34"/>
                <a:cs typeface="Leelawadee" panose="020B0502040204020203" pitchFamily="34" charset="-34"/>
              </a:rPr>
              <a:t>Dane County </a:t>
            </a:r>
            <a:r>
              <a:rPr lang="en-US" sz="3150" b="1" dirty="0">
                <a:solidFill>
                  <a:schemeClr val="tx1"/>
                </a:solidFill>
                <a:latin typeface="Leelawadee" panose="020B0502040204020203" pitchFamily="34" charset="-34"/>
                <a:cs typeface="Leelawadee" panose="020B0502040204020203" pitchFamily="34" charset="-34"/>
              </a:rPr>
              <a:t>and </a:t>
            </a:r>
            <a:r>
              <a:rPr lang="en-US" sz="3150" b="1" dirty="0">
                <a:solidFill>
                  <a:srgbClr val="800080"/>
                </a:solidFill>
                <a:latin typeface="Leelawadee" panose="020B0502040204020203" pitchFamily="34" charset="-34"/>
                <a:cs typeface="Leelawadee" panose="020B0502040204020203" pitchFamily="34" charset="-34"/>
              </a:rPr>
              <a:t>1.5 times </a:t>
            </a:r>
            <a:r>
              <a:rPr lang="en-US" sz="3150" b="1" dirty="0">
                <a:solidFill>
                  <a:schemeClr val="tx1"/>
                </a:solidFill>
                <a:latin typeface="Leelawadee" panose="020B0502040204020203" pitchFamily="34" charset="-34"/>
                <a:cs typeface="Leelawadee" panose="020B0502040204020203" pitchFamily="34" charset="-34"/>
              </a:rPr>
              <a:t>higher in </a:t>
            </a:r>
            <a:r>
              <a:rPr lang="en-US" sz="3150" b="1" dirty="0">
                <a:solidFill>
                  <a:srgbClr val="800080"/>
                </a:solidFill>
                <a:latin typeface="Leelawadee" panose="020B0502040204020203" pitchFamily="34" charset="-34"/>
                <a:cs typeface="Leelawadee" panose="020B0502040204020203" pitchFamily="34" charset="-34"/>
              </a:rPr>
              <a:t>small metro counties</a:t>
            </a:r>
            <a:r>
              <a:rPr lang="en-US" sz="3150" b="1" dirty="0">
                <a:solidFill>
                  <a:schemeClr val="tx1"/>
                </a:solidFill>
                <a:latin typeface="Leelawadee" panose="020B0502040204020203" pitchFamily="34" charset="-34"/>
                <a:cs typeface="Leelawadee" panose="020B0502040204020203" pitchFamily="34" charset="-34"/>
              </a:rPr>
              <a:t>.</a:t>
            </a:r>
            <a:br>
              <a:rPr lang="en-US" sz="3200" dirty="0">
                <a:solidFill>
                  <a:schemeClr val="tx1"/>
                </a:solidFill>
                <a:latin typeface="Leelawadee" panose="020B0502040204020203" pitchFamily="34" charset="-34"/>
                <a:cs typeface="Leelawadee" panose="020B0502040204020203" pitchFamily="34" charset="-34"/>
              </a:rPr>
            </a:br>
            <a:r>
              <a:rPr lang="en-US" sz="2200" dirty="0">
                <a:solidFill>
                  <a:schemeClr val="tx1"/>
                </a:solidFill>
                <a:latin typeface="Franklin Gothic Book" panose="020B0503020102020204" pitchFamily="34" charset="0"/>
                <a:cs typeface="Leelawadee" panose="020B0502040204020203" pitchFamily="34" charset="-34"/>
              </a:rPr>
              <a:t>New HIV diagnoses by metropolitan grouping and selected demographics, Wisconsin, 2016–2020</a:t>
            </a:r>
            <a:endParaRPr lang="en-US" sz="2200" dirty="0">
              <a:solidFill>
                <a:schemeClr val="tx1"/>
              </a:solidFill>
              <a:latin typeface="Leelawadee" panose="020B0502040204020203" pitchFamily="34" charset="-34"/>
              <a:cs typeface="Leelawadee" panose="020B0502040204020203" pitchFamily="34" charset="-34"/>
            </a:endParaRPr>
          </a:p>
        </p:txBody>
      </p:sp>
      <p:sp>
        <p:nvSpPr>
          <p:cNvPr id="19" name="TextBox 9">
            <a:extLst>
              <a:ext uri="{FF2B5EF4-FFF2-40B4-BE49-F238E27FC236}">
                <a16:creationId xmlns:a16="http://schemas.microsoft.com/office/drawing/2014/main" id="{00000000-0008-0000-1000-00000A000000}"/>
              </a:ext>
            </a:extLst>
          </p:cNvPr>
          <p:cNvSpPr txBox="1"/>
          <p:nvPr/>
        </p:nvSpPr>
        <p:spPr>
          <a:xfrm>
            <a:off x="-5386" y="4786723"/>
            <a:ext cx="2025558" cy="1721641"/>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800080"/>
                </a:solidFill>
                <a:effectLst/>
                <a:uLnTx/>
                <a:uFillTx/>
                <a:latin typeface="Franklin Gothic Book" panose="020B0503020102020204" pitchFamily="34" charset="0"/>
                <a:ea typeface="+mn-ea"/>
                <a:cs typeface="+mn-cs"/>
              </a:rPr>
              <a:t>Non-metro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more new diagnoses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a:ln>
                  <a:noFill/>
                </a:ln>
                <a:solidFill>
                  <a:srgbClr val="800080"/>
                </a:solidFill>
                <a:effectLst/>
                <a:uLnTx/>
                <a:uFillTx/>
                <a:latin typeface="Franklin Gothic Book" panose="020B0503020102020204" pitchFamily="34" charset="0"/>
                <a:ea typeface="+mn-ea"/>
                <a:cs typeface="+mn-cs"/>
              </a:rPr>
              <a:t>attributed to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a:ln>
                  <a:noFill/>
                </a:ln>
                <a:solidFill>
                  <a:srgbClr val="800080"/>
                </a:solidFill>
                <a:effectLst/>
                <a:uLnTx/>
                <a:uFillTx/>
                <a:latin typeface="Franklin Gothic Book" panose="020B0503020102020204" pitchFamily="34" charset="0"/>
                <a:ea typeface="+mn-ea"/>
                <a:cs typeface="+mn-cs"/>
              </a:rPr>
              <a:t>injection drug use</a:t>
            </a:r>
          </a:p>
        </p:txBody>
      </p:sp>
      <p:sp>
        <p:nvSpPr>
          <p:cNvPr id="21" name="TextBox 7">
            <a:extLst>
              <a:ext uri="{FF2B5EF4-FFF2-40B4-BE49-F238E27FC236}">
                <a16:creationId xmlns:a16="http://schemas.microsoft.com/office/drawing/2014/main" id="{00000000-0008-0000-1000-000008000000}"/>
              </a:ext>
            </a:extLst>
          </p:cNvPr>
          <p:cNvSpPr txBox="1"/>
          <p:nvPr/>
        </p:nvSpPr>
        <p:spPr>
          <a:xfrm>
            <a:off x="6331686" y="4932660"/>
            <a:ext cx="2145602" cy="142976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800080"/>
                </a:solidFill>
                <a:effectLst/>
                <a:uLnTx/>
                <a:uFillTx/>
                <a:latin typeface="Franklin Gothic Book" panose="020B0503020102020204" pitchFamily="34" charset="0"/>
                <a:ea typeface="+mn-ea"/>
                <a:cs typeface="+mn-cs"/>
              </a:rPr>
              <a:t>Milwaukee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residents</a:t>
            </a:r>
            <a:r>
              <a:rPr kumimoji="0" lang="en-US" sz="1700" b="0" i="0" u="none" strike="noStrike" kern="0" cap="none" spc="0" normalizeH="0" baseline="0" noProof="0" dirty="0">
                <a:ln>
                  <a:noFill/>
                </a:ln>
                <a:solidFill>
                  <a:srgbClr val="800080"/>
                </a:solidFill>
                <a:effectLst/>
                <a:uLnTx/>
                <a:uFillTx/>
                <a:latin typeface="Franklin Gothic Book" panose="020B0503020102020204" pitchFamily="34" charset="0"/>
                <a:ea typeface="+mn-ea"/>
                <a:cs typeface="+mn-cs"/>
              </a:rPr>
              <a:t> diagnosed younger </a:t>
            </a:r>
            <a:r>
              <a:rPr kumimoji="0" lang="en-US" sz="17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than other areas</a:t>
            </a:r>
          </a:p>
        </p:txBody>
      </p:sp>
      <p:graphicFrame>
        <p:nvGraphicFramePr>
          <p:cNvPr id="23" name="Chart 22">
            <a:extLst>
              <a:ext uri="{FF2B5EF4-FFF2-40B4-BE49-F238E27FC236}">
                <a16:creationId xmlns:a16="http://schemas.microsoft.com/office/drawing/2014/main" id="{00000000-0008-0000-1000-00000B000000}"/>
              </a:ext>
            </a:extLst>
          </p:cNvPr>
          <p:cNvGraphicFramePr>
            <a:graphicFrameLocks/>
          </p:cNvGraphicFramePr>
          <p:nvPr>
            <p:extLst>
              <p:ext uri="{D42A27DB-BD31-4B8C-83A1-F6EECF244321}">
                <p14:modId xmlns:p14="http://schemas.microsoft.com/office/powerpoint/2010/main" val="1000672937"/>
              </p:ext>
            </p:extLst>
          </p:nvPr>
        </p:nvGraphicFramePr>
        <p:xfrm>
          <a:off x="1844993" y="4658019"/>
          <a:ext cx="4650070" cy="2043954"/>
        </p:xfrm>
        <a:graphic>
          <a:graphicData uri="http://schemas.openxmlformats.org/drawingml/2006/chart">
            <c:chart xmlns:c="http://schemas.openxmlformats.org/drawingml/2006/chart" xmlns:r="http://schemas.openxmlformats.org/officeDocument/2006/relationships" r:id="rId3"/>
          </a:graphicData>
        </a:graphic>
      </p:graphicFrame>
      <p:cxnSp>
        <p:nvCxnSpPr>
          <p:cNvPr id="24" name="Straight Connector 23">
            <a:extLst>
              <a:ext uri="{FF2B5EF4-FFF2-40B4-BE49-F238E27FC236}">
                <a16:creationId xmlns:a16="http://schemas.microsoft.com/office/drawing/2014/main" id="{00000000-0008-0000-1000-00000C000000}"/>
              </a:ext>
            </a:extLst>
          </p:cNvPr>
          <p:cNvCxnSpPr>
            <a:cxnSpLocks/>
          </p:cNvCxnSpPr>
          <p:nvPr/>
        </p:nvCxnSpPr>
        <p:spPr>
          <a:xfrm>
            <a:off x="4730952" y="4965405"/>
            <a:ext cx="0" cy="1652399"/>
          </a:xfrm>
          <a:prstGeom prst="line">
            <a:avLst/>
          </a:prstGeom>
          <a:noFill/>
          <a:ln w="9525" cap="flat" cmpd="sng" algn="ctr">
            <a:solidFill>
              <a:schemeClr val="accent6"/>
            </a:solidFill>
            <a:prstDash val="solid"/>
          </a:ln>
          <a:effectLst/>
        </p:spPr>
      </p:cxnSp>
      <p:cxnSp>
        <p:nvCxnSpPr>
          <p:cNvPr id="25" name="Straight Connector 24">
            <a:extLst>
              <a:ext uri="{FF2B5EF4-FFF2-40B4-BE49-F238E27FC236}">
                <a16:creationId xmlns:a16="http://schemas.microsoft.com/office/drawing/2014/main" id="{00000000-0008-0000-1000-00000D000000}"/>
              </a:ext>
            </a:extLst>
          </p:cNvPr>
          <p:cNvCxnSpPr>
            <a:cxnSpLocks/>
          </p:cNvCxnSpPr>
          <p:nvPr/>
        </p:nvCxnSpPr>
        <p:spPr>
          <a:xfrm>
            <a:off x="5303377" y="4965405"/>
            <a:ext cx="0" cy="1652399"/>
          </a:xfrm>
          <a:prstGeom prst="line">
            <a:avLst/>
          </a:prstGeom>
          <a:noFill/>
          <a:ln w="9525" cap="flat" cmpd="sng" algn="ctr">
            <a:solidFill>
              <a:schemeClr val="accent6"/>
            </a:solidFill>
            <a:prstDash val="solid"/>
          </a:ln>
          <a:effectLst/>
        </p:spPr>
      </p:cxnSp>
      <p:cxnSp>
        <p:nvCxnSpPr>
          <p:cNvPr id="26" name="Straight Connector 25">
            <a:extLst>
              <a:ext uri="{FF2B5EF4-FFF2-40B4-BE49-F238E27FC236}">
                <a16:creationId xmlns:a16="http://schemas.microsoft.com/office/drawing/2014/main" id="{00000000-0008-0000-1000-00000E000000}"/>
              </a:ext>
            </a:extLst>
          </p:cNvPr>
          <p:cNvCxnSpPr>
            <a:cxnSpLocks/>
          </p:cNvCxnSpPr>
          <p:nvPr/>
        </p:nvCxnSpPr>
        <p:spPr>
          <a:xfrm>
            <a:off x="5915476" y="4965405"/>
            <a:ext cx="0" cy="1652399"/>
          </a:xfrm>
          <a:prstGeom prst="line">
            <a:avLst/>
          </a:prstGeom>
          <a:noFill/>
          <a:ln w="9525" cap="flat" cmpd="sng" algn="ctr">
            <a:solidFill>
              <a:schemeClr val="accent6"/>
            </a:solidFill>
            <a:prstDash val="solid"/>
          </a:ln>
          <a:effectLst/>
        </p:spPr>
      </p:cxnSp>
      <p:sp>
        <p:nvSpPr>
          <p:cNvPr id="20" name="TextBox 4">
            <a:extLst>
              <a:ext uri="{FF2B5EF4-FFF2-40B4-BE49-F238E27FC236}">
                <a16:creationId xmlns:a16="http://schemas.microsoft.com/office/drawing/2014/main" id="{00000000-0008-0000-1000-000005000000}"/>
              </a:ext>
            </a:extLst>
          </p:cNvPr>
          <p:cNvSpPr txBox="1"/>
          <p:nvPr/>
        </p:nvSpPr>
        <p:spPr>
          <a:xfrm>
            <a:off x="6318942" y="1867461"/>
            <a:ext cx="2145598" cy="2168979"/>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800080"/>
                </a:solidFill>
                <a:effectLst/>
                <a:uLnTx/>
                <a:uFillTx/>
                <a:latin typeface="Franklin Gothic Book" panose="020B0503020102020204" pitchFamily="34" charset="0"/>
                <a:ea typeface="+mn-ea"/>
                <a:cs typeface="+mn-cs"/>
              </a:rPr>
              <a:t>Black and Hispanic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people in </a:t>
            </a:r>
            <a:r>
              <a:rPr kumimoji="0" lang="en-US" sz="1700" b="0" i="0" u="none" strike="noStrike" kern="0" cap="none" spc="0" normalizeH="0" baseline="0" noProof="0" dirty="0">
                <a:ln>
                  <a:noFill/>
                </a:ln>
                <a:solidFill>
                  <a:srgbClr val="800080"/>
                </a:solidFill>
                <a:effectLst/>
                <a:uLnTx/>
                <a:uFillTx/>
                <a:latin typeface="Franklin Gothic Book" panose="020B0503020102020204" pitchFamily="34" charset="0"/>
                <a:ea typeface="+mn-ea"/>
                <a:cs typeface="+mn-cs"/>
              </a:rPr>
              <a:t>Milwaukee diagnosed at higher rate* </a:t>
            </a:r>
            <a:r>
              <a:rPr kumimoji="0" lang="en-US" sz="1700" b="0" i="0" u="none" strike="noStrike" kern="0" cap="none" spc="0" normalizeH="0" baseline="0" noProof="0" dirty="0">
                <a:ln>
                  <a:noFill/>
                </a:ln>
                <a:solidFill>
                  <a:schemeClr val="tx1"/>
                </a:solidFill>
                <a:effectLst/>
                <a:uLnTx/>
                <a:uFillTx/>
                <a:latin typeface="Franklin Gothic Book" panose="020B0503020102020204" pitchFamily="34" charset="0"/>
                <a:ea typeface="+mn-ea"/>
                <a:cs typeface="+mn-cs"/>
              </a:rPr>
              <a:t>than small and non-metro counties</a:t>
            </a:r>
          </a:p>
        </p:txBody>
      </p:sp>
      <p:sp>
        <p:nvSpPr>
          <p:cNvPr id="18" name="TextBox 5">
            <a:extLst>
              <a:ext uri="{FF2B5EF4-FFF2-40B4-BE49-F238E27FC236}">
                <a16:creationId xmlns:a16="http://schemas.microsoft.com/office/drawing/2014/main" id="{00000000-0008-0000-1000-000006000000}"/>
              </a:ext>
            </a:extLst>
          </p:cNvPr>
          <p:cNvSpPr txBox="1"/>
          <p:nvPr/>
        </p:nvSpPr>
        <p:spPr>
          <a:xfrm>
            <a:off x="-24636" y="2468612"/>
            <a:ext cx="2132897" cy="142929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3200" dirty="0">
                <a:solidFill>
                  <a:schemeClr val="accent1"/>
                </a:solidFill>
                <a:latin typeface="Franklin Gothic Book" panose="020B0503020102020204" pitchFamily="34" charset="0"/>
              </a:rPr>
              <a:t>Milwaukee</a:t>
            </a:r>
          </a:p>
          <a:p>
            <a:pPr algn="ctr"/>
            <a:r>
              <a:rPr lang="en-US" sz="1700" baseline="0" dirty="0">
                <a:solidFill>
                  <a:schemeClr val="accent1"/>
                </a:solidFill>
                <a:latin typeface="Franklin Gothic Book" panose="020B0503020102020204" pitchFamily="34" charset="0"/>
              </a:rPr>
              <a:t>higher HIV </a:t>
            </a:r>
          </a:p>
          <a:p>
            <a:pPr algn="ctr"/>
            <a:r>
              <a:rPr lang="en-US" sz="1700" baseline="0" dirty="0">
                <a:solidFill>
                  <a:schemeClr val="accent1"/>
                </a:solidFill>
                <a:latin typeface="Franklin Gothic Book" panose="020B0503020102020204" pitchFamily="34" charset="0"/>
              </a:rPr>
              <a:t>rate </a:t>
            </a:r>
            <a:r>
              <a:rPr lang="en-US" sz="1700" baseline="0" dirty="0">
                <a:solidFill>
                  <a:schemeClr val="tx1"/>
                </a:solidFill>
                <a:latin typeface="Franklin Gothic Book" panose="020B0503020102020204" pitchFamily="34" charset="0"/>
              </a:rPr>
              <a:t>than other Wisconsin counties</a:t>
            </a:r>
            <a:endParaRPr lang="en-US" sz="1700" dirty="0">
              <a:solidFill>
                <a:schemeClr val="tx1"/>
              </a:solidFill>
              <a:latin typeface="Franklin Gothic Book" panose="020B0503020102020204" pitchFamily="34" charset="0"/>
            </a:endParaRPr>
          </a:p>
        </p:txBody>
      </p:sp>
      <p:sp>
        <p:nvSpPr>
          <p:cNvPr id="31" name="TextBox 15">
            <a:extLst>
              <a:ext uri="{FF2B5EF4-FFF2-40B4-BE49-F238E27FC236}">
                <a16:creationId xmlns:a16="http://schemas.microsoft.com/office/drawing/2014/main" id="{00887C2F-F47F-49EC-9255-806F50D9ACE7}"/>
              </a:ext>
            </a:extLst>
          </p:cNvPr>
          <p:cNvSpPr txBox="1"/>
          <p:nvPr/>
        </p:nvSpPr>
        <p:spPr>
          <a:xfrm>
            <a:off x="6671924" y="4003945"/>
            <a:ext cx="5655715" cy="430887"/>
          </a:xfrm>
          <a:prstGeom prst="rect">
            <a:avLst/>
          </a:prstGeom>
          <a:noFill/>
          <a:ln>
            <a:noFill/>
          </a:ln>
          <a:effectLst/>
        </p:spPr>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1" u="none" strike="noStrike" kern="0" cap="none" spc="0" normalizeH="0" baseline="0" noProof="0" dirty="0">
                <a:ln>
                  <a:noFill/>
                </a:ln>
                <a:solidFill>
                  <a:sysClr val="windowText" lastClr="000000"/>
                </a:solidFill>
                <a:effectLst/>
                <a:uLnTx/>
                <a:uFillTx/>
                <a:latin typeface="Franklin Gothic Book" panose="020B0503020102020204" pitchFamily="34" charset="0"/>
                <a:ea typeface="+mn-ea"/>
                <a:cs typeface="+mn-cs"/>
              </a:rPr>
              <a:t>*Rate is per 100,000 people. Rates based on counts less than five have been suppressed. </a:t>
            </a:r>
          </a:p>
          <a:p>
            <a:pPr marL="0" marR="0" lvl="0" indent="0" defTabSz="914400" eaLnBrk="1" fontAlgn="auto" latinLnBrk="0" hangingPunct="1">
              <a:lnSpc>
                <a:spcPct val="100000"/>
              </a:lnSpc>
              <a:spcBef>
                <a:spcPts val="0"/>
              </a:spcBef>
              <a:spcAft>
                <a:spcPts val="0"/>
              </a:spcAft>
              <a:buClrTx/>
              <a:buSzTx/>
              <a:buFontTx/>
              <a:buNone/>
              <a:tabLst/>
              <a:defRPr/>
            </a:pPr>
            <a:r>
              <a:rPr kumimoji="0" lang="en-US" b="0" i="1" u="none" strike="noStrike" kern="0" cap="none" spc="0" normalizeH="0" baseline="0" noProof="0" dirty="0">
                <a:ln>
                  <a:noFill/>
                </a:ln>
                <a:solidFill>
                  <a:sysClr val="windowText" lastClr="000000"/>
                </a:solidFill>
                <a:effectLst/>
                <a:uLnTx/>
                <a:uFillTx/>
                <a:latin typeface="Franklin Gothic Book" panose="020B0503020102020204" pitchFamily="34" charset="0"/>
                <a:ea typeface="+mn-ea"/>
                <a:cs typeface="+mn-cs"/>
              </a:rPr>
              <a:t>Therefore, not all racial groups are included in this figure.</a:t>
            </a:r>
          </a:p>
        </p:txBody>
      </p:sp>
      <p:graphicFrame>
        <p:nvGraphicFramePr>
          <p:cNvPr id="3" name="Table 3">
            <a:extLst>
              <a:ext uri="{FF2B5EF4-FFF2-40B4-BE49-F238E27FC236}">
                <a16:creationId xmlns:a16="http://schemas.microsoft.com/office/drawing/2014/main" id="{C6D41497-F4AC-405A-9517-874587D9F337}"/>
              </a:ext>
            </a:extLst>
          </p:cNvPr>
          <p:cNvGraphicFramePr>
            <a:graphicFrameLocks noGrp="1"/>
          </p:cNvGraphicFramePr>
          <p:nvPr>
            <p:extLst>
              <p:ext uri="{D42A27DB-BD31-4B8C-83A1-F6EECF244321}">
                <p14:modId xmlns:p14="http://schemas.microsoft.com/office/powerpoint/2010/main" val="4025166301"/>
              </p:ext>
            </p:extLst>
          </p:nvPr>
        </p:nvGraphicFramePr>
        <p:xfrm>
          <a:off x="2137794" y="2107210"/>
          <a:ext cx="4103909" cy="2182487"/>
        </p:xfrm>
        <a:graphic>
          <a:graphicData uri="http://schemas.openxmlformats.org/drawingml/2006/table">
            <a:tbl>
              <a:tblPr firstRow="1" bandRow="1">
                <a:tableStyleId>{2D5ABB26-0587-4C30-8999-92F81FD0307C}</a:tableStyleId>
              </a:tblPr>
              <a:tblGrid>
                <a:gridCol w="1360709">
                  <a:extLst>
                    <a:ext uri="{9D8B030D-6E8A-4147-A177-3AD203B41FA5}">
                      <a16:colId xmlns:a16="http://schemas.microsoft.com/office/drawing/2014/main" val="3669928391"/>
                    </a:ext>
                  </a:extLst>
                </a:gridCol>
                <a:gridCol w="979714">
                  <a:extLst>
                    <a:ext uri="{9D8B030D-6E8A-4147-A177-3AD203B41FA5}">
                      <a16:colId xmlns:a16="http://schemas.microsoft.com/office/drawing/2014/main" val="47859722"/>
                    </a:ext>
                  </a:extLst>
                </a:gridCol>
                <a:gridCol w="1175657">
                  <a:extLst>
                    <a:ext uri="{9D8B030D-6E8A-4147-A177-3AD203B41FA5}">
                      <a16:colId xmlns:a16="http://schemas.microsoft.com/office/drawing/2014/main" val="1145370371"/>
                    </a:ext>
                  </a:extLst>
                </a:gridCol>
                <a:gridCol w="587829">
                  <a:extLst>
                    <a:ext uri="{9D8B030D-6E8A-4147-A177-3AD203B41FA5}">
                      <a16:colId xmlns:a16="http://schemas.microsoft.com/office/drawing/2014/main" val="3716604983"/>
                    </a:ext>
                  </a:extLst>
                </a:gridCol>
              </a:tblGrid>
              <a:tr h="370840">
                <a:tc>
                  <a:txBody>
                    <a:bodyPr/>
                    <a:lstStyle/>
                    <a:p>
                      <a:pPr algn="ctr"/>
                      <a:r>
                        <a:rPr lang="en-US" sz="1600" dirty="0"/>
                        <a:t>         Metro</a:t>
                      </a:r>
                    </a:p>
                    <a:p>
                      <a:pPr algn="ctr"/>
                      <a:r>
                        <a:rPr lang="en-US" sz="1600" dirty="0"/>
                        <a:t>     grouping</a:t>
                      </a:r>
                      <a:endParaRPr lang="en-US" sz="1600" dirty="0">
                        <a:latin typeface="Franklin Gothic Book" panose="020B0503020102020204" pitchFamily="34" charset="0"/>
                      </a:endParaRPr>
                    </a:p>
                  </a:txBody>
                  <a:tcPr marL="0" marR="0">
                    <a:lnB w="12700" cap="flat" cmpd="sng" algn="ctr">
                      <a:solidFill>
                        <a:schemeClr val="tx1"/>
                      </a:solidFill>
                      <a:prstDash val="solid"/>
                      <a:round/>
                      <a:headEnd type="none" w="med" len="med"/>
                      <a:tailEnd type="none" w="med" len="med"/>
                    </a:lnB>
                  </a:tcPr>
                </a:tc>
                <a:tc>
                  <a:txBody>
                    <a:bodyPr/>
                    <a:lstStyle/>
                    <a:p>
                      <a:pPr algn="ctr"/>
                      <a:r>
                        <a:rPr lang="en-US" sz="1600" dirty="0"/>
                        <a:t>Number of diagnoses</a:t>
                      </a:r>
                      <a:endParaRPr lang="en-US" sz="1600" dirty="0">
                        <a:latin typeface="Franklin Gothic Book" panose="020B0503020102020204" pitchFamily="34" charset="0"/>
                      </a:endParaRPr>
                    </a:p>
                  </a:txBody>
                  <a:tcPr marL="0" marR="0">
                    <a:lnB w="12700" cap="flat" cmpd="sng" algn="ctr">
                      <a:solidFill>
                        <a:schemeClr val="tx1"/>
                      </a:solidFill>
                      <a:prstDash val="solid"/>
                      <a:round/>
                      <a:headEnd type="none" w="med" len="med"/>
                      <a:tailEnd type="none" w="med" len="med"/>
                    </a:lnB>
                  </a:tcPr>
                </a:tc>
                <a:tc>
                  <a:txBody>
                    <a:bodyPr/>
                    <a:lstStyle/>
                    <a:p>
                      <a:pPr algn="ctr"/>
                      <a:r>
                        <a:rPr lang="en-US" sz="1600" dirty="0"/>
                        <a:t>Percent of diagnoses</a:t>
                      </a:r>
                      <a:endParaRPr lang="en-US" sz="1600" dirty="0">
                        <a:latin typeface="Franklin Gothic Book" panose="020B0503020102020204" pitchFamily="34" charset="0"/>
                      </a:endParaRPr>
                    </a:p>
                  </a:txBody>
                  <a:tcPr marL="0" marR="0">
                    <a:lnB w="12700" cap="flat" cmpd="sng" algn="ctr">
                      <a:solidFill>
                        <a:schemeClr val="tx1"/>
                      </a:solidFill>
                      <a:prstDash val="solid"/>
                      <a:round/>
                      <a:headEnd type="none" w="med" len="med"/>
                      <a:tailEnd type="none" w="med" len="med"/>
                    </a:lnB>
                  </a:tcPr>
                </a:tc>
                <a:tc>
                  <a:txBody>
                    <a:bodyPr/>
                    <a:lstStyle/>
                    <a:p>
                      <a:pPr algn="ctr"/>
                      <a:endParaRPr lang="en-US" sz="1600" dirty="0"/>
                    </a:p>
                    <a:p>
                      <a:pPr algn="ctr"/>
                      <a:r>
                        <a:rPr lang="en-US" sz="1600" dirty="0"/>
                        <a:t>Rate*</a:t>
                      </a:r>
                      <a:endParaRPr lang="en-US" sz="1600" dirty="0">
                        <a:latin typeface="Franklin Gothic Book" panose="020B0503020102020204" pitchFamily="34" charset="0"/>
                      </a:endParaRPr>
                    </a:p>
                  </a:txBody>
                  <a:tcPr marL="0" marR="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2960938"/>
                  </a:ext>
                </a:extLst>
              </a:tr>
              <a:tr h="207340">
                <a:tc>
                  <a:txBody>
                    <a:bodyPr/>
                    <a:lstStyle/>
                    <a:p>
                      <a:pPr algn="r"/>
                      <a:r>
                        <a:rPr lang="en-US" sz="1600" b="1" dirty="0"/>
                        <a:t>Statewide</a:t>
                      </a:r>
                      <a:endParaRPr lang="en-US" sz="1600" b="1" dirty="0">
                        <a:latin typeface="Franklin Gothic Book" panose="020B0503020102020204" pitchFamily="34" charset="0"/>
                      </a:endParaRPr>
                    </a:p>
                  </a:txBody>
                  <a:tcPr marL="0" marR="0" marT="0" marB="0">
                    <a:lnT w="12700" cap="flat" cmpd="sng" algn="ctr">
                      <a:solidFill>
                        <a:schemeClr val="tx1"/>
                      </a:solidFill>
                      <a:prstDash val="solid"/>
                      <a:round/>
                      <a:headEnd type="none" w="med" len="med"/>
                      <a:tailEnd type="none" w="med" len="med"/>
                    </a:lnT>
                  </a:tcPr>
                </a:tc>
                <a:tc>
                  <a:txBody>
                    <a:bodyPr/>
                    <a:lstStyle/>
                    <a:p>
                      <a:pPr algn="ctr"/>
                      <a:r>
                        <a:rPr lang="en-US" sz="1600" dirty="0"/>
                        <a:t>1,126</a:t>
                      </a:r>
                      <a:endParaRPr lang="en-US" sz="1600" dirty="0">
                        <a:latin typeface="Franklin Gothic Book" panose="020B0503020102020204" pitchFamily="34" charset="0"/>
                      </a:endParaRPr>
                    </a:p>
                  </a:txBody>
                  <a:tcPr marL="0" marR="0" marT="0" marB="0">
                    <a:lnT w="12700" cap="flat" cmpd="sng" algn="ctr">
                      <a:solidFill>
                        <a:schemeClr val="tx1"/>
                      </a:solidFill>
                      <a:prstDash val="solid"/>
                      <a:round/>
                      <a:headEnd type="none" w="med" len="med"/>
                      <a:tailEnd type="none" w="med" len="med"/>
                    </a:lnT>
                  </a:tcPr>
                </a:tc>
                <a:tc>
                  <a:txBody>
                    <a:bodyPr/>
                    <a:lstStyle/>
                    <a:p>
                      <a:pPr algn="ctr"/>
                      <a:r>
                        <a:rPr lang="en-US" sz="1600" dirty="0"/>
                        <a:t>100%</a:t>
                      </a:r>
                      <a:endParaRPr lang="en-US" sz="1600" dirty="0">
                        <a:latin typeface="Franklin Gothic Book" panose="020B0503020102020204" pitchFamily="34" charset="0"/>
                      </a:endParaRPr>
                    </a:p>
                  </a:txBody>
                  <a:tcPr marL="0" marR="0" marT="0" marB="0">
                    <a:lnT w="12700" cap="flat" cmpd="sng" algn="ctr">
                      <a:solidFill>
                        <a:schemeClr val="tx1"/>
                      </a:solidFill>
                      <a:prstDash val="solid"/>
                      <a:round/>
                      <a:headEnd type="none" w="med" len="med"/>
                      <a:tailEnd type="none" w="med" len="med"/>
                    </a:lnT>
                  </a:tcPr>
                </a:tc>
                <a:tc>
                  <a:txBody>
                    <a:bodyPr/>
                    <a:lstStyle/>
                    <a:p>
                      <a:pPr algn="ctr"/>
                      <a:r>
                        <a:rPr lang="en-US" sz="1600" dirty="0"/>
                        <a:t>4</a:t>
                      </a:r>
                      <a:endParaRPr lang="en-US" sz="1600" dirty="0">
                        <a:latin typeface="Franklin Gothic Book" panose="020B0503020102020204" pitchFamily="34" charset="0"/>
                      </a:endParaRPr>
                    </a:p>
                  </a:txBody>
                  <a:tcPr marL="0" marR="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38340302"/>
                  </a:ext>
                </a:extLst>
              </a:tr>
              <a:tr h="184843">
                <a:tc>
                  <a:txBody>
                    <a:bodyPr/>
                    <a:lstStyle/>
                    <a:p>
                      <a:pPr algn="r"/>
                      <a:r>
                        <a:rPr lang="en-US" sz="1600" dirty="0"/>
                        <a:t>Milwaukee Co.</a:t>
                      </a:r>
                      <a:endParaRPr lang="en-US" sz="1600" dirty="0">
                        <a:latin typeface="Franklin Gothic Book" panose="020B0503020102020204" pitchFamily="34" charset="0"/>
                      </a:endParaRPr>
                    </a:p>
                  </a:txBody>
                  <a:tcPr marL="0" marR="0" marT="0" marB="0"/>
                </a:tc>
                <a:tc>
                  <a:txBody>
                    <a:bodyPr/>
                    <a:lstStyle/>
                    <a:p>
                      <a:pPr algn="ctr"/>
                      <a:r>
                        <a:rPr lang="en-US" sz="1600" dirty="0"/>
                        <a:t>586</a:t>
                      </a:r>
                      <a:endParaRPr lang="en-US" sz="1600" dirty="0">
                        <a:latin typeface="Franklin Gothic Book" panose="020B0503020102020204" pitchFamily="34" charset="0"/>
                      </a:endParaRPr>
                    </a:p>
                  </a:txBody>
                  <a:tcPr marL="0" marR="0" marT="0" marB="0"/>
                </a:tc>
                <a:tc>
                  <a:txBody>
                    <a:bodyPr/>
                    <a:lstStyle/>
                    <a:p>
                      <a:pPr algn="ctr"/>
                      <a:r>
                        <a:rPr lang="en-US" sz="1600" dirty="0"/>
                        <a:t>52%</a:t>
                      </a:r>
                      <a:endParaRPr lang="en-US" sz="1600" dirty="0">
                        <a:latin typeface="Franklin Gothic Book" panose="020B0503020102020204" pitchFamily="34" charset="0"/>
                      </a:endParaRPr>
                    </a:p>
                  </a:txBody>
                  <a:tcPr marL="0" marR="0" marT="0" marB="0"/>
                </a:tc>
                <a:tc>
                  <a:txBody>
                    <a:bodyPr/>
                    <a:lstStyle/>
                    <a:p>
                      <a:pPr algn="ctr"/>
                      <a:r>
                        <a:rPr lang="en-US" sz="1600" dirty="0"/>
                        <a:t>12</a:t>
                      </a:r>
                      <a:endParaRPr lang="en-US" sz="1600" dirty="0">
                        <a:latin typeface="Franklin Gothic Book" panose="020B0503020102020204" pitchFamily="34" charset="0"/>
                      </a:endParaRPr>
                    </a:p>
                  </a:txBody>
                  <a:tcPr marL="0" marR="0" marT="0" marB="0"/>
                </a:tc>
                <a:extLst>
                  <a:ext uri="{0D108BD9-81ED-4DB2-BD59-A6C34878D82A}">
                    <a16:rowId xmlns:a16="http://schemas.microsoft.com/office/drawing/2014/main" val="401298936"/>
                  </a:ext>
                </a:extLst>
              </a:tr>
              <a:tr h="227660">
                <a:tc>
                  <a:txBody>
                    <a:bodyPr/>
                    <a:lstStyle/>
                    <a:p>
                      <a:pPr algn="r"/>
                      <a:r>
                        <a:rPr lang="en-US" sz="1600" dirty="0"/>
                        <a:t>Dane Co.</a:t>
                      </a:r>
                      <a:endParaRPr lang="en-US" sz="1600" dirty="0">
                        <a:latin typeface="Franklin Gothic Book" panose="020B0503020102020204" pitchFamily="34" charset="0"/>
                      </a:endParaRPr>
                    </a:p>
                  </a:txBody>
                  <a:tcPr marL="0" marR="0" marT="0" marB="0"/>
                </a:tc>
                <a:tc>
                  <a:txBody>
                    <a:bodyPr/>
                    <a:lstStyle/>
                    <a:p>
                      <a:pPr algn="ctr"/>
                      <a:r>
                        <a:rPr lang="en-US" sz="1600" dirty="0"/>
                        <a:t>115</a:t>
                      </a:r>
                      <a:endParaRPr lang="en-US" sz="1600" dirty="0">
                        <a:latin typeface="Franklin Gothic Book" panose="020B0503020102020204" pitchFamily="34" charset="0"/>
                      </a:endParaRPr>
                    </a:p>
                  </a:txBody>
                  <a:tcPr marL="0" marR="0" marT="0" marB="0"/>
                </a:tc>
                <a:tc>
                  <a:txBody>
                    <a:bodyPr/>
                    <a:lstStyle/>
                    <a:p>
                      <a:pPr algn="ctr"/>
                      <a:r>
                        <a:rPr lang="en-US" sz="1600" dirty="0"/>
                        <a:t>10%</a:t>
                      </a:r>
                      <a:endParaRPr lang="en-US" sz="1600" dirty="0">
                        <a:latin typeface="Franklin Gothic Book" panose="020B0503020102020204" pitchFamily="34" charset="0"/>
                      </a:endParaRPr>
                    </a:p>
                  </a:txBody>
                  <a:tcPr marL="0" marR="0" marT="0" marB="0">
                    <a:lnR>
                      <a:noFill/>
                    </a:lnR>
                  </a:tcPr>
                </a:tc>
                <a:tc>
                  <a:txBody>
                    <a:bodyPr/>
                    <a:lstStyle/>
                    <a:p>
                      <a:pPr algn="ctr"/>
                      <a:r>
                        <a:rPr lang="en-US" sz="1600" dirty="0"/>
                        <a:t>4</a:t>
                      </a:r>
                      <a:endParaRPr lang="en-US" sz="1600" dirty="0">
                        <a:latin typeface="Franklin Gothic Book" panose="020B0503020102020204" pitchFamily="34" charset="0"/>
                      </a:endParaRPr>
                    </a:p>
                  </a:txBody>
                  <a:tcPr marL="0" marR="0" marT="0" marB="0">
                    <a:lnL>
                      <a:noFill/>
                    </a:lnL>
                  </a:tcPr>
                </a:tc>
                <a:extLst>
                  <a:ext uri="{0D108BD9-81ED-4DB2-BD59-A6C34878D82A}">
                    <a16:rowId xmlns:a16="http://schemas.microsoft.com/office/drawing/2014/main" val="2697898334"/>
                  </a:ext>
                </a:extLst>
              </a:tr>
              <a:tr h="205163">
                <a:tc>
                  <a:txBody>
                    <a:bodyPr/>
                    <a:lstStyle/>
                    <a:p>
                      <a:pPr algn="r"/>
                      <a:r>
                        <a:rPr lang="en-US" sz="1600" dirty="0"/>
                        <a:t>Small metro</a:t>
                      </a:r>
                      <a:endParaRPr lang="en-US" sz="1600" dirty="0">
                        <a:latin typeface="Franklin Gothic Book" panose="020B0503020102020204" pitchFamily="34" charset="0"/>
                      </a:endParaRPr>
                    </a:p>
                  </a:txBody>
                  <a:tcPr marL="0" marR="0" marT="0" marB="0"/>
                </a:tc>
                <a:tc>
                  <a:txBody>
                    <a:bodyPr/>
                    <a:lstStyle/>
                    <a:p>
                      <a:pPr algn="ctr"/>
                      <a:r>
                        <a:rPr lang="en-US" sz="1600" dirty="0"/>
                        <a:t>315</a:t>
                      </a:r>
                      <a:endParaRPr lang="en-US" sz="1600" dirty="0">
                        <a:latin typeface="Franklin Gothic Book" panose="020B0503020102020204" pitchFamily="34" charset="0"/>
                      </a:endParaRPr>
                    </a:p>
                  </a:txBody>
                  <a:tcPr marL="0" marR="0" marT="0" marB="0"/>
                </a:tc>
                <a:tc>
                  <a:txBody>
                    <a:bodyPr/>
                    <a:lstStyle/>
                    <a:p>
                      <a:pPr algn="ctr"/>
                      <a:r>
                        <a:rPr lang="en-US" sz="1600" dirty="0"/>
                        <a:t>28%</a:t>
                      </a:r>
                      <a:endParaRPr lang="en-US" sz="1600" dirty="0">
                        <a:latin typeface="Franklin Gothic Book" panose="020B0503020102020204" pitchFamily="34" charset="0"/>
                      </a:endParaRPr>
                    </a:p>
                  </a:txBody>
                  <a:tcPr marL="0" marR="0" marT="0" marB="0">
                    <a:lnR w="12700" cap="flat" cmpd="sng" algn="ctr">
                      <a:noFill/>
                      <a:prstDash val="solid"/>
                      <a:round/>
                      <a:headEnd type="none" w="med" len="med"/>
                      <a:tailEnd type="none" w="med" len="med"/>
                    </a:lnR>
                  </a:tcPr>
                </a:tc>
                <a:tc>
                  <a:txBody>
                    <a:bodyPr/>
                    <a:lstStyle/>
                    <a:p>
                      <a:pPr algn="ctr"/>
                      <a:r>
                        <a:rPr lang="en-US" sz="1600" dirty="0"/>
                        <a:t>2</a:t>
                      </a:r>
                      <a:endParaRPr lang="en-US" sz="1600" dirty="0">
                        <a:latin typeface="Franklin Gothic Book" panose="020B0503020102020204" pitchFamily="34" charset="0"/>
                      </a:endParaRPr>
                    </a:p>
                  </a:txBody>
                  <a:tcPr marL="0" marR="0" marT="0" marB="0">
                    <a:lnL w="12700" cap="flat" cmpd="sng" algn="ctr">
                      <a:noFill/>
                      <a:prstDash val="solid"/>
                      <a:round/>
                      <a:headEnd type="none" w="med" len="med"/>
                      <a:tailEnd type="none" w="med" len="med"/>
                    </a:lnL>
                  </a:tcPr>
                </a:tc>
                <a:extLst>
                  <a:ext uri="{0D108BD9-81ED-4DB2-BD59-A6C34878D82A}">
                    <a16:rowId xmlns:a16="http://schemas.microsoft.com/office/drawing/2014/main" val="2337188859"/>
                  </a:ext>
                </a:extLst>
              </a:tr>
              <a:tr h="257167">
                <a:tc>
                  <a:txBody>
                    <a:bodyPr/>
                    <a:lstStyle/>
                    <a:p>
                      <a:pPr algn="r"/>
                      <a:r>
                        <a:rPr lang="en-US" sz="1600" dirty="0"/>
                        <a:t>Non-metro</a:t>
                      </a:r>
                      <a:endParaRPr lang="en-US" sz="1600" dirty="0">
                        <a:latin typeface="Franklin Gothic Book" panose="020B0503020102020204" pitchFamily="34" charset="0"/>
                      </a:endParaRPr>
                    </a:p>
                  </a:txBody>
                  <a:tcPr marL="0" marR="0" marT="0" marB="0">
                    <a:lnB w="12700" cap="flat" cmpd="sng" algn="ctr">
                      <a:solidFill>
                        <a:schemeClr val="tx1"/>
                      </a:solidFill>
                      <a:prstDash val="solid"/>
                      <a:round/>
                      <a:headEnd type="none" w="med" len="med"/>
                      <a:tailEnd type="none" w="med" len="med"/>
                    </a:lnB>
                  </a:tcPr>
                </a:tc>
                <a:tc>
                  <a:txBody>
                    <a:bodyPr/>
                    <a:lstStyle/>
                    <a:p>
                      <a:pPr algn="ctr"/>
                      <a:r>
                        <a:rPr lang="en-US" sz="1600" dirty="0"/>
                        <a:t>106</a:t>
                      </a:r>
                      <a:endParaRPr lang="en-US" sz="1600" dirty="0">
                        <a:latin typeface="Franklin Gothic Book" panose="020B0503020102020204" pitchFamily="34" charset="0"/>
                      </a:endParaRPr>
                    </a:p>
                  </a:txBody>
                  <a:tcPr marL="0" marR="0" marT="0" marB="0">
                    <a:lnB w="12700" cap="flat" cmpd="sng" algn="ctr">
                      <a:solidFill>
                        <a:schemeClr val="tx1"/>
                      </a:solidFill>
                      <a:prstDash val="solid"/>
                      <a:round/>
                      <a:headEnd type="none" w="med" len="med"/>
                      <a:tailEnd type="none" w="med" len="med"/>
                    </a:lnB>
                  </a:tcPr>
                </a:tc>
                <a:tc>
                  <a:txBody>
                    <a:bodyPr/>
                    <a:lstStyle/>
                    <a:p>
                      <a:pPr algn="ctr"/>
                      <a:r>
                        <a:rPr lang="en-US" sz="1600" dirty="0"/>
                        <a:t>10%</a:t>
                      </a:r>
                      <a:endParaRPr lang="en-US" sz="1600" dirty="0">
                        <a:latin typeface="Franklin Gothic Book" panose="020B0503020102020204" pitchFamily="34" charset="0"/>
                      </a:endParaRPr>
                    </a:p>
                  </a:txBody>
                  <a:tcPr marL="0" marR="0" marT="0" marB="0">
                    <a:lnR>
                      <a:noFill/>
                    </a:lnR>
                    <a:lnB w="12700" cap="flat" cmpd="sng" algn="ctr">
                      <a:solidFill>
                        <a:schemeClr val="tx1"/>
                      </a:solidFill>
                      <a:prstDash val="solid"/>
                      <a:round/>
                      <a:headEnd type="none" w="med" len="med"/>
                      <a:tailEnd type="none" w="med" len="med"/>
                    </a:lnB>
                  </a:tcPr>
                </a:tc>
                <a:tc>
                  <a:txBody>
                    <a:bodyPr/>
                    <a:lstStyle/>
                    <a:p>
                      <a:pPr algn="ctr"/>
                      <a:r>
                        <a:rPr lang="en-US" sz="1600" dirty="0"/>
                        <a:t>1</a:t>
                      </a:r>
                      <a:endParaRPr lang="en-US" sz="1600" dirty="0">
                        <a:latin typeface="Franklin Gothic Book" panose="020B0503020102020204" pitchFamily="34" charset="0"/>
                      </a:endParaRPr>
                    </a:p>
                  </a:txBody>
                  <a:tcPr marL="0" marR="0" marT="0" marB="0">
                    <a:lnL>
                      <a:noFill/>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9066975"/>
                  </a:ext>
                </a:extLst>
              </a:tr>
              <a:tr h="370840">
                <a:tc>
                  <a:txBody>
                    <a:bodyPr/>
                    <a:lstStyle/>
                    <a:p>
                      <a:pPr algn="r"/>
                      <a:endParaRPr lang="en-US" sz="1600" dirty="0">
                        <a:latin typeface="Franklin Gothic Book" panose="020B0503020102020204" pitchFamily="34" charset="0"/>
                      </a:endParaRPr>
                    </a:p>
                  </a:txBody>
                  <a:tcPr marL="0" marR="0" marT="0" marB="0">
                    <a:lnT w="12700" cap="flat" cmpd="sng" algn="ctr">
                      <a:solidFill>
                        <a:schemeClr val="tx1"/>
                      </a:solidFill>
                      <a:prstDash val="solid"/>
                      <a:round/>
                      <a:headEnd type="none" w="med" len="med"/>
                      <a:tailEnd type="none" w="med" len="med"/>
                    </a:lnT>
                  </a:tcPr>
                </a:tc>
                <a:tc>
                  <a:txBody>
                    <a:bodyPr/>
                    <a:lstStyle/>
                    <a:p>
                      <a:pPr algn="ctr"/>
                      <a:endParaRPr lang="en-US" sz="1600" dirty="0">
                        <a:latin typeface="Franklin Gothic Book" panose="020B0503020102020204" pitchFamily="34" charset="0"/>
                      </a:endParaRPr>
                    </a:p>
                  </a:txBody>
                  <a:tcPr marL="0" marR="0" marT="0" marB="0">
                    <a:lnT w="12700" cap="flat" cmpd="sng" algn="ctr">
                      <a:solidFill>
                        <a:schemeClr val="tx1"/>
                      </a:solidFill>
                      <a:prstDash val="solid"/>
                      <a:round/>
                      <a:headEnd type="none" w="med" len="med"/>
                      <a:tailEnd type="none" w="med" len="med"/>
                    </a:lnT>
                  </a:tcPr>
                </a:tc>
                <a:tc>
                  <a:txBody>
                    <a:bodyPr/>
                    <a:lstStyle/>
                    <a:p>
                      <a:pPr algn="ctr"/>
                      <a:endParaRPr lang="en-US" sz="1600" dirty="0">
                        <a:latin typeface="Franklin Gothic Book" panose="020B0503020102020204" pitchFamily="34" charset="0"/>
                      </a:endParaRPr>
                    </a:p>
                  </a:txBody>
                  <a:tcPr marL="0" marR="0" marT="0" marB="0">
                    <a:lnR>
                      <a:noFill/>
                    </a:lnR>
                    <a:lnT w="12700" cap="flat" cmpd="sng" algn="ctr">
                      <a:solidFill>
                        <a:schemeClr val="tx1"/>
                      </a:solidFill>
                      <a:prstDash val="solid"/>
                      <a:round/>
                      <a:headEnd type="none" w="med" len="med"/>
                      <a:tailEnd type="none" w="med" len="med"/>
                    </a:lnT>
                  </a:tcPr>
                </a:tc>
                <a:tc>
                  <a:txBody>
                    <a:bodyPr/>
                    <a:lstStyle/>
                    <a:p>
                      <a:pPr algn="ctr"/>
                      <a:endParaRPr lang="en-US" sz="1600" dirty="0">
                        <a:latin typeface="Franklin Gothic Book" panose="020B0503020102020204" pitchFamily="34" charset="0"/>
                      </a:endParaRPr>
                    </a:p>
                  </a:txBody>
                  <a:tcPr marL="0" marR="0" marT="0" marB="0">
                    <a:lnL>
                      <a:noFill/>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03400240"/>
                  </a:ext>
                </a:extLst>
              </a:tr>
            </a:tbl>
          </a:graphicData>
        </a:graphic>
      </p:graphicFrame>
      <p:sp>
        <p:nvSpPr>
          <p:cNvPr id="8" name="TextBox 15">
            <a:extLst>
              <a:ext uri="{FF2B5EF4-FFF2-40B4-BE49-F238E27FC236}">
                <a16:creationId xmlns:a16="http://schemas.microsoft.com/office/drawing/2014/main" id="{D12AB608-3850-066A-31B3-9D67A378680A}"/>
              </a:ext>
            </a:extLst>
          </p:cNvPr>
          <p:cNvSpPr txBox="1"/>
          <p:nvPr/>
        </p:nvSpPr>
        <p:spPr>
          <a:xfrm>
            <a:off x="2108261" y="3950984"/>
            <a:ext cx="1996059" cy="261610"/>
          </a:xfrm>
          <a:prstGeom prst="rect">
            <a:avLst/>
          </a:prstGeom>
          <a:noFill/>
          <a:ln>
            <a:noFill/>
          </a:ln>
          <a:effectLst/>
        </p:spPr>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1" u="none" strike="noStrike" kern="0" cap="none" spc="0" normalizeH="0" baseline="0" noProof="0" dirty="0">
                <a:ln>
                  <a:noFill/>
                </a:ln>
                <a:solidFill>
                  <a:sysClr val="windowText" lastClr="000000"/>
                </a:solidFill>
                <a:effectLst/>
                <a:uLnTx/>
                <a:uFillTx/>
                <a:latin typeface="Franklin Gothic Book" panose="020B0503020102020204" pitchFamily="34" charset="0"/>
                <a:ea typeface="+mn-ea"/>
                <a:cs typeface="+mn-cs"/>
              </a:rPr>
              <a:t>*Rate is per 100,000 people. </a:t>
            </a:r>
          </a:p>
        </p:txBody>
      </p:sp>
      <p:pic>
        <p:nvPicPr>
          <p:cNvPr id="5" name="Picture 4" descr="Graphical user interface, application, Teams&#10;&#10;Description automatically generated">
            <a:extLst>
              <a:ext uri="{FF2B5EF4-FFF2-40B4-BE49-F238E27FC236}">
                <a16:creationId xmlns:a16="http://schemas.microsoft.com/office/drawing/2014/main" id="{AAE73217-6C3F-4428-804B-725696B11A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2336" y="1943283"/>
            <a:ext cx="4153916" cy="4841284"/>
          </a:xfrm>
          <a:prstGeom prst="rect">
            <a:avLst/>
          </a:prstGeom>
        </p:spPr>
      </p:pic>
    </p:spTree>
    <p:extLst>
      <p:ext uri="{BB962C8B-B14F-4D97-AF65-F5344CB8AC3E}">
        <p14:creationId xmlns:p14="http://schemas.microsoft.com/office/powerpoint/2010/main" val="12634403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D97E38B-A0E0-44D2-B5B2-CF909DFED110}"/>
              </a:ext>
            </a:extLst>
          </p:cNvPr>
          <p:cNvPicPr>
            <a:picLocks noChangeAspect="1"/>
          </p:cNvPicPr>
          <p:nvPr/>
        </p:nvPicPr>
        <p:blipFill>
          <a:blip r:embed="rId3"/>
          <a:stretch>
            <a:fillRect/>
          </a:stretch>
        </p:blipFill>
        <p:spPr>
          <a:xfrm>
            <a:off x="438150" y="2082268"/>
            <a:ext cx="4943302" cy="4775732"/>
          </a:xfrm>
          <a:prstGeom prst="rect">
            <a:avLst/>
          </a:prstGeom>
        </p:spPr>
      </p:pic>
      <p:pic>
        <p:nvPicPr>
          <p:cNvPr id="15" name="Picture 14">
            <a:extLst>
              <a:ext uri="{FF2B5EF4-FFF2-40B4-BE49-F238E27FC236}">
                <a16:creationId xmlns:a16="http://schemas.microsoft.com/office/drawing/2014/main" id="{D38CCF0F-B3CC-4CF8-8395-642B3E93834E}"/>
              </a:ext>
            </a:extLst>
          </p:cNvPr>
          <p:cNvPicPr>
            <a:picLocks noChangeAspect="1"/>
          </p:cNvPicPr>
          <p:nvPr/>
        </p:nvPicPr>
        <p:blipFill>
          <a:blip r:embed="rId4"/>
          <a:stretch>
            <a:fillRect/>
          </a:stretch>
        </p:blipFill>
        <p:spPr>
          <a:xfrm>
            <a:off x="6810548" y="2286000"/>
            <a:ext cx="4943302" cy="4572000"/>
          </a:xfrm>
          <a:prstGeom prst="rect">
            <a:avLst/>
          </a:prstGeom>
        </p:spPr>
      </p:pic>
      <p:pic>
        <p:nvPicPr>
          <p:cNvPr id="17" name="Picture 16">
            <a:extLst>
              <a:ext uri="{FF2B5EF4-FFF2-40B4-BE49-F238E27FC236}">
                <a16:creationId xmlns:a16="http://schemas.microsoft.com/office/drawing/2014/main" id="{BEDC4EFC-BD5A-4A00-A021-E55E21A4A89A}"/>
              </a:ext>
            </a:extLst>
          </p:cNvPr>
          <p:cNvPicPr>
            <a:picLocks noChangeAspect="1"/>
          </p:cNvPicPr>
          <p:nvPr/>
        </p:nvPicPr>
        <p:blipFill>
          <a:blip r:embed="rId5"/>
          <a:stretch>
            <a:fillRect/>
          </a:stretch>
        </p:blipFill>
        <p:spPr>
          <a:xfrm>
            <a:off x="5276364" y="4867275"/>
            <a:ext cx="2100748" cy="1557337"/>
          </a:xfrm>
          <a:prstGeom prst="rect">
            <a:avLst/>
          </a:prstGeom>
        </p:spPr>
      </p:pic>
      <p:sp>
        <p:nvSpPr>
          <p:cNvPr id="18" name="Title 1">
            <a:extLst>
              <a:ext uri="{FF2B5EF4-FFF2-40B4-BE49-F238E27FC236}">
                <a16:creationId xmlns:a16="http://schemas.microsoft.com/office/drawing/2014/main" id="{E760A250-E185-4A04-A1A9-186228EAB76D}"/>
              </a:ext>
            </a:extLst>
          </p:cNvPr>
          <p:cNvSpPr>
            <a:spLocks noGrp="1"/>
          </p:cNvSpPr>
          <p:nvPr>
            <p:ph type="title"/>
          </p:nvPr>
        </p:nvSpPr>
        <p:spPr>
          <a:xfrm>
            <a:off x="309966" y="64488"/>
            <a:ext cx="11747716" cy="1438848"/>
          </a:xfrm>
        </p:spPr>
        <p:txBody>
          <a:bodyPr/>
          <a:lstStyle/>
          <a:p>
            <a:pPr algn="l"/>
            <a:r>
              <a:rPr lang="en-US" sz="3200" b="1" dirty="0">
                <a:solidFill>
                  <a:srgbClr val="800080"/>
                </a:solidFill>
                <a:latin typeface="Leelawadee" panose="020B0502040204020203" pitchFamily="34" charset="-34"/>
                <a:cs typeface="Leelawadee" panose="020B0502040204020203" pitchFamily="34" charset="-34"/>
              </a:rPr>
              <a:t>More</a:t>
            </a:r>
            <a:r>
              <a:rPr lang="en-US" sz="3200" b="1" dirty="0">
                <a:solidFill>
                  <a:schemeClr val="tx1"/>
                </a:solidFill>
                <a:latin typeface="Leelawadee" panose="020B0502040204020203" pitchFamily="34" charset="-34"/>
                <a:cs typeface="Leelawadee" panose="020B0502040204020203" pitchFamily="34" charset="-34"/>
              </a:rPr>
              <a:t> people are </a:t>
            </a:r>
            <a:r>
              <a:rPr lang="en-US" sz="3200" b="1" dirty="0">
                <a:solidFill>
                  <a:srgbClr val="800080"/>
                </a:solidFill>
                <a:latin typeface="Leelawadee" panose="020B0502040204020203" pitchFamily="34" charset="-34"/>
                <a:cs typeface="Leelawadee" panose="020B0502040204020203" pitchFamily="34" charset="-34"/>
              </a:rPr>
              <a:t>diagnosed with HIV and living with HIV </a:t>
            </a:r>
            <a:r>
              <a:rPr lang="en-US" sz="3200" b="1" dirty="0">
                <a:solidFill>
                  <a:schemeClr val="tx1"/>
                </a:solidFill>
                <a:latin typeface="Leelawadee" panose="020B0502040204020203" pitchFamily="34" charset="-34"/>
                <a:cs typeface="Leelawadee" panose="020B0502040204020203" pitchFamily="34" charset="-34"/>
              </a:rPr>
              <a:t>in </a:t>
            </a:r>
            <a:r>
              <a:rPr lang="en-US" sz="3200" b="1" dirty="0">
                <a:solidFill>
                  <a:srgbClr val="800080"/>
                </a:solidFill>
                <a:latin typeface="Leelawadee" panose="020B0502040204020203" pitchFamily="34" charset="-34"/>
                <a:cs typeface="Leelawadee" panose="020B0502040204020203" pitchFamily="34" charset="-34"/>
              </a:rPr>
              <a:t>metropolitan (metro) areas </a:t>
            </a:r>
            <a:r>
              <a:rPr lang="en-US" sz="3200" b="1" dirty="0">
                <a:solidFill>
                  <a:schemeClr val="tx1"/>
                </a:solidFill>
                <a:latin typeface="Leelawadee" panose="020B0502040204020203" pitchFamily="34" charset="-34"/>
                <a:cs typeface="Leelawadee" panose="020B0502040204020203" pitchFamily="34" charset="-34"/>
              </a:rPr>
              <a:t>than non-metro areas. </a:t>
            </a:r>
            <a:endParaRPr lang="en-US" sz="2200" dirty="0">
              <a:solidFill>
                <a:schemeClr val="tx1"/>
              </a:solidFill>
              <a:latin typeface="Leelawadee" panose="020B0502040204020203" pitchFamily="34" charset="-34"/>
              <a:cs typeface="Leelawadee" panose="020B0502040204020203" pitchFamily="34" charset="-34"/>
            </a:endParaRPr>
          </a:p>
        </p:txBody>
      </p:sp>
      <p:sp>
        <p:nvSpPr>
          <p:cNvPr id="2" name="TextBox 1">
            <a:extLst>
              <a:ext uri="{FF2B5EF4-FFF2-40B4-BE49-F238E27FC236}">
                <a16:creationId xmlns:a16="http://schemas.microsoft.com/office/drawing/2014/main" id="{9493EF73-248C-47E0-B77D-645FA6B5E353}"/>
              </a:ext>
            </a:extLst>
          </p:cNvPr>
          <p:cNvSpPr txBox="1"/>
          <p:nvPr/>
        </p:nvSpPr>
        <p:spPr>
          <a:xfrm>
            <a:off x="685326" y="1408081"/>
            <a:ext cx="459103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Franklin Gothic Book" panose="020B0503020102020204" pitchFamily="34" charset="0"/>
                <a:ea typeface="Verdana" panose="020B0604030504040204" pitchFamily="34" charset="0"/>
                <a:cs typeface="Leelawadee" panose="020B0502040204020203" pitchFamily="34" charset="-34"/>
              </a:rPr>
              <a:t>New HIV diagnoses by metropolitan grouping, Wisconsin 2016–2020</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TextBox 2">
            <a:extLst>
              <a:ext uri="{FF2B5EF4-FFF2-40B4-BE49-F238E27FC236}">
                <a16:creationId xmlns:a16="http://schemas.microsoft.com/office/drawing/2014/main" id="{F103EB11-0E75-484E-B479-A48FD39F7847}"/>
              </a:ext>
            </a:extLst>
          </p:cNvPr>
          <p:cNvSpPr txBox="1"/>
          <p:nvPr/>
        </p:nvSpPr>
        <p:spPr>
          <a:xfrm>
            <a:off x="7098224" y="1408082"/>
            <a:ext cx="465562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Franklin Gothic Book" panose="020B0503020102020204" pitchFamily="34" charset="0"/>
                <a:ea typeface="Verdana" panose="020B0604030504040204" pitchFamily="34" charset="0"/>
                <a:cs typeface="Leelawadee" panose="020B0502040204020203" pitchFamily="34" charset="-34"/>
              </a:rPr>
              <a:t>People living with HIV by metropolitan grouping, Wisconsin, 2020</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69424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CC30D-3542-4194-B9C9-A3862CDE3188}"/>
              </a:ext>
            </a:extLst>
          </p:cNvPr>
          <p:cNvSpPr>
            <a:spLocks noGrp="1"/>
          </p:cNvSpPr>
          <p:nvPr>
            <p:ph type="title"/>
          </p:nvPr>
        </p:nvSpPr>
        <p:spPr>
          <a:xfrm>
            <a:off x="609600" y="136484"/>
            <a:ext cx="10972800" cy="1073951"/>
          </a:xfrm>
        </p:spPr>
        <p:txBody>
          <a:bodyPr/>
          <a:lstStyle/>
          <a:p>
            <a:pPr algn="ctr"/>
            <a:r>
              <a:rPr lang="en-US" b="1" dirty="0">
                <a:solidFill>
                  <a:schemeClr val="accent3"/>
                </a:solidFill>
                <a:latin typeface="Leelawadee" panose="020B0502040204020203" pitchFamily="34" charset="-34"/>
                <a:cs typeface="Leelawadee" panose="020B0502040204020203" pitchFamily="34" charset="-34"/>
              </a:rPr>
              <a:t>Technical Notes</a:t>
            </a:r>
            <a:endParaRPr lang="en-US" dirty="0">
              <a:solidFill>
                <a:schemeClr val="accent3"/>
              </a:solidFill>
            </a:endParaRPr>
          </a:p>
        </p:txBody>
      </p:sp>
      <p:sp>
        <p:nvSpPr>
          <p:cNvPr id="3" name="Content Placeholder 2">
            <a:extLst>
              <a:ext uri="{FF2B5EF4-FFF2-40B4-BE49-F238E27FC236}">
                <a16:creationId xmlns:a16="http://schemas.microsoft.com/office/drawing/2014/main" id="{9C5B7D88-685C-48E7-83ED-13706726730F}"/>
              </a:ext>
            </a:extLst>
          </p:cNvPr>
          <p:cNvSpPr>
            <a:spLocks noGrp="1"/>
          </p:cNvSpPr>
          <p:nvPr>
            <p:ph sz="quarter" idx="10"/>
          </p:nvPr>
        </p:nvSpPr>
        <p:spPr>
          <a:xfrm>
            <a:off x="609600" y="1337794"/>
            <a:ext cx="10972800" cy="5110342"/>
          </a:xfrm>
        </p:spPr>
        <p:txBody>
          <a:bodyPr>
            <a:normAutofit/>
          </a:bodyPr>
          <a:lstStyle/>
          <a:p>
            <a:pPr marL="0" indent="0">
              <a:buNone/>
            </a:pPr>
            <a:r>
              <a:rPr lang="en-US" dirty="0">
                <a:latin typeface="Franklin Gothic Book" panose="020B0503020102020204" pitchFamily="34" charset="0"/>
              </a:rPr>
              <a:t>More information on the Wisconsin HIV Program can be found at </a:t>
            </a:r>
            <a:r>
              <a:rPr lang="en-US" dirty="0">
                <a:latin typeface="Franklin Gothic Book" panose="020B0503020102020204" pitchFamily="34" charset="0"/>
                <a:hlinkClick r:id="rId3"/>
              </a:rPr>
              <a:t>https://www.dhs.Wisconsin.gov/hiv/index.html</a:t>
            </a:r>
            <a:r>
              <a:rPr lang="en-US" dirty="0">
                <a:latin typeface="Franklin Gothic Book" panose="020B0503020102020204" pitchFamily="34" charset="0"/>
              </a:rPr>
              <a:t> </a:t>
            </a:r>
          </a:p>
          <a:p>
            <a:pPr marL="0" indent="0">
              <a:buNone/>
            </a:pPr>
            <a:endParaRPr lang="en-US" dirty="0">
              <a:latin typeface="Franklin Gothic Book" panose="020B0503020102020204" pitchFamily="34" charset="0"/>
            </a:endParaRPr>
          </a:p>
          <a:p>
            <a:pPr marL="0" indent="0">
              <a:buNone/>
            </a:pPr>
            <a:r>
              <a:rPr lang="en-US" dirty="0">
                <a:latin typeface="Franklin Gothic Book" panose="020B0503020102020204" pitchFamily="34" charset="0"/>
              </a:rPr>
              <a:t>Details of the following topics are detailed below, in the PowerPoint notes section below this slide: </a:t>
            </a:r>
          </a:p>
          <a:p>
            <a:pPr marL="0" indent="0">
              <a:buNone/>
            </a:pPr>
            <a:endParaRPr lang="en-US" dirty="0">
              <a:latin typeface="Franklin Gothic Book" panose="020B0503020102020204" pitchFamily="34" charset="0"/>
            </a:endParaRPr>
          </a:p>
          <a:p>
            <a:pPr lvl="1"/>
            <a:r>
              <a:rPr lang="en-US" sz="2800" dirty="0">
                <a:latin typeface="Franklin Gothic Book" panose="020B0503020102020204" pitchFamily="34" charset="0"/>
              </a:rPr>
              <a:t>Other Department of Health Services Programs</a:t>
            </a:r>
          </a:p>
          <a:p>
            <a:pPr lvl="1"/>
            <a:r>
              <a:rPr lang="en-US" sz="2800" dirty="0">
                <a:latin typeface="Franklin Gothic Book" panose="020B0503020102020204" pitchFamily="34" charset="0"/>
              </a:rPr>
              <a:t>Wisconsin Reporting Requirements</a:t>
            </a:r>
          </a:p>
          <a:p>
            <a:pPr lvl="1"/>
            <a:r>
              <a:rPr lang="en-US" sz="2800" dirty="0">
                <a:latin typeface="Franklin Gothic Book" panose="020B0503020102020204" pitchFamily="34" charset="0"/>
              </a:rPr>
              <a:t>Definitions</a:t>
            </a:r>
          </a:p>
          <a:p>
            <a:pPr lvl="1"/>
            <a:r>
              <a:rPr lang="en-US" sz="2800" dirty="0">
                <a:latin typeface="Franklin Gothic Book" panose="020B0503020102020204" pitchFamily="34" charset="0"/>
              </a:rPr>
              <a:t>Data Sources </a:t>
            </a:r>
          </a:p>
        </p:txBody>
      </p:sp>
    </p:spTree>
    <p:extLst>
      <p:ext uri="{BB962C8B-B14F-4D97-AF65-F5344CB8AC3E}">
        <p14:creationId xmlns:p14="http://schemas.microsoft.com/office/powerpoint/2010/main" val="37513407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a:solidFill>
                  <a:schemeClr val="bg1"/>
                </a:solidFill>
                <a:latin typeface="Leelawadee" panose="020B0502040204020203" pitchFamily="34" charset="-34"/>
                <a:cs typeface="Leelawadee" panose="020B0502040204020203" pitchFamily="34" charset="-34"/>
              </a:rPr>
              <a:t>HIV Cluster Detection and Response in Wisconsin</a:t>
            </a:r>
          </a:p>
        </p:txBody>
      </p:sp>
      <p:sp>
        <p:nvSpPr>
          <p:cNvPr id="6" name="Action Button: Go Home 5">
            <a:hlinkClick r:id="rId3" action="ppaction://hlinksldjump" highlightClick="1"/>
            <a:extLst>
              <a:ext uri="{FF2B5EF4-FFF2-40B4-BE49-F238E27FC236}">
                <a16:creationId xmlns:a16="http://schemas.microsoft.com/office/drawing/2014/main" id="{52FC05AD-1F94-4A82-93CA-CD4B0F84D7D5}"/>
              </a:ext>
            </a:extLst>
          </p:cNvPr>
          <p:cNvSpPr/>
          <p:nvPr/>
        </p:nvSpPr>
        <p:spPr>
          <a:xfrm>
            <a:off x="11456276" y="6074978"/>
            <a:ext cx="611492" cy="600981"/>
          </a:xfrm>
          <a:prstGeom prst="actionButtonHome">
            <a:avLst/>
          </a:prstGeom>
          <a:solidFill>
            <a:schemeClr val="bg1"/>
          </a:solidFill>
          <a:ln>
            <a:solidFill>
              <a:srgbClr val="0033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8086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594716-DA61-4F7A-ABBB-E83BCF6C7B81}"/>
              </a:ext>
            </a:extLst>
          </p:cNvPr>
          <p:cNvPicPr>
            <a:picLocks noChangeAspect="1"/>
          </p:cNvPicPr>
          <p:nvPr/>
        </p:nvPicPr>
        <p:blipFill>
          <a:blip r:embed="rId3"/>
          <a:stretch>
            <a:fillRect/>
          </a:stretch>
        </p:blipFill>
        <p:spPr>
          <a:xfrm>
            <a:off x="6382465" y="967980"/>
            <a:ext cx="5229225" cy="5372100"/>
          </a:xfrm>
          <a:prstGeom prst="rect">
            <a:avLst/>
          </a:prstGeom>
        </p:spPr>
      </p:pic>
      <p:sp>
        <p:nvSpPr>
          <p:cNvPr id="3" name="Content Placeholder 2">
            <a:extLst>
              <a:ext uri="{FF2B5EF4-FFF2-40B4-BE49-F238E27FC236}">
                <a16:creationId xmlns:a16="http://schemas.microsoft.com/office/drawing/2014/main" id="{306EB378-A7A2-476C-B5D8-B5F0E37A588B}"/>
              </a:ext>
            </a:extLst>
          </p:cNvPr>
          <p:cNvSpPr>
            <a:spLocks noGrp="1"/>
          </p:cNvSpPr>
          <p:nvPr>
            <p:ph idx="1"/>
          </p:nvPr>
        </p:nvSpPr>
        <p:spPr>
          <a:xfrm>
            <a:off x="215902" y="1682309"/>
            <a:ext cx="6723563" cy="4904359"/>
          </a:xfrm>
        </p:spPr>
        <p:txBody>
          <a:bodyPr>
            <a:normAutofit/>
          </a:bodyPr>
          <a:lstStyle/>
          <a:p>
            <a:r>
              <a:rPr lang="en-US" dirty="0">
                <a:latin typeface="Franklin Gothic Book" panose="020B0503020102020204" pitchFamily="34" charset="0"/>
              </a:rPr>
              <a:t>DIS or HIV PS at local health departments </a:t>
            </a:r>
          </a:p>
          <a:p>
            <a:r>
              <a:rPr lang="en-US" dirty="0">
                <a:latin typeface="Franklin Gothic Book" panose="020B0503020102020204" pitchFamily="34" charset="0"/>
              </a:rPr>
              <a:t>Health care providers</a:t>
            </a:r>
          </a:p>
          <a:p>
            <a:r>
              <a:rPr lang="en-US" dirty="0">
                <a:latin typeface="Franklin Gothic Book" panose="020B0503020102020204" pitchFamily="34" charset="0"/>
              </a:rPr>
              <a:t>Prevention outreach staff</a:t>
            </a:r>
          </a:p>
          <a:p>
            <a:r>
              <a:rPr lang="en-US" dirty="0">
                <a:latin typeface="Franklin Gothic Book" panose="020B0503020102020204" pitchFamily="34" charset="0"/>
              </a:rPr>
              <a:t>Case managers / Linkage specialists</a:t>
            </a:r>
          </a:p>
          <a:p>
            <a:endParaRPr lang="en-US" dirty="0">
              <a:latin typeface="Franklin Gothic Book" panose="020B0503020102020204" pitchFamily="34" charset="0"/>
            </a:endParaRPr>
          </a:p>
          <a:p>
            <a:pPr marL="0" indent="0">
              <a:buNone/>
            </a:pPr>
            <a:r>
              <a:rPr lang="en-US" b="1" dirty="0">
                <a:solidFill>
                  <a:srgbClr val="0033A1"/>
                </a:solidFill>
                <a:latin typeface="Franklin Gothic Book" panose="020B0503020102020204" pitchFamily="34" charset="0"/>
              </a:rPr>
              <a:t>Information reported</a:t>
            </a:r>
          </a:p>
          <a:p>
            <a:pPr lvl="1"/>
            <a:r>
              <a:rPr lang="en-US" dirty="0">
                <a:latin typeface="Franklin Gothic Book" panose="020B0503020102020204" pitchFamily="34" charset="0"/>
              </a:rPr>
              <a:t>Unusual patterns</a:t>
            </a:r>
          </a:p>
          <a:p>
            <a:pPr lvl="1"/>
            <a:r>
              <a:rPr lang="en-US" dirty="0">
                <a:latin typeface="Franklin Gothic Book" panose="020B0503020102020204" pitchFamily="34" charset="0"/>
              </a:rPr>
              <a:t>HIV     diagnoses</a:t>
            </a:r>
          </a:p>
          <a:p>
            <a:pPr lvl="1"/>
            <a:r>
              <a:rPr lang="en-US" dirty="0">
                <a:latin typeface="Franklin Gothic Book" panose="020B0503020102020204" pitchFamily="34" charset="0"/>
              </a:rPr>
              <a:t>HIV / HCV     co-infections</a:t>
            </a:r>
          </a:p>
          <a:p>
            <a:endParaRPr lang="en-US" dirty="0">
              <a:latin typeface="Franklin Gothic Book" panose="020B0503020102020204" pitchFamily="34" charset="0"/>
            </a:endParaRPr>
          </a:p>
          <a:p>
            <a:endParaRPr lang="en-US" dirty="0">
              <a:latin typeface="Franklin Gothic Book" panose="020B0503020102020204" pitchFamily="34" charset="0"/>
            </a:endParaRPr>
          </a:p>
          <a:p>
            <a:endParaRPr lang="en-US" dirty="0">
              <a:latin typeface="Franklin Gothic Book" panose="020B0503020102020204" pitchFamily="34" charset="0"/>
            </a:endParaRPr>
          </a:p>
          <a:p>
            <a:pPr marL="0" indent="0">
              <a:buNone/>
            </a:pPr>
            <a:endParaRPr lang="en-US" dirty="0">
              <a:latin typeface="Franklin Gothic Book" panose="020B0503020102020204" pitchFamily="34" charset="0"/>
            </a:endParaRPr>
          </a:p>
        </p:txBody>
      </p:sp>
      <p:sp>
        <p:nvSpPr>
          <p:cNvPr id="2" name="Title 1">
            <a:extLst>
              <a:ext uri="{FF2B5EF4-FFF2-40B4-BE49-F238E27FC236}">
                <a16:creationId xmlns:a16="http://schemas.microsoft.com/office/drawing/2014/main" id="{65456BEE-CB26-40B3-94EC-5496A16562D0}"/>
              </a:ext>
            </a:extLst>
          </p:cNvPr>
          <p:cNvSpPr>
            <a:spLocks noGrp="1"/>
          </p:cNvSpPr>
          <p:nvPr>
            <p:ph type="title"/>
          </p:nvPr>
        </p:nvSpPr>
        <p:spPr>
          <a:xfrm>
            <a:off x="416859" y="72390"/>
            <a:ext cx="11194831" cy="1325563"/>
          </a:xfrm>
        </p:spPr>
        <p:txBody>
          <a:bodyPr>
            <a:normAutofit/>
          </a:bodyPr>
          <a:lstStyle/>
          <a:p>
            <a:r>
              <a:rPr lang="en-US" sz="3200" b="1" dirty="0">
                <a:solidFill>
                  <a:srgbClr val="0033A1"/>
                </a:solidFill>
                <a:latin typeface="Leelawadee" panose="020B0502040204020203" pitchFamily="34" charset="-34"/>
                <a:cs typeface="Leelawadee" panose="020B0502040204020203" pitchFamily="34" charset="-34"/>
              </a:rPr>
              <a:t>Cluster detection: </a:t>
            </a:r>
            <a:r>
              <a:rPr lang="en-US" sz="3200" b="1" dirty="0">
                <a:latin typeface="Leelawadee" panose="020B0502040204020203" pitchFamily="34" charset="-34"/>
                <a:cs typeface="Leelawadee" panose="020B0502040204020203" pitchFamily="34" charset="-34"/>
              </a:rPr>
              <a:t>HIV community partners observe and report increases in disease.</a:t>
            </a:r>
          </a:p>
        </p:txBody>
      </p:sp>
      <p:pic>
        <p:nvPicPr>
          <p:cNvPr id="8" name="Graphic 7" descr="Speaker phone with solid fill">
            <a:extLst>
              <a:ext uri="{FF2B5EF4-FFF2-40B4-BE49-F238E27FC236}">
                <a16:creationId xmlns:a16="http://schemas.microsoft.com/office/drawing/2014/main" id="{315A7CDE-806E-4EF1-BA37-7ABDEA7C1B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97078" y="4587240"/>
            <a:ext cx="755904" cy="755904"/>
          </a:xfrm>
          <a:prstGeom prst="rect">
            <a:avLst/>
          </a:prstGeom>
        </p:spPr>
      </p:pic>
      <p:cxnSp>
        <p:nvCxnSpPr>
          <p:cNvPr id="20" name="Straight Arrow Connector 19">
            <a:extLst>
              <a:ext uri="{FF2B5EF4-FFF2-40B4-BE49-F238E27FC236}">
                <a16:creationId xmlns:a16="http://schemas.microsoft.com/office/drawing/2014/main" id="{4CDDC497-47C8-484E-9139-E67428FA1318}"/>
              </a:ext>
            </a:extLst>
          </p:cNvPr>
          <p:cNvCxnSpPr>
            <a:cxnSpLocks/>
          </p:cNvCxnSpPr>
          <p:nvPr/>
        </p:nvCxnSpPr>
        <p:spPr>
          <a:xfrm>
            <a:off x="9216810" y="3256867"/>
            <a:ext cx="0" cy="13303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BD5E00D-63A8-472A-B1E8-81CE6C6C6755}"/>
              </a:ext>
            </a:extLst>
          </p:cNvPr>
          <p:cNvCxnSpPr>
            <a:cxnSpLocks/>
          </p:cNvCxnSpPr>
          <p:nvPr/>
        </p:nvCxnSpPr>
        <p:spPr>
          <a:xfrm>
            <a:off x="7812560" y="3734369"/>
            <a:ext cx="1234751" cy="10171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5" name="Graphic 24" descr="Pandemic exponential curve line graph outline">
            <a:extLst>
              <a:ext uri="{FF2B5EF4-FFF2-40B4-BE49-F238E27FC236}">
                <a16:creationId xmlns:a16="http://schemas.microsoft.com/office/drawing/2014/main" id="{0022F1ED-7A2D-4F48-B201-F105C25E64D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93428" y="1818823"/>
            <a:ext cx="1017195" cy="1017195"/>
          </a:xfrm>
          <a:prstGeom prst="rect">
            <a:avLst/>
          </a:prstGeom>
        </p:spPr>
      </p:pic>
      <p:sp>
        <p:nvSpPr>
          <p:cNvPr id="35" name="Arrow: Up 34">
            <a:extLst>
              <a:ext uri="{FF2B5EF4-FFF2-40B4-BE49-F238E27FC236}">
                <a16:creationId xmlns:a16="http://schemas.microsoft.com/office/drawing/2014/main" id="{6D5433C7-F6D7-4FB5-BBF9-074F5485C2C9}"/>
              </a:ext>
            </a:extLst>
          </p:cNvPr>
          <p:cNvSpPr/>
          <p:nvPr/>
        </p:nvSpPr>
        <p:spPr>
          <a:xfrm>
            <a:off x="1652933" y="5060655"/>
            <a:ext cx="146304" cy="387097"/>
          </a:xfrm>
          <a:prstGeom prst="upArrow">
            <a:avLst/>
          </a:prstGeom>
          <a:solidFill>
            <a:srgbClr val="003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Arrow: Up 35">
            <a:extLst>
              <a:ext uri="{FF2B5EF4-FFF2-40B4-BE49-F238E27FC236}">
                <a16:creationId xmlns:a16="http://schemas.microsoft.com/office/drawing/2014/main" id="{49C66681-4DDF-41B1-8372-6E1FC72861C9}"/>
              </a:ext>
            </a:extLst>
          </p:cNvPr>
          <p:cNvSpPr/>
          <p:nvPr/>
        </p:nvSpPr>
        <p:spPr>
          <a:xfrm>
            <a:off x="2482784" y="5447752"/>
            <a:ext cx="146304" cy="387097"/>
          </a:xfrm>
          <a:prstGeom prst="upArrow">
            <a:avLst/>
          </a:prstGeom>
          <a:solidFill>
            <a:srgbClr val="003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58D28628-01C8-4AE4-97CB-52459269E902}"/>
              </a:ext>
            </a:extLst>
          </p:cNvPr>
          <p:cNvSpPr txBox="1"/>
          <p:nvPr/>
        </p:nvSpPr>
        <p:spPr>
          <a:xfrm>
            <a:off x="9082752" y="5464277"/>
            <a:ext cx="1454860" cy="646331"/>
          </a:xfrm>
          <a:prstGeom prst="rect">
            <a:avLst/>
          </a:prstGeom>
          <a:noFill/>
        </p:spPr>
        <p:txBody>
          <a:bodyPr wrap="square" rtlCol="0">
            <a:spAutoFit/>
          </a:bodyPr>
          <a:lstStyle/>
          <a:p>
            <a:r>
              <a:rPr lang="en-US" dirty="0">
                <a:latin typeface="Franklin Gothic Book" panose="020B0503020102020204" pitchFamily="34" charset="0"/>
              </a:rPr>
              <a:t>Surveillance Coordinator</a:t>
            </a:r>
          </a:p>
        </p:txBody>
      </p:sp>
      <p:pic>
        <p:nvPicPr>
          <p:cNvPr id="23" name="Graphic 22" descr="User with solid fill">
            <a:extLst>
              <a:ext uri="{FF2B5EF4-FFF2-40B4-BE49-F238E27FC236}">
                <a16:creationId xmlns:a16="http://schemas.microsoft.com/office/drawing/2014/main" id="{73CE9AFE-3C0F-4CB8-923C-D074B969F74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90847" y="4609385"/>
            <a:ext cx="794326" cy="794326"/>
          </a:xfrm>
          <a:prstGeom prst="rect">
            <a:avLst/>
          </a:prstGeom>
        </p:spPr>
      </p:pic>
      <p:grpSp>
        <p:nvGrpSpPr>
          <p:cNvPr id="7" name="Group 6">
            <a:extLst>
              <a:ext uri="{FF2B5EF4-FFF2-40B4-BE49-F238E27FC236}">
                <a16:creationId xmlns:a16="http://schemas.microsoft.com/office/drawing/2014/main" id="{2AC6D324-1B98-4CCD-8787-41B7AE09E50B}"/>
              </a:ext>
            </a:extLst>
          </p:cNvPr>
          <p:cNvGrpSpPr/>
          <p:nvPr/>
        </p:nvGrpSpPr>
        <p:grpSpPr>
          <a:xfrm>
            <a:off x="6974260" y="2779365"/>
            <a:ext cx="1090376" cy="874665"/>
            <a:chOff x="6974260" y="2779365"/>
            <a:chExt cx="1090376" cy="874665"/>
          </a:xfrm>
        </p:grpSpPr>
        <p:pic>
          <p:nvPicPr>
            <p:cNvPr id="26" name="Picture 25">
              <a:extLst>
                <a:ext uri="{FF2B5EF4-FFF2-40B4-BE49-F238E27FC236}">
                  <a16:creationId xmlns:a16="http://schemas.microsoft.com/office/drawing/2014/main" id="{2085B417-9040-46A5-95E1-086D2B3D19C4}"/>
                </a:ext>
              </a:extLst>
            </p:cNvPr>
            <p:cNvPicPr>
              <a:picLocks noChangeAspect="1"/>
            </p:cNvPicPr>
            <p:nvPr/>
          </p:nvPicPr>
          <p:blipFill>
            <a:blip r:embed="rId10"/>
            <a:stretch>
              <a:fillRect/>
            </a:stretch>
          </p:blipFill>
          <p:spPr>
            <a:xfrm>
              <a:off x="6974260" y="2779365"/>
              <a:ext cx="764920" cy="540326"/>
            </a:xfrm>
            <a:prstGeom prst="rect">
              <a:avLst/>
            </a:prstGeom>
          </p:spPr>
        </p:pic>
        <p:pic>
          <p:nvPicPr>
            <p:cNvPr id="22" name="Graphic 21" descr="User with solid fill">
              <a:extLst>
                <a:ext uri="{FF2B5EF4-FFF2-40B4-BE49-F238E27FC236}">
                  <a16:creationId xmlns:a16="http://schemas.microsoft.com/office/drawing/2014/main" id="{6B544513-F86A-4B29-9B02-BC75A2EF9B4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70310" y="2859704"/>
              <a:ext cx="794326" cy="794326"/>
            </a:xfrm>
            <a:prstGeom prst="rect">
              <a:avLst/>
            </a:prstGeom>
          </p:spPr>
        </p:pic>
      </p:grpSp>
      <p:grpSp>
        <p:nvGrpSpPr>
          <p:cNvPr id="27" name="Group 26">
            <a:extLst>
              <a:ext uri="{FF2B5EF4-FFF2-40B4-BE49-F238E27FC236}">
                <a16:creationId xmlns:a16="http://schemas.microsoft.com/office/drawing/2014/main" id="{F557F341-2567-45C2-BBBF-481DC70161A0}"/>
              </a:ext>
            </a:extLst>
          </p:cNvPr>
          <p:cNvGrpSpPr/>
          <p:nvPr/>
        </p:nvGrpSpPr>
        <p:grpSpPr>
          <a:xfrm>
            <a:off x="8502123" y="2453731"/>
            <a:ext cx="1090376" cy="874665"/>
            <a:chOff x="6974260" y="2779365"/>
            <a:chExt cx="1090376" cy="874665"/>
          </a:xfrm>
        </p:grpSpPr>
        <p:pic>
          <p:nvPicPr>
            <p:cNvPr id="28" name="Picture 27">
              <a:extLst>
                <a:ext uri="{FF2B5EF4-FFF2-40B4-BE49-F238E27FC236}">
                  <a16:creationId xmlns:a16="http://schemas.microsoft.com/office/drawing/2014/main" id="{AC38C08F-AF9A-4485-913A-8DDD0F60898C}"/>
                </a:ext>
              </a:extLst>
            </p:cNvPr>
            <p:cNvPicPr>
              <a:picLocks noChangeAspect="1"/>
            </p:cNvPicPr>
            <p:nvPr/>
          </p:nvPicPr>
          <p:blipFill>
            <a:blip r:embed="rId10"/>
            <a:stretch>
              <a:fillRect/>
            </a:stretch>
          </p:blipFill>
          <p:spPr>
            <a:xfrm>
              <a:off x="6974260" y="2779365"/>
              <a:ext cx="764920" cy="540326"/>
            </a:xfrm>
            <a:prstGeom prst="rect">
              <a:avLst/>
            </a:prstGeom>
          </p:spPr>
        </p:pic>
        <p:pic>
          <p:nvPicPr>
            <p:cNvPr id="29" name="Graphic 28" descr="User with solid fill">
              <a:extLst>
                <a:ext uri="{FF2B5EF4-FFF2-40B4-BE49-F238E27FC236}">
                  <a16:creationId xmlns:a16="http://schemas.microsoft.com/office/drawing/2014/main" id="{1ED05C67-9088-46C8-8BCB-E8F3E3EED36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70310" y="2859704"/>
              <a:ext cx="794326" cy="794326"/>
            </a:xfrm>
            <a:prstGeom prst="rect">
              <a:avLst/>
            </a:prstGeom>
          </p:spPr>
        </p:pic>
      </p:grpSp>
    </p:spTree>
    <p:extLst>
      <p:ext uri="{BB962C8B-B14F-4D97-AF65-F5344CB8AC3E}">
        <p14:creationId xmlns:p14="http://schemas.microsoft.com/office/powerpoint/2010/main" val="17653916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AA7E4-064F-4D89-B047-7A45071F5269}"/>
              </a:ext>
            </a:extLst>
          </p:cNvPr>
          <p:cNvSpPr>
            <a:spLocks noGrp="1"/>
          </p:cNvSpPr>
          <p:nvPr>
            <p:ph type="title"/>
          </p:nvPr>
        </p:nvSpPr>
        <p:spPr>
          <a:xfrm>
            <a:off x="167949" y="92240"/>
            <a:ext cx="11974286" cy="1325563"/>
          </a:xfrm>
        </p:spPr>
        <p:txBody>
          <a:bodyPr>
            <a:normAutofit/>
          </a:bodyPr>
          <a:lstStyle/>
          <a:p>
            <a:r>
              <a:rPr lang="en-US" sz="3200" b="1" dirty="0">
                <a:solidFill>
                  <a:srgbClr val="0033A1"/>
                </a:solidFill>
                <a:latin typeface="Leelawadee" panose="020B0502040204020203" pitchFamily="34" charset="-34"/>
                <a:cs typeface="Leelawadee" panose="020B0502040204020203" pitchFamily="34" charset="-34"/>
              </a:rPr>
              <a:t>Prioritizing clusters </a:t>
            </a:r>
            <a:r>
              <a:rPr lang="en-US" sz="3200" b="1" dirty="0">
                <a:latin typeface="Leelawadee" panose="020B0502040204020203" pitchFamily="34" charset="-34"/>
                <a:cs typeface="Leelawadee" panose="020B0502040204020203" pitchFamily="34" charset="-34"/>
              </a:rPr>
              <a:t>is a dynamic and iterative process. </a:t>
            </a:r>
            <a:br>
              <a:rPr lang="en-US" sz="3200" b="1" dirty="0">
                <a:latin typeface="Leelawadee" panose="020B0502040204020203" pitchFamily="34" charset="-34"/>
                <a:cs typeface="Leelawadee" panose="020B0502040204020203" pitchFamily="34" charset="-34"/>
              </a:rPr>
            </a:br>
            <a:r>
              <a:rPr lang="en-US" sz="2400" dirty="0">
                <a:latin typeface="Franklin Gothic Book" panose="020B0503020102020204" pitchFamily="34" charset="0"/>
                <a:cs typeface="Leelawadee" panose="020B0502040204020203" pitchFamily="34" charset="-34"/>
              </a:rPr>
              <a:t>Review of data and collaboration with partner agencies</a:t>
            </a:r>
          </a:p>
        </p:txBody>
      </p:sp>
      <p:grpSp>
        <p:nvGrpSpPr>
          <p:cNvPr id="25" name="Group 24">
            <a:extLst>
              <a:ext uri="{FF2B5EF4-FFF2-40B4-BE49-F238E27FC236}">
                <a16:creationId xmlns:a16="http://schemas.microsoft.com/office/drawing/2014/main" id="{2FFE83D3-FDFB-4184-AABC-257D4611C370}"/>
              </a:ext>
            </a:extLst>
          </p:cNvPr>
          <p:cNvGrpSpPr/>
          <p:nvPr/>
        </p:nvGrpSpPr>
        <p:grpSpPr>
          <a:xfrm>
            <a:off x="288812" y="1538821"/>
            <a:ext cx="11480186" cy="4911798"/>
            <a:chOff x="288812" y="1244907"/>
            <a:chExt cx="11480186" cy="4911798"/>
          </a:xfrm>
        </p:grpSpPr>
        <p:grpSp>
          <p:nvGrpSpPr>
            <p:cNvPr id="21" name="Group 20">
              <a:extLst>
                <a:ext uri="{FF2B5EF4-FFF2-40B4-BE49-F238E27FC236}">
                  <a16:creationId xmlns:a16="http://schemas.microsoft.com/office/drawing/2014/main" id="{794B56F2-B2D2-47E3-A25C-B391270ED614}"/>
                </a:ext>
              </a:extLst>
            </p:cNvPr>
            <p:cNvGrpSpPr/>
            <p:nvPr/>
          </p:nvGrpSpPr>
          <p:grpSpPr>
            <a:xfrm>
              <a:off x="9352913" y="1362847"/>
              <a:ext cx="2416085" cy="4234224"/>
              <a:chOff x="9352913" y="1362847"/>
              <a:chExt cx="2416085" cy="4234224"/>
            </a:xfrm>
          </p:grpSpPr>
          <p:sp>
            <p:nvSpPr>
              <p:cNvPr id="24" name="TextBox 23">
                <a:extLst>
                  <a:ext uri="{FF2B5EF4-FFF2-40B4-BE49-F238E27FC236}">
                    <a16:creationId xmlns:a16="http://schemas.microsoft.com/office/drawing/2014/main" id="{C0E517DD-49B8-4DB2-B569-6E5CD12E676E}"/>
                  </a:ext>
                </a:extLst>
              </p:cNvPr>
              <p:cNvSpPr txBox="1"/>
              <p:nvPr/>
            </p:nvSpPr>
            <p:spPr>
              <a:xfrm>
                <a:off x="10152978" y="1551049"/>
                <a:ext cx="1616020" cy="338554"/>
              </a:xfrm>
              <a:prstGeom prst="rect">
                <a:avLst/>
              </a:prstGeom>
              <a:noFill/>
            </p:spPr>
            <p:txBody>
              <a:bodyPr wrap="none" rtlCol="0">
                <a:spAutoFit/>
              </a:bodyPr>
              <a:lstStyle/>
              <a:p>
                <a:r>
                  <a:rPr lang="en-US" sz="1600" dirty="0">
                    <a:solidFill>
                      <a:srgbClr val="0033A1"/>
                    </a:solidFill>
                    <a:latin typeface="Franklin Gothic Book" panose="020B0503020102020204" pitchFamily="34" charset="0"/>
                  </a:rPr>
                  <a:t>Partner Services</a:t>
                </a:r>
              </a:p>
            </p:txBody>
          </p:sp>
          <p:sp>
            <p:nvSpPr>
              <p:cNvPr id="30" name="TextBox 29">
                <a:extLst>
                  <a:ext uri="{FF2B5EF4-FFF2-40B4-BE49-F238E27FC236}">
                    <a16:creationId xmlns:a16="http://schemas.microsoft.com/office/drawing/2014/main" id="{7B57A7AA-D182-480E-9B61-2CC6A39BFD7C}"/>
                  </a:ext>
                </a:extLst>
              </p:cNvPr>
              <p:cNvSpPr txBox="1"/>
              <p:nvPr/>
            </p:nvSpPr>
            <p:spPr>
              <a:xfrm>
                <a:off x="10152978" y="2522561"/>
                <a:ext cx="1321324" cy="584775"/>
              </a:xfrm>
              <a:prstGeom prst="rect">
                <a:avLst/>
              </a:prstGeom>
              <a:noFill/>
            </p:spPr>
            <p:txBody>
              <a:bodyPr wrap="none" rtlCol="0">
                <a:spAutoFit/>
              </a:bodyPr>
              <a:lstStyle/>
              <a:p>
                <a:r>
                  <a:rPr lang="en-US" sz="1600" dirty="0">
                    <a:solidFill>
                      <a:srgbClr val="0033A1"/>
                    </a:solidFill>
                    <a:latin typeface="Franklin Gothic Book" panose="020B0503020102020204" pitchFamily="34" charset="0"/>
                  </a:rPr>
                  <a:t>Data to Care </a:t>
                </a:r>
              </a:p>
              <a:p>
                <a:r>
                  <a:rPr lang="en-US" sz="1600" dirty="0">
                    <a:solidFill>
                      <a:srgbClr val="0033A1"/>
                    </a:solidFill>
                    <a:latin typeface="Franklin Gothic Book" panose="020B0503020102020204" pitchFamily="34" charset="0"/>
                  </a:rPr>
                  <a:t>Team</a:t>
                </a:r>
              </a:p>
            </p:txBody>
          </p:sp>
          <p:sp>
            <p:nvSpPr>
              <p:cNvPr id="33" name="TextBox 32">
                <a:extLst>
                  <a:ext uri="{FF2B5EF4-FFF2-40B4-BE49-F238E27FC236}">
                    <a16:creationId xmlns:a16="http://schemas.microsoft.com/office/drawing/2014/main" id="{AD239D5E-A189-474E-8EE7-4F552B246FAA}"/>
                  </a:ext>
                </a:extLst>
              </p:cNvPr>
              <p:cNvSpPr txBox="1"/>
              <p:nvPr/>
            </p:nvSpPr>
            <p:spPr>
              <a:xfrm>
                <a:off x="10152978" y="5012296"/>
                <a:ext cx="1561774" cy="584775"/>
              </a:xfrm>
              <a:prstGeom prst="rect">
                <a:avLst/>
              </a:prstGeom>
              <a:noFill/>
            </p:spPr>
            <p:txBody>
              <a:bodyPr wrap="none" rtlCol="0">
                <a:spAutoFit/>
              </a:bodyPr>
              <a:lstStyle/>
              <a:p>
                <a:r>
                  <a:rPr lang="en-US" sz="1600" dirty="0">
                    <a:solidFill>
                      <a:srgbClr val="0033A1"/>
                    </a:solidFill>
                    <a:latin typeface="Franklin Gothic Book" panose="020B0503020102020204" pitchFamily="34" charset="0"/>
                  </a:rPr>
                  <a:t>Linkage to care </a:t>
                </a:r>
              </a:p>
              <a:p>
                <a:r>
                  <a:rPr lang="en-US" sz="1600" dirty="0">
                    <a:solidFill>
                      <a:srgbClr val="0033A1"/>
                    </a:solidFill>
                    <a:latin typeface="Franklin Gothic Book" panose="020B0503020102020204" pitchFamily="34" charset="0"/>
                  </a:rPr>
                  <a:t>specialist</a:t>
                </a:r>
              </a:p>
            </p:txBody>
          </p:sp>
          <p:grpSp>
            <p:nvGrpSpPr>
              <p:cNvPr id="3" name="Group 2">
                <a:extLst>
                  <a:ext uri="{FF2B5EF4-FFF2-40B4-BE49-F238E27FC236}">
                    <a16:creationId xmlns:a16="http://schemas.microsoft.com/office/drawing/2014/main" id="{DF43D209-9A83-4606-8CFA-1A15E5507459}"/>
                  </a:ext>
                </a:extLst>
              </p:cNvPr>
              <p:cNvGrpSpPr/>
              <p:nvPr/>
            </p:nvGrpSpPr>
            <p:grpSpPr>
              <a:xfrm>
                <a:off x="9352913" y="1362847"/>
                <a:ext cx="590398" cy="4193949"/>
                <a:chOff x="9080769" y="1362847"/>
                <a:chExt cx="590398" cy="4193949"/>
              </a:xfrm>
            </p:grpSpPr>
            <p:grpSp>
              <p:nvGrpSpPr>
                <p:cNvPr id="37" name="Content Placeholder 21" descr="Two Men outline">
                  <a:extLst>
                    <a:ext uri="{FF2B5EF4-FFF2-40B4-BE49-F238E27FC236}">
                      <a16:creationId xmlns:a16="http://schemas.microsoft.com/office/drawing/2014/main" id="{67604A11-A83E-48D3-A497-5AF847AEA109}"/>
                    </a:ext>
                  </a:extLst>
                </p:cNvPr>
                <p:cNvGrpSpPr/>
                <p:nvPr/>
              </p:nvGrpSpPr>
              <p:grpSpPr>
                <a:xfrm>
                  <a:off x="9127226" y="1362847"/>
                  <a:ext cx="490969" cy="622290"/>
                  <a:chOff x="9138243" y="1362847"/>
                  <a:chExt cx="490969" cy="622290"/>
                </a:xfrm>
                <a:solidFill>
                  <a:srgbClr val="000000"/>
                </a:solidFill>
              </p:grpSpPr>
              <p:sp>
                <p:nvSpPr>
                  <p:cNvPr id="38" name="Freeform: Shape 37">
                    <a:extLst>
                      <a:ext uri="{FF2B5EF4-FFF2-40B4-BE49-F238E27FC236}">
                        <a16:creationId xmlns:a16="http://schemas.microsoft.com/office/drawing/2014/main" id="{526310B5-04E7-4034-92F7-6074FC1D1240}"/>
                      </a:ext>
                    </a:extLst>
                  </p:cNvPr>
                  <p:cNvSpPr/>
                  <p:nvPr/>
                </p:nvSpPr>
                <p:spPr>
                  <a:xfrm>
                    <a:off x="9200928" y="1572706"/>
                    <a:ext cx="124465" cy="412431"/>
                  </a:xfrm>
                  <a:custGeom>
                    <a:avLst/>
                    <a:gdLst>
                      <a:gd name="connsiteX0" fmla="*/ 116687 w 124465"/>
                      <a:gd name="connsiteY0" fmla="*/ 0 h 412431"/>
                      <a:gd name="connsiteX1" fmla="*/ 108909 w 124465"/>
                      <a:gd name="connsiteY1" fmla="*/ 7779 h 412431"/>
                      <a:gd name="connsiteX2" fmla="*/ 108831 w 124465"/>
                      <a:gd name="connsiteY2" fmla="*/ 396874 h 412431"/>
                      <a:gd name="connsiteX3" fmla="*/ 70008 w 124465"/>
                      <a:gd name="connsiteY3" fmla="*/ 396874 h 412431"/>
                      <a:gd name="connsiteX4" fmla="*/ 70008 w 124465"/>
                      <a:gd name="connsiteY4" fmla="*/ 179072 h 412431"/>
                      <a:gd name="connsiteX5" fmla="*/ 54450 w 124465"/>
                      <a:gd name="connsiteY5" fmla="*/ 179072 h 412431"/>
                      <a:gd name="connsiteX6" fmla="*/ 54450 w 124465"/>
                      <a:gd name="connsiteY6" fmla="*/ 396874 h 412431"/>
                      <a:gd name="connsiteX7" fmla="*/ 15557 w 124465"/>
                      <a:gd name="connsiteY7" fmla="*/ 396874 h 412431"/>
                      <a:gd name="connsiteX8" fmla="*/ 15557 w 124465"/>
                      <a:gd name="connsiteY8" fmla="*/ 7779 h 412431"/>
                      <a:gd name="connsiteX9" fmla="*/ 7779 w 124465"/>
                      <a:gd name="connsiteY9" fmla="*/ 0 h 412431"/>
                      <a:gd name="connsiteX10" fmla="*/ 0 w 124465"/>
                      <a:gd name="connsiteY10" fmla="*/ 7779 h 412431"/>
                      <a:gd name="connsiteX11" fmla="*/ 0 w 124465"/>
                      <a:gd name="connsiteY11" fmla="*/ 412431 h 412431"/>
                      <a:gd name="connsiteX12" fmla="*/ 124388 w 124465"/>
                      <a:gd name="connsiteY12" fmla="*/ 412431 h 412431"/>
                      <a:gd name="connsiteX13" fmla="*/ 124466 w 124465"/>
                      <a:gd name="connsiteY13" fmla="*/ 7779 h 412431"/>
                      <a:gd name="connsiteX14" fmla="*/ 116687 w 124465"/>
                      <a:gd name="connsiteY14" fmla="*/ 0 h 41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465" h="412431">
                        <a:moveTo>
                          <a:pt x="116687" y="0"/>
                        </a:moveTo>
                        <a:cubicBezTo>
                          <a:pt x="112391" y="0"/>
                          <a:pt x="108909" y="3482"/>
                          <a:pt x="108909" y="7779"/>
                        </a:cubicBezTo>
                        <a:lnTo>
                          <a:pt x="108831" y="396874"/>
                        </a:lnTo>
                        <a:lnTo>
                          <a:pt x="70008" y="396874"/>
                        </a:lnTo>
                        <a:lnTo>
                          <a:pt x="70008" y="179072"/>
                        </a:lnTo>
                        <a:lnTo>
                          <a:pt x="54450" y="179072"/>
                        </a:lnTo>
                        <a:lnTo>
                          <a:pt x="54450" y="396874"/>
                        </a:lnTo>
                        <a:lnTo>
                          <a:pt x="15557" y="396874"/>
                        </a:lnTo>
                        <a:lnTo>
                          <a:pt x="15557" y="7779"/>
                        </a:lnTo>
                        <a:cubicBezTo>
                          <a:pt x="15557" y="3482"/>
                          <a:pt x="12075" y="0"/>
                          <a:pt x="7779" y="0"/>
                        </a:cubicBezTo>
                        <a:cubicBezTo>
                          <a:pt x="3482" y="0"/>
                          <a:pt x="0" y="3482"/>
                          <a:pt x="0" y="7779"/>
                        </a:cubicBezTo>
                        <a:lnTo>
                          <a:pt x="0" y="412431"/>
                        </a:lnTo>
                        <a:lnTo>
                          <a:pt x="124388" y="412431"/>
                        </a:lnTo>
                        <a:lnTo>
                          <a:pt x="124466" y="7779"/>
                        </a:lnTo>
                        <a:cubicBezTo>
                          <a:pt x="124466" y="3482"/>
                          <a:pt x="120983" y="0"/>
                          <a:pt x="116687" y="0"/>
                        </a:cubicBezTo>
                        <a:close/>
                      </a:path>
                    </a:pathLst>
                  </a:custGeom>
                  <a:solidFill>
                    <a:srgbClr val="000000"/>
                  </a:solidFill>
                  <a:ln w="7739"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E70AF720-4AFE-4F32-8590-A817B093F8B1}"/>
                      </a:ext>
                    </a:extLst>
                  </p:cNvPr>
                  <p:cNvSpPr/>
                  <p:nvPr/>
                </p:nvSpPr>
                <p:spPr>
                  <a:xfrm>
                    <a:off x="9208707" y="1362847"/>
                    <a:ext cx="108900" cy="108900"/>
                  </a:xfrm>
                  <a:custGeom>
                    <a:avLst/>
                    <a:gdLst>
                      <a:gd name="connsiteX0" fmla="*/ 54450 w 108900"/>
                      <a:gd name="connsiteY0" fmla="*/ 108901 h 108900"/>
                      <a:gd name="connsiteX1" fmla="*/ 108901 w 108900"/>
                      <a:gd name="connsiteY1" fmla="*/ 54450 h 108900"/>
                      <a:gd name="connsiteX2" fmla="*/ 54450 w 108900"/>
                      <a:gd name="connsiteY2" fmla="*/ 0 h 108900"/>
                      <a:gd name="connsiteX3" fmla="*/ 0 w 108900"/>
                      <a:gd name="connsiteY3" fmla="*/ 54450 h 108900"/>
                      <a:gd name="connsiteX4" fmla="*/ 54450 w 108900"/>
                      <a:gd name="connsiteY4" fmla="*/ 108901 h 108900"/>
                      <a:gd name="connsiteX5" fmla="*/ 54450 w 108900"/>
                      <a:gd name="connsiteY5" fmla="*/ 15557 h 108900"/>
                      <a:gd name="connsiteX6" fmla="*/ 93344 w 108900"/>
                      <a:gd name="connsiteY6" fmla="*/ 54450 h 108900"/>
                      <a:gd name="connsiteX7" fmla="*/ 54450 w 108900"/>
                      <a:gd name="connsiteY7" fmla="*/ 93344 h 108900"/>
                      <a:gd name="connsiteX8" fmla="*/ 15557 w 108900"/>
                      <a:gd name="connsiteY8" fmla="*/ 54450 h 108900"/>
                      <a:gd name="connsiteX9" fmla="*/ 54450 w 108900"/>
                      <a:gd name="connsiteY9" fmla="*/ 15557 h 10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900" h="108900">
                        <a:moveTo>
                          <a:pt x="54450" y="108901"/>
                        </a:moveTo>
                        <a:cubicBezTo>
                          <a:pt x="84523" y="108901"/>
                          <a:pt x="108901" y="84523"/>
                          <a:pt x="108901" y="54450"/>
                        </a:cubicBezTo>
                        <a:cubicBezTo>
                          <a:pt x="108901" y="24378"/>
                          <a:pt x="84523" y="0"/>
                          <a:pt x="54450" y="0"/>
                        </a:cubicBezTo>
                        <a:cubicBezTo>
                          <a:pt x="24378" y="0"/>
                          <a:pt x="0" y="24378"/>
                          <a:pt x="0" y="54450"/>
                        </a:cubicBezTo>
                        <a:cubicBezTo>
                          <a:pt x="34" y="84509"/>
                          <a:pt x="24392" y="108867"/>
                          <a:pt x="54450" y="108901"/>
                        </a:cubicBezTo>
                        <a:close/>
                        <a:moveTo>
                          <a:pt x="54450" y="15557"/>
                        </a:moveTo>
                        <a:cubicBezTo>
                          <a:pt x="75930" y="15557"/>
                          <a:pt x="93344" y="32971"/>
                          <a:pt x="93344" y="54450"/>
                        </a:cubicBezTo>
                        <a:cubicBezTo>
                          <a:pt x="93344" y="75930"/>
                          <a:pt x="75930" y="93344"/>
                          <a:pt x="54450" y="93344"/>
                        </a:cubicBezTo>
                        <a:cubicBezTo>
                          <a:pt x="32971" y="93344"/>
                          <a:pt x="15557" y="75930"/>
                          <a:pt x="15557" y="54450"/>
                        </a:cubicBezTo>
                        <a:cubicBezTo>
                          <a:pt x="15583" y="32981"/>
                          <a:pt x="32981" y="15583"/>
                          <a:pt x="54450" y="15557"/>
                        </a:cubicBezTo>
                        <a:close/>
                      </a:path>
                    </a:pathLst>
                  </a:custGeom>
                  <a:solidFill>
                    <a:srgbClr val="000000"/>
                  </a:solidFill>
                  <a:ln w="7739"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E207153A-6689-4C8F-8F10-5075A19B83DC}"/>
                      </a:ext>
                    </a:extLst>
                  </p:cNvPr>
                  <p:cNvSpPr/>
                  <p:nvPr/>
                </p:nvSpPr>
                <p:spPr>
                  <a:xfrm>
                    <a:off x="9442066" y="1572706"/>
                    <a:ext cx="124465" cy="412431"/>
                  </a:xfrm>
                  <a:custGeom>
                    <a:avLst/>
                    <a:gdLst>
                      <a:gd name="connsiteX0" fmla="*/ 116687 w 124465"/>
                      <a:gd name="connsiteY0" fmla="*/ 0 h 412431"/>
                      <a:gd name="connsiteX1" fmla="*/ 108909 w 124465"/>
                      <a:gd name="connsiteY1" fmla="*/ 7779 h 412431"/>
                      <a:gd name="connsiteX2" fmla="*/ 108831 w 124465"/>
                      <a:gd name="connsiteY2" fmla="*/ 396874 h 412431"/>
                      <a:gd name="connsiteX3" fmla="*/ 70008 w 124465"/>
                      <a:gd name="connsiteY3" fmla="*/ 396874 h 412431"/>
                      <a:gd name="connsiteX4" fmla="*/ 70008 w 124465"/>
                      <a:gd name="connsiteY4" fmla="*/ 179072 h 412431"/>
                      <a:gd name="connsiteX5" fmla="*/ 54450 w 124465"/>
                      <a:gd name="connsiteY5" fmla="*/ 179072 h 412431"/>
                      <a:gd name="connsiteX6" fmla="*/ 54450 w 124465"/>
                      <a:gd name="connsiteY6" fmla="*/ 396874 h 412431"/>
                      <a:gd name="connsiteX7" fmla="*/ 15557 w 124465"/>
                      <a:gd name="connsiteY7" fmla="*/ 396874 h 412431"/>
                      <a:gd name="connsiteX8" fmla="*/ 15557 w 124465"/>
                      <a:gd name="connsiteY8" fmla="*/ 7779 h 412431"/>
                      <a:gd name="connsiteX9" fmla="*/ 7779 w 124465"/>
                      <a:gd name="connsiteY9" fmla="*/ 0 h 412431"/>
                      <a:gd name="connsiteX10" fmla="*/ 0 w 124465"/>
                      <a:gd name="connsiteY10" fmla="*/ 7779 h 412431"/>
                      <a:gd name="connsiteX11" fmla="*/ 0 w 124465"/>
                      <a:gd name="connsiteY11" fmla="*/ 412431 h 412431"/>
                      <a:gd name="connsiteX12" fmla="*/ 124388 w 124465"/>
                      <a:gd name="connsiteY12" fmla="*/ 412431 h 412431"/>
                      <a:gd name="connsiteX13" fmla="*/ 124466 w 124465"/>
                      <a:gd name="connsiteY13" fmla="*/ 7779 h 412431"/>
                      <a:gd name="connsiteX14" fmla="*/ 116687 w 124465"/>
                      <a:gd name="connsiteY14" fmla="*/ 0 h 41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465" h="412431">
                        <a:moveTo>
                          <a:pt x="116687" y="0"/>
                        </a:moveTo>
                        <a:cubicBezTo>
                          <a:pt x="112391" y="0"/>
                          <a:pt x="108909" y="3482"/>
                          <a:pt x="108909" y="7779"/>
                        </a:cubicBezTo>
                        <a:lnTo>
                          <a:pt x="108831" y="396874"/>
                        </a:lnTo>
                        <a:lnTo>
                          <a:pt x="70008" y="396874"/>
                        </a:lnTo>
                        <a:lnTo>
                          <a:pt x="70008" y="179072"/>
                        </a:lnTo>
                        <a:lnTo>
                          <a:pt x="54450" y="179072"/>
                        </a:lnTo>
                        <a:lnTo>
                          <a:pt x="54450" y="396874"/>
                        </a:lnTo>
                        <a:lnTo>
                          <a:pt x="15557" y="396874"/>
                        </a:lnTo>
                        <a:lnTo>
                          <a:pt x="15557" y="7779"/>
                        </a:lnTo>
                        <a:cubicBezTo>
                          <a:pt x="15557" y="3482"/>
                          <a:pt x="12075" y="0"/>
                          <a:pt x="7779" y="0"/>
                        </a:cubicBezTo>
                        <a:cubicBezTo>
                          <a:pt x="3482" y="0"/>
                          <a:pt x="0" y="3482"/>
                          <a:pt x="0" y="7779"/>
                        </a:cubicBezTo>
                        <a:lnTo>
                          <a:pt x="0" y="412431"/>
                        </a:lnTo>
                        <a:lnTo>
                          <a:pt x="124388" y="412431"/>
                        </a:lnTo>
                        <a:lnTo>
                          <a:pt x="124466" y="7779"/>
                        </a:lnTo>
                        <a:cubicBezTo>
                          <a:pt x="124466" y="3482"/>
                          <a:pt x="120983" y="0"/>
                          <a:pt x="116687" y="0"/>
                        </a:cubicBezTo>
                        <a:close/>
                      </a:path>
                    </a:pathLst>
                  </a:custGeom>
                  <a:solidFill>
                    <a:srgbClr val="000000"/>
                  </a:solidFill>
                  <a:ln w="7739"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FEF384F4-22D0-4EDD-B2BE-9B37BB943838}"/>
                      </a:ext>
                    </a:extLst>
                  </p:cNvPr>
                  <p:cNvSpPr/>
                  <p:nvPr/>
                </p:nvSpPr>
                <p:spPr>
                  <a:xfrm>
                    <a:off x="9449844" y="1362847"/>
                    <a:ext cx="108900" cy="108900"/>
                  </a:xfrm>
                  <a:custGeom>
                    <a:avLst/>
                    <a:gdLst>
                      <a:gd name="connsiteX0" fmla="*/ 54450 w 108900"/>
                      <a:gd name="connsiteY0" fmla="*/ 108901 h 108900"/>
                      <a:gd name="connsiteX1" fmla="*/ 108901 w 108900"/>
                      <a:gd name="connsiteY1" fmla="*/ 54450 h 108900"/>
                      <a:gd name="connsiteX2" fmla="*/ 54450 w 108900"/>
                      <a:gd name="connsiteY2" fmla="*/ 0 h 108900"/>
                      <a:gd name="connsiteX3" fmla="*/ 0 w 108900"/>
                      <a:gd name="connsiteY3" fmla="*/ 54450 h 108900"/>
                      <a:gd name="connsiteX4" fmla="*/ 54450 w 108900"/>
                      <a:gd name="connsiteY4" fmla="*/ 108901 h 108900"/>
                      <a:gd name="connsiteX5" fmla="*/ 54450 w 108900"/>
                      <a:gd name="connsiteY5" fmla="*/ 15557 h 108900"/>
                      <a:gd name="connsiteX6" fmla="*/ 93344 w 108900"/>
                      <a:gd name="connsiteY6" fmla="*/ 54450 h 108900"/>
                      <a:gd name="connsiteX7" fmla="*/ 54450 w 108900"/>
                      <a:gd name="connsiteY7" fmla="*/ 93344 h 108900"/>
                      <a:gd name="connsiteX8" fmla="*/ 15557 w 108900"/>
                      <a:gd name="connsiteY8" fmla="*/ 54450 h 108900"/>
                      <a:gd name="connsiteX9" fmla="*/ 54450 w 108900"/>
                      <a:gd name="connsiteY9" fmla="*/ 15557 h 10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900" h="108900">
                        <a:moveTo>
                          <a:pt x="54450" y="108901"/>
                        </a:moveTo>
                        <a:cubicBezTo>
                          <a:pt x="84523" y="108901"/>
                          <a:pt x="108901" y="84523"/>
                          <a:pt x="108901" y="54450"/>
                        </a:cubicBezTo>
                        <a:cubicBezTo>
                          <a:pt x="108901" y="24378"/>
                          <a:pt x="84523" y="0"/>
                          <a:pt x="54450" y="0"/>
                        </a:cubicBezTo>
                        <a:cubicBezTo>
                          <a:pt x="24378" y="0"/>
                          <a:pt x="0" y="24378"/>
                          <a:pt x="0" y="54450"/>
                        </a:cubicBezTo>
                        <a:cubicBezTo>
                          <a:pt x="34" y="84509"/>
                          <a:pt x="24392" y="108867"/>
                          <a:pt x="54450" y="108901"/>
                        </a:cubicBezTo>
                        <a:close/>
                        <a:moveTo>
                          <a:pt x="54450" y="15557"/>
                        </a:moveTo>
                        <a:cubicBezTo>
                          <a:pt x="75930" y="15557"/>
                          <a:pt x="93344" y="32971"/>
                          <a:pt x="93344" y="54450"/>
                        </a:cubicBezTo>
                        <a:cubicBezTo>
                          <a:pt x="93344" y="75930"/>
                          <a:pt x="75930" y="93344"/>
                          <a:pt x="54450" y="93344"/>
                        </a:cubicBezTo>
                        <a:cubicBezTo>
                          <a:pt x="32971" y="93344"/>
                          <a:pt x="15557" y="75930"/>
                          <a:pt x="15557" y="54450"/>
                        </a:cubicBezTo>
                        <a:cubicBezTo>
                          <a:pt x="15583" y="32981"/>
                          <a:pt x="32981" y="15583"/>
                          <a:pt x="54450" y="15557"/>
                        </a:cubicBezTo>
                        <a:close/>
                      </a:path>
                    </a:pathLst>
                  </a:custGeom>
                  <a:solidFill>
                    <a:srgbClr val="000000"/>
                  </a:solidFill>
                  <a:ln w="7739"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69E9A5EF-C3A7-4F33-9EBD-F8F28ED5C8E2}"/>
                      </a:ext>
                    </a:extLst>
                  </p:cNvPr>
                  <p:cNvSpPr/>
                  <p:nvPr/>
                </p:nvSpPr>
                <p:spPr>
                  <a:xfrm>
                    <a:off x="9138243" y="1487301"/>
                    <a:ext cx="490969" cy="256747"/>
                  </a:xfrm>
                  <a:custGeom>
                    <a:avLst/>
                    <a:gdLst>
                      <a:gd name="connsiteX0" fmla="*/ 490269 w 490969"/>
                      <a:gd name="connsiteY0" fmla="*/ 219821 h 256747"/>
                      <a:gd name="connsiteX1" fmla="*/ 475489 w 490969"/>
                      <a:gd name="connsiteY1" fmla="*/ 65415 h 256747"/>
                      <a:gd name="connsiteX2" fmla="*/ 471079 w 490969"/>
                      <a:gd name="connsiteY2" fmla="*/ 51273 h 256747"/>
                      <a:gd name="connsiteX3" fmla="*/ 465260 w 490969"/>
                      <a:gd name="connsiteY3" fmla="*/ 42779 h 256747"/>
                      <a:gd name="connsiteX4" fmla="*/ 409682 w 490969"/>
                      <a:gd name="connsiteY4" fmla="*/ 7285 h 256747"/>
                      <a:gd name="connsiteX5" fmla="*/ 366122 w 490969"/>
                      <a:gd name="connsiteY5" fmla="*/ 12 h 256747"/>
                      <a:gd name="connsiteX6" fmla="*/ 365966 w 490969"/>
                      <a:gd name="connsiteY6" fmla="*/ 12 h 256747"/>
                      <a:gd name="connsiteX7" fmla="*/ 322546 w 490969"/>
                      <a:gd name="connsiteY7" fmla="*/ 7246 h 256747"/>
                      <a:gd name="connsiteX8" fmla="*/ 266540 w 490969"/>
                      <a:gd name="connsiteY8" fmla="*/ 43121 h 256747"/>
                      <a:gd name="connsiteX9" fmla="*/ 261025 w 490969"/>
                      <a:gd name="connsiteY9" fmla="*/ 51281 h 256747"/>
                      <a:gd name="connsiteX10" fmla="*/ 256622 w 490969"/>
                      <a:gd name="connsiteY10" fmla="*/ 65423 h 256747"/>
                      <a:gd name="connsiteX11" fmla="*/ 245553 w 490969"/>
                      <a:gd name="connsiteY11" fmla="*/ 141085 h 256747"/>
                      <a:gd name="connsiteX12" fmla="*/ 245475 w 490969"/>
                      <a:gd name="connsiteY12" fmla="*/ 141163 h 256747"/>
                      <a:gd name="connsiteX13" fmla="*/ 245397 w 490969"/>
                      <a:gd name="connsiteY13" fmla="*/ 141085 h 256747"/>
                      <a:gd name="connsiteX14" fmla="*/ 234352 w 490969"/>
                      <a:gd name="connsiteY14" fmla="*/ 65415 h 256747"/>
                      <a:gd name="connsiteX15" fmla="*/ 229941 w 490969"/>
                      <a:gd name="connsiteY15" fmla="*/ 51273 h 256747"/>
                      <a:gd name="connsiteX16" fmla="*/ 224123 w 490969"/>
                      <a:gd name="connsiteY16" fmla="*/ 42779 h 256747"/>
                      <a:gd name="connsiteX17" fmla="*/ 168544 w 490969"/>
                      <a:gd name="connsiteY17" fmla="*/ 7285 h 256747"/>
                      <a:gd name="connsiteX18" fmla="*/ 124984 w 490969"/>
                      <a:gd name="connsiteY18" fmla="*/ 4 h 256747"/>
                      <a:gd name="connsiteX19" fmla="*/ 81424 w 490969"/>
                      <a:gd name="connsiteY19" fmla="*/ 7246 h 256747"/>
                      <a:gd name="connsiteX20" fmla="*/ 25417 w 490969"/>
                      <a:gd name="connsiteY20" fmla="*/ 43121 h 256747"/>
                      <a:gd name="connsiteX21" fmla="*/ 19902 w 490969"/>
                      <a:gd name="connsiteY21" fmla="*/ 51281 h 256747"/>
                      <a:gd name="connsiteX22" fmla="*/ 15453 w 490969"/>
                      <a:gd name="connsiteY22" fmla="*/ 65804 h 256747"/>
                      <a:gd name="connsiteX23" fmla="*/ 736 w 490969"/>
                      <a:gd name="connsiteY23" fmla="*/ 219494 h 256747"/>
                      <a:gd name="connsiteX24" fmla="*/ 7114 w 490969"/>
                      <a:gd name="connsiteY24" fmla="*/ 247497 h 256747"/>
                      <a:gd name="connsiteX25" fmla="*/ 29851 w 490969"/>
                      <a:gd name="connsiteY25" fmla="*/ 256699 h 256747"/>
                      <a:gd name="connsiteX26" fmla="*/ 37630 w 490969"/>
                      <a:gd name="connsiteY26" fmla="*/ 248921 h 256747"/>
                      <a:gd name="connsiteX27" fmla="*/ 29851 w 490969"/>
                      <a:gd name="connsiteY27" fmla="*/ 241142 h 256747"/>
                      <a:gd name="connsiteX28" fmla="*/ 18845 w 490969"/>
                      <a:gd name="connsiteY28" fmla="*/ 237291 h 256747"/>
                      <a:gd name="connsiteX29" fmla="*/ 16184 w 490969"/>
                      <a:gd name="connsiteY29" fmla="*/ 221299 h 256747"/>
                      <a:gd name="connsiteX30" fmla="*/ 30878 w 490969"/>
                      <a:gd name="connsiteY30" fmla="*/ 67678 h 256747"/>
                      <a:gd name="connsiteX31" fmla="*/ 33601 w 490969"/>
                      <a:gd name="connsiteY31" fmla="*/ 58640 h 256747"/>
                      <a:gd name="connsiteX32" fmla="*/ 37039 w 490969"/>
                      <a:gd name="connsiteY32" fmla="*/ 53451 h 256747"/>
                      <a:gd name="connsiteX33" fmla="*/ 86425 w 490969"/>
                      <a:gd name="connsiteY33" fmla="*/ 21987 h 256747"/>
                      <a:gd name="connsiteX34" fmla="*/ 124984 w 490969"/>
                      <a:gd name="connsiteY34" fmla="*/ 15561 h 256747"/>
                      <a:gd name="connsiteX35" fmla="*/ 163519 w 490969"/>
                      <a:gd name="connsiteY35" fmla="*/ 22018 h 256747"/>
                      <a:gd name="connsiteX36" fmla="*/ 212525 w 490969"/>
                      <a:gd name="connsiteY36" fmla="*/ 53132 h 256747"/>
                      <a:gd name="connsiteX37" fmla="*/ 216251 w 490969"/>
                      <a:gd name="connsiteY37" fmla="*/ 58655 h 256747"/>
                      <a:gd name="connsiteX38" fmla="*/ 218950 w 490969"/>
                      <a:gd name="connsiteY38" fmla="*/ 67678 h 256747"/>
                      <a:gd name="connsiteX39" fmla="*/ 237619 w 490969"/>
                      <a:gd name="connsiteY39" fmla="*/ 195357 h 256747"/>
                      <a:gd name="connsiteX40" fmla="*/ 234087 w 490969"/>
                      <a:gd name="connsiteY40" fmla="*/ 219471 h 256747"/>
                      <a:gd name="connsiteX41" fmla="*/ 240466 w 490969"/>
                      <a:gd name="connsiteY41" fmla="*/ 247474 h 256747"/>
                      <a:gd name="connsiteX42" fmla="*/ 263210 w 490969"/>
                      <a:gd name="connsiteY42" fmla="*/ 256699 h 256747"/>
                      <a:gd name="connsiteX43" fmla="*/ 270989 w 490969"/>
                      <a:gd name="connsiteY43" fmla="*/ 248921 h 256747"/>
                      <a:gd name="connsiteX44" fmla="*/ 263210 w 490969"/>
                      <a:gd name="connsiteY44" fmla="*/ 241142 h 256747"/>
                      <a:gd name="connsiteX45" fmla="*/ 252204 w 490969"/>
                      <a:gd name="connsiteY45" fmla="*/ 237291 h 256747"/>
                      <a:gd name="connsiteX46" fmla="*/ 249497 w 490969"/>
                      <a:gd name="connsiteY46" fmla="*/ 221688 h 256747"/>
                      <a:gd name="connsiteX47" fmla="*/ 252764 w 490969"/>
                      <a:gd name="connsiteY47" fmla="*/ 199355 h 256747"/>
                      <a:gd name="connsiteX48" fmla="*/ 253347 w 490969"/>
                      <a:gd name="connsiteY48" fmla="*/ 195388 h 256747"/>
                      <a:gd name="connsiteX49" fmla="*/ 253347 w 490969"/>
                      <a:gd name="connsiteY49" fmla="*/ 195388 h 256747"/>
                      <a:gd name="connsiteX50" fmla="*/ 272016 w 490969"/>
                      <a:gd name="connsiteY50" fmla="*/ 67702 h 256747"/>
                      <a:gd name="connsiteX51" fmla="*/ 274738 w 490969"/>
                      <a:gd name="connsiteY51" fmla="*/ 58663 h 256747"/>
                      <a:gd name="connsiteX52" fmla="*/ 278176 w 490969"/>
                      <a:gd name="connsiteY52" fmla="*/ 53475 h 256747"/>
                      <a:gd name="connsiteX53" fmla="*/ 327563 w 490969"/>
                      <a:gd name="connsiteY53" fmla="*/ 22010 h 256747"/>
                      <a:gd name="connsiteX54" fmla="*/ 365367 w 490969"/>
                      <a:gd name="connsiteY54" fmla="*/ 15561 h 256747"/>
                      <a:gd name="connsiteX55" fmla="*/ 366075 w 490969"/>
                      <a:gd name="connsiteY55" fmla="*/ 15561 h 256747"/>
                      <a:gd name="connsiteX56" fmla="*/ 366075 w 490969"/>
                      <a:gd name="connsiteY56" fmla="*/ 15561 h 256747"/>
                      <a:gd name="connsiteX57" fmla="*/ 453631 w 490969"/>
                      <a:gd name="connsiteY57" fmla="*/ 53101 h 256747"/>
                      <a:gd name="connsiteX58" fmla="*/ 457357 w 490969"/>
                      <a:gd name="connsiteY58" fmla="*/ 58624 h 256747"/>
                      <a:gd name="connsiteX59" fmla="*/ 460041 w 490969"/>
                      <a:gd name="connsiteY59" fmla="*/ 67282 h 256747"/>
                      <a:gd name="connsiteX60" fmla="*/ 474820 w 490969"/>
                      <a:gd name="connsiteY60" fmla="*/ 221625 h 256747"/>
                      <a:gd name="connsiteX61" fmla="*/ 472121 w 490969"/>
                      <a:gd name="connsiteY61" fmla="*/ 237299 h 256747"/>
                      <a:gd name="connsiteX62" fmla="*/ 461122 w 490969"/>
                      <a:gd name="connsiteY62" fmla="*/ 241142 h 256747"/>
                      <a:gd name="connsiteX63" fmla="*/ 453344 w 490969"/>
                      <a:gd name="connsiteY63" fmla="*/ 248921 h 256747"/>
                      <a:gd name="connsiteX64" fmla="*/ 461122 w 490969"/>
                      <a:gd name="connsiteY64" fmla="*/ 256699 h 256747"/>
                      <a:gd name="connsiteX65" fmla="*/ 483859 w 490969"/>
                      <a:gd name="connsiteY65" fmla="*/ 247513 h 256747"/>
                      <a:gd name="connsiteX66" fmla="*/ 490269 w 490969"/>
                      <a:gd name="connsiteY66" fmla="*/ 219821 h 25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90969" h="256747">
                        <a:moveTo>
                          <a:pt x="490269" y="219821"/>
                        </a:moveTo>
                        <a:lnTo>
                          <a:pt x="475489" y="65415"/>
                        </a:lnTo>
                        <a:cubicBezTo>
                          <a:pt x="474856" y="60479"/>
                          <a:pt x="473363" y="55693"/>
                          <a:pt x="471079" y="51273"/>
                        </a:cubicBezTo>
                        <a:cubicBezTo>
                          <a:pt x="469446" y="48243"/>
                          <a:pt x="467496" y="45396"/>
                          <a:pt x="465260" y="42779"/>
                        </a:cubicBezTo>
                        <a:cubicBezTo>
                          <a:pt x="449949" y="26540"/>
                          <a:pt x="430855" y="14346"/>
                          <a:pt x="409682" y="7285"/>
                        </a:cubicBezTo>
                        <a:cubicBezTo>
                          <a:pt x="395684" y="2392"/>
                          <a:pt x="380951" y="-67"/>
                          <a:pt x="366122" y="12"/>
                        </a:cubicBezTo>
                        <a:lnTo>
                          <a:pt x="365966" y="12"/>
                        </a:lnTo>
                        <a:cubicBezTo>
                          <a:pt x="351184" y="-89"/>
                          <a:pt x="336496" y="2358"/>
                          <a:pt x="322546" y="7246"/>
                        </a:cubicBezTo>
                        <a:cubicBezTo>
                          <a:pt x="301188" y="14368"/>
                          <a:pt x="281940" y="26697"/>
                          <a:pt x="266540" y="43121"/>
                        </a:cubicBezTo>
                        <a:cubicBezTo>
                          <a:pt x="264430" y="45648"/>
                          <a:pt x="262582" y="48381"/>
                          <a:pt x="261025" y="51281"/>
                        </a:cubicBezTo>
                        <a:cubicBezTo>
                          <a:pt x="258740" y="55701"/>
                          <a:pt x="257250" y="60487"/>
                          <a:pt x="256622" y="65423"/>
                        </a:cubicBezTo>
                        <a:lnTo>
                          <a:pt x="245553" y="141085"/>
                        </a:lnTo>
                        <a:cubicBezTo>
                          <a:pt x="245553" y="141128"/>
                          <a:pt x="245518" y="141163"/>
                          <a:pt x="245475" y="141163"/>
                        </a:cubicBezTo>
                        <a:cubicBezTo>
                          <a:pt x="245432" y="141163"/>
                          <a:pt x="245397" y="141128"/>
                          <a:pt x="245397" y="141085"/>
                        </a:cubicBezTo>
                        <a:lnTo>
                          <a:pt x="234352" y="65415"/>
                        </a:lnTo>
                        <a:cubicBezTo>
                          <a:pt x="233718" y="60479"/>
                          <a:pt x="232226" y="55693"/>
                          <a:pt x="229941" y="51273"/>
                        </a:cubicBezTo>
                        <a:cubicBezTo>
                          <a:pt x="228308" y="48243"/>
                          <a:pt x="226358" y="45396"/>
                          <a:pt x="224123" y="42779"/>
                        </a:cubicBezTo>
                        <a:cubicBezTo>
                          <a:pt x="208811" y="26540"/>
                          <a:pt x="189717" y="14346"/>
                          <a:pt x="168544" y="7285"/>
                        </a:cubicBezTo>
                        <a:cubicBezTo>
                          <a:pt x="154538" y="2421"/>
                          <a:pt x="139811" y="-41"/>
                          <a:pt x="124984" y="4"/>
                        </a:cubicBezTo>
                        <a:cubicBezTo>
                          <a:pt x="110155" y="-116"/>
                          <a:pt x="95417" y="2335"/>
                          <a:pt x="81424" y="7246"/>
                        </a:cubicBezTo>
                        <a:cubicBezTo>
                          <a:pt x="60066" y="14368"/>
                          <a:pt x="40818" y="26697"/>
                          <a:pt x="25417" y="43121"/>
                        </a:cubicBezTo>
                        <a:cubicBezTo>
                          <a:pt x="23308" y="45648"/>
                          <a:pt x="21460" y="48381"/>
                          <a:pt x="19902" y="51281"/>
                        </a:cubicBezTo>
                        <a:cubicBezTo>
                          <a:pt x="17570" y="55820"/>
                          <a:pt x="16064" y="60737"/>
                          <a:pt x="15453" y="65804"/>
                        </a:cubicBezTo>
                        <a:lnTo>
                          <a:pt x="736" y="219494"/>
                        </a:lnTo>
                        <a:cubicBezTo>
                          <a:pt x="-1329" y="229312"/>
                          <a:pt x="1001" y="239542"/>
                          <a:pt x="7114" y="247497"/>
                        </a:cubicBezTo>
                        <a:cubicBezTo>
                          <a:pt x="12931" y="253817"/>
                          <a:pt x="21276" y="257195"/>
                          <a:pt x="29851" y="256699"/>
                        </a:cubicBezTo>
                        <a:cubicBezTo>
                          <a:pt x="34147" y="256699"/>
                          <a:pt x="37630" y="253217"/>
                          <a:pt x="37630" y="248921"/>
                        </a:cubicBezTo>
                        <a:cubicBezTo>
                          <a:pt x="37630" y="244624"/>
                          <a:pt x="34147" y="241142"/>
                          <a:pt x="29851" y="241142"/>
                        </a:cubicBezTo>
                        <a:cubicBezTo>
                          <a:pt x="25797" y="241520"/>
                          <a:pt x="21779" y="240114"/>
                          <a:pt x="18845" y="237291"/>
                        </a:cubicBezTo>
                        <a:cubicBezTo>
                          <a:pt x="15759" y="232568"/>
                          <a:pt x="14794" y="226767"/>
                          <a:pt x="16184" y="221299"/>
                        </a:cubicBezTo>
                        <a:lnTo>
                          <a:pt x="30878" y="67678"/>
                        </a:lnTo>
                        <a:cubicBezTo>
                          <a:pt x="31259" y="64531"/>
                          <a:pt x="32180" y="61473"/>
                          <a:pt x="33601" y="58640"/>
                        </a:cubicBezTo>
                        <a:cubicBezTo>
                          <a:pt x="34584" y="56808"/>
                          <a:pt x="35735" y="55071"/>
                          <a:pt x="37039" y="53451"/>
                        </a:cubicBezTo>
                        <a:cubicBezTo>
                          <a:pt x="50641" y="39034"/>
                          <a:pt x="67611" y="28223"/>
                          <a:pt x="86425" y="21987"/>
                        </a:cubicBezTo>
                        <a:cubicBezTo>
                          <a:pt x="98817" y="17658"/>
                          <a:pt x="111858" y="15484"/>
                          <a:pt x="124984" y="15561"/>
                        </a:cubicBezTo>
                        <a:cubicBezTo>
                          <a:pt x="138107" y="15461"/>
                          <a:pt x="151146" y="17646"/>
                          <a:pt x="163519" y="22018"/>
                        </a:cubicBezTo>
                        <a:cubicBezTo>
                          <a:pt x="182167" y="28196"/>
                          <a:pt x="199000" y="38884"/>
                          <a:pt x="212525" y="53132"/>
                        </a:cubicBezTo>
                        <a:cubicBezTo>
                          <a:pt x="213952" y="54841"/>
                          <a:pt x="215201" y="56692"/>
                          <a:pt x="216251" y="58655"/>
                        </a:cubicBezTo>
                        <a:cubicBezTo>
                          <a:pt x="217666" y="61483"/>
                          <a:pt x="218580" y="64537"/>
                          <a:pt x="218950" y="67678"/>
                        </a:cubicBezTo>
                        <a:lnTo>
                          <a:pt x="237619" y="195357"/>
                        </a:lnTo>
                        <a:lnTo>
                          <a:pt x="234087" y="219471"/>
                        </a:lnTo>
                        <a:cubicBezTo>
                          <a:pt x="232022" y="229289"/>
                          <a:pt x="234352" y="239519"/>
                          <a:pt x="240466" y="247474"/>
                        </a:cubicBezTo>
                        <a:cubicBezTo>
                          <a:pt x="246280" y="253805"/>
                          <a:pt x="254629" y="257191"/>
                          <a:pt x="263210" y="256699"/>
                        </a:cubicBezTo>
                        <a:cubicBezTo>
                          <a:pt x="267507" y="256699"/>
                          <a:pt x="270989" y="253217"/>
                          <a:pt x="270989" y="248921"/>
                        </a:cubicBezTo>
                        <a:cubicBezTo>
                          <a:pt x="270989" y="244624"/>
                          <a:pt x="267507" y="241142"/>
                          <a:pt x="263210" y="241142"/>
                        </a:cubicBezTo>
                        <a:cubicBezTo>
                          <a:pt x="259156" y="241520"/>
                          <a:pt x="255138" y="240114"/>
                          <a:pt x="252204" y="237291"/>
                        </a:cubicBezTo>
                        <a:cubicBezTo>
                          <a:pt x="249161" y="232697"/>
                          <a:pt x="248179" y="227038"/>
                          <a:pt x="249497" y="221688"/>
                        </a:cubicBezTo>
                        <a:lnTo>
                          <a:pt x="252764" y="199355"/>
                        </a:lnTo>
                        <a:cubicBezTo>
                          <a:pt x="253314" y="198110"/>
                          <a:pt x="253516" y="196739"/>
                          <a:pt x="253347" y="195388"/>
                        </a:cubicBezTo>
                        <a:lnTo>
                          <a:pt x="253347" y="195388"/>
                        </a:lnTo>
                        <a:lnTo>
                          <a:pt x="272016" y="67702"/>
                        </a:lnTo>
                        <a:cubicBezTo>
                          <a:pt x="272397" y="64554"/>
                          <a:pt x="273318" y="61497"/>
                          <a:pt x="274738" y="58663"/>
                        </a:cubicBezTo>
                        <a:cubicBezTo>
                          <a:pt x="275722" y="56831"/>
                          <a:pt x="276873" y="55094"/>
                          <a:pt x="278176" y="53475"/>
                        </a:cubicBezTo>
                        <a:cubicBezTo>
                          <a:pt x="291779" y="39058"/>
                          <a:pt x="308749" y="28246"/>
                          <a:pt x="327563" y="22010"/>
                        </a:cubicBezTo>
                        <a:cubicBezTo>
                          <a:pt x="339711" y="17746"/>
                          <a:pt x="352493" y="15566"/>
                          <a:pt x="365367" y="15561"/>
                        </a:cubicBezTo>
                        <a:cubicBezTo>
                          <a:pt x="365601" y="15561"/>
                          <a:pt x="365826" y="15561"/>
                          <a:pt x="366075" y="15561"/>
                        </a:cubicBezTo>
                        <a:lnTo>
                          <a:pt x="366075" y="15561"/>
                        </a:lnTo>
                        <a:cubicBezTo>
                          <a:pt x="399133" y="15737"/>
                          <a:pt x="430713" y="29278"/>
                          <a:pt x="453631" y="53101"/>
                        </a:cubicBezTo>
                        <a:cubicBezTo>
                          <a:pt x="455059" y="54810"/>
                          <a:pt x="456307" y="56661"/>
                          <a:pt x="457357" y="58624"/>
                        </a:cubicBezTo>
                        <a:cubicBezTo>
                          <a:pt x="458738" y="61336"/>
                          <a:pt x="459645" y="64264"/>
                          <a:pt x="460041" y="67282"/>
                        </a:cubicBezTo>
                        <a:lnTo>
                          <a:pt x="474820" y="221625"/>
                        </a:lnTo>
                        <a:cubicBezTo>
                          <a:pt x="476148" y="226998"/>
                          <a:pt x="475170" y="232680"/>
                          <a:pt x="472121" y="237299"/>
                        </a:cubicBezTo>
                        <a:cubicBezTo>
                          <a:pt x="469187" y="240117"/>
                          <a:pt x="465173" y="241520"/>
                          <a:pt x="461122" y="241142"/>
                        </a:cubicBezTo>
                        <a:cubicBezTo>
                          <a:pt x="456826" y="241142"/>
                          <a:pt x="453344" y="244624"/>
                          <a:pt x="453344" y="248921"/>
                        </a:cubicBezTo>
                        <a:cubicBezTo>
                          <a:pt x="453344" y="253217"/>
                          <a:pt x="456826" y="256699"/>
                          <a:pt x="461122" y="256699"/>
                        </a:cubicBezTo>
                        <a:cubicBezTo>
                          <a:pt x="469694" y="257196"/>
                          <a:pt x="478038" y="253825"/>
                          <a:pt x="483859" y="247513"/>
                        </a:cubicBezTo>
                        <a:cubicBezTo>
                          <a:pt x="489931" y="239658"/>
                          <a:pt x="492272" y="229544"/>
                          <a:pt x="490269" y="219821"/>
                        </a:cubicBezTo>
                        <a:close/>
                      </a:path>
                    </a:pathLst>
                  </a:custGeom>
                  <a:solidFill>
                    <a:srgbClr val="000000"/>
                  </a:solidFill>
                  <a:ln w="7739" cap="flat">
                    <a:noFill/>
                    <a:prstDash val="solid"/>
                    <a:miter/>
                  </a:ln>
                </p:spPr>
                <p:txBody>
                  <a:bodyPr rtlCol="0" anchor="ctr"/>
                  <a:lstStyle/>
                  <a:p>
                    <a:endParaRPr lang="en-US" dirty="0"/>
                  </a:p>
                </p:txBody>
              </p:sp>
            </p:grpSp>
            <p:grpSp>
              <p:nvGrpSpPr>
                <p:cNvPr id="43" name="Graphic 27" descr="Doctor male outline">
                  <a:extLst>
                    <a:ext uri="{FF2B5EF4-FFF2-40B4-BE49-F238E27FC236}">
                      <a16:creationId xmlns:a16="http://schemas.microsoft.com/office/drawing/2014/main" id="{C6C8F2B1-4B3F-472B-B842-9D0FF2750736}"/>
                    </a:ext>
                  </a:extLst>
                </p:cNvPr>
                <p:cNvGrpSpPr/>
                <p:nvPr/>
              </p:nvGrpSpPr>
              <p:grpSpPr>
                <a:xfrm>
                  <a:off x="9135220" y="2419459"/>
                  <a:ext cx="482274" cy="606810"/>
                  <a:chOff x="9146237" y="2419459"/>
                  <a:chExt cx="482274" cy="606810"/>
                </a:xfrm>
                <a:solidFill>
                  <a:srgbClr val="000000"/>
                </a:solidFill>
              </p:grpSpPr>
              <p:sp>
                <p:nvSpPr>
                  <p:cNvPr id="44" name="Freeform: Shape 43">
                    <a:extLst>
                      <a:ext uri="{FF2B5EF4-FFF2-40B4-BE49-F238E27FC236}">
                        <a16:creationId xmlns:a16="http://schemas.microsoft.com/office/drawing/2014/main" id="{F8DAC09F-035B-4A19-979E-35CDD8B36BD3}"/>
                      </a:ext>
                    </a:extLst>
                  </p:cNvPr>
                  <p:cNvSpPr/>
                  <p:nvPr/>
                </p:nvSpPr>
                <p:spPr>
                  <a:xfrm>
                    <a:off x="9146237" y="2419459"/>
                    <a:ext cx="482274" cy="606810"/>
                  </a:xfrm>
                  <a:custGeom>
                    <a:avLst/>
                    <a:gdLst>
                      <a:gd name="connsiteX0" fmla="*/ 456045 w 482274"/>
                      <a:gd name="connsiteY0" fmla="*/ 382926 h 606810"/>
                      <a:gd name="connsiteX1" fmla="*/ 359116 w 482274"/>
                      <a:gd name="connsiteY1" fmla="*/ 332878 h 606810"/>
                      <a:gd name="connsiteX2" fmla="*/ 320798 w 482274"/>
                      <a:gd name="connsiteY2" fmla="*/ 317157 h 606810"/>
                      <a:gd name="connsiteX3" fmla="*/ 311145 w 482274"/>
                      <a:gd name="connsiteY3" fmla="*/ 302759 h 606810"/>
                      <a:gd name="connsiteX4" fmla="*/ 311145 w 482274"/>
                      <a:gd name="connsiteY4" fmla="*/ 279836 h 606810"/>
                      <a:gd name="connsiteX5" fmla="*/ 357817 w 482274"/>
                      <a:gd name="connsiteY5" fmla="*/ 186702 h 606810"/>
                      <a:gd name="connsiteX6" fmla="*/ 357817 w 482274"/>
                      <a:gd name="connsiteY6" fmla="*/ 181576 h 606810"/>
                      <a:gd name="connsiteX7" fmla="*/ 374930 w 482274"/>
                      <a:gd name="connsiteY7" fmla="*/ 159671 h 606810"/>
                      <a:gd name="connsiteX8" fmla="*/ 383564 w 482274"/>
                      <a:gd name="connsiteY8" fmla="*/ 128907 h 606810"/>
                      <a:gd name="connsiteX9" fmla="*/ 304549 w 482274"/>
                      <a:gd name="connsiteY9" fmla="*/ 14242 h 606810"/>
                      <a:gd name="connsiteX10" fmla="*/ 286246 w 482274"/>
                      <a:gd name="connsiteY10" fmla="*/ 15798 h 606810"/>
                      <a:gd name="connsiteX11" fmla="*/ 285281 w 482274"/>
                      <a:gd name="connsiteY11" fmla="*/ 16475 h 606810"/>
                      <a:gd name="connsiteX12" fmla="*/ 281796 w 482274"/>
                      <a:gd name="connsiteY12" fmla="*/ 11714 h 606810"/>
                      <a:gd name="connsiteX13" fmla="*/ 266558 w 482274"/>
                      <a:gd name="connsiteY13" fmla="*/ 2092 h 606810"/>
                      <a:gd name="connsiteX14" fmla="*/ 103845 w 482274"/>
                      <a:gd name="connsiteY14" fmla="*/ 115139 h 606810"/>
                      <a:gd name="connsiteX15" fmla="*/ 103541 w 482274"/>
                      <a:gd name="connsiteY15" fmla="*/ 116694 h 606810"/>
                      <a:gd name="connsiteX16" fmla="*/ 83644 w 482274"/>
                      <a:gd name="connsiteY16" fmla="*/ 165622 h 606810"/>
                      <a:gd name="connsiteX17" fmla="*/ 85797 w 482274"/>
                      <a:gd name="connsiteY17" fmla="*/ 176410 h 606810"/>
                      <a:gd name="connsiteX18" fmla="*/ 90115 w 482274"/>
                      <a:gd name="connsiteY18" fmla="*/ 177718 h 606810"/>
                      <a:gd name="connsiteX19" fmla="*/ 124458 w 482274"/>
                      <a:gd name="connsiteY19" fmla="*/ 177718 h 606810"/>
                      <a:gd name="connsiteX20" fmla="*/ 124458 w 482274"/>
                      <a:gd name="connsiteY20" fmla="*/ 186702 h 606810"/>
                      <a:gd name="connsiteX21" fmla="*/ 171075 w 482274"/>
                      <a:gd name="connsiteY21" fmla="*/ 279781 h 606810"/>
                      <a:gd name="connsiteX22" fmla="*/ 171075 w 482274"/>
                      <a:gd name="connsiteY22" fmla="*/ 302759 h 606810"/>
                      <a:gd name="connsiteX23" fmla="*/ 161422 w 482274"/>
                      <a:gd name="connsiteY23" fmla="*/ 317157 h 606810"/>
                      <a:gd name="connsiteX24" fmla="*/ 122832 w 482274"/>
                      <a:gd name="connsiteY24" fmla="*/ 332987 h 606810"/>
                      <a:gd name="connsiteX25" fmla="*/ 26331 w 482274"/>
                      <a:gd name="connsiteY25" fmla="*/ 382825 h 606810"/>
                      <a:gd name="connsiteX26" fmla="*/ 0 w 482274"/>
                      <a:gd name="connsiteY26" fmla="*/ 435618 h 606810"/>
                      <a:gd name="connsiteX27" fmla="*/ 0 w 482274"/>
                      <a:gd name="connsiteY27" fmla="*/ 568119 h 606810"/>
                      <a:gd name="connsiteX28" fmla="*/ 3461 w 482274"/>
                      <a:gd name="connsiteY28" fmla="*/ 570453 h 606810"/>
                      <a:gd name="connsiteX29" fmla="*/ 243611 w 482274"/>
                      <a:gd name="connsiteY29" fmla="*/ 606810 h 606810"/>
                      <a:gd name="connsiteX30" fmla="*/ 479093 w 482274"/>
                      <a:gd name="connsiteY30" fmla="*/ 570204 h 606810"/>
                      <a:gd name="connsiteX31" fmla="*/ 482275 w 482274"/>
                      <a:gd name="connsiteY31" fmla="*/ 567855 h 606810"/>
                      <a:gd name="connsiteX32" fmla="*/ 482275 w 482274"/>
                      <a:gd name="connsiteY32" fmla="*/ 435455 h 606810"/>
                      <a:gd name="connsiteX33" fmla="*/ 456045 w 482274"/>
                      <a:gd name="connsiteY33" fmla="*/ 382926 h 606810"/>
                      <a:gd name="connsiteX34" fmla="*/ 353966 w 482274"/>
                      <a:gd name="connsiteY34" fmla="*/ 412282 h 606810"/>
                      <a:gd name="connsiteX35" fmla="*/ 369524 w 482274"/>
                      <a:gd name="connsiteY35" fmla="*/ 427839 h 606810"/>
                      <a:gd name="connsiteX36" fmla="*/ 353966 w 482274"/>
                      <a:gd name="connsiteY36" fmla="*/ 443397 h 606810"/>
                      <a:gd name="connsiteX37" fmla="*/ 338409 w 482274"/>
                      <a:gd name="connsiteY37" fmla="*/ 427839 h 606810"/>
                      <a:gd name="connsiteX38" fmla="*/ 353966 w 482274"/>
                      <a:gd name="connsiteY38" fmla="*/ 412282 h 606810"/>
                      <a:gd name="connsiteX39" fmla="*/ 118834 w 482274"/>
                      <a:gd name="connsiteY39" fmla="*/ 119580 h 606810"/>
                      <a:gd name="connsiteX40" fmla="*/ 119130 w 482274"/>
                      <a:gd name="connsiteY40" fmla="*/ 118025 h 606810"/>
                      <a:gd name="connsiteX41" fmla="*/ 263905 w 482274"/>
                      <a:gd name="connsiteY41" fmla="*/ 17400 h 606810"/>
                      <a:gd name="connsiteX42" fmla="*/ 269242 w 482274"/>
                      <a:gd name="connsiteY42" fmla="*/ 20877 h 606810"/>
                      <a:gd name="connsiteX43" fmla="*/ 277207 w 482274"/>
                      <a:gd name="connsiteY43" fmla="*/ 31767 h 606810"/>
                      <a:gd name="connsiteX44" fmla="*/ 287926 w 482274"/>
                      <a:gd name="connsiteY44" fmla="*/ 33564 h 606810"/>
                      <a:gd name="connsiteX45" fmla="*/ 295129 w 482274"/>
                      <a:gd name="connsiteY45" fmla="*/ 28547 h 606810"/>
                      <a:gd name="connsiteX46" fmla="*/ 295129 w 482274"/>
                      <a:gd name="connsiteY46" fmla="*/ 28547 h 606810"/>
                      <a:gd name="connsiteX47" fmla="*/ 297727 w 482274"/>
                      <a:gd name="connsiteY47" fmla="*/ 28228 h 606810"/>
                      <a:gd name="connsiteX48" fmla="*/ 368046 w 482274"/>
                      <a:gd name="connsiteY48" fmla="*/ 130268 h 606810"/>
                      <a:gd name="connsiteX49" fmla="*/ 362601 w 482274"/>
                      <a:gd name="connsiteY49" fmla="*/ 150181 h 606810"/>
                      <a:gd name="connsiteX50" fmla="*/ 357047 w 482274"/>
                      <a:gd name="connsiteY50" fmla="*/ 157299 h 606810"/>
                      <a:gd name="connsiteX51" fmla="*/ 343411 w 482274"/>
                      <a:gd name="connsiteY51" fmla="*/ 128362 h 606810"/>
                      <a:gd name="connsiteX52" fmla="*/ 316963 w 482274"/>
                      <a:gd name="connsiteY52" fmla="*/ 98026 h 606810"/>
                      <a:gd name="connsiteX53" fmla="*/ 309138 w 482274"/>
                      <a:gd name="connsiteY53" fmla="*/ 95614 h 606810"/>
                      <a:gd name="connsiteX54" fmla="*/ 276118 w 482274"/>
                      <a:gd name="connsiteY54" fmla="*/ 122676 h 606810"/>
                      <a:gd name="connsiteX55" fmla="*/ 202221 w 482274"/>
                      <a:gd name="connsiteY55" fmla="*/ 162145 h 606810"/>
                      <a:gd name="connsiteX56" fmla="*/ 103852 w 482274"/>
                      <a:gd name="connsiteY56" fmla="*/ 162145 h 606810"/>
                      <a:gd name="connsiteX57" fmla="*/ 118834 w 482274"/>
                      <a:gd name="connsiteY57" fmla="*/ 119580 h 606810"/>
                      <a:gd name="connsiteX58" fmla="*/ 140015 w 482274"/>
                      <a:gd name="connsiteY58" fmla="*/ 186702 h 606810"/>
                      <a:gd name="connsiteX59" fmla="*/ 140015 w 482274"/>
                      <a:gd name="connsiteY59" fmla="*/ 177733 h 606810"/>
                      <a:gd name="connsiteX60" fmla="*/ 202244 w 482274"/>
                      <a:gd name="connsiteY60" fmla="*/ 177733 h 606810"/>
                      <a:gd name="connsiteX61" fmla="*/ 288315 w 482274"/>
                      <a:gd name="connsiteY61" fmla="*/ 132415 h 606810"/>
                      <a:gd name="connsiteX62" fmla="*/ 308811 w 482274"/>
                      <a:gd name="connsiteY62" fmla="*/ 112315 h 606810"/>
                      <a:gd name="connsiteX63" fmla="*/ 331712 w 482274"/>
                      <a:gd name="connsiteY63" fmla="*/ 138584 h 606810"/>
                      <a:gd name="connsiteX64" fmla="*/ 342260 w 482274"/>
                      <a:gd name="connsiteY64" fmla="*/ 166781 h 606810"/>
                      <a:gd name="connsiteX65" fmla="*/ 342260 w 482274"/>
                      <a:gd name="connsiteY65" fmla="*/ 186702 h 606810"/>
                      <a:gd name="connsiteX66" fmla="*/ 241137 w 482274"/>
                      <a:gd name="connsiteY66" fmla="*/ 287824 h 606810"/>
                      <a:gd name="connsiteX67" fmla="*/ 140015 w 482274"/>
                      <a:gd name="connsiteY67" fmla="*/ 186702 h 606810"/>
                      <a:gd name="connsiteX68" fmla="*/ 167334 w 482274"/>
                      <a:gd name="connsiteY68" fmla="*/ 331548 h 606810"/>
                      <a:gd name="connsiteX69" fmla="*/ 186687 w 482274"/>
                      <a:gd name="connsiteY69" fmla="*/ 302759 h 606810"/>
                      <a:gd name="connsiteX70" fmla="*/ 186687 w 482274"/>
                      <a:gd name="connsiteY70" fmla="*/ 289792 h 606810"/>
                      <a:gd name="connsiteX71" fmla="*/ 295627 w 482274"/>
                      <a:gd name="connsiteY71" fmla="*/ 289792 h 606810"/>
                      <a:gd name="connsiteX72" fmla="*/ 295627 w 482274"/>
                      <a:gd name="connsiteY72" fmla="*/ 302759 h 606810"/>
                      <a:gd name="connsiteX73" fmla="*/ 314925 w 482274"/>
                      <a:gd name="connsiteY73" fmla="*/ 331540 h 606810"/>
                      <a:gd name="connsiteX74" fmla="*/ 321428 w 482274"/>
                      <a:gd name="connsiteY74" fmla="*/ 334208 h 606810"/>
                      <a:gd name="connsiteX75" fmla="*/ 241137 w 482274"/>
                      <a:gd name="connsiteY75" fmla="*/ 350053 h 606810"/>
                      <a:gd name="connsiteX76" fmla="*/ 160846 w 482274"/>
                      <a:gd name="connsiteY76" fmla="*/ 334208 h 606810"/>
                      <a:gd name="connsiteX77" fmla="*/ 466718 w 482274"/>
                      <a:gd name="connsiteY77" fmla="*/ 559882 h 606810"/>
                      <a:gd name="connsiteX78" fmla="*/ 15557 w 482274"/>
                      <a:gd name="connsiteY78" fmla="*/ 559625 h 606810"/>
                      <a:gd name="connsiteX79" fmla="*/ 15557 w 482274"/>
                      <a:gd name="connsiteY79" fmla="*/ 435781 h 606810"/>
                      <a:gd name="connsiteX80" fmla="*/ 36038 w 482274"/>
                      <a:gd name="connsiteY80" fmla="*/ 394967 h 606810"/>
                      <a:gd name="connsiteX81" fmla="*/ 120569 w 482274"/>
                      <a:gd name="connsiteY81" fmla="*/ 350372 h 606810"/>
                      <a:gd name="connsiteX82" fmla="*/ 120569 w 482274"/>
                      <a:gd name="connsiteY82" fmla="*/ 396896 h 606810"/>
                      <a:gd name="connsiteX83" fmla="*/ 70008 w 482274"/>
                      <a:gd name="connsiteY83" fmla="*/ 451175 h 606810"/>
                      <a:gd name="connsiteX84" fmla="*/ 70008 w 482274"/>
                      <a:gd name="connsiteY84" fmla="*/ 509515 h 606810"/>
                      <a:gd name="connsiteX85" fmla="*/ 88054 w 482274"/>
                      <a:gd name="connsiteY85" fmla="*/ 532190 h 606810"/>
                      <a:gd name="connsiteX86" fmla="*/ 104416 w 482274"/>
                      <a:gd name="connsiteY86" fmla="*/ 534326 h 606810"/>
                      <a:gd name="connsiteX87" fmla="*/ 106552 w 482274"/>
                      <a:gd name="connsiteY87" fmla="*/ 517963 h 606810"/>
                      <a:gd name="connsiteX88" fmla="*/ 90190 w 482274"/>
                      <a:gd name="connsiteY88" fmla="*/ 515827 h 606810"/>
                      <a:gd name="connsiteX89" fmla="*/ 89680 w 482274"/>
                      <a:gd name="connsiteY89" fmla="*/ 516244 h 606810"/>
                      <a:gd name="connsiteX90" fmla="*/ 85565 w 482274"/>
                      <a:gd name="connsiteY90" fmla="*/ 509515 h 606810"/>
                      <a:gd name="connsiteX91" fmla="*/ 85565 w 482274"/>
                      <a:gd name="connsiteY91" fmla="*/ 451175 h 606810"/>
                      <a:gd name="connsiteX92" fmla="*/ 124458 w 482274"/>
                      <a:gd name="connsiteY92" fmla="*/ 412282 h 606810"/>
                      <a:gd name="connsiteX93" fmla="*/ 132237 w 482274"/>
                      <a:gd name="connsiteY93" fmla="*/ 412282 h 606810"/>
                      <a:gd name="connsiteX94" fmla="*/ 171130 w 482274"/>
                      <a:gd name="connsiteY94" fmla="*/ 451175 h 606810"/>
                      <a:gd name="connsiteX95" fmla="*/ 171130 w 482274"/>
                      <a:gd name="connsiteY95" fmla="*/ 509515 h 606810"/>
                      <a:gd name="connsiteX96" fmla="*/ 167023 w 482274"/>
                      <a:gd name="connsiteY96" fmla="*/ 516244 h 606810"/>
                      <a:gd name="connsiteX97" fmla="*/ 150566 w 482274"/>
                      <a:gd name="connsiteY97" fmla="*/ 517453 h 606810"/>
                      <a:gd name="connsiteX98" fmla="*/ 151776 w 482274"/>
                      <a:gd name="connsiteY98" fmla="*/ 533910 h 606810"/>
                      <a:gd name="connsiteX99" fmla="*/ 168232 w 482274"/>
                      <a:gd name="connsiteY99" fmla="*/ 532700 h 606810"/>
                      <a:gd name="connsiteX100" fmla="*/ 168648 w 482274"/>
                      <a:gd name="connsiteY100" fmla="*/ 532190 h 606810"/>
                      <a:gd name="connsiteX101" fmla="*/ 186687 w 482274"/>
                      <a:gd name="connsiteY101" fmla="*/ 509515 h 606810"/>
                      <a:gd name="connsiteX102" fmla="*/ 186687 w 482274"/>
                      <a:gd name="connsiteY102" fmla="*/ 451175 h 606810"/>
                      <a:gd name="connsiteX103" fmla="*/ 136126 w 482274"/>
                      <a:gd name="connsiteY103" fmla="*/ 396919 h 606810"/>
                      <a:gd name="connsiteX104" fmla="*/ 136126 w 482274"/>
                      <a:gd name="connsiteY104" fmla="*/ 344803 h 606810"/>
                      <a:gd name="connsiteX105" fmla="*/ 143539 w 482274"/>
                      <a:gd name="connsiteY105" fmla="*/ 342212 h 606810"/>
                      <a:gd name="connsiteX106" fmla="*/ 241137 w 482274"/>
                      <a:gd name="connsiteY106" fmla="*/ 365610 h 606810"/>
                      <a:gd name="connsiteX107" fmla="*/ 338681 w 482274"/>
                      <a:gd name="connsiteY107" fmla="*/ 342197 h 606810"/>
                      <a:gd name="connsiteX108" fmla="*/ 346172 w 482274"/>
                      <a:gd name="connsiteY108" fmla="*/ 344810 h 606810"/>
                      <a:gd name="connsiteX109" fmla="*/ 346172 w 482274"/>
                      <a:gd name="connsiteY109" fmla="*/ 397308 h 606810"/>
                      <a:gd name="connsiteX110" fmla="*/ 346273 w 482274"/>
                      <a:gd name="connsiteY110" fmla="*/ 397798 h 606810"/>
                      <a:gd name="connsiteX111" fmla="*/ 323803 w 482274"/>
                      <a:gd name="connsiteY111" fmla="*/ 435631 h 606810"/>
                      <a:gd name="connsiteX112" fmla="*/ 361636 w 482274"/>
                      <a:gd name="connsiteY112" fmla="*/ 458101 h 606810"/>
                      <a:gd name="connsiteX113" fmla="*/ 384106 w 482274"/>
                      <a:gd name="connsiteY113" fmla="*/ 420269 h 606810"/>
                      <a:gd name="connsiteX114" fmla="*/ 361636 w 482274"/>
                      <a:gd name="connsiteY114" fmla="*/ 397798 h 606810"/>
                      <a:gd name="connsiteX115" fmla="*/ 361729 w 482274"/>
                      <a:gd name="connsiteY115" fmla="*/ 397308 h 606810"/>
                      <a:gd name="connsiteX116" fmla="*/ 361729 w 482274"/>
                      <a:gd name="connsiteY116" fmla="*/ 350403 h 606810"/>
                      <a:gd name="connsiteX117" fmla="*/ 446314 w 482274"/>
                      <a:gd name="connsiteY117" fmla="*/ 395068 h 606810"/>
                      <a:gd name="connsiteX118" fmla="*/ 466718 w 482274"/>
                      <a:gd name="connsiteY118" fmla="*/ 435618 h 60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2274" h="606810">
                        <a:moveTo>
                          <a:pt x="456045" y="382926"/>
                        </a:moveTo>
                        <a:cubicBezTo>
                          <a:pt x="427824" y="359854"/>
                          <a:pt x="394376" y="345472"/>
                          <a:pt x="359116" y="332878"/>
                        </a:cubicBezTo>
                        <a:lnTo>
                          <a:pt x="320798" y="317157"/>
                        </a:lnTo>
                        <a:cubicBezTo>
                          <a:pt x="314949" y="314772"/>
                          <a:pt x="311130" y="309077"/>
                          <a:pt x="311145" y="302759"/>
                        </a:cubicBezTo>
                        <a:lnTo>
                          <a:pt x="311145" y="279836"/>
                        </a:lnTo>
                        <a:cubicBezTo>
                          <a:pt x="340495" y="257868"/>
                          <a:pt x="357786" y="223362"/>
                          <a:pt x="357817" y="186702"/>
                        </a:cubicBezTo>
                        <a:lnTo>
                          <a:pt x="357817" y="181576"/>
                        </a:lnTo>
                        <a:lnTo>
                          <a:pt x="374930" y="159671"/>
                        </a:lnTo>
                        <a:cubicBezTo>
                          <a:pt x="381702" y="150931"/>
                          <a:pt x="384799" y="139895"/>
                          <a:pt x="383564" y="128907"/>
                        </a:cubicBezTo>
                        <a:cubicBezTo>
                          <a:pt x="379066" y="79506"/>
                          <a:pt x="349110" y="36036"/>
                          <a:pt x="304549" y="14242"/>
                        </a:cubicBezTo>
                        <a:cubicBezTo>
                          <a:pt x="298615" y="11415"/>
                          <a:pt x="291618" y="12010"/>
                          <a:pt x="286246" y="15798"/>
                        </a:cubicBezTo>
                        <a:lnTo>
                          <a:pt x="285281" y="16475"/>
                        </a:lnTo>
                        <a:lnTo>
                          <a:pt x="281796" y="11714"/>
                        </a:lnTo>
                        <a:cubicBezTo>
                          <a:pt x="278162" y="6646"/>
                          <a:pt x="272696" y="3195"/>
                          <a:pt x="266558" y="2092"/>
                        </a:cubicBezTo>
                        <a:cubicBezTo>
                          <a:pt x="190528" y="-11079"/>
                          <a:pt x="118028" y="39292"/>
                          <a:pt x="103845" y="115139"/>
                        </a:cubicBezTo>
                        <a:lnTo>
                          <a:pt x="103541" y="116694"/>
                        </a:lnTo>
                        <a:cubicBezTo>
                          <a:pt x="100294" y="134184"/>
                          <a:pt x="93524" y="150830"/>
                          <a:pt x="83644" y="165622"/>
                        </a:cubicBezTo>
                        <a:cubicBezTo>
                          <a:pt x="81259" y="169196"/>
                          <a:pt x="82223" y="174025"/>
                          <a:pt x="85797" y="176410"/>
                        </a:cubicBezTo>
                        <a:cubicBezTo>
                          <a:pt x="87075" y="177263"/>
                          <a:pt x="88578" y="177718"/>
                          <a:pt x="90115" y="177718"/>
                        </a:cubicBezTo>
                        <a:lnTo>
                          <a:pt x="124458" y="177718"/>
                        </a:lnTo>
                        <a:lnTo>
                          <a:pt x="124458" y="186702"/>
                        </a:lnTo>
                        <a:cubicBezTo>
                          <a:pt x="124491" y="223334"/>
                          <a:pt x="141761" y="257814"/>
                          <a:pt x="171075" y="279781"/>
                        </a:cubicBezTo>
                        <a:lnTo>
                          <a:pt x="171075" y="302759"/>
                        </a:lnTo>
                        <a:cubicBezTo>
                          <a:pt x="171090" y="309077"/>
                          <a:pt x="167272" y="314772"/>
                          <a:pt x="161422" y="317157"/>
                        </a:cubicBezTo>
                        <a:lnTo>
                          <a:pt x="122832" y="332987"/>
                        </a:lnTo>
                        <a:cubicBezTo>
                          <a:pt x="87712" y="345557"/>
                          <a:pt x="54380" y="359909"/>
                          <a:pt x="26331" y="382825"/>
                        </a:cubicBezTo>
                        <a:cubicBezTo>
                          <a:pt x="10037" y="395547"/>
                          <a:pt x="361" y="414949"/>
                          <a:pt x="0" y="435618"/>
                        </a:cubicBezTo>
                        <a:lnTo>
                          <a:pt x="0" y="568119"/>
                        </a:lnTo>
                        <a:lnTo>
                          <a:pt x="3461" y="570453"/>
                        </a:lnTo>
                        <a:cubicBezTo>
                          <a:pt x="39834" y="594707"/>
                          <a:pt x="142139" y="606810"/>
                          <a:pt x="243611" y="606810"/>
                        </a:cubicBezTo>
                        <a:cubicBezTo>
                          <a:pt x="345511" y="606810"/>
                          <a:pt x="446579" y="594598"/>
                          <a:pt x="479093" y="570204"/>
                        </a:cubicBezTo>
                        <a:lnTo>
                          <a:pt x="482275" y="567855"/>
                        </a:lnTo>
                        <a:lnTo>
                          <a:pt x="482275" y="435455"/>
                        </a:lnTo>
                        <a:cubicBezTo>
                          <a:pt x="481880" y="414890"/>
                          <a:pt x="472246" y="395598"/>
                          <a:pt x="456045" y="382926"/>
                        </a:cubicBezTo>
                        <a:close/>
                        <a:moveTo>
                          <a:pt x="353966" y="412282"/>
                        </a:moveTo>
                        <a:cubicBezTo>
                          <a:pt x="362559" y="412282"/>
                          <a:pt x="369524" y="419247"/>
                          <a:pt x="369524" y="427839"/>
                        </a:cubicBezTo>
                        <a:cubicBezTo>
                          <a:pt x="369524" y="436432"/>
                          <a:pt x="362559" y="443397"/>
                          <a:pt x="353966" y="443397"/>
                        </a:cubicBezTo>
                        <a:cubicBezTo>
                          <a:pt x="345374" y="443397"/>
                          <a:pt x="338409" y="436432"/>
                          <a:pt x="338409" y="427839"/>
                        </a:cubicBezTo>
                        <a:cubicBezTo>
                          <a:pt x="338409" y="419247"/>
                          <a:pt x="345374" y="412282"/>
                          <a:pt x="353966" y="412282"/>
                        </a:cubicBezTo>
                        <a:close/>
                        <a:moveTo>
                          <a:pt x="118834" y="119580"/>
                        </a:moveTo>
                        <a:lnTo>
                          <a:pt x="119130" y="118025"/>
                        </a:lnTo>
                        <a:cubicBezTo>
                          <a:pt x="131719" y="50515"/>
                          <a:pt x="196241" y="5669"/>
                          <a:pt x="263905" y="17400"/>
                        </a:cubicBezTo>
                        <a:cubicBezTo>
                          <a:pt x="266064" y="17834"/>
                          <a:pt x="267974" y="19078"/>
                          <a:pt x="269242" y="20877"/>
                        </a:cubicBezTo>
                        <a:lnTo>
                          <a:pt x="277207" y="31767"/>
                        </a:lnTo>
                        <a:cubicBezTo>
                          <a:pt x="279699" y="35177"/>
                          <a:pt x="284457" y="35975"/>
                          <a:pt x="287926" y="33564"/>
                        </a:cubicBezTo>
                        <a:lnTo>
                          <a:pt x="295129" y="28547"/>
                        </a:lnTo>
                        <a:lnTo>
                          <a:pt x="295129" y="28547"/>
                        </a:lnTo>
                        <a:cubicBezTo>
                          <a:pt x="295881" y="27999"/>
                          <a:pt x="296864" y="27878"/>
                          <a:pt x="297727" y="28228"/>
                        </a:cubicBezTo>
                        <a:cubicBezTo>
                          <a:pt x="337376" y="47629"/>
                          <a:pt x="364032" y="86310"/>
                          <a:pt x="368046" y="130268"/>
                        </a:cubicBezTo>
                        <a:cubicBezTo>
                          <a:pt x="368942" y="137365"/>
                          <a:pt x="366983" y="144528"/>
                          <a:pt x="362601" y="150181"/>
                        </a:cubicBezTo>
                        <a:lnTo>
                          <a:pt x="357047" y="157299"/>
                        </a:lnTo>
                        <a:cubicBezTo>
                          <a:pt x="355277" y="146574"/>
                          <a:pt x="350555" y="136554"/>
                          <a:pt x="343411" y="128362"/>
                        </a:cubicBezTo>
                        <a:lnTo>
                          <a:pt x="316963" y="98026"/>
                        </a:lnTo>
                        <a:cubicBezTo>
                          <a:pt x="315015" y="95816"/>
                          <a:pt x="311992" y="94884"/>
                          <a:pt x="309138" y="95614"/>
                        </a:cubicBezTo>
                        <a:cubicBezTo>
                          <a:pt x="294748" y="99356"/>
                          <a:pt x="285701" y="110682"/>
                          <a:pt x="276118" y="122676"/>
                        </a:cubicBezTo>
                        <a:cubicBezTo>
                          <a:pt x="261338" y="141174"/>
                          <a:pt x="244591" y="162145"/>
                          <a:pt x="202221" y="162145"/>
                        </a:cubicBezTo>
                        <a:lnTo>
                          <a:pt x="103852" y="162145"/>
                        </a:lnTo>
                        <a:cubicBezTo>
                          <a:pt x="111010" y="148814"/>
                          <a:pt x="116063" y="134456"/>
                          <a:pt x="118834" y="119580"/>
                        </a:cubicBezTo>
                        <a:close/>
                        <a:moveTo>
                          <a:pt x="140015" y="186702"/>
                        </a:moveTo>
                        <a:lnTo>
                          <a:pt x="140015" y="177733"/>
                        </a:lnTo>
                        <a:lnTo>
                          <a:pt x="202244" y="177733"/>
                        </a:lnTo>
                        <a:cubicBezTo>
                          <a:pt x="252121" y="177733"/>
                          <a:pt x="273030" y="151543"/>
                          <a:pt x="288315" y="132415"/>
                        </a:cubicBezTo>
                        <a:cubicBezTo>
                          <a:pt x="293683" y="124370"/>
                          <a:pt x="300663" y="117525"/>
                          <a:pt x="308811" y="112315"/>
                        </a:cubicBezTo>
                        <a:lnTo>
                          <a:pt x="331712" y="138584"/>
                        </a:lnTo>
                        <a:cubicBezTo>
                          <a:pt x="338510" y="146405"/>
                          <a:pt x="342256" y="156418"/>
                          <a:pt x="342260" y="166781"/>
                        </a:cubicBezTo>
                        <a:lnTo>
                          <a:pt x="342260" y="186702"/>
                        </a:lnTo>
                        <a:cubicBezTo>
                          <a:pt x="342260" y="242550"/>
                          <a:pt x="296986" y="287824"/>
                          <a:pt x="241137" y="287824"/>
                        </a:cubicBezTo>
                        <a:cubicBezTo>
                          <a:pt x="185289" y="287824"/>
                          <a:pt x="140015" y="242550"/>
                          <a:pt x="140015" y="186702"/>
                        </a:cubicBezTo>
                        <a:close/>
                        <a:moveTo>
                          <a:pt x="167334" y="331548"/>
                        </a:moveTo>
                        <a:cubicBezTo>
                          <a:pt x="179049" y="326792"/>
                          <a:pt x="186706" y="315403"/>
                          <a:pt x="186687" y="302759"/>
                        </a:cubicBezTo>
                        <a:lnTo>
                          <a:pt x="186687" y="289792"/>
                        </a:lnTo>
                        <a:cubicBezTo>
                          <a:pt x="220745" y="307890"/>
                          <a:pt x="261568" y="307890"/>
                          <a:pt x="295627" y="289792"/>
                        </a:cubicBezTo>
                        <a:lnTo>
                          <a:pt x="295627" y="302759"/>
                        </a:lnTo>
                        <a:cubicBezTo>
                          <a:pt x="295604" y="315386"/>
                          <a:pt x="303236" y="326766"/>
                          <a:pt x="314925" y="331540"/>
                        </a:cubicBezTo>
                        <a:lnTo>
                          <a:pt x="321428" y="334208"/>
                        </a:lnTo>
                        <a:cubicBezTo>
                          <a:pt x="296154" y="345325"/>
                          <a:pt x="268740" y="350735"/>
                          <a:pt x="241137" y="350053"/>
                        </a:cubicBezTo>
                        <a:cubicBezTo>
                          <a:pt x="213535" y="350733"/>
                          <a:pt x="186121" y="345323"/>
                          <a:pt x="160846" y="334208"/>
                        </a:cubicBezTo>
                        <a:close/>
                        <a:moveTo>
                          <a:pt x="466718" y="559882"/>
                        </a:moveTo>
                        <a:cubicBezTo>
                          <a:pt x="400047" y="602275"/>
                          <a:pt x="89353" y="602081"/>
                          <a:pt x="15557" y="559625"/>
                        </a:cubicBezTo>
                        <a:lnTo>
                          <a:pt x="15557" y="435781"/>
                        </a:lnTo>
                        <a:cubicBezTo>
                          <a:pt x="15870" y="419782"/>
                          <a:pt x="23397" y="404781"/>
                          <a:pt x="36038" y="394967"/>
                        </a:cubicBezTo>
                        <a:cubicBezTo>
                          <a:pt x="61547" y="375517"/>
                          <a:pt x="90114" y="360446"/>
                          <a:pt x="120569" y="350372"/>
                        </a:cubicBezTo>
                        <a:lnTo>
                          <a:pt x="120569" y="396896"/>
                        </a:lnTo>
                        <a:cubicBezTo>
                          <a:pt x="92091" y="398936"/>
                          <a:pt x="70025" y="422625"/>
                          <a:pt x="70008" y="451175"/>
                        </a:cubicBezTo>
                        <a:lnTo>
                          <a:pt x="70008" y="509515"/>
                        </a:lnTo>
                        <a:cubicBezTo>
                          <a:pt x="70033" y="520345"/>
                          <a:pt x="77505" y="529735"/>
                          <a:pt x="88054" y="532190"/>
                        </a:cubicBezTo>
                        <a:cubicBezTo>
                          <a:pt x="91982" y="537298"/>
                          <a:pt x="99308" y="538254"/>
                          <a:pt x="104416" y="534326"/>
                        </a:cubicBezTo>
                        <a:cubicBezTo>
                          <a:pt x="109525" y="530398"/>
                          <a:pt x="110481" y="523072"/>
                          <a:pt x="106552" y="517963"/>
                        </a:cubicBezTo>
                        <a:cubicBezTo>
                          <a:pt x="102624" y="512856"/>
                          <a:pt x="95298" y="511899"/>
                          <a:pt x="90190" y="515827"/>
                        </a:cubicBezTo>
                        <a:cubicBezTo>
                          <a:pt x="90016" y="515961"/>
                          <a:pt x="89846" y="516100"/>
                          <a:pt x="89680" y="516244"/>
                        </a:cubicBezTo>
                        <a:cubicBezTo>
                          <a:pt x="87177" y="514927"/>
                          <a:pt x="85597" y="512343"/>
                          <a:pt x="85565" y="509515"/>
                        </a:cubicBezTo>
                        <a:lnTo>
                          <a:pt x="85565" y="451175"/>
                        </a:lnTo>
                        <a:cubicBezTo>
                          <a:pt x="85591" y="429706"/>
                          <a:pt x="102988" y="412308"/>
                          <a:pt x="124458" y="412282"/>
                        </a:cubicBezTo>
                        <a:lnTo>
                          <a:pt x="132237" y="412282"/>
                        </a:lnTo>
                        <a:cubicBezTo>
                          <a:pt x="153706" y="412308"/>
                          <a:pt x="171104" y="429706"/>
                          <a:pt x="171130" y="451175"/>
                        </a:cubicBezTo>
                        <a:lnTo>
                          <a:pt x="171130" y="509515"/>
                        </a:lnTo>
                        <a:cubicBezTo>
                          <a:pt x="171101" y="512342"/>
                          <a:pt x="169524" y="514926"/>
                          <a:pt x="167023" y="516244"/>
                        </a:cubicBezTo>
                        <a:cubicBezTo>
                          <a:pt x="162144" y="512033"/>
                          <a:pt x="154777" y="512575"/>
                          <a:pt x="150566" y="517453"/>
                        </a:cubicBezTo>
                        <a:cubicBezTo>
                          <a:pt x="146356" y="522332"/>
                          <a:pt x="146898" y="529700"/>
                          <a:pt x="151776" y="533910"/>
                        </a:cubicBezTo>
                        <a:cubicBezTo>
                          <a:pt x="156655" y="538120"/>
                          <a:pt x="164022" y="537579"/>
                          <a:pt x="168232" y="532700"/>
                        </a:cubicBezTo>
                        <a:cubicBezTo>
                          <a:pt x="168376" y="532534"/>
                          <a:pt x="168515" y="532364"/>
                          <a:pt x="168648" y="532190"/>
                        </a:cubicBezTo>
                        <a:cubicBezTo>
                          <a:pt x="179194" y="529732"/>
                          <a:pt x="186663" y="520343"/>
                          <a:pt x="186687" y="509515"/>
                        </a:cubicBezTo>
                        <a:lnTo>
                          <a:pt x="186687" y="451175"/>
                        </a:lnTo>
                        <a:cubicBezTo>
                          <a:pt x="186658" y="422634"/>
                          <a:pt x="164595" y="398958"/>
                          <a:pt x="136126" y="396919"/>
                        </a:cubicBezTo>
                        <a:lnTo>
                          <a:pt x="136126" y="344803"/>
                        </a:lnTo>
                        <a:cubicBezTo>
                          <a:pt x="138600" y="343939"/>
                          <a:pt x="141058" y="343068"/>
                          <a:pt x="143539" y="342212"/>
                        </a:cubicBezTo>
                        <a:cubicBezTo>
                          <a:pt x="164619" y="356712"/>
                          <a:pt x="201396" y="365610"/>
                          <a:pt x="241137" y="365610"/>
                        </a:cubicBezTo>
                        <a:cubicBezTo>
                          <a:pt x="280878" y="365610"/>
                          <a:pt x="317640" y="356712"/>
                          <a:pt x="338681" y="342197"/>
                        </a:cubicBezTo>
                        <a:cubicBezTo>
                          <a:pt x="341194" y="343060"/>
                          <a:pt x="343675" y="343939"/>
                          <a:pt x="346172" y="344810"/>
                        </a:cubicBezTo>
                        <a:lnTo>
                          <a:pt x="346172" y="397308"/>
                        </a:lnTo>
                        <a:cubicBezTo>
                          <a:pt x="346172" y="397487"/>
                          <a:pt x="346266" y="397627"/>
                          <a:pt x="346273" y="397798"/>
                        </a:cubicBezTo>
                        <a:cubicBezTo>
                          <a:pt x="329621" y="402041"/>
                          <a:pt x="319561" y="418979"/>
                          <a:pt x="323803" y="435631"/>
                        </a:cubicBezTo>
                        <a:cubicBezTo>
                          <a:pt x="328046" y="452283"/>
                          <a:pt x="344984" y="462344"/>
                          <a:pt x="361636" y="458101"/>
                        </a:cubicBezTo>
                        <a:cubicBezTo>
                          <a:pt x="378289" y="453859"/>
                          <a:pt x="388349" y="436920"/>
                          <a:pt x="384106" y="420269"/>
                        </a:cubicBezTo>
                        <a:cubicBezTo>
                          <a:pt x="381294" y="409230"/>
                          <a:pt x="372675" y="400610"/>
                          <a:pt x="361636" y="397798"/>
                        </a:cubicBezTo>
                        <a:cubicBezTo>
                          <a:pt x="361636" y="397627"/>
                          <a:pt x="361729" y="397480"/>
                          <a:pt x="361729" y="397308"/>
                        </a:cubicBezTo>
                        <a:lnTo>
                          <a:pt x="361729" y="350403"/>
                        </a:lnTo>
                        <a:cubicBezTo>
                          <a:pt x="392206" y="360498"/>
                          <a:pt x="420791" y="375592"/>
                          <a:pt x="446314" y="395068"/>
                        </a:cubicBezTo>
                        <a:cubicBezTo>
                          <a:pt x="458870" y="404826"/>
                          <a:pt x="466364" y="419720"/>
                          <a:pt x="466718" y="435618"/>
                        </a:cubicBezTo>
                        <a:close/>
                      </a:path>
                    </a:pathLst>
                  </a:custGeom>
                  <a:solidFill>
                    <a:srgbClr val="000000"/>
                  </a:solidFill>
                  <a:ln w="7739"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B017EF8F-89D4-4E4F-8F33-03DB04E5DF3A}"/>
                      </a:ext>
                    </a:extLst>
                  </p:cNvPr>
                  <p:cNvSpPr/>
                  <p:nvPr/>
                </p:nvSpPr>
                <p:spPr>
                  <a:xfrm>
                    <a:off x="9492425" y="2839520"/>
                    <a:ext cx="15557" cy="15557"/>
                  </a:xfrm>
                  <a:custGeom>
                    <a:avLst/>
                    <a:gdLst>
                      <a:gd name="connsiteX0" fmla="*/ 15557 w 15557"/>
                      <a:gd name="connsiteY0" fmla="*/ 7779 h 15557"/>
                      <a:gd name="connsiteX1" fmla="*/ 7779 w 15557"/>
                      <a:gd name="connsiteY1" fmla="*/ 15557 h 15557"/>
                      <a:gd name="connsiteX2" fmla="*/ 0 w 15557"/>
                      <a:gd name="connsiteY2" fmla="*/ 7779 h 15557"/>
                      <a:gd name="connsiteX3" fmla="*/ 7779 w 15557"/>
                      <a:gd name="connsiteY3" fmla="*/ 0 h 15557"/>
                      <a:gd name="connsiteX4" fmla="*/ 15557 w 15557"/>
                      <a:gd name="connsiteY4" fmla="*/ 7779 h 15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 h="15557">
                        <a:moveTo>
                          <a:pt x="15557" y="7779"/>
                        </a:moveTo>
                        <a:cubicBezTo>
                          <a:pt x="15557" y="12075"/>
                          <a:pt x="12075" y="15557"/>
                          <a:pt x="7779" y="15557"/>
                        </a:cubicBezTo>
                        <a:cubicBezTo>
                          <a:pt x="3483" y="15557"/>
                          <a:pt x="0" y="12075"/>
                          <a:pt x="0" y="7779"/>
                        </a:cubicBezTo>
                        <a:cubicBezTo>
                          <a:pt x="0" y="3483"/>
                          <a:pt x="3483" y="0"/>
                          <a:pt x="7779" y="0"/>
                        </a:cubicBezTo>
                        <a:cubicBezTo>
                          <a:pt x="12075" y="0"/>
                          <a:pt x="15557" y="3483"/>
                          <a:pt x="15557" y="7779"/>
                        </a:cubicBezTo>
                        <a:close/>
                      </a:path>
                    </a:pathLst>
                  </a:custGeom>
                  <a:solidFill>
                    <a:srgbClr val="000000"/>
                  </a:solidFill>
                  <a:ln w="7739" cap="flat">
                    <a:noFill/>
                    <a:prstDash val="solid"/>
                    <a:miter/>
                  </a:ln>
                </p:spPr>
                <p:txBody>
                  <a:bodyPr rtlCol="0" anchor="ctr"/>
                  <a:lstStyle/>
                  <a:p>
                    <a:endParaRPr lang="en-US" dirty="0"/>
                  </a:p>
                </p:txBody>
              </p:sp>
            </p:grpSp>
            <p:sp>
              <p:nvSpPr>
                <p:cNvPr id="47" name="Freeform: Shape 46">
                  <a:extLst>
                    <a:ext uri="{FF2B5EF4-FFF2-40B4-BE49-F238E27FC236}">
                      <a16:creationId xmlns:a16="http://schemas.microsoft.com/office/drawing/2014/main" id="{4476319C-F198-4212-BF48-B0ED957AD89F}"/>
                    </a:ext>
                  </a:extLst>
                </p:cNvPr>
                <p:cNvSpPr/>
                <p:nvPr/>
              </p:nvSpPr>
              <p:spPr>
                <a:xfrm>
                  <a:off x="9125426" y="5053774"/>
                  <a:ext cx="277488" cy="277493"/>
                </a:xfrm>
                <a:custGeom>
                  <a:avLst/>
                  <a:gdLst>
                    <a:gd name="connsiteX0" fmla="*/ 208654 w 277488"/>
                    <a:gd name="connsiteY0" fmla="*/ 252631 h 277493"/>
                    <a:gd name="connsiteX1" fmla="*/ 101830 w 277488"/>
                    <a:gd name="connsiteY1" fmla="*/ 234460 h 277493"/>
                    <a:gd name="connsiteX2" fmla="*/ 41974 w 277488"/>
                    <a:gd name="connsiteY2" fmla="*/ 174604 h 277493"/>
                    <a:gd name="connsiteX3" fmla="*/ 41921 w 277488"/>
                    <a:gd name="connsiteY3" fmla="*/ 41947 h 277493"/>
                    <a:gd name="connsiteX4" fmla="*/ 174578 w 277488"/>
                    <a:gd name="connsiteY4" fmla="*/ 41894 h 277493"/>
                    <a:gd name="connsiteX5" fmla="*/ 174631 w 277488"/>
                    <a:gd name="connsiteY5" fmla="*/ 41947 h 277493"/>
                    <a:gd name="connsiteX6" fmla="*/ 234526 w 277488"/>
                    <a:gd name="connsiteY6" fmla="*/ 101843 h 277493"/>
                    <a:gd name="connsiteX7" fmla="*/ 252697 w 277488"/>
                    <a:gd name="connsiteY7" fmla="*/ 208667 h 277493"/>
                    <a:gd name="connsiteX8" fmla="*/ 264295 w 277488"/>
                    <a:gd name="connsiteY8" fmla="*/ 220264 h 277493"/>
                    <a:gd name="connsiteX9" fmla="*/ 245486 w 277488"/>
                    <a:gd name="connsiteY9" fmla="*/ 90805 h 277493"/>
                    <a:gd name="connsiteX10" fmla="*/ 185591 w 277488"/>
                    <a:gd name="connsiteY10" fmla="*/ 30948 h 277493"/>
                    <a:gd name="connsiteX11" fmla="*/ 30948 w 277488"/>
                    <a:gd name="connsiteY11" fmla="*/ 33129 h 277493"/>
                    <a:gd name="connsiteX12" fmla="*/ 30975 w 277488"/>
                    <a:gd name="connsiteY12" fmla="*/ 185618 h 277493"/>
                    <a:gd name="connsiteX13" fmla="*/ 90870 w 277488"/>
                    <a:gd name="connsiteY13" fmla="*/ 245514 h 277493"/>
                    <a:gd name="connsiteX14" fmla="*/ 220291 w 277488"/>
                    <a:gd name="connsiteY14" fmla="*/ 264284 h 27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7488" h="277493">
                      <a:moveTo>
                        <a:pt x="208654" y="252631"/>
                      </a:moveTo>
                      <a:cubicBezTo>
                        <a:pt x="172790" y="269802"/>
                        <a:pt x="130000" y="262523"/>
                        <a:pt x="101830" y="234460"/>
                      </a:cubicBezTo>
                      <a:lnTo>
                        <a:pt x="41974" y="174604"/>
                      </a:lnTo>
                      <a:cubicBezTo>
                        <a:pt x="5327" y="137986"/>
                        <a:pt x="5304" y="78594"/>
                        <a:pt x="41921" y="41947"/>
                      </a:cubicBezTo>
                      <a:cubicBezTo>
                        <a:pt x="78539" y="5300"/>
                        <a:pt x="137931" y="5277"/>
                        <a:pt x="174578" y="41894"/>
                      </a:cubicBezTo>
                      <a:cubicBezTo>
                        <a:pt x="174596" y="41912"/>
                        <a:pt x="174613" y="41929"/>
                        <a:pt x="174631" y="41947"/>
                      </a:cubicBezTo>
                      <a:lnTo>
                        <a:pt x="234526" y="101843"/>
                      </a:lnTo>
                      <a:cubicBezTo>
                        <a:pt x="262593" y="130010"/>
                        <a:pt x="269872" y="172803"/>
                        <a:pt x="252697" y="208667"/>
                      </a:cubicBezTo>
                      <a:lnTo>
                        <a:pt x="264295" y="220264"/>
                      </a:lnTo>
                      <a:cubicBezTo>
                        <a:pt x="287324" y="177697"/>
                        <a:pt x="279677" y="125059"/>
                        <a:pt x="245486" y="90805"/>
                      </a:cubicBezTo>
                      <a:lnTo>
                        <a:pt x="185591" y="30948"/>
                      </a:lnTo>
                      <a:cubicBezTo>
                        <a:pt x="142285" y="-11153"/>
                        <a:pt x="73049" y="-10177"/>
                        <a:pt x="30948" y="33129"/>
                      </a:cubicBezTo>
                      <a:cubicBezTo>
                        <a:pt x="-10327" y="75584"/>
                        <a:pt x="-10314" y="143177"/>
                        <a:pt x="30975" y="185618"/>
                      </a:cubicBezTo>
                      <a:lnTo>
                        <a:pt x="90870" y="245514"/>
                      </a:lnTo>
                      <a:cubicBezTo>
                        <a:pt x="125117" y="279695"/>
                        <a:pt x="177745" y="287327"/>
                        <a:pt x="220291" y="264284"/>
                      </a:cubicBezTo>
                      <a:close/>
                    </a:path>
                  </a:pathLst>
                </a:custGeom>
                <a:solidFill>
                  <a:srgbClr val="000000"/>
                </a:solidFill>
                <a:ln w="7739"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52C2FC7E-BEE4-4C36-AE10-4A3BBA028DC4}"/>
                    </a:ext>
                  </a:extLst>
                </p:cNvPr>
                <p:cNvSpPr/>
                <p:nvPr/>
              </p:nvSpPr>
              <p:spPr>
                <a:xfrm>
                  <a:off x="9349937" y="5278274"/>
                  <a:ext cx="278538" cy="278522"/>
                </a:xfrm>
                <a:custGeom>
                  <a:avLst/>
                  <a:gdLst>
                    <a:gd name="connsiteX0" fmla="*/ 246485 w 278538"/>
                    <a:gd name="connsiteY0" fmla="*/ 91799 h 278522"/>
                    <a:gd name="connsiteX1" fmla="*/ 186660 w 278538"/>
                    <a:gd name="connsiteY1" fmla="*/ 31958 h 278522"/>
                    <a:gd name="connsiteX2" fmla="*/ 57239 w 278538"/>
                    <a:gd name="connsiteY2" fmla="*/ 13188 h 278522"/>
                    <a:gd name="connsiteX3" fmla="*/ 68829 w 278538"/>
                    <a:gd name="connsiteY3" fmla="*/ 24786 h 278522"/>
                    <a:gd name="connsiteX4" fmla="*/ 175661 w 278538"/>
                    <a:gd name="connsiteY4" fmla="*/ 42957 h 278522"/>
                    <a:gd name="connsiteX5" fmla="*/ 235510 w 278538"/>
                    <a:gd name="connsiteY5" fmla="*/ 102853 h 278522"/>
                    <a:gd name="connsiteX6" fmla="*/ 237243 w 278538"/>
                    <a:gd name="connsiteY6" fmla="*/ 235498 h 278522"/>
                    <a:gd name="connsiteX7" fmla="*/ 104597 w 278538"/>
                    <a:gd name="connsiteY7" fmla="*/ 237231 h 278522"/>
                    <a:gd name="connsiteX8" fmla="*/ 102837 w 278538"/>
                    <a:gd name="connsiteY8" fmla="*/ 235471 h 278522"/>
                    <a:gd name="connsiteX9" fmla="*/ 42942 w 278538"/>
                    <a:gd name="connsiteY9" fmla="*/ 175575 h 278522"/>
                    <a:gd name="connsiteX10" fmla="*/ 24771 w 278538"/>
                    <a:gd name="connsiteY10" fmla="*/ 68751 h 278522"/>
                    <a:gd name="connsiteX11" fmla="*/ 13196 w 278538"/>
                    <a:gd name="connsiteY11" fmla="*/ 57192 h 278522"/>
                    <a:gd name="connsiteX12" fmla="*/ 31958 w 278538"/>
                    <a:gd name="connsiteY12" fmla="*/ 186613 h 278522"/>
                    <a:gd name="connsiteX13" fmla="*/ 91854 w 278538"/>
                    <a:gd name="connsiteY13" fmla="*/ 246509 h 278522"/>
                    <a:gd name="connsiteX14" fmla="*/ 246524 w 278538"/>
                    <a:gd name="connsiteY14" fmla="*/ 246470 h 278522"/>
                    <a:gd name="connsiteX15" fmla="*/ 246485 w 278538"/>
                    <a:gd name="connsiteY15" fmla="*/ 91799 h 27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8538" h="278522">
                      <a:moveTo>
                        <a:pt x="246485" y="91799"/>
                      </a:moveTo>
                      <a:lnTo>
                        <a:pt x="186660" y="31958"/>
                      </a:lnTo>
                      <a:cubicBezTo>
                        <a:pt x="152399" y="-2194"/>
                        <a:pt x="99791" y="-9824"/>
                        <a:pt x="57239" y="13188"/>
                      </a:cubicBezTo>
                      <a:lnTo>
                        <a:pt x="68829" y="24786"/>
                      </a:lnTo>
                      <a:cubicBezTo>
                        <a:pt x="104686" y="7542"/>
                        <a:pt x="147523" y="14828"/>
                        <a:pt x="175661" y="42957"/>
                      </a:cubicBezTo>
                      <a:lnTo>
                        <a:pt x="235510" y="102853"/>
                      </a:lnTo>
                      <a:cubicBezTo>
                        <a:pt x="272617" y="139003"/>
                        <a:pt x="273393" y="198391"/>
                        <a:pt x="237243" y="235498"/>
                      </a:cubicBezTo>
                      <a:cubicBezTo>
                        <a:pt x="201092" y="272606"/>
                        <a:pt x="141705" y="273381"/>
                        <a:pt x="104597" y="237231"/>
                      </a:cubicBezTo>
                      <a:cubicBezTo>
                        <a:pt x="104003" y="236652"/>
                        <a:pt x="103416" y="236065"/>
                        <a:pt x="102837" y="235471"/>
                      </a:cubicBezTo>
                      <a:lnTo>
                        <a:pt x="42942" y="175575"/>
                      </a:lnTo>
                      <a:cubicBezTo>
                        <a:pt x="14875" y="147408"/>
                        <a:pt x="7596" y="104615"/>
                        <a:pt x="24771" y="68751"/>
                      </a:cubicBezTo>
                      <a:lnTo>
                        <a:pt x="13196" y="57192"/>
                      </a:lnTo>
                      <a:cubicBezTo>
                        <a:pt x="-9825" y="99741"/>
                        <a:pt x="-2198" y="152354"/>
                        <a:pt x="31958" y="186613"/>
                      </a:cubicBezTo>
                      <a:lnTo>
                        <a:pt x="91854" y="246509"/>
                      </a:lnTo>
                      <a:cubicBezTo>
                        <a:pt x="134576" y="289209"/>
                        <a:pt x="203824" y="289192"/>
                        <a:pt x="246524" y="246470"/>
                      </a:cubicBezTo>
                      <a:cubicBezTo>
                        <a:pt x="289224" y="203748"/>
                        <a:pt x="289207" y="134499"/>
                        <a:pt x="246485" y="91799"/>
                      </a:cubicBezTo>
                      <a:close/>
                    </a:path>
                  </a:pathLst>
                </a:custGeom>
                <a:solidFill>
                  <a:srgbClr val="000000"/>
                </a:solidFill>
                <a:ln w="7739"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0BFF71B6-F328-45E9-98CF-4219BF4F651B}"/>
                    </a:ext>
                  </a:extLst>
                </p:cNvPr>
                <p:cNvSpPr/>
                <p:nvPr/>
              </p:nvSpPr>
              <p:spPr>
                <a:xfrm>
                  <a:off x="9286037" y="5214350"/>
                  <a:ext cx="180659" cy="180669"/>
                </a:xfrm>
                <a:custGeom>
                  <a:avLst/>
                  <a:gdLst>
                    <a:gd name="connsiteX0" fmla="*/ 172883 w 180659"/>
                    <a:gd name="connsiteY0" fmla="*/ 180669 h 180669"/>
                    <a:gd name="connsiteX1" fmla="*/ 167383 w 180659"/>
                    <a:gd name="connsiteY1" fmla="*/ 178390 h 180669"/>
                    <a:gd name="connsiteX2" fmla="*/ 2375 w 180659"/>
                    <a:gd name="connsiteY2" fmla="*/ 13374 h 180669"/>
                    <a:gd name="connsiteX3" fmla="*/ 2184 w 180659"/>
                    <a:gd name="connsiteY3" fmla="*/ 2375 h 180669"/>
                    <a:gd name="connsiteX4" fmla="*/ 13183 w 180659"/>
                    <a:gd name="connsiteY4" fmla="*/ 2184 h 180669"/>
                    <a:gd name="connsiteX5" fmla="*/ 13374 w 180659"/>
                    <a:gd name="connsiteY5" fmla="*/ 2375 h 180669"/>
                    <a:gd name="connsiteX6" fmla="*/ 178382 w 180659"/>
                    <a:gd name="connsiteY6" fmla="*/ 167391 h 180669"/>
                    <a:gd name="connsiteX7" fmla="*/ 178381 w 180659"/>
                    <a:gd name="connsiteY7" fmla="*/ 178392 h 180669"/>
                    <a:gd name="connsiteX8" fmla="*/ 172883 w 180659"/>
                    <a:gd name="connsiteY8" fmla="*/ 180669 h 1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659" h="180669">
                      <a:moveTo>
                        <a:pt x="172883" y="180669"/>
                      </a:moveTo>
                      <a:cubicBezTo>
                        <a:pt x="170820" y="180668"/>
                        <a:pt x="168842" y="179848"/>
                        <a:pt x="167383" y="178390"/>
                      </a:cubicBezTo>
                      <a:lnTo>
                        <a:pt x="2375" y="13374"/>
                      </a:lnTo>
                      <a:cubicBezTo>
                        <a:pt x="-715" y="10389"/>
                        <a:pt x="-801" y="5465"/>
                        <a:pt x="2184" y="2375"/>
                      </a:cubicBezTo>
                      <a:cubicBezTo>
                        <a:pt x="5168" y="-715"/>
                        <a:pt x="10093" y="-801"/>
                        <a:pt x="13183" y="2184"/>
                      </a:cubicBezTo>
                      <a:cubicBezTo>
                        <a:pt x="13248" y="2247"/>
                        <a:pt x="13312" y="2310"/>
                        <a:pt x="13374" y="2375"/>
                      </a:cubicBezTo>
                      <a:lnTo>
                        <a:pt x="178382" y="167391"/>
                      </a:lnTo>
                      <a:cubicBezTo>
                        <a:pt x="181420" y="170429"/>
                        <a:pt x="181419" y="175354"/>
                        <a:pt x="178381" y="178392"/>
                      </a:cubicBezTo>
                      <a:cubicBezTo>
                        <a:pt x="176922" y="179849"/>
                        <a:pt x="174945" y="180668"/>
                        <a:pt x="172883" y="180669"/>
                      </a:cubicBezTo>
                      <a:close/>
                    </a:path>
                  </a:pathLst>
                </a:custGeom>
                <a:solidFill>
                  <a:srgbClr val="000000"/>
                </a:solidFill>
                <a:ln w="7739" cap="flat">
                  <a:noFill/>
                  <a:prstDash val="solid"/>
                  <a:miter/>
                </a:ln>
              </p:spPr>
              <p:txBody>
                <a:bodyPr rtlCol="0" anchor="ctr"/>
                <a:lstStyle/>
                <a:p>
                  <a:endParaRPr lang="en-US" dirty="0"/>
                </a:p>
              </p:txBody>
            </p:sp>
            <p:grpSp>
              <p:nvGrpSpPr>
                <p:cNvPr id="50" name="Graphic 34" descr="Map compass outline">
                  <a:extLst>
                    <a:ext uri="{FF2B5EF4-FFF2-40B4-BE49-F238E27FC236}">
                      <a16:creationId xmlns:a16="http://schemas.microsoft.com/office/drawing/2014/main" id="{96B8C0A7-1F6E-438B-A511-09EDBAEA2E6E}"/>
                    </a:ext>
                  </a:extLst>
                </p:cNvPr>
                <p:cNvGrpSpPr/>
                <p:nvPr/>
              </p:nvGrpSpPr>
              <p:grpSpPr>
                <a:xfrm>
                  <a:off x="9080769" y="3840210"/>
                  <a:ext cx="590398" cy="590538"/>
                  <a:chOff x="9091786" y="3840210"/>
                  <a:chExt cx="590398" cy="590538"/>
                </a:xfrm>
                <a:solidFill>
                  <a:srgbClr val="000000"/>
                </a:solidFill>
              </p:grpSpPr>
              <p:sp>
                <p:nvSpPr>
                  <p:cNvPr id="51" name="Freeform: Shape 50">
                    <a:extLst>
                      <a:ext uri="{FF2B5EF4-FFF2-40B4-BE49-F238E27FC236}">
                        <a16:creationId xmlns:a16="http://schemas.microsoft.com/office/drawing/2014/main" id="{74DB5DED-B312-4B04-8F7F-4C5C1730A6C1}"/>
                      </a:ext>
                    </a:extLst>
                  </p:cNvPr>
                  <p:cNvSpPr/>
                  <p:nvPr/>
                </p:nvSpPr>
                <p:spPr>
                  <a:xfrm>
                    <a:off x="9424711" y="3881211"/>
                    <a:ext cx="216650" cy="216899"/>
                  </a:xfrm>
                  <a:custGeom>
                    <a:avLst/>
                    <a:gdLst>
                      <a:gd name="connsiteX0" fmla="*/ 200035 w 216650"/>
                      <a:gd name="connsiteY0" fmla="*/ 211812 h 216899"/>
                      <a:gd name="connsiteX1" fmla="*/ 216651 w 216650"/>
                      <a:gd name="connsiteY1" fmla="*/ 216899 h 216899"/>
                      <a:gd name="connsiteX2" fmla="*/ 0 w 216650"/>
                      <a:gd name="connsiteY2" fmla="*/ 0 h 216899"/>
                      <a:gd name="connsiteX3" fmla="*/ 5375 w 216650"/>
                      <a:gd name="connsiteY3" fmla="*/ 16670 h 216899"/>
                      <a:gd name="connsiteX4" fmla="*/ 200035 w 216650"/>
                      <a:gd name="connsiteY4" fmla="*/ 211812 h 216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50" h="216899">
                        <a:moveTo>
                          <a:pt x="200035" y="211812"/>
                        </a:moveTo>
                        <a:lnTo>
                          <a:pt x="216651" y="216899"/>
                        </a:lnTo>
                        <a:cubicBezTo>
                          <a:pt x="200112" y="104761"/>
                          <a:pt x="112119" y="16667"/>
                          <a:pt x="0" y="0"/>
                        </a:cubicBezTo>
                        <a:lnTo>
                          <a:pt x="5375" y="16670"/>
                        </a:lnTo>
                        <a:cubicBezTo>
                          <a:pt x="104628" y="34719"/>
                          <a:pt x="182232" y="112515"/>
                          <a:pt x="200035" y="211812"/>
                        </a:cubicBezTo>
                        <a:close/>
                      </a:path>
                    </a:pathLst>
                  </a:custGeom>
                  <a:solidFill>
                    <a:srgbClr val="000000"/>
                  </a:solidFill>
                  <a:ln w="7739"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E0123E11-8403-4BC7-9BDC-E41C3848DFE1}"/>
                      </a:ext>
                    </a:extLst>
                  </p:cNvPr>
                  <p:cNvSpPr/>
                  <p:nvPr/>
                </p:nvSpPr>
                <p:spPr>
                  <a:xfrm>
                    <a:off x="9133479" y="3881273"/>
                    <a:ext cx="216362" cy="216129"/>
                  </a:xfrm>
                  <a:custGeom>
                    <a:avLst/>
                    <a:gdLst>
                      <a:gd name="connsiteX0" fmla="*/ 0 w 216362"/>
                      <a:gd name="connsiteY0" fmla="*/ 216129 h 216129"/>
                      <a:gd name="connsiteX1" fmla="*/ 16646 w 216362"/>
                      <a:gd name="connsiteY1" fmla="*/ 211104 h 216129"/>
                      <a:gd name="connsiteX2" fmla="*/ 211268 w 216362"/>
                      <a:gd name="connsiteY2" fmla="*/ 16639 h 216129"/>
                      <a:gd name="connsiteX3" fmla="*/ 216363 w 216362"/>
                      <a:gd name="connsiteY3" fmla="*/ 0 h 216129"/>
                      <a:gd name="connsiteX4" fmla="*/ 0 w 216362"/>
                      <a:gd name="connsiteY4" fmla="*/ 216129 h 216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62" h="216129">
                        <a:moveTo>
                          <a:pt x="0" y="216129"/>
                        </a:moveTo>
                        <a:lnTo>
                          <a:pt x="16646" y="211104"/>
                        </a:lnTo>
                        <a:cubicBezTo>
                          <a:pt x="34697" y="112080"/>
                          <a:pt x="112229" y="34609"/>
                          <a:pt x="211268" y="16639"/>
                        </a:cubicBezTo>
                        <a:lnTo>
                          <a:pt x="216363" y="0"/>
                        </a:lnTo>
                        <a:cubicBezTo>
                          <a:pt x="104600" y="16703"/>
                          <a:pt x="16824" y="104385"/>
                          <a:pt x="0" y="216129"/>
                        </a:cubicBezTo>
                        <a:close/>
                      </a:path>
                    </a:pathLst>
                  </a:custGeom>
                  <a:solidFill>
                    <a:srgbClr val="000000"/>
                  </a:solidFill>
                  <a:ln w="7739"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E4617E2C-A2DF-449F-85A7-EAF54DCC591D}"/>
                      </a:ext>
                    </a:extLst>
                  </p:cNvPr>
                  <p:cNvSpPr/>
                  <p:nvPr/>
                </p:nvSpPr>
                <p:spPr>
                  <a:xfrm>
                    <a:off x="9133518" y="4173275"/>
                    <a:ext cx="215304" cy="215678"/>
                  </a:xfrm>
                  <a:custGeom>
                    <a:avLst/>
                    <a:gdLst>
                      <a:gd name="connsiteX0" fmla="*/ 210187 w 215304"/>
                      <a:gd name="connsiteY0" fmla="*/ 198985 h 215678"/>
                      <a:gd name="connsiteX1" fmla="*/ 16732 w 215304"/>
                      <a:gd name="connsiteY1" fmla="*/ 5445 h 215678"/>
                      <a:gd name="connsiteX2" fmla="*/ 0 w 215304"/>
                      <a:gd name="connsiteY2" fmla="*/ 0 h 215678"/>
                      <a:gd name="connsiteX3" fmla="*/ 215305 w 215304"/>
                      <a:gd name="connsiteY3" fmla="*/ 215678 h 215678"/>
                    </a:gdLst>
                    <a:ahLst/>
                    <a:cxnLst>
                      <a:cxn ang="0">
                        <a:pos x="connsiteX0" y="connsiteY0"/>
                      </a:cxn>
                      <a:cxn ang="0">
                        <a:pos x="connsiteX1" y="connsiteY1"/>
                      </a:cxn>
                      <a:cxn ang="0">
                        <a:pos x="connsiteX2" y="connsiteY2"/>
                      </a:cxn>
                      <a:cxn ang="0">
                        <a:pos x="connsiteX3" y="connsiteY3"/>
                      </a:cxn>
                    </a:cxnLst>
                    <a:rect l="l" t="t" r="r" b="b"/>
                    <a:pathLst>
                      <a:path w="215304" h="215678">
                        <a:moveTo>
                          <a:pt x="210187" y="198985"/>
                        </a:moveTo>
                        <a:cubicBezTo>
                          <a:pt x="111875" y="180701"/>
                          <a:pt x="34973" y="103765"/>
                          <a:pt x="16732" y="5445"/>
                        </a:cubicBezTo>
                        <a:lnTo>
                          <a:pt x="0" y="0"/>
                        </a:lnTo>
                        <a:cubicBezTo>
                          <a:pt x="16888" y="111237"/>
                          <a:pt x="104098" y="198597"/>
                          <a:pt x="215305" y="215678"/>
                        </a:cubicBezTo>
                        <a:close/>
                      </a:path>
                    </a:pathLst>
                  </a:custGeom>
                  <a:solidFill>
                    <a:srgbClr val="000000"/>
                  </a:solidFill>
                  <a:ln w="7739"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95781567-881D-425D-8628-F95D9F905C6E}"/>
                      </a:ext>
                    </a:extLst>
                  </p:cNvPr>
                  <p:cNvSpPr/>
                  <p:nvPr/>
                </p:nvSpPr>
                <p:spPr>
                  <a:xfrm>
                    <a:off x="9424634" y="4172077"/>
                    <a:ext cx="216743" cy="217039"/>
                  </a:xfrm>
                  <a:custGeom>
                    <a:avLst/>
                    <a:gdLst>
                      <a:gd name="connsiteX0" fmla="*/ 216744 w 216743"/>
                      <a:gd name="connsiteY0" fmla="*/ 0 h 217039"/>
                      <a:gd name="connsiteX1" fmla="*/ 200090 w 216743"/>
                      <a:gd name="connsiteY1" fmla="*/ 5375 h 217039"/>
                      <a:gd name="connsiteX2" fmla="*/ 5375 w 216743"/>
                      <a:gd name="connsiteY2" fmla="*/ 200370 h 217039"/>
                      <a:gd name="connsiteX3" fmla="*/ 0 w 216743"/>
                      <a:gd name="connsiteY3" fmla="*/ 217040 h 217039"/>
                      <a:gd name="connsiteX4" fmla="*/ 216744 w 216743"/>
                      <a:gd name="connsiteY4" fmla="*/ 0 h 217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43" h="217039">
                        <a:moveTo>
                          <a:pt x="216744" y="0"/>
                        </a:moveTo>
                        <a:lnTo>
                          <a:pt x="200090" y="5375"/>
                        </a:lnTo>
                        <a:cubicBezTo>
                          <a:pt x="182223" y="104631"/>
                          <a:pt x="104606" y="182361"/>
                          <a:pt x="5375" y="200370"/>
                        </a:cubicBezTo>
                        <a:lnTo>
                          <a:pt x="0" y="217040"/>
                        </a:lnTo>
                        <a:cubicBezTo>
                          <a:pt x="112199" y="200395"/>
                          <a:pt x="200252" y="112222"/>
                          <a:pt x="216744" y="0"/>
                        </a:cubicBezTo>
                        <a:close/>
                      </a:path>
                    </a:pathLst>
                  </a:custGeom>
                  <a:solidFill>
                    <a:srgbClr val="000000"/>
                  </a:solidFill>
                  <a:ln w="7739"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69F08955-6363-4A38-95B5-0CA43CFEFEA6}"/>
                      </a:ext>
                    </a:extLst>
                  </p:cNvPr>
                  <p:cNvSpPr/>
                  <p:nvPr/>
                </p:nvSpPr>
                <p:spPr>
                  <a:xfrm>
                    <a:off x="9091786" y="3840210"/>
                    <a:ext cx="590398" cy="590538"/>
                  </a:xfrm>
                  <a:custGeom>
                    <a:avLst/>
                    <a:gdLst>
                      <a:gd name="connsiteX0" fmla="*/ 511834 w 590398"/>
                      <a:gd name="connsiteY0" fmla="*/ 270743 h 590538"/>
                      <a:gd name="connsiteX1" fmla="*/ 394112 w 590398"/>
                      <a:gd name="connsiteY1" fmla="*/ 232441 h 590538"/>
                      <a:gd name="connsiteX2" fmla="*/ 431738 w 590398"/>
                      <a:gd name="connsiteY2" fmla="*/ 159478 h 590538"/>
                      <a:gd name="connsiteX3" fmla="*/ 358377 w 590398"/>
                      <a:gd name="connsiteY3" fmla="*/ 196862 h 590538"/>
                      <a:gd name="connsiteX4" fmla="*/ 320480 w 590398"/>
                      <a:gd name="connsiteY4" fmla="*/ 78564 h 590538"/>
                      <a:gd name="connsiteX5" fmla="*/ 304923 w 590398"/>
                      <a:gd name="connsiteY5" fmla="*/ 30337 h 590538"/>
                      <a:gd name="connsiteX6" fmla="*/ 295588 w 590398"/>
                      <a:gd name="connsiteY6" fmla="*/ 0 h 590538"/>
                      <a:gd name="connsiteX7" fmla="*/ 285476 w 590398"/>
                      <a:gd name="connsiteY7" fmla="*/ 31115 h 590538"/>
                      <a:gd name="connsiteX8" fmla="*/ 270697 w 590398"/>
                      <a:gd name="connsiteY8" fmla="*/ 79342 h 590538"/>
                      <a:gd name="connsiteX9" fmla="*/ 233484 w 590398"/>
                      <a:gd name="connsiteY9" fmla="*/ 197064 h 590538"/>
                      <a:gd name="connsiteX10" fmla="*/ 160240 w 590398"/>
                      <a:gd name="connsiteY10" fmla="*/ 159478 h 590538"/>
                      <a:gd name="connsiteX11" fmla="*/ 197733 w 590398"/>
                      <a:gd name="connsiteY11" fmla="*/ 232822 h 590538"/>
                      <a:gd name="connsiteX12" fmla="*/ 80120 w 590398"/>
                      <a:gd name="connsiteY12" fmla="*/ 269973 h 590538"/>
                      <a:gd name="connsiteX13" fmla="*/ 31115 w 590398"/>
                      <a:gd name="connsiteY13" fmla="*/ 284753 h 590538"/>
                      <a:gd name="connsiteX14" fmla="*/ 0 w 590398"/>
                      <a:gd name="connsiteY14" fmla="*/ 294865 h 590538"/>
                      <a:gd name="connsiteX15" fmla="*/ 31115 w 590398"/>
                      <a:gd name="connsiteY15" fmla="*/ 304977 h 590538"/>
                      <a:gd name="connsiteX16" fmla="*/ 78564 w 590398"/>
                      <a:gd name="connsiteY16" fmla="*/ 320534 h 590538"/>
                      <a:gd name="connsiteX17" fmla="*/ 197173 w 590398"/>
                      <a:gd name="connsiteY17" fmla="*/ 357872 h 590538"/>
                      <a:gd name="connsiteX18" fmla="*/ 159462 w 590398"/>
                      <a:gd name="connsiteY18" fmla="*/ 431030 h 590538"/>
                      <a:gd name="connsiteX19" fmla="*/ 232472 w 590398"/>
                      <a:gd name="connsiteY19" fmla="*/ 392549 h 590538"/>
                      <a:gd name="connsiteX20" fmla="*/ 269919 w 590398"/>
                      <a:gd name="connsiteY20" fmla="*/ 511196 h 590538"/>
                      <a:gd name="connsiteX21" fmla="*/ 284698 w 590398"/>
                      <a:gd name="connsiteY21" fmla="*/ 559424 h 590538"/>
                      <a:gd name="connsiteX22" fmla="*/ 294810 w 590398"/>
                      <a:gd name="connsiteY22" fmla="*/ 590538 h 590538"/>
                      <a:gd name="connsiteX23" fmla="*/ 304923 w 590398"/>
                      <a:gd name="connsiteY23" fmla="*/ 559424 h 590538"/>
                      <a:gd name="connsiteX24" fmla="*/ 320480 w 590398"/>
                      <a:gd name="connsiteY24" fmla="*/ 511196 h 590538"/>
                      <a:gd name="connsiteX25" fmla="*/ 358595 w 590398"/>
                      <a:gd name="connsiteY25" fmla="*/ 392183 h 590538"/>
                      <a:gd name="connsiteX26" fmla="*/ 431714 w 590398"/>
                      <a:gd name="connsiteY26" fmla="*/ 430299 h 590538"/>
                      <a:gd name="connsiteX27" fmla="*/ 394159 w 590398"/>
                      <a:gd name="connsiteY27" fmla="*/ 357561 h 590538"/>
                      <a:gd name="connsiteX28" fmla="*/ 511056 w 590398"/>
                      <a:gd name="connsiteY28" fmla="*/ 319764 h 590538"/>
                      <a:gd name="connsiteX29" fmla="*/ 559284 w 590398"/>
                      <a:gd name="connsiteY29" fmla="*/ 304207 h 590538"/>
                      <a:gd name="connsiteX30" fmla="*/ 590398 w 590398"/>
                      <a:gd name="connsiteY30" fmla="*/ 294095 h 590538"/>
                      <a:gd name="connsiteX31" fmla="*/ 560062 w 590398"/>
                      <a:gd name="connsiteY31" fmla="*/ 285538 h 590538"/>
                      <a:gd name="connsiteX32" fmla="*/ 506280 w 590398"/>
                      <a:gd name="connsiteY32" fmla="*/ 304969 h 590538"/>
                      <a:gd name="connsiteX33" fmla="*/ 386948 w 590398"/>
                      <a:gd name="connsiteY33" fmla="*/ 343505 h 590538"/>
                      <a:gd name="connsiteX34" fmla="*/ 371313 w 590398"/>
                      <a:gd name="connsiteY34" fmla="*/ 313222 h 590538"/>
                      <a:gd name="connsiteX35" fmla="*/ 363916 w 590398"/>
                      <a:gd name="connsiteY35" fmla="*/ 332817 h 590538"/>
                      <a:gd name="connsiteX36" fmla="*/ 395380 w 590398"/>
                      <a:gd name="connsiteY36" fmla="*/ 393739 h 590538"/>
                      <a:gd name="connsiteX37" fmla="*/ 335306 w 590398"/>
                      <a:gd name="connsiteY37" fmla="*/ 362414 h 590538"/>
                      <a:gd name="connsiteX38" fmla="*/ 316941 w 590398"/>
                      <a:gd name="connsiteY38" fmla="*/ 370403 h 590538"/>
                      <a:gd name="connsiteX39" fmla="*/ 344594 w 590398"/>
                      <a:gd name="connsiteY39" fmla="*/ 384825 h 590538"/>
                      <a:gd name="connsiteX40" fmla="*/ 305700 w 590398"/>
                      <a:gd name="connsiteY40" fmla="*/ 506397 h 590538"/>
                      <a:gd name="connsiteX41" fmla="*/ 294950 w 590398"/>
                      <a:gd name="connsiteY41" fmla="*/ 539713 h 590538"/>
                      <a:gd name="connsiteX42" fmla="*/ 284776 w 590398"/>
                      <a:gd name="connsiteY42" fmla="*/ 506490 h 590538"/>
                      <a:gd name="connsiteX43" fmla="*/ 246466 w 590398"/>
                      <a:gd name="connsiteY43" fmla="*/ 385182 h 590538"/>
                      <a:gd name="connsiteX44" fmla="*/ 274422 w 590398"/>
                      <a:gd name="connsiteY44" fmla="*/ 370450 h 590538"/>
                      <a:gd name="connsiteX45" fmla="*/ 256065 w 590398"/>
                      <a:gd name="connsiteY45" fmla="*/ 362539 h 590538"/>
                      <a:gd name="connsiteX46" fmla="*/ 195936 w 590398"/>
                      <a:gd name="connsiteY46" fmla="*/ 394229 h 590538"/>
                      <a:gd name="connsiteX47" fmla="*/ 227447 w 590398"/>
                      <a:gd name="connsiteY47" fmla="*/ 333066 h 590538"/>
                      <a:gd name="connsiteX48" fmla="*/ 219988 w 590398"/>
                      <a:gd name="connsiteY48" fmla="*/ 313580 h 590538"/>
                      <a:gd name="connsiteX49" fmla="*/ 204430 w 590398"/>
                      <a:gd name="connsiteY49" fmla="*/ 343800 h 590538"/>
                      <a:gd name="connsiteX50" fmla="*/ 83418 w 590398"/>
                      <a:gd name="connsiteY50" fmla="*/ 305763 h 590538"/>
                      <a:gd name="connsiteX51" fmla="*/ 50794 w 590398"/>
                      <a:gd name="connsiteY51" fmla="*/ 295067 h 590538"/>
                      <a:gd name="connsiteX52" fmla="*/ 84787 w 590398"/>
                      <a:gd name="connsiteY52" fmla="*/ 284838 h 590538"/>
                      <a:gd name="connsiteX53" fmla="*/ 204897 w 590398"/>
                      <a:gd name="connsiteY53" fmla="*/ 246902 h 590538"/>
                      <a:gd name="connsiteX54" fmla="*/ 220198 w 590398"/>
                      <a:gd name="connsiteY54" fmla="*/ 276826 h 590538"/>
                      <a:gd name="connsiteX55" fmla="*/ 227828 w 590398"/>
                      <a:gd name="connsiteY55" fmla="*/ 257574 h 590538"/>
                      <a:gd name="connsiteX56" fmla="*/ 196029 w 590398"/>
                      <a:gd name="connsiteY56" fmla="*/ 195345 h 590538"/>
                      <a:gd name="connsiteX57" fmla="*/ 258383 w 590398"/>
                      <a:gd name="connsiteY57" fmla="*/ 227338 h 590538"/>
                      <a:gd name="connsiteX58" fmla="*/ 278008 w 590398"/>
                      <a:gd name="connsiteY58" fmla="*/ 219925 h 590538"/>
                      <a:gd name="connsiteX59" fmla="*/ 247516 w 590398"/>
                      <a:gd name="connsiteY59" fmla="*/ 204267 h 590538"/>
                      <a:gd name="connsiteX60" fmla="*/ 285585 w 590398"/>
                      <a:gd name="connsiteY60" fmla="*/ 83900 h 590538"/>
                      <a:gd name="connsiteX61" fmla="*/ 295464 w 590398"/>
                      <a:gd name="connsiteY61" fmla="*/ 51635 h 590538"/>
                      <a:gd name="connsiteX62" fmla="*/ 305700 w 590398"/>
                      <a:gd name="connsiteY62" fmla="*/ 83309 h 590538"/>
                      <a:gd name="connsiteX63" fmla="*/ 344329 w 590398"/>
                      <a:gd name="connsiteY63" fmla="*/ 204018 h 590538"/>
                      <a:gd name="connsiteX64" fmla="*/ 313129 w 590398"/>
                      <a:gd name="connsiteY64" fmla="*/ 219918 h 590538"/>
                      <a:gd name="connsiteX65" fmla="*/ 332809 w 590398"/>
                      <a:gd name="connsiteY65" fmla="*/ 227346 h 590538"/>
                      <a:gd name="connsiteX66" fmla="*/ 395816 w 590398"/>
                      <a:gd name="connsiteY66" fmla="*/ 195259 h 590538"/>
                      <a:gd name="connsiteX67" fmla="*/ 363558 w 590398"/>
                      <a:gd name="connsiteY67" fmla="*/ 257823 h 590538"/>
                      <a:gd name="connsiteX68" fmla="*/ 371111 w 590398"/>
                      <a:gd name="connsiteY68" fmla="*/ 277122 h 590538"/>
                      <a:gd name="connsiteX69" fmla="*/ 386925 w 590398"/>
                      <a:gd name="connsiteY69" fmla="*/ 246451 h 590538"/>
                      <a:gd name="connsiteX70" fmla="*/ 507299 w 590398"/>
                      <a:gd name="connsiteY70" fmla="*/ 285616 h 590538"/>
                      <a:gd name="connsiteX71" fmla="*/ 537504 w 590398"/>
                      <a:gd name="connsiteY71" fmla="*/ 294888 h 5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90398" h="590538">
                        <a:moveTo>
                          <a:pt x="511834" y="270743"/>
                        </a:moveTo>
                        <a:lnTo>
                          <a:pt x="394112" y="232441"/>
                        </a:lnTo>
                        <a:lnTo>
                          <a:pt x="431738" y="159478"/>
                        </a:lnTo>
                        <a:lnTo>
                          <a:pt x="358377" y="196862"/>
                        </a:lnTo>
                        <a:lnTo>
                          <a:pt x="320480" y="78564"/>
                        </a:lnTo>
                        <a:lnTo>
                          <a:pt x="304923" y="30337"/>
                        </a:lnTo>
                        <a:lnTo>
                          <a:pt x="295588" y="0"/>
                        </a:lnTo>
                        <a:lnTo>
                          <a:pt x="285476" y="31115"/>
                        </a:lnTo>
                        <a:lnTo>
                          <a:pt x="270697" y="79342"/>
                        </a:lnTo>
                        <a:lnTo>
                          <a:pt x="233484" y="197064"/>
                        </a:lnTo>
                        <a:lnTo>
                          <a:pt x="160240" y="159478"/>
                        </a:lnTo>
                        <a:lnTo>
                          <a:pt x="197733" y="232822"/>
                        </a:lnTo>
                        <a:lnTo>
                          <a:pt x="80120" y="269973"/>
                        </a:lnTo>
                        <a:lnTo>
                          <a:pt x="31115" y="284753"/>
                        </a:lnTo>
                        <a:lnTo>
                          <a:pt x="0" y="294865"/>
                        </a:lnTo>
                        <a:lnTo>
                          <a:pt x="31115" y="304977"/>
                        </a:lnTo>
                        <a:lnTo>
                          <a:pt x="78564" y="320534"/>
                        </a:lnTo>
                        <a:lnTo>
                          <a:pt x="197173" y="357872"/>
                        </a:lnTo>
                        <a:lnTo>
                          <a:pt x="159462" y="431030"/>
                        </a:lnTo>
                        <a:lnTo>
                          <a:pt x="232472" y="392549"/>
                        </a:lnTo>
                        <a:lnTo>
                          <a:pt x="269919" y="511196"/>
                        </a:lnTo>
                        <a:lnTo>
                          <a:pt x="284698" y="559424"/>
                        </a:lnTo>
                        <a:lnTo>
                          <a:pt x="294810" y="590538"/>
                        </a:lnTo>
                        <a:lnTo>
                          <a:pt x="304923" y="559424"/>
                        </a:lnTo>
                        <a:lnTo>
                          <a:pt x="320480" y="511196"/>
                        </a:lnTo>
                        <a:lnTo>
                          <a:pt x="358595" y="392183"/>
                        </a:lnTo>
                        <a:lnTo>
                          <a:pt x="431714" y="430299"/>
                        </a:lnTo>
                        <a:lnTo>
                          <a:pt x="394159" y="357561"/>
                        </a:lnTo>
                        <a:lnTo>
                          <a:pt x="511056" y="319764"/>
                        </a:lnTo>
                        <a:lnTo>
                          <a:pt x="559284" y="304207"/>
                        </a:lnTo>
                        <a:lnTo>
                          <a:pt x="590398" y="294095"/>
                        </a:lnTo>
                        <a:lnTo>
                          <a:pt x="560062" y="285538"/>
                        </a:lnTo>
                        <a:close/>
                        <a:moveTo>
                          <a:pt x="506280" y="304969"/>
                        </a:moveTo>
                        <a:lnTo>
                          <a:pt x="386948" y="343505"/>
                        </a:lnTo>
                        <a:lnTo>
                          <a:pt x="371313" y="313222"/>
                        </a:lnTo>
                        <a:cubicBezTo>
                          <a:pt x="369747" y="320059"/>
                          <a:pt x="367258" y="326651"/>
                          <a:pt x="363916" y="332817"/>
                        </a:cubicBezTo>
                        <a:lnTo>
                          <a:pt x="395380" y="393739"/>
                        </a:lnTo>
                        <a:lnTo>
                          <a:pt x="335306" y="362414"/>
                        </a:lnTo>
                        <a:cubicBezTo>
                          <a:pt x="329557" y="365863"/>
                          <a:pt x="323384" y="368549"/>
                          <a:pt x="316941" y="370403"/>
                        </a:cubicBezTo>
                        <a:lnTo>
                          <a:pt x="344594" y="384825"/>
                        </a:lnTo>
                        <a:lnTo>
                          <a:pt x="305700" y="506397"/>
                        </a:lnTo>
                        <a:lnTo>
                          <a:pt x="294950" y="539713"/>
                        </a:lnTo>
                        <a:lnTo>
                          <a:pt x="284776" y="506490"/>
                        </a:lnTo>
                        <a:lnTo>
                          <a:pt x="246466" y="385182"/>
                        </a:lnTo>
                        <a:lnTo>
                          <a:pt x="274422" y="370450"/>
                        </a:lnTo>
                        <a:cubicBezTo>
                          <a:pt x="267987" y="368617"/>
                          <a:pt x="261816" y="365958"/>
                          <a:pt x="256065" y="362539"/>
                        </a:cubicBezTo>
                        <a:lnTo>
                          <a:pt x="195936" y="394229"/>
                        </a:lnTo>
                        <a:lnTo>
                          <a:pt x="227447" y="333066"/>
                        </a:lnTo>
                        <a:cubicBezTo>
                          <a:pt x="224089" y="326938"/>
                          <a:pt x="221580" y="320383"/>
                          <a:pt x="219988" y="313580"/>
                        </a:cubicBezTo>
                        <a:lnTo>
                          <a:pt x="204430" y="343800"/>
                        </a:lnTo>
                        <a:lnTo>
                          <a:pt x="83418" y="305763"/>
                        </a:lnTo>
                        <a:lnTo>
                          <a:pt x="50794" y="295067"/>
                        </a:lnTo>
                        <a:lnTo>
                          <a:pt x="84787" y="284838"/>
                        </a:lnTo>
                        <a:lnTo>
                          <a:pt x="204897" y="246902"/>
                        </a:lnTo>
                        <a:lnTo>
                          <a:pt x="220198" y="276826"/>
                        </a:lnTo>
                        <a:cubicBezTo>
                          <a:pt x="221866" y="270095"/>
                          <a:pt x="224433" y="263620"/>
                          <a:pt x="227828" y="257574"/>
                        </a:cubicBezTo>
                        <a:lnTo>
                          <a:pt x="196029" y="195345"/>
                        </a:lnTo>
                        <a:lnTo>
                          <a:pt x="258383" y="227338"/>
                        </a:lnTo>
                        <a:cubicBezTo>
                          <a:pt x="264558" y="223988"/>
                          <a:pt x="271160" y="221494"/>
                          <a:pt x="278008" y="219925"/>
                        </a:cubicBezTo>
                        <a:lnTo>
                          <a:pt x="247516" y="204267"/>
                        </a:lnTo>
                        <a:lnTo>
                          <a:pt x="285585" y="83900"/>
                        </a:lnTo>
                        <a:lnTo>
                          <a:pt x="295464" y="51635"/>
                        </a:lnTo>
                        <a:lnTo>
                          <a:pt x="305700" y="83309"/>
                        </a:lnTo>
                        <a:lnTo>
                          <a:pt x="344329" y="204018"/>
                        </a:lnTo>
                        <a:lnTo>
                          <a:pt x="313129" y="219918"/>
                        </a:lnTo>
                        <a:cubicBezTo>
                          <a:pt x="319998" y="221483"/>
                          <a:pt x="326619" y="223983"/>
                          <a:pt x="332809" y="227346"/>
                        </a:cubicBezTo>
                        <a:lnTo>
                          <a:pt x="395816" y="195259"/>
                        </a:lnTo>
                        <a:lnTo>
                          <a:pt x="363558" y="257823"/>
                        </a:lnTo>
                        <a:cubicBezTo>
                          <a:pt x="366928" y="263889"/>
                          <a:pt x="369467" y="270380"/>
                          <a:pt x="371111" y="277122"/>
                        </a:cubicBezTo>
                        <a:lnTo>
                          <a:pt x="386925" y="246451"/>
                        </a:lnTo>
                        <a:lnTo>
                          <a:pt x="507299" y="285616"/>
                        </a:lnTo>
                        <a:lnTo>
                          <a:pt x="537504" y="294888"/>
                        </a:lnTo>
                        <a:close/>
                      </a:path>
                    </a:pathLst>
                  </a:custGeom>
                  <a:solidFill>
                    <a:srgbClr val="000000"/>
                  </a:solidFill>
                  <a:ln w="7739"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67FFDB7C-9A50-4CBA-B813-AA97422FD88C}"/>
                      </a:ext>
                    </a:extLst>
                  </p:cNvPr>
                  <p:cNvSpPr/>
                  <p:nvPr/>
                </p:nvSpPr>
                <p:spPr>
                  <a:xfrm>
                    <a:off x="9332924" y="4081394"/>
                    <a:ext cx="108900" cy="108900"/>
                  </a:xfrm>
                  <a:custGeom>
                    <a:avLst/>
                    <a:gdLst>
                      <a:gd name="connsiteX0" fmla="*/ 54450 w 108900"/>
                      <a:gd name="connsiteY0" fmla="*/ 0 h 108900"/>
                      <a:gd name="connsiteX1" fmla="*/ 0 w 108900"/>
                      <a:gd name="connsiteY1" fmla="*/ 54450 h 108900"/>
                      <a:gd name="connsiteX2" fmla="*/ 54450 w 108900"/>
                      <a:gd name="connsiteY2" fmla="*/ 108901 h 108900"/>
                      <a:gd name="connsiteX3" fmla="*/ 108901 w 108900"/>
                      <a:gd name="connsiteY3" fmla="*/ 54450 h 108900"/>
                      <a:gd name="connsiteX4" fmla="*/ 54450 w 108900"/>
                      <a:gd name="connsiteY4" fmla="*/ 0 h 108900"/>
                      <a:gd name="connsiteX5" fmla="*/ 54450 w 108900"/>
                      <a:gd name="connsiteY5" fmla="*/ 93344 h 108900"/>
                      <a:gd name="connsiteX6" fmla="*/ 15557 w 108900"/>
                      <a:gd name="connsiteY6" fmla="*/ 54450 h 108900"/>
                      <a:gd name="connsiteX7" fmla="*/ 54450 w 108900"/>
                      <a:gd name="connsiteY7" fmla="*/ 15557 h 108900"/>
                      <a:gd name="connsiteX8" fmla="*/ 93344 w 108900"/>
                      <a:gd name="connsiteY8" fmla="*/ 54450 h 108900"/>
                      <a:gd name="connsiteX9" fmla="*/ 54450 w 108900"/>
                      <a:gd name="connsiteY9" fmla="*/ 93367 h 10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900" h="108900">
                        <a:moveTo>
                          <a:pt x="54450" y="0"/>
                        </a:moveTo>
                        <a:cubicBezTo>
                          <a:pt x="24378" y="0"/>
                          <a:pt x="0" y="24378"/>
                          <a:pt x="0" y="54450"/>
                        </a:cubicBezTo>
                        <a:cubicBezTo>
                          <a:pt x="0" y="84523"/>
                          <a:pt x="24378" y="108901"/>
                          <a:pt x="54450" y="108901"/>
                        </a:cubicBezTo>
                        <a:cubicBezTo>
                          <a:pt x="84523" y="108901"/>
                          <a:pt x="108901" y="84523"/>
                          <a:pt x="108901" y="54450"/>
                        </a:cubicBezTo>
                        <a:cubicBezTo>
                          <a:pt x="108862" y="24395"/>
                          <a:pt x="84506" y="39"/>
                          <a:pt x="54450" y="0"/>
                        </a:cubicBezTo>
                        <a:close/>
                        <a:moveTo>
                          <a:pt x="54450" y="93344"/>
                        </a:moveTo>
                        <a:cubicBezTo>
                          <a:pt x="32971" y="93344"/>
                          <a:pt x="15557" y="75930"/>
                          <a:pt x="15557" y="54450"/>
                        </a:cubicBezTo>
                        <a:cubicBezTo>
                          <a:pt x="15557" y="32971"/>
                          <a:pt x="32971" y="15557"/>
                          <a:pt x="54450" y="15557"/>
                        </a:cubicBezTo>
                        <a:cubicBezTo>
                          <a:pt x="75930" y="15557"/>
                          <a:pt x="93344" y="32971"/>
                          <a:pt x="93344" y="54450"/>
                        </a:cubicBezTo>
                        <a:cubicBezTo>
                          <a:pt x="93327" y="75927"/>
                          <a:pt x="75927" y="93337"/>
                          <a:pt x="54450" y="93367"/>
                        </a:cubicBezTo>
                        <a:close/>
                      </a:path>
                    </a:pathLst>
                  </a:custGeom>
                  <a:solidFill>
                    <a:srgbClr val="000000"/>
                  </a:solidFill>
                  <a:ln w="7739" cap="flat">
                    <a:noFill/>
                    <a:prstDash val="solid"/>
                    <a:miter/>
                  </a:ln>
                </p:spPr>
                <p:txBody>
                  <a:bodyPr rtlCol="0" anchor="ctr"/>
                  <a:lstStyle/>
                  <a:p>
                    <a:endParaRPr lang="en-US" dirty="0"/>
                  </a:p>
                </p:txBody>
              </p:sp>
            </p:grpSp>
          </p:grpSp>
          <p:sp>
            <p:nvSpPr>
              <p:cNvPr id="36" name="TextBox 35">
                <a:extLst>
                  <a:ext uri="{FF2B5EF4-FFF2-40B4-BE49-F238E27FC236}">
                    <a16:creationId xmlns:a16="http://schemas.microsoft.com/office/drawing/2014/main" id="{665746DC-0742-455D-BBD6-4B027B879226}"/>
                  </a:ext>
                </a:extLst>
              </p:cNvPr>
              <p:cNvSpPr txBox="1"/>
              <p:nvPr/>
            </p:nvSpPr>
            <p:spPr>
              <a:xfrm>
                <a:off x="10152978" y="3903076"/>
                <a:ext cx="1504323" cy="584775"/>
              </a:xfrm>
              <a:prstGeom prst="rect">
                <a:avLst/>
              </a:prstGeom>
              <a:noFill/>
            </p:spPr>
            <p:txBody>
              <a:bodyPr wrap="none" rtlCol="0">
                <a:spAutoFit/>
              </a:bodyPr>
              <a:lstStyle/>
              <a:p>
                <a:r>
                  <a:rPr lang="en-US" sz="1600" dirty="0">
                    <a:solidFill>
                      <a:srgbClr val="0033A1"/>
                    </a:solidFill>
                    <a:latin typeface="Franklin Gothic Book" panose="020B0503020102020204" pitchFamily="34" charset="0"/>
                  </a:rPr>
                  <a:t>Peer Navigator </a:t>
                </a:r>
              </a:p>
              <a:p>
                <a:r>
                  <a:rPr lang="en-US" sz="1600" dirty="0">
                    <a:solidFill>
                      <a:srgbClr val="0033A1"/>
                    </a:solidFill>
                    <a:latin typeface="Franklin Gothic Book" panose="020B0503020102020204" pitchFamily="34" charset="0"/>
                  </a:rPr>
                  <a:t>Program</a:t>
                </a:r>
              </a:p>
            </p:txBody>
          </p:sp>
        </p:grpSp>
        <p:sp>
          <p:nvSpPr>
            <p:cNvPr id="69" name="Left Bracket 68">
              <a:extLst>
                <a:ext uri="{FF2B5EF4-FFF2-40B4-BE49-F238E27FC236}">
                  <a16:creationId xmlns:a16="http://schemas.microsoft.com/office/drawing/2014/main" id="{91307E07-9BF0-4D21-A064-2F60F4E07412}"/>
                </a:ext>
              </a:extLst>
            </p:cNvPr>
            <p:cNvSpPr/>
            <p:nvPr/>
          </p:nvSpPr>
          <p:spPr>
            <a:xfrm>
              <a:off x="8945935" y="1244907"/>
              <a:ext cx="188295" cy="4505898"/>
            </a:xfrm>
            <a:prstGeom prst="leftBracket">
              <a:avLst/>
            </a:prstGeom>
            <a:ln w="38100">
              <a:solidFill>
                <a:srgbClr val="800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632651E8-0B8F-4693-B4EC-CC422C8E24C4}"/>
                </a:ext>
              </a:extLst>
            </p:cNvPr>
            <p:cNvGrpSpPr/>
            <p:nvPr/>
          </p:nvGrpSpPr>
          <p:grpSpPr>
            <a:xfrm>
              <a:off x="288812" y="2233464"/>
              <a:ext cx="8837360" cy="3923241"/>
              <a:chOff x="288812" y="2233464"/>
              <a:chExt cx="8837360" cy="3923241"/>
            </a:xfrm>
          </p:grpSpPr>
          <p:grpSp>
            <p:nvGrpSpPr>
              <p:cNvPr id="23" name="Group 22">
                <a:extLst>
                  <a:ext uri="{FF2B5EF4-FFF2-40B4-BE49-F238E27FC236}">
                    <a16:creationId xmlns:a16="http://schemas.microsoft.com/office/drawing/2014/main" id="{8A71B504-B17A-40ED-9D5E-25941DB1CEF3}"/>
                  </a:ext>
                </a:extLst>
              </p:cNvPr>
              <p:cNvGrpSpPr/>
              <p:nvPr/>
            </p:nvGrpSpPr>
            <p:grpSpPr>
              <a:xfrm>
                <a:off x="288812" y="2233464"/>
                <a:ext cx="7176176" cy="3923241"/>
                <a:chOff x="1266939" y="965396"/>
                <a:chExt cx="7722333" cy="4370444"/>
              </a:xfrm>
            </p:grpSpPr>
            <p:sp>
              <p:nvSpPr>
                <p:cNvPr id="14" name="TextBox 13">
                  <a:extLst>
                    <a:ext uri="{FF2B5EF4-FFF2-40B4-BE49-F238E27FC236}">
                      <a16:creationId xmlns:a16="http://schemas.microsoft.com/office/drawing/2014/main" id="{51B0B0E1-1D09-4ADA-8A28-8CB4CAC52853}"/>
                    </a:ext>
                  </a:extLst>
                </p:cNvPr>
                <p:cNvSpPr txBox="1"/>
                <p:nvPr/>
              </p:nvSpPr>
              <p:spPr>
                <a:xfrm>
                  <a:off x="5151289" y="3038681"/>
                  <a:ext cx="1941586" cy="2297159"/>
                </a:xfrm>
                <a:prstGeom prst="rect">
                  <a:avLst/>
                </a:prstGeom>
                <a:noFill/>
              </p:spPr>
              <p:txBody>
                <a:bodyPr wrap="square" rtlCol="0">
                  <a:spAutoFit/>
                </a:bodyPr>
                <a:lstStyle/>
                <a:p>
                  <a:r>
                    <a:rPr lang="en-US" sz="1600" dirty="0">
                      <a:latin typeface="Franklin Gothic Book" panose="020B0503020102020204" pitchFamily="34" charset="0"/>
                    </a:rPr>
                    <a:t>3. </a:t>
                  </a:r>
                </a:p>
                <a:p>
                  <a:r>
                    <a:rPr lang="en-US" sz="1600" dirty="0">
                      <a:latin typeface="Franklin Gothic Book" panose="020B0503020102020204" pitchFamily="34" charset="0"/>
                    </a:rPr>
                    <a:t>Seek more info from:</a:t>
                  </a:r>
                </a:p>
                <a:p>
                  <a:endParaRPr lang="en-US" sz="1600" dirty="0">
                    <a:latin typeface="Franklin Gothic Book" panose="020B0503020102020204" pitchFamily="34" charset="0"/>
                  </a:endParaRPr>
                </a:p>
                <a:p>
                  <a:r>
                    <a:rPr lang="en-US" sz="1600" dirty="0">
                      <a:latin typeface="Franklin Gothic Book" panose="020B0503020102020204" pitchFamily="34" charset="0"/>
                    </a:rPr>
                    <a:t>*Provider network</a:t>
                  </a:r>
                </a:p>
                <a:p>
                  <a:r>
                    <a:rPr lang="en-US" sz="1600" dirty="0">
                      <a:latin typeface="Franklin Gothic Book" panose="020B0503020102020204" pitchFamily="34" charset="0"/>
                    </a:rPr>
                    <a:t>*Clients</a:t>
                  </a:r>
                </a:p>
                <a:p>
                  <a:r>
                    <a:rPr lang="en-US" sz="1600" dirty="0">
                      <a:latin typeface="Franklin Gothic Book" panose="020B0503020102020204" pitchFamily="34" charset="0"/>
                    </a:rPr>
                    <a:t>*Partner services</a:t>
                  </a:r>
                </a:p>
                <a:p>
                  <a:r>
                    <a:rPr lang="en-US" sz="1600" dirty="0">
                      <a:latin typeface="Franklin Gothic Book" panose="020B0503020102020204" pitchFamily="34" charset="0"/>
                    </a:rPr>
                    <a:t>*Medical chart</a:t>
                  </a:r>
                </a:p>
              </p:txBody>
            </p:sp>
            <p:grpSp>
              <p:nvGrpSpPr>
                <p:cNvPr id="20" name="Group 19">
                  <a:extLst>
                    <a:ext uri="{FF2B5EF4-FFF2-40B4-BE49-F238E27FC236}">
                      <a16:creationId xmlns:a16="http://schemas.microsoft.com/office/drawing/2014/main" id="{531C1D2B-4169-4C8C-A536-D82013E6833E}"/>
                    </a:ext>
                  </a:extLst>
                </p:cNvPr>
                <p:cNvGrpSpPr/>
                <p:nvPr/>
              </p:nvGrpSpPr>
              <p:grpSpPr>
                <a:xfrm>
                  <a:off x="1266939" y="965396"/>
                  <a:ext cx="7722333" cy="3547581"/>
                  <a:chOff x="1266939" y="965396"/>
                  <a:chExt cx="7722333" cy="3547581"/>
                </a:xfrm>
              </p:grpSpPr>
              <p:grpSp>
                <p:nvGrpSpPr>
                  <p:cNvPr id="4" name="Group 3">
                    <a:extLst>
                      <a:ext uri="{FF2B5EF4-FFF2-40B4-BE49-F238E27FC236}">
                        <a16:creationId xmlns:a16="http://schemas.microsoft.com/office/drawing/2014/main" id="{CE6C9B4D-ACF9-4559-B1CC-F5E99016CC6C}"/>
                      </a:ext>
                    </a:extLst>
                  </p:cNvPr>
                  <p:cNvGrpSpPr/>
                  <p:nvPr/>
                </p:nvGrpSpPr>
                <p:grpSpPr>
                  <a:xfrm>
                    <a:off x="1266939" y="1499760"/>
                    <a:ext cx="7377551" cy="1325563"/>
                    <a:chOff x="426024" y="3495473"/>
                    <a:chExt cx="11170987" cy="1908053"/>
                  </a:xfrm>
                </p:grpSpPr>
                <p:pic>
                  <p:nvPicPr>
                    <p:cNvPr id="5" name="Content Placeholder 5">
                      <a:extLst>
                        <a:ext uri="{FF2B5EF4-FFF2-40B4-BE49-F238E27FC236}">
                          <a16:creationId xmlns:a16="http://schemas.microsoft.com/office/drawing/2014/main" id="{A4A269F8-CB47-4B90-A95A-347C1894EEFB}"/>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9929904" y="3658708"/>
                      <a:ext cx="1667107" cy="1731038"/>
                    </a:xfrm>
                    <a:prstGeom prst="rect">
                      <a:avLst/>
                    </a:prstGeom>
                  </p:spPr>
                </p:pic>
                <p:pic>
                  <p:nvPicPr>
                    <p:cNvPr id="6" name="Picture 5">
                      <a:extLst>
                        <a:ext uri="{FF2B5EF4-FFF2-40B4-BE49-F238E27FC236}">
                          <a16:creationId xmlns:a16="http://schemas.microsoft.com/office/drawing/2014/main" id="{420F453B-8116-4283-9F3E-566898E305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024" y="3495473"/>
                      <a:ext cx="1894273" cy="1894273"/>
                    </a:xfrm>
                    <a:prstGeom prst="rect">
                      <a:avLst/>
                    </a:prstGeom>
                  </p:spPr>
                </p:pic>
                <p:sp>
                  <p:nvSpPr>
                    <p:cNvPr id="7" name="Right Arrow 8">
                      <a:extLst>
                        <a:ext uri="{FF2B5EF4-FFF2-40B4-BE49-F238E27FC236}">
                          <a16:creationId xmlns:a16="http://schemas.microsoft.com/office/drawing/2014/main" id="{9A13785E-9D2B-4741-BE8E-657FC2127DED}"/>
                        </a:ext>
                      </a:extLst>
                    </p:cNvPr>
                    <p:cNvSpPr/>
                    <p:nvPr/>
                  </p:nvSpPr>
                  <p:spPr>
                    <a:xfrm>
                      <a:off x="2182030" y="4403932"/>
                      <a:ext cx="810369" cy="100435"/>
                    </a:xfrm>
                    <a:prstGeom prst="rightArrow">
                      <a:avLst/>
                    </a:prstGeom>
                    <a:solidFill>
                      <a:schemeClr val="accent5"/>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9">
                      <a:extLst>
                        <a:ext uri="{FF2B5EF4-FFF2-40B4-BE49-F238E27FC236}">
                          <a16:creationId xmlns:a16="http://schemas.microsoft.com/office/drawing/2014/main" id="{49E78AF3-89F4-4213-8ADF-A106797F690A}"/>
                        </a:ext>
                      </a:extLst>
                    </p:cNvPr>
                    <p:cNvSpPr/>
                    <p:nvPr/>
                  </p:nvSpPr>
                  <p:spPr>
                    <a:xfrm>
                      <a:off x="5300101" y="4403932"/>
                      <a:ext cx="810369" cy="100435"/>
                    </a:xfrm>
                    <a:prstGeom prst="rightArrow">
                      <a:avLst/>
                    </a:prstGeom>
                    <a:solidFill>
                      <a:schemeClr val="accent5"/>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1816919F-A854-4DD4-80E4-2E78BA653A12}"/>
                        </a:ext>
                      </a:extLst>
                    </p:cNvPr>
                    <p:cNvPicPr>
                      <a:picLocks noChangeAspect="1"/>
                    </p:cNvPicPr>
                    <p:nvPr/>
                  </p:nvPicPr>
                  <p:blipFill>
                    <a:blip r:embed="rId5">
                      <a:biLevel thresh="75000"/>
                      <a:extLst>
                        <a:ext uri="{28A0092B-C50C-407E-A947-70E740481C1C}">
                          <a14:useLocalDpi xmlns:a14="http://schemas.microsoft.com/office/drawing/2010/main" val="0"/>
                        </a:ext>
                      </a:extLst>
                    </a:blip>
                    <a:stretch>
                      <a:fillRect/>
                    </a:stretch>
                  </p:blipFill>
                  <p:spPr>
                    <a:xfrm>
                      <a:off x="6511558" y="3499737"/>
                      <a:ext cx="1894274" cy="1894274"/>
                    </a:xfrm>
                    <a:prstGeom prst="rect">
                      <a:avLst/>
                    </a:prstGeom>
                  </p:spPr>
                </p:pic>
                <p:sp>
                  <p:nvSpPr>
                    <p:cNvPr id="10" name="Right Arrow 11">
                      <a:extLst>
                        <a:ext uri="{FF2B5EF4-FFF2-40B4-BE49-F238E27FC236}">
                          <a16:creationId xmlns:a16="http://schemas.microsoft.com/office/drawing/2014/main" id="{F271AF11-AC5E-4261-8C58-C0237352A8D7}"/>
                        </a:ext>
                      </a:extLst>
                    </p:cNvPr>
                    <p:cNvSpPr/>
                    <p:nvPr/>
                  </p:nvSpPr>
                  <p:spPr>
                    <a:xfrm>
                      <a:off x="8727421" y="4446874"/>
                      <a:ext cx="810369" cy="100435"/>
                    </a:xfrm>
                    <a:prstGeom prst="rightArrow">
                      <a:avLst/>
                    </a:prstGeom>
                    <a:solidFill>
                      <a:schemeClr val="accent5"/>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Content Placeholder 5">
                      <a:extLst>
                        <a:ext uri="{FF2B5EF4-FFF2-40B4-BE49-F238E27FC236}">
                          <a16:creationId xmlns:a16="http://schemas.microsoft.com/office/drawing/2014/main" id="{CD2AAEB1-D9A0-4811-9D00-5C4F7FE25B56}"/>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3313590" y="3672488"/>
                      <a:ext cx="1667107" cy="1731038"/>
                    </a:xfrm>
                    <a:prstGeom prst="rect">
                      <a:avLst/>
                    </a:prstGeom>
                  </p:spPr>
                </p:pic>
              </p:grpSp>
              <p:sp>
                <p:nvSpPr>
                  <p:cNvPr id="12" name="TextBox 11">
                    <a:extLst>
                      <a:ext uri="{FF2B5EF4-FFF2-40B4-BE49-F238E27FC236}">
                        <a16:creationId xmlns:a16="http://schemas.microsoft.com/office/drawing/2014/main" id="{7A1756BD-C78F-4973-8E1B-A222FBB91AE6}"/>
                      </a:ext>
                    </a:extLst>
                  </p:cNvPr>
                  <p:cNvSpPr txBox="1"/>
                  <p:nvPr/>
                </p:nvSpPr>
                <p:spPr>
                  <a:xfrm>
                    <a:off x="1322672" y="3038681"/>
                    <a:ext cx="1722457" cy="1200008"/>
                  </a:xfrm>
                  <a:prstGeom prst="rect">
                    <a:avLst/>
                  </a:prstGeom>
                  <a:noFill/>
                </p:spPr>
                <p:txBody>
                  <a:bodyPr wrap="square" rtlCol="0">
                    <a:spAutoFit/>
                  </a:bodyPr>
                  <a:lstStyle/>
                  <a:p>
                    <a:r>
                      <a:rPr lang="en-US" sz="1600" dirty="0">
                        <a:latin typeface="Franklin Gothic Book" panose="020B0503020102020204" pitchFamily="34" charset="0"/>
                      </a:rPr>
                      <a:t>1.</a:t>
                    </a:r>
                  </a:p>
                  <a:p>
                    <a:r>
                      <a:rPr lang="en-US" sz="1600" dirty="0">
                        <a:latin typeface="Franklin Gothic Book" panose="020B0503020102020204" pitchFamily="34" charset="0"/>
                      </a:rPr>
                      <a:t>Surveillance analysis and report</a:t>
                    </a:r>
                  </a:p>
                </p:txBody>
              </p:sp>
              <p:sp>
                <p:nvSpPr>
                  <p:cNvPr id="13" name="TextBox 12">
                    <a:extLst>
                      <a:ext uri="{FF2B5EF4-FFF2-40B4-BE49-F238E27FC236}">
                        <a16:creationId xmlns:a16="http://schemas.microsoft.com/office/drawing/2014/main" id="{12AC1375-2208-48F8-A41F-AB2F1F3D970E}"/>
                      </a:ext>
                    </a:extLst>
                  </p:cNvPr>
                  <p:cNvSpPr txBox="1"/>
                  <p:nvPr/>
                </p:nvSpPr>
                <p:spPr>
                  <a:xfrm>
                    <a:off x="3173947" y="3038681"/>
                    <a:ext cx="1492816" cy="1474296"/>
                  </a:xfrm>
                  <a:prstGeom prst="rect">
                    <a:avLst/>
                  </a:prstGeom>
                  <a:noFill/>
                </p:spPr>
                <p:txBody>
                  <a:bodyPr wrap="square" rtlCol="0">
                    <a:spAutoFit/>
                  </a:bodyPr>
                  <a:lstStyle/>
                  <a:p>
                    <a:r>
                      <a:rPr lang="en-US" sz="1600" dirty="0">
                        <a:latin typeface="Franklin Gothic Book" panose="020B0503020102020204" pitchFamily="34" charset="0"/>
                      </a:rPr>
                      <a:t>2. </a:t>
                    </a:r>
                  </a:p>
                  <a:p>
                    <a:r>
                      <a:rPr lang="en-US" sz="1600" dirty="0">
                        <a:latin typeface="Franklin Gothic Book" panose="020B0503020102020204" pitchFamily="34" charset="0"/>
                      </a:rPr>
                      <a:t>Review and division of exploratory tasks</a:t>
                    </a:r>
                  </a:p>
                </p:txBody>
              </p:sp>
              <p:sp>
                <p:nvSpPr>
                  <p:cNvPr id="15" name="TextBox 14">
                    <a:extLst>
                      <a:ext uri="{FF2B5EF4-FFF2-40B4-BE49-F238E27FC236}">
                        <a16:creationId xmlns:a16="http://schemas.microsoft.com/office/drawing/2014/main" id="{3E90C07A-AB9E-490A-924B-DA797CD7152D}"/>
                      </a:ext>
                    </a:extLst>
                  </p:cNvPr>
                  <p:cNvSpPr txBox="1"/>
                  <p:nvPr/>
                </p:nvSpPr>
                <p:spPr>
                  <a:xfrm>
                    <a:off x="7496456" y="3036516"/>
                    <a:ext cx="1492816" cy="1474295"/>
                  </a:xfrm>
                  <a:prstGeom prst="rect">
                    <a:avLst/>
                  </a:prstGeom>
                  <a:noFill/>
                </p:spPr>
                <p:txBody>
                  <a:bodyPr wrap="square" rtlCol="0">
                    <a:spAutoFit/>
                  </a:bodyPr>
                  <a:lstStyle/>
                  <a:p>
                    <a:r>
                      <a:rPr lang="en-US" sz="1600" dirty="0">
                        <a:latin typeface="Franklin Gothic Book" panose="020B0503020102020204" pitchFamily="34" charset="0"/>
                      </a:rPr>
                      <a:t>4. </a:t>
                    </a:r>
                  </a:p>
                  <a:p>
                    <a:r>
                      <a:rPr lang="en-US" sz="1600" dirty="0">
                        <a:latin typeface="Franklin Gothic Book" panose="020B0503020102020204" pitchFamily="34" charset="0"/>
                      </a:rPr>
                      <a:t>Review and determine level of follow-up</a:t>
                    </a:r>
                  </a:p>
                </p:txBody>
              </p:sp>
              <p:sp>
                <p:nvSpPr>
                  <p:cNvPr id="16" name="TextBox 15">
                    <a:extLst>
                      <a:ext uri="{FF2B5EF4-FFF2-40B4-BE49-F238E27FC236}">
                        <a16:creationId xmlns:a16="http://schemas.microsoft.com/office/drawing/2014/main" id="{E8A4CFF2-8A5D-4114-9D51-2EB7120C3D83}"/>
                      </a:ext>
                    </a:extLst>
                  </p:cNvPr>
                  <p:cNvSpPr txBox="1"/>
                  <p:nvPr/>
                </p:nvSpPr>
                <p:spPr>
                  <a:xfrm>
                    <a:off x="1469944" y="969052"/>
                    <a:ext cx="1251017" cy="411431"/>
                  </a:xfrm>
                  <a:prstGeom prst="rect">
                    <a:avLst/>
                  </a:prstGeom>
                  <a:noFill/>
                </p:spPr>
                <p:txBody>
                  <a:bodyPr wrap="square" rtlCol="0">
                    <a:spAutoFit/>
                  </a:bodyPr>
                  <a:lstStyle/>
                  <a:p>
                    <a:r>
                      <a:rPr lang="en-US" b="1" dirty="0">
                        <a:solidFill>
                          <a:srgbClr val="0033A1"/>
                        </a:solidFill>
                        <a:latin typeface="Franklin Gothic Book" panose="020B0503020102020204" pitchFamily="34" charset="0"/>
                      </a:rPr>
                      <a:t>Analysis</a:t>
                    </a:r>
                  </a:p>
                </p:txBody>
              </p:sp>
              <p:sp>
                <p:nvSpPr>
                  <p:cNvPr id="17" name="TextBox 16">
                    <a:extLst>
                      <a:ext uri="{FF2B5EF4-FFF2-40B4-BE49-F238E27FC236}">
                        <a16:creationId xmlns:a16="http://schemas.microsoft.com/office/drawing/2014/main" id="{2F07D544-96BA-4242-9C86-BF0B39602C28}"/>
                      </a:ext>
                    </a:extLst>
                  </p:cNvPr>
                  <p:cNvSpPr txBox="1"/>
                  <p:nvPr/>
                </p:nvSpPr>
                <p:spPr>
                  <a:xfrm>
                    <a:off x="3312644" y="969052"/>
                    <a:ext cx="1251017" cy="411431"/>
                  </a:xfrm>
                  <a:prstGeom prst="rect">
                    <a:avLst/>
                  </a:prstGeom>
                  <a:noFill/>
                </p:spPr>
                <p:txBody>
                  <a:bodyPr wrap="square" rtlCol="0">
                    <a:spAutoFit/>
                  </a:bodyPr>
                  <a:lstStyle/>
                  <a:p>
                    <a:r>
                      <a:rPr lang="en-US" b="1" dirty="0">
                        <a:solidFill>
                          <a:srgbClr val="0033A1"/>
                        </a:solidFill>
                        <a:latin typeface="Franklin Gothic Book" panose="020B0503020102020204" pitchFamily="34" charset="0"/>
                      </a:rPr>
                      <a:t>Review</a:t>
                    </a:r>
                  </a:p>
                </p:txBody>
              </p:sp>
              <p:sp>
                <p:nvSpPr>
                  <p:cNvPr id="18" name="TextBox 17">
                    <a:extLst>
                      <a:ext uri="{FF2B5EF4-FFF2-40B4-BE49-F238E27FC236}">
                        <a16:creationId xmlns:a16="http://schemas.microsoft.com/office/drawing/2014/main" id="{07470F4D-68F2-4886-8462-D2530457145B}"/>
                      </a:ext>
                    </a:extLst>
                  </p:cNvPr>
                  <p:cNvSpPr txBox="1"/>
                  <p:nvPr/>
                </p:nvSpPr>
                <p:spPr>
                  <a:xfrm>
                    <a:off x="5170344" y="965396"/>
                    <a:ext cx="1722458" cy="411431"/>
                  </a:xfrm>
                  <a:prstGeom prst="rect">
                    <a:avLst/>
                  </a:prstGeom>
                  <a:noFill/>
                </p:spPr>
                <p:txBody>
                  <a:bodyPr wrap="square" rtlCol="0">
                    <a:spAutoFit/>
                  </a:bodyPr>
                  <a:lstStyle/>
                  <a:p>
                    <a:r>
                      <a:rPr lang="en-US" b="1" dirty="0">
                        <a:solidFill>
                          <a:srgbClr val="0033A1"/>
                        </a:solidFill>
                        <a:latin typeface="Franklin Gothic Book" panose="020B0503020102020204" pitchFamily="34" charset="0"/>
                      </a:rPr>
                      <a:t>Investigation</a:t>
                    </a:r>
                  </a:p>
                </p:txBody>
              </p:sp>
              <p:sp>
                <p:nvSpPr>
                  <p:cNvPr id="19" name="TextBox 18">
                    <a:extLst>
                      <a:ext uri="{FF2B5EF4-FFF2-40B4-BE49-F238E27FC236}">
                        <a16:creationId xmlns:a16="http://schemas.microsoft.com/office/drawing/2014/main" id="{8F11A7D7-FCF0-4E19-8774-EECDAA43CC25}"/>
                      </a:ext>
                    </a:extLst>
                  </p:cNvPr>
                  <p:cNvSpPr txBox="1"/>
                  <p:nvPr/>
                </p:nvSpPr>
                <p:spPr>
                  <a:xfrm>
                    <a:off x="7737181" y="965396"/>
                    <a:ext cx="1251017" cy="411431"/>
                  </a:xfrm>
                  <a:prstGeom prst="rect">
                    <a:avLst/>
                  </a:prstGeom>
                  <a:noFill/>
                </p:spPr>
                <p:txBody>
                  <a:bodyPr wrap="square" rtlCol="0">
                    <a:spAutoFit/>
                  </a:bodyPr>
                  <a:lstStyle/>
                  <a:p>
                    <a:r>
                      <a:rPr lang="en-US" b="1" dirty="0">
                        <a:solidFill>
                          <a:srgbClr val="0033A1"/>
                        </a:solidFill>
                        <a:latin typeface="Franklin Gothic Book" panose="020B0503020102020204" pitchFamily="34" charset="0"/>
                      </a:rPr>
                      <a:t>Plan</a:t>
                    </a:r>
                  </a:p>
                </p:txBody>
              </p:sp>
            </p:grpSp>
          </p:grpSp>
          <p:sp>
            <p:nvSpPr>
              <p:cNvPr id="58" name="TextBox 57">
                <a:extLst>
                  <a:ext uri="{FF2B5EF4-FFF2-40B4-BE49-F238E27FC236}">
                    <a16:creationId xmlns:a16="http://schemas.microsoft.com/office/drawing/2014/main" id="{011B86FE-D788-4ADC-B232-9B1B7D3BCB4A}"/>
                  </a:ext>
                </a:extLst>
              </p:cNvPr>
              <p:cNvSpPr txBox="1"/>
              <p:nvPr/>
            </p:nvSpPr>
            <p:spPr>
              <a:xfrm>
                <a:off x="7501860" y="2233464"/>
                <a:ext cx="1162540" cy="369332"/>
              </a:xfrm>
              <a:prstGeom prst="rect">
                <a:avLst/>
              </a:prstGeom>
              <a:noFill/>
            </p:spPr>
            <p:txBody>
              <a:bodyPr wrap="square" rtlCol="0">
                <a:spAutoFit/>
              </a:bodyPr>
              <a:lstStyle/>
              <a:p>
                <a:r>
                  <a:rPr lang="en-US" b="1" dirty="0">
                    <a:solidFill>
                      <a:srgbClr val="0033A1"/>
                    </a:solidFill>
                    <a:latin typeface="Franklin Gothic Book" panose="020B0503020102020204" pitchFamily="34" charset="0"/>
                  </a:rPr>
                  <a:t>Response</a:t>
                </a:r>
              </a:p>
            </p:txBody>
          </p:sp>
          <p:sp>
            <p:nvSpPr>
              <p:cNvPr id="70" name="TextBox 69">
                <a:extLst>
                  <a:ext uri="{FF2B5EF4-FFF2-40B4-BE49-F238E27FC236}">
                    <a16:creationId xmlns:a16="http://schemas.microsoft.com/office/drawing/2014/main" id="{B2D24922-158A-482D-9CF6-C00A32BDD85E}"/>
                  </a:ext>
                </a:extLst>
              </p:cNvPr>
              <p:cNvSpPr txBox="1"/>
              <p:nvPr/>
            </p:nvSpPr>
            <p:spPr>
              <a:xfrm>
                <a:off x="7738934" y="4092658"/>
                <a:ext cx="1387238" cy="1323439"/>
              </a:xfrm>
              <a:prstGeom prst="rect">
                <a:avLst/>
              </a:prstGeom>
              <a:noFill/>
            </p:spPr>
            <p:txBody>
              <a:bodyPr wrap="square" rtlCol="0">
                <a:spAutoFit/>
              </a:bodyPr>
              <a:lstStyle/>
              <a:p>
                <a:r>
                  <a:rPr lang="en-US" sz="1600" dirty="0">
                    <a:latin typeface="Franklin Gothic Book" panose="020B0503020102020204" pitchFamily="34" charset="0"/>
                  </a:rPr>
                  <a:t>5. </a:t>
                </a:r>
              </a:p>
              <a:p>
                <a:r>
                  <a:rPr lang="en-US" sz="1600" dirty="0">
                    <a:latin typeface="Franklin Gothic Book" panose="020B0503020102020204" pitchFamily="34" charset="0"/>
                  </a:rPr>
                  <a:t>Direct / </a:t>
                </a:r>
              </a:p>
              <a:p>
                <a:r>
                  <a:rPr lang="en-US" sz="1600" dirty="0">
                    <a:latin typeface="Franklin Gothic Book" panose="020B0503020102020204" pitchFamily="34" charset="0"/>
                  </a:rPr>
                  <a:t>re-direct</a:t>
                </a:r>
              </a:p>
              <a:p>
                <a:r>
                  <a:rPr lang="en-US" sz="1600" dirty="0">
                    <a:latin typeface="Franklin Gothic Book" panose="020B0503020102020204" pitchFamily="34" charset="0"/>
                  </a:rPr>
                  <a:t>program activities</a:t>
                </a:r>
              </a:p>
            </p:txBody>
          </p:sp>
          <p:sp>
            <p:nvSpPr>
              <p:cNvPr id="72" name="Right Arrow 11">
                <a:extLst>
                  <a:ext uri="{FF2B5EF4-FFF2-40B4-BE49-F238E27FC236}">
                    <a16:creationId xmlns:a16="http://schemas.microsoft.com/office/drawing/2014/main" id="{5DEF4F4B-F228-431C-85D6-B4C4BEFB7E7C}"/>
                  </a:ext>
                </a:extLst>
              </p:cNvPr>
              <p:cNvSpPr/>
              <p:nvPr/>
            </p:nvSpPr>
            <p:spPr>
              <a:xfrm>
                <a:off x="7817369" y="3273024"/>
                <a:ext cx="497334" cy="62635"/>
              </a:xfrm>
              <a:prstGeom prst="rightArrow">
                <a:avLst/>
              </a:prstGeom>
              <a:solidFill>
                <a:schemeClr val="accent5"/>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887097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56BEE-CB26-40B3-94EC-5496A16562D0}"/>
              </a:ext>
            </a:extLst>
          </p:cNvPr>
          <p:cNvSpPr>
            <a:spLocks noGrp="1"/>
          </p:cNvSpPr>
          <p:nvPr>
            <p:ph type="title"/>
          </p:nvPr>
        </p:nvSpPr>
        <p:spPr>
          <a:xfrm>
            <a:off x="345257" y="-32921"/>
            <a:ext cx="11691740" cy="1325563"/>
          </a:xfrm>
        </p:spPr>
        <p:txBody>
          <a:bodyPr>
            <a:normAutofit/>
          </a:bodyPr>
          <a:lstStyle/>
          <a:p>
            <a:r>
              <a:rPr lang="en-US" sz="3200" b="1" dirty="0">
                <a:latin typeface="Leelawadee" panose="020B0502040204020203" pitchFamily="34" charset="-34"/>
                <a:cs typeface="Leelawadee" panose="020B0502040204020203" pitchFamily="34" charset="-34"/>
              </a:rPr>
              <a:t>Routine HIV cluster detection activities</a:t>
            </a:r>
          </a:p>
        </p:txBody>
      </p:sp>
      <p:sp>
        <p:nvSpPr>
          <p:cNvPr id="17" name="TextBox 16">
            <a:extLst>
              <a:ext uri="{FF2B5EF4-FFF2-40B4-BE49-F238E27FC236}">
                <a16:creationId xmlns:a16="http://schemas.microsoft.com/office/drawing/2014/main" id="{1861D498-FBBC-4FA5-8315-F459F1415F01}"/>
              </a:ext>
            </a:extLst>
          </p:cNvPr>
          <p:cNvSpPr txBox="1"/>
          <p:nvPr/>
        </p:nvSpPr>
        <p:spPr>
          <a:xfrm>
            <a:off x="8328178" y="2602714"/>
            <a:ext cx="3787856" cy="2031325"/>
          </a:xfrm>
          <a:prstGeom prst="rect">
            <a:avLst/>
          </a:prstGeom>
          <a:noFill/>
        </p:spPr>
        <p:txBody>
          <a:bodyPr wrap="square" rtlCol="0">
            <a:spAutoFit/>
          </a:bodyPr>
          <a:lstStyle/>
          <a:p>
            <a:r>
              <a:rPr lang="en-US" dirty="0">
                <a:solidFill>
                  <a:srgbClr val="2A5934"/>
                </a:solidFill>
                <a:latin typeface="Franklin Gothic Book" panose="020B0503020102020204" pitchFamily="34" charset="0"/>
              </a:rPr>
              <a:t>Detects transmission of co-occurring conditions of HCV and HIV within common social networks </a:t>
            </a:r>
          </a:p>
          <a:p>
            <a:endParaRPr lang="en-US" dirty="0">
              <a:latin typeface="Franklin Gothic Book" panose="020B0503020102020204" pitchFamily="34" charset="0"/>
            </a:endParaRPr>
          </a:p>
          <a:p>
            <a:r>
              <a:rPr lang="en-US" dirty="0">
                <a:latin typeface="Franklin Gothic Book" panose="020B0503020102020204" pitchFamily="34" charset="0"/>
              </a:rPr>
              <a:t>HCV clusters examined as precursor to an HIV cluster or outbreak</a:t>
            </a:r>
          </a:p>
          <a:p>
            <a:endParaRPr lang="en-US" dirty="0">
              <a:latin typeface="Franklin Gothic Book" panose="020B0503020102020204" pitchFamily="34" charset="0"/>
            </a:endParaRPr>
          </a:p>
        </p:txBody>
      </p:sp>
      <p:grpSp>
        <p:nvGrpSpPr>
          <p:cNvPr id="53" name="Group 52">
            <a:extLst>
              <a:ext uri="{FF2B5EF4-FFF2-40B4-BE49-F238E27FC236}">
                <a16:creationId xmlns:a16="http://schemas.microsoft.com/office/drawing/2014/main" id="{FF23B2D7-AE7B-4391-B426-E08F32C89C48}"/>
              </a:ext>
            </a:extLst>
          </p:cNvPr>
          <p:cNvGrpSpPr/>
          <p:nvPr/>
        </p:nvGrpSpPr>
        <p:grpSpPr>
          <a:xfrm>
            <a:off x="220318" y="1172895"/>
            <a:ext cx="11751363" cy="1008445"/>
            <a:chOff x="267453" y="1864653"/>
            <a:chExt cx="11751363" cy="1008445"/>
          </a:xfrm>
        </p:grpSpPr>
        <p:grpSp>
          <p:nvGrpSpPr>
            <p:cNvPr id="13" name="Group 12">
              <a:extLst>
                <a:ext uri="{FF2B5EF4-FFF2-40B4-BE49-F238E27FC236}">
                  <a16:creationId xmlns:a16="http://schemas.microsoft.com/office/drawing/2014/main" id="{5146901F-A9CA-43AB-AAB2-50AEE0C76B9D}"/>
                </a:ext>
              </a:extLst>
            </p:cNvPr>
            <p:cNvGrpSpPr/>
            <p:nvPr/>
          </p:nvGrpSpPr>
          <p:grpSpPr>
            <a:xfrm>
              <a:off x="267453" y="1864653"/>
              <a:ext cx="11751363" cy="1008445"/>
              <a:chOff x="294187" y="3638368"/>
              <a:chExt cx="11751363" cy="1008445"/>
            </a:xfrm>
          </p:grpSpPr>
          <p:grpSp>
            <p:nvGrpSpPr>
              <p:cNvPr id="4" name="Group 3">
                <a:extLst>
                  <a:ext uri="{FF2B5EF4-FFF2-40B4-BE49-F238E27FC236}">
                    <a16:creationId xmlns:a16="http://schemas.microsoft.com/office/drawing/2014/main" id="{31A3FC9B-77E0-4C00-8D18-076A6FED1369}"/>
                  </a:ext>
                </a:extLst>
              </p:cNvPr>
              <p:cNvGrpSpPr/>
              <p:nvPr/>
            </p:nvGrpSpPr>
            <p:grpSpPr>
              <a:xfrm>
                <a:off x="294187" y="3638368"/>
                <a:ext cx="11751363" cy="1008445"/>
                <a:chOff x="403070" y="3717040"/>
                <a:chExt cx="11751363" cy="1008445"/>
              </a:xfrm>
            </p:grpSpPr>
            <p:sp>
              <p:nvSpPr>
                <p:cNvPr id="7" name="Freeform: Shape 6">
                  <a:extLst>
                    <a:ext uri="{FF2B5EF4-FFF2-40B4-BE49-F238E27FC236}">
                      <a16:creationId xmlns:a16="http://schemas.microsoft.com/office/drawing/2014/main" id="{6E9EF3C1-BDA1-40D9-8250-E319B64BA9F4}"/>
                    </a:ext>
                  </a:extLst>
                </p:cNvPr>
                <p:cNvSpPr/>
                <p:nvPr/>
              </p:nvSpPr>
              <p:spPr>
                <a:xfrm>
                  <a:off x="403070" y="3742294"/>
                  <a:ext cx="3640120" cy="983191"/>
                </a:xfrm>
                <a:custGeom>
                  <a:avLst/>
                  <a:gdLst>
                    <a:gd name="connsiteX0" fmla="*/ 0 w 6263640"/>
                    <a:gd name="connsiteY0" fmla="*/ 238295 h 1429740"/>
                    <a:gd name="connsiteX1" fmla="*/ 238295 w 6263640"/>
                    <a:gd name="connsiteY1" fmla="*/ 0 h 1429740"/>
                    <a:gd name="connsiteX2" fmla="*/ 6025345 w 6263640"/>
                    <a:gd name="connsiteY2" fmla="*/ 0 h 1429740"/>
                    <a:gd name="connsiteX3" fmla="*/ 6263640 w 6263640"/>
                    <a:gd name="connsiteY3" fmla="*/ 238295 h 1429740"/>
                    <a:gd name="connsiteX4" fmla="*/ 6263640 w 6263640"/>
                    <a:gd name="connsiteY4" fmla="*/ 1191445 h 1429740"/>
                    <a:gd name="connsiteX5" fmla="*/ 6025345 w 6263640"/>
                    <a:gd name="connsiteY5" fmla="*/ 1429740 h 1429740"/>
                    <a:gd name="connsiteX6" fmla="*/ 238295 w 6263640"/>
                    <a:gd name="connsiteY6" fmla="*/ 1429740 h 1429740"/>
                    <a:gd name="connsiteX7" fmla="*/ 0 w 6263640"/>
                    <a:gd name="connsiteY7" fmla="*/ 1191445 h 1429740"/>
                    <a:gd name="connsiteX8" fmla="*/ 0 w 6263640"/>
                    <a:gd name="connsiteY8" fmla="*/ 238295 h 142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3640" h="1429740">
                      <a:moveTo>
                        <a:pt x="0" y="238295"/>
                      </a:moveTo>
                      <a:cubicBezTo>
                        <a:pt x="0" y="106688"/>
                        <a:pt x="106688" y="0"/>
                        <a:pt x="238295" y="0"/>
                      </a:cubicBezTo>
                      <a:lnTo>
                        <a:pt x="6025345" y="0"/>
                      </a:lnTo>
                      <a:cubicBezTo>
                        <a:pt x="6156952" y="0"/>
                        <a:pt x="6263640" y="106688"/>
                        <a:pt x="6263640" y="238295"/>
                      </a:cubicBezTo>
                      <a:lnTo>
                        <a:pt x="6263640" y="1191445"/>
                      </a:lnTo>
                      <a:cubicBezTo>
                        <a:pt x="6263640" y="1323052"/>
                        <a:pt x="6156952" y="1429740"/>
                        <a:pt x="6025345" y="1429740"/>
                      </a:cubicBezTo>
                      <a:lnTo>
                        <a:pt x="238295" y="1429740"/>
                      </a:lnTo>
                      <a:cubicBezTo>
                        <a:pt x="106688" y="1429740"/>
                        <a:pt x="0" y="1323052"/>
                        <a:pt x="0" y="1191445"/>
                      </a:cubicBezTo>
                      <a:lnTo>
                        <a:pt x="0" y="238295"/>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68854" tIns="168854" rIns="168854" bIns="168854" numCol="1" spcCol="1270" anchor="ctr" anchorCtr="0">
                  <a:noAutofit/>
                </a:bodyPr>
                <a:lstStyle/>
                <a:p>
                  <a:pPr marL="0" lvl="0" indent="0" algn="l" defTabSz="1155700">
                    <a:lnSpc>
                      <a:spcPct val="90000"/>
                    </a:lnSpc>
                    <a:spcBef>
                      <a:spcPct val="0"/>
                    </a:spcBef>
                    <a:spcAft>
                      <a:spcPct val="35000"/>
                    </a:spcAft>
                    <a:buNone/>
                  </a:pPr>
                  <a:r>
                    <a:rPr lang="en-US" sz="2400" kern="1200" dirty="0">
                      <a:latin typeface="Franklin Gothic Book" panose="020B0503020102020204" pitchFamily="34" charset="0"/>
                    </a:rPr>
                    <a:t>Time-space </a:t>
                  </a:r>
                </a:p>
                <a:p>
                  <a:pPr marL="0" lvl="0" indent="0" algn="l" defTabSz="1155700">
                    <a:lnSpc>
                      <a:spcPct val="90000"/>
                    </a:lnSpc>
                    <a:spcBef>
                      <a:spcPct val="0"/>
                    </a:spcBef>
                    <a:spcAft>
                      <a:spcPct val="35000"/>
                    </a:spcAft>
                    <a:buNone/>
                  </a:pPr>
                  <a:r>
                    <a:rPr lang="en-US" sz="2400" dirty="0">
                      <a:latin typeface="Franklin Gothic Book" panose="020B0503020102020204" pitchFamily="34" charset="0"/>
                    </a:rPr>
                    <a:t>a</a:t>
                  </a:r>
                  <a:r>
                    <a:rPr lang="en-US" sz="2400" kern="1200" dirty="0">
                      <a:latin typeface="Franklin Gothic Book" panose="020B0503020102020204" pitchFamily="34" charset="0"/>
                    </a:rPr>
                    <a:t>nalysis</a:t>
                  </a:r>
                </a:p>
              </p:txBody>
            </p:sp>
            <p:sp>
              <p:nvSpPr>
                <p:cNvPr id="9" name="Freeform: Shape 8">
                  <a:extLst>
                    <a:ext uri="{FF2B5EF4-FFF2-40B4-BE49-F238E27FC236}">
                      <a16:creationId xmlns:a16="http://schemas.microsoft.com/office/drawing/2014/main" id="{B512E3AE-C2F3-4067-904F-6899B799F5A6}"/>
                    </a:ext>
                  </a:extLst>
                </p:cNvPr>
                <p:cNvSpPr/>
                <p:nvPr/>
              </p:nvSpPr>
              <p:spPr>
                <a:xfrm>
                  <a:off x="8366576" y="3717040"/>
                  <a:ext cx="3787857" cy="1008445"/>
                </a:xfrm>
                <a:custGeom>
                  <a:avLst/>
                  <a:gdLst>
                    <a:gd name="connsiteX0" fmla="*/ 0 w 6263640"/>
                    <a:gd name="connsiteY0" fmla="*/ 238295 h 1429740"/>
                    <a:gd name="connsiteX1" fmla="*/ 238295 w 6263640"/>
                    <a:gd name="connsiteY1" fmla="*/ 0 h 1429740"/>
                    <a:gd name="connsiteX2" fmla="*/ 6025345 w 6263640"/>
                    <a:gd name="connsiteY2" fmla="*/ 0 h 1429740"/>
                    <a:gd name="connsiteX3" fmla="*/ 6263640 w 6263640"/>
                    <a:gd name="connsiteY3" fmla="*/ 238295 h 1429740"/>
                    <a:gd name="connsiteX4" fmla="*/ 6263640 w 6263640"/>
                    <a:gd name="connsiteY4" fmla="*/ 1191445 h 1429740"/>
                    <a:gd name="connsiteX5" fmla="*/ 6025345 w 6263640"/>
                    <a:gd name="connsiteY5" fmla="*/ 1429740 h 1429740"/>
                    <a:gd name="connsiteX6" fmla="*/ 238295 w 6263640"/>
                    <a:gd name="connsiteY6" fmla="*/ 1429740 h 1429740"/>
                    <a:gd name="connsiteX7" fmla="*/ 0 w 6263640"/>
                    <a:gd name="connsiteY7" fmla="*/ 1191445 h 1429740"/>
                    <a:gd name="connsiteX8" fmla="*/ 0 w 6263640"/>
                    <a:gd name="connsiteY8" fmla="*/ 238295 h 142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3640" h="1429740">
                      <a:moveTo>
                        <a:pt x="0" y="238295"/>
                      </a:moveTo>
                      <a:cubicBezTo>
                        <a:pt x="0" y="106688"/>
                        <a:pt x="106688" y="0"/>
                        <a:pt x="238295" y="0"/>
                      </a:cubicBezTo>
                      <a:lnTo>
                        <a:pt x="6025345" y="0"/>
                      </a:lnTo>
                      <a:cubicBezTo>
                        <a:pt x="6156952" y="0"/>
                        <a:pt x="6263640" y="106688"/>
                        <a:pt x="6263640" y="238295"/>
                      </a:cubicBezTo>
                      <a:lnTo>
                        <a:pt x="6263640" y="1191445"/>
                      </a:lnTo>
                      <a:cubicBezTo>
                        <a:pt x="6263640" y="1323052"/>
                        <a:pt x="6156952" y="1429740"/>
                        <a:pt x="6025345" y="1429740"/>
                      </a:cubicBezTo>
                      <a:lnTo>
                        <a:pt x="238295" y="1429740"/>
                      </a:lnTo>
                      <a:cubicBezTo>
                        <a:pt x="106688" y="1429740"/>
                        <a:pt x="0" y="1323052"/>
                        <a:pt x="0" y="1191445"/>
                      </a:cubicBezTo>
                      <a:lnTo>
                        <a:pt x="0" y="238295"/>
                      </a:lnTo>
                      <a:close/>
                    </a:path>
                  </a:pathLst>
                </a:custGeom>
              </p:spPr>
              <p:style>
                <a:lnRef idx="2">
                  <a:schemeClr val="lt1">
                    <a:hueOff val="0"/>
                    <a:satOff val="0"/>
                    <a:lumOff val="0"/>
                    <a:alphaOff val="0"/>
                  </a:schemeClr>
                </a:lnRef>
                <a:fillRef idx="1">
                  <a:schemeClr val="accent5">
                    <a:hueOff val="-4071773"/>
                    <a:satOff val="-80191"/>
                    <a:lumOff val="9411"/>
                    <a:alphaOff val="0"/>
                  </a:schemeClr>
                </a:fillRef>
                <a:effectRef idx="0">
                  <a:schemeClr val="accent5">
                    <a:hueOff val="-4071773"/>
                    <a:satOff val="-80191"/>
                    <a:lumOff val="9411"/>
                    <a:alphaOff val="0"/>
                  </a:schemeClr>
                </a:effectRef>
                <a:fontRef idx="minor">
                  <a:schemeClr val="lt1"/>
                </a:fontRef>
              </p:style>
              <p:txBody>
                <a:bodyPr spcFirstLastPara="0" vert="horz" wrap="square" lIns="168854" tIns="168854" rIns="168854" bIns="168854" numCol="1" spcCol="1270" anchor="ctr" anchorCtr="0">
                  <a:noAutofit/>
                </a:bodyPr>
                <a:lstStyle/>
                <a:p>
                  <a:pPr lvl="0" defTabSz="1155700">
                    <a:lnSpc>
                      <a:spcPct val="90000"/>
                    </a:lnSpc>
                    <a:spcBef>
                      <a:spcPct val="0"/>
                    </a:spcBef>
                    <a:spcAft>
                      <a:spcPct val="35000"/>
                    </a:spcAft>
                  </a:pPr>
                  <a:r>
                    <a:rPr lang="en-US" sz="2400" dirty="0">
                      <a:latin typeface="Franklin Gothic Book" panose="020B0503020102020204" pitchFamily="34" charset="0"/>
                    </a:rPr>
                    <a:t>HCV-HIV</a:t>
                  </a:r>
                </a:p>
                <a:p>
                  <a:pPr lvl="0" defTabSz="1155700">
                    <a:lnSpc>
                      <a:spcPct val="90000"/>
                    </a:lnSpc>
                    <a:spcBef>
                      <a:spcPct val="0"/>
                    </a:spcBef>
                    <a:spcAft>
                      <a:spcPct val="35000"/>
                    </a:spcAft>
                  </a:pPr>
                  <a:r>
                    <a:rPr lang="en-US" sz="2400" dirty="0">
                      <a:latin typeface="Franklin Gothic Book" panose="020B0503020102020204" pitchFamily="34" charset="0"/>
                    </a:rPr>
                    <a:t>monitoring</a:t>
                  </a:r>
                </a:p>
              </p:txBody>
            </p:sp>
          </p:grpSp>
          <p:sp>
            <p:nvSpPr>
              <p:cNvPr id="12" name="Freeform: Shape 11">
                <a:extLst>
                  <a:ext uri="{FF2B5EF4-FFF2-40B4-BE49-F238E27FC236}">
                    <a16:creationId xmlns:a16="http://schemas.microsoft.com/office/drawing/2014/main" id="{D12CBD70-5ACE-480C-9F8E-F2C2B04F2912}"/>
                  </a:ext>
                </a:extLst>
              </p:cNvPr>
              <p:cNvSpPr/>
              <p:nvPr/>
            </p:nvSpPr>
            <p:spPr>
              <a:xfrm>
                <a:off x="4202072" y="3638368"/>
                <a:ext cx="3787856" cy="1008445"/>
              </a:xfrm>
              <a:custGeom>
                <a:avLst/>
                <a:gdLst>
                  <a:gd name="connsiteX0" fmla="*/ 0 w 6263640"/>
                  <a:gd name="connsiteY0" fmla="*/ 238295 h 1429740"/>
                  <a:gd name="connsiteX1" fmla="*/ 238295 w 6263640"/>
                  <a:gd name="connsiteY1" fmla="*/ 0 h 1429740"/>
                  <a:gd name="connsiteX2" fmla="*/ 6025345 w 6263640"/>
                  <a:gd name="connsiteY2" fmla="*/ 0 h 1429740"/>
                  <a:gd name="connsiteX3" fmla="*/ 6263640 w 6263640"/>
                  <a:gd name="connsiteY3" fmla="*/ 238295 h 1429740"/>
                  <a:gd name="connsiteX4" fmla="*/ 6263640 w 6263640"/>
                  <a:gd name="connsiteY4" fmla="*/ 1191445 h 1429740"/>
                  <a:gd name="connsiteX5" fmla="*/ 6025345 w 6263640"/>
                  <a:gd name="connsiteY5" fmla="*/ 1429740 h 1429740"/>
                  <a:gd name="connsiteX6" fmla="*/ 238295 w 6263640"/>
                  <a:gd name="connsiteY6" fmla="*/ 1429740 h 1429740"/>
                  <a:gd name="connsiteX7" fmla="*/ 0 w 6263640"/>
                  <a:gd name="connsiteY7" fmla="*/ 1191445 h 1429740"/>
                  <a:gd name="connsiteX8" fmla="*/ 0 w 6263640"/>
                  <a:gd name="connsiteY8" fmla="*/ 238295 h 142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3640" h="1429740">
                    <a:moveTo>
                      <a:pt x="0" y="238295"/>
                    </a:moveTo>
                    <a:cubicBezTo>
                      <a:pt x="0" y="106688"/>
                      <a:pt x="106688" y="0"/>
                      <a:pt x="238295" y="0"/>
                    </a:cubicBezTo>
                    <a:lnTo>
                      <a:pt x="6025345" y="0"/>
                    </a:lnTo>
                    <a:cubicBezTo>
                      <a:pt x="6156952" y="0"/>
                      <a:pt x="6263640" y="106688"/>
                      <a:pt x="6263640" y="238295"/>
                    </a:cubicBezTo>
                    <a:lnTo>
                      <a:pt x="6263640" y="1191445"/>
                    </a:lnTo>
                    <a:cubicBezTo>
                      <a:pt x="6263640" y="1323052"/>
                      <a:pt x="6156952" y="1429740"/>
                      <a:pt x="6025345" y="1429740"/>
                    </a:cubicBezTo>
                    <a:lnTo>
                      <a:pt x="238295" y="1429740"/>
                    </a:lnTo>
                    <a:cubicBezTo>
                      <a:pt x="106688" y="1429740"/>
                      <a:pt x="0" y="1323052"/>
                      <a:pt x="0" y="1191445"/>
                    </a:cubicBezTo>
                    <a:lnTo>
                      <a:pt x="0" y="238295"/>
                    </a:lnTo>
                    <a:close/>
                  </a:path>
                </a:pathLst>
              </a:custGeom>
            </p:spPr>
            <p:style>
              <a:lnRef idx="2">
                <a:schemeClr val="lt1">
                  <a:hueOff val="0"/>
                  <a:satOff val="0"/>
                  <a:lumOff val="0"/>
                  <a:alphaOff val="0"/>
                </a:schemeClr>
              </a:lnRef>
              <a:fillRef idx="1">
                <a:schemeClr val="accent5">
                  <a:hueOff val="-2035887"/>
                  <a:satOff val="-40096"/>
                  <a:lumOff val="4706"/>
                  <a:alphaOff val="0"/>
                </a:schemeClr>
              </a:fillRef>
              <a:effectRef idx="0">
                <a:schemeClr val="accent5">
                  <a:hueOff val="-2035887"/>
                  <a:satOff val="-40096"/>
                  <a:lumOff val="4706"/>
                  <a:alphaOff val="0"/>
                </a:schemeClr>
              </a:effectRef>
              <a:fontRef idx="minor">
                <a:schemeClr val="lt1"/>
              </a:fontRef>
            </p:style>
            <p:txBody>
              <a:bodyPr spcFirstLastPara="0" vert="horz" wrap="square" lIns="168854" tIns="168854" rIns="168854" bIns="168854" numCol="1" spcCol="1270" anchor="ctr" anchorCtr="0">
                <a:noAutofit/>
              </a:bodyPr>
              <a:lstStyle/>
              <a:p>
                <a:pPr marL="0" lvl="0" indent="0" algn="l" defTabSz="1155700">
                  <a:lnSpc>
                    <a:spcPct val="90000"/>
                  </a:lnSpc>
                  <a:spcBef>
                    <a:spcPct val="0"/>
                  </a:spcBef>
                  <a:spcAft>
                    <a:spcPct val="35000"/>
                  </a:spcAft>
                  <a:buNone/>
                </a:pPr>
                <a:r>
                  <a:rPr lang="en-US" sz="2400" dirty="0">
                    <a:latin typeface="Franklin Gothic Book" panose="020B0503020102020204" pitchFamily="34" charset="0"/>
                  </a:rPr>
                  <a:t>Molecular cluster </a:t>
                </a:r>
              </a:p>
              <a:p>
                <a:pPr marL="0" lvl="0" indent="0" algn="l" defTabSz="1155700">
                  <a:lnSpc>
                    <a:spcPct val="90000"/>
                  </a:lnSpc>
                  <a:spcBef>
                    <a:spcPct val="0"/>
                  </a:spcBef>
                  <a:spcAft>
                    <a:spcPct val="35000"/>
                  </a:spcAft>
                  <a:buNone/>
                </a:pPr>
                <a:r>
                  <a:rPr lang="en-US" sz="2400" dirty="0">
                    <a:latin typeface="Franklin Gothic Book" panose="020B0503020102020204" pitchFamily="34" charset="0"/>
                  </a:rPr>
                  <a:t>detection</a:t>
                </a:r>
                <a:endParaRPr lang="en-US" sz="2400" kern="1200" dirty="0">
                  <a:latin typeface="Franklin Gothic Book" panose="020B0503020102020204" pitchFamily="34" charset="0"/>
                </a:endParaRPr>
              </a:p>
            </p:txBody>
          </p:sp>
        </p:grpSp>
        <p:pic>
          <p:nvPicPr>
            <p:cNvPr id="16" name="Picture 15">
              <a:extLst>
                <a:ext uri="{FF2B5EF4-FFF2-40B4-BE49-F238E27FC236}">
                  <a16:creationId xmlns:a16="http://schemas.microsoft.com/office/drawing/2014/main" id="{186D51E5-7CA7-43B7-992E-26154A4770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8944" y="1990962"/>
              <a:ext cx="765745" cy="778123"/>
            </a:xfrm>
            <a:prstGeom prst="rect">
              <a:avLst/>
            </a:prstGeom>
          </p:spPr>
        </p:pic>
        <p:pic>
          <p:nvPicPr>
            <p:cNvPr id="23" name="Picture 22">
              <a:extLst>
                <a:ext uri="{FF2B5EF4-FFF2-40B4-BE49-F238E27FC236}">
                  <a16:creationId xmlns:a16="http://schemas.microsoft.com/office/drawing/2014/main" id="{F2977593-13CD-4D21-B436-6BF28B5E3882}"/>
                </a:ext>
              </a:extLst>
            </p:cNvPr>
            <p:cNvPicPr>
              <a:picLocks noChangeAspect="1"/>
            </p:cNvPicPr>
            <p:nvPr/>
          </p:nvPicPr>
          <p:blipFill>
            <a:blip r:embed="rId4"/>
            <a:stretch>
              <a:fillRect/>
            </a:stretch>
          </p:blipFill>
          <p:spPr>
            <a:xfrm>
              <a:off x="11071078" y="2005723"/>
              <a:ext cx="710183" cy="707584"/>
            </a:xfrm>
            <a:prstGeom prst="rect">
              <a:avLst/>
            </a:prstGeom>
          </p:spPr>
        </p:pic>
        <p:pic>
          <p:nvPicPr>
            <p:cNvPr id="27" name="Picture 26">
              <a:extLst>
                <a:ext uri="{FF2B5EF4-FFF2-40B4-BE49-F238E27FC236}">
                  <a16:creationId xmlns:a16="http://schemas.microsoft.com/office/drawing/2014/main" id="{88192E04-AFAB-4748-B816-63E2D69F4E34}"/>
                </a:ext>
              </a:extLst>
            </p:cNvPr>
            <p:cNvPicPr>
              <a:picLocks noChangeAspect="1"/>
            </p:cNvPicPr>
            <p:nvPr/>
          </p:nvPicPr>
          <p:blipFill>
            <a:blip r:embed="rId5"/>
            <a:stretch>
              <a:fillRect/>
            </a:stretch>
          </p:blipFill>
          <p:spPr>
            <a:xfrm>
              <a:off x="2982994" y="1990962"/>
              <a:ext cx="695325" cy="752475"/>
            </a:xfrm>
            <a:prstGeom prst="rect">
              <a:avLst/>
            </a:prstGeom>
          </p:spPr>
        </p:pic>
      </p:grpSp>
      <p:grpSp>
        <p:nvGrpSpPr>
          <p:cNvPr id="33" name="Group 32">
            <a:extLst>
              <a:ext uri="{FF2B5EF4-FFF2-40B4-BE49-F238E27FC236}">
                <a16:creationId xmlns:a16="http://schemas.microsoft.com/office/drawing/2014/main" id="{01BDE6A9-7D50-432B-AFCC-8E0B03A2913B}"/>
              </a:ext>
            </a:extLst>
          </p:cNvPr>
          <p:cNvGrpSpPr/>
          <p:nvPr/>
        </p:nvGrpSpPr>
        <p:grpSpPr>
          <a:xfrm>
            <a:off x="279941" y="2634857"/>
            <a:ext cx="3640120" cy="1754326"/>
            <a:chOff x="299346" y="3359522"/>
            <a:chExt cx="3640120" cy="1754326"/>
          </a:xfrm>
        </p:grpSpPr>
        <p:sp>
          <p:nvSpPr>
            <p:cNvPr id="28" name="TextBox 27">
              <a:extLst>
                <a:ext uri="{FF2B5EF4-FFF2-40B4-BE49-F238E27FC236}">
                  <a16:creationId xmlns:a16="http://schemas.microsoft.com/office/drawing/2014/main" id="{FF011419-7544-4340-ABBA-DE9429586EE7}"/>
                </a:ext>
              </a:extLst>
            </p:cNvPr>
            <p:cNvSpPr txBox="1"/>
            <p:nvPr/>
          </p:nvSpPr>
          <p:spPr>
            <a:xfrm>
              <a:off x="299346" y="3359522"/>
              <a:ext cx="3640120" cy="1754326"/>
            </a:xfrm>
            <a:prstGeom prst="rect">
              <a:avLst/>
            </a:prstGeom>
            <a:noFill/>
          </p:spPr>
          <p:txBody>
            <a:bodyPr wrap="square" rtlCol="0">
              <a:spAutoFit/>
            </a:bodyPr>
            <a:lstStyle/>
            <a:p>
              <a:r>
                <a:rPr lang="en-US" dirty="0">
                  <a:solidFill>
                    <a:srgbClr val="800080"/>
                  </a:solidFill>
                  <a:latin typeface="Franklin Gothic Book" panose="020B0503020102020204" pitchFamily="34" charset="0"/>
                </a:rPr>
                <a:t>Detects regional     HIV cases </a:t>
              </a:r>
            </a:p>
            <a:p>
              <a:r>
                <a:rPr lang="en-US" b="1" dirty="0">
                  <a:solidFill>
                    <a:srgbClr val="800080"/>
                  </a:solidFill>
                  <a:latin typeface="Franklin Gothic Book" panose="020B0503020102020204" pitchFamily="34" charset="0"/>
                </a:rPr>
                <a:t>&gt;</a:t>
              </a:r>
              <a:r>
                <a:rPr lang="en-US" dirty="0">
                  <a:solidFill>
                    <a:srgbClr val="800080"/>
                  </a:solidFill>
                  <a:latin typeface="Franklin Gothic Book" panose="020B0503020102020204" pitchFamily="34" charset="0"/>
                </a:rPr>
                <a:t> normal values</a:t>
              </a:r>
            </a:p>
            <a:p>
              <a:endParaRPr lang="en-US" dirty="0">
                <a:latin typeface="Franklin Gothic Book" panose="020B0503020102020204" pitchFamily="34" charset="0"/>
              </a:endParaRPr>
            </a:p>
            <a:p>
              <a:r>
                <a:rPr lang="en-US" dirty="0">
                  <a:latin typeface="Franklin Gothic Book" panose="020B0503020102020204" pitchFamily="34" charset="0"/>
                </a:rPr>
                <a:t>Shared characteristics examined:</a:t>
              </a:r>
            </a:p>
            <a:p>
              <a:pPr marL="342900" indent="-342900">
                <a:buFont typeface="Arial" panose="020B0604020202020204" pitchFamily="34" charset="0"/>
                <a:buChar char="•"/>
              </a:pPr>
              <a:r>
                <a:rPr lang="en-US" dirty="0">
                  <a:latin typeface="Franklin Gothic Book" panose="020B0503020102020204" pitchFamily="34" charset="0"/>
                </a:rPr>
                <a:t>County specific</a:t>
              </a:r>
            </a:p>
            <a:p>
              <a:pPr marL="342900" indent="-342900">
                <a:buFont typeface="Arial" panose="020B0604020202020204" pitchFamily="34" charset="0"/>
                <a:buChar char="•"/>
              </a:pPr>
              <a:r>
                <a:rPr lang="en-US" dirty="0">
                  <a:latin typeface="Franklin Gothic Book" panose="020B0503020102020204" pitchFamily="34" charset="0"/>
                </a:rPr>
                <a:t>Sub-populations</a:t>
              </a:r>
            </a:p>
          </p:txBody>
        </p:sp>
        <p:sp>
          <p:nvSpPr>
            <p:cNvPr id="32" name="Arrow: Up 31">
              <a:extLst>
                <a:ext uri="{FF2B5EF4-FFF2-40B4-BE49-F238E27FC236}">
                  <a16:creationId xmlns:a16="http://schemas.microsoft.com/office/drawing/2014/main" id="{81D0C516-5A99-4EF5-8A24-E4E5A8701060}"/>
                </a:ext>
              </a:extLst>
            </p:cNvPr>
            <p:cNvSpPr/>
            <p:nvPr/>
          </p:nvSpPr>
          <p:spPr>
            <a:xfrm>
              <a:off x="2034792" y="3359522"/>
              <a:ext cx="169228" cy="317618"/>
            </a:xfrm>
            <a:prstGeom prst="upArrow">
              <a:avLst/>
            </a:prstGeom>
            <a:solidFill>
              <a:srgbClr val="003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TextBox 47">
            <a:extLst>
              <a:ext uri="{FF2B5EF4-FFF2-40B4-BE49-F238E27FC236}">
                <a16:creationId xmlns:a16="http://schemas.microsoft.com/office/drawing/2014/main" id="{02E9D109-6224-487C-A903-5C128010C96B}"/>
              </a:ext>
            </a:extLst>
          </p:cNvPr>
          <p:cNvSpPr txBox="1"/>
          <p:nvPr/>
        </p:nvSpPr>
        <p:spPr>
          <a:xfrm>
            <a:off x="4364074" y="2634857"/>
            <a:ext cx="3520091" cy="1754326"/>
          </a:xfrm>
          <a:prstGeom prst="rect">
            <a:avLst/>
          </a:prstGeom>
          <a:noFill/>
        </p:spPr>
        <p:txBody>
          <a:bodyPr wrap="square" rtlCol="0">
            <a:spAutoFit/>
          </a:bodyPr>
          <a:lstStyle/>
          <a:p>
            <a:r>
              <a:rPr lang="en-US" dirty="0">
                <a:solidFill>
                  <a:srgbClr val="0033A1"/>
                </a:solidFill>
                <a:latin typeface="Franklin Gothic Book" panose="020B0503020102020204" pitchFamily="34" charset="0"/>
              </a:rPr>
              <a:t>Detects similarities in HIV virus sequence within a cluster of cases</a:t>
            </a:r>
          </a:p>
          <a:p>
            <a:endParaRPr lang="en-US" dirty="0">
              <a:solidFill>
                <a:srgbClr val="0033A1"/>
              </a:solidFill>
              <a:latin typeface="Franklin Gothic Book" panose="020B0503020102020204" pitchFamily="34" charset="0"/>
            </a:endParaRPr>
          </a:p>
          <a:p>
            <a:r>
              <a:rPr lang="en-US" dirty="0">
                <a:latin typeface="Franklin Gothic Book" panose="020B0503020102020204" pitchFamily="34" charset="0"/>
              </a:rPr>
              <a:t>Uses health care data of HIV drug resistance testing </a:t>
            </a:r>
          </a:p>
          <a:p>
            <a:r>
              <a:rPr lang="en-US" dirty="0">
                <a:latin typeface="Franklin Gothic Book" panose="020B0503020102020204" pitchFamily="34" charset="0"/>
              </a:rPr>
              <a:t>* routine patient care</a:t>
            </a:r>
          </a:p>
        </p:txBody>
      </p:sp>
      <p:pic>
        <p:nvPicPr>
          <p:cNvPr id="55" name="Picture 54">
            <a:extLst>
              <a:ext uri="{FF2B5EF4-FFF2-40B4-BE49-F238E27FC236}">
                <a16:creationId xmlns:a16="http://schemas.microsoft.com/office/drawing/2014/main" id="{D6CC42FA-42E6-4DCE-A738-81F7BCCDC308}"/>
              </a:ext>
            </a:extLst>
          </p:cNvPr>
          <p:cNvPicPr>
            <a:picLocks noChangeAspect="1"/>
          </p:cNvPicPr>
          <p:nvPr/>
        </p:nvPicPr>
        <p:blipFill>
          <a:blip r:embed="rId6"/>
          <a:stretch>
            <a:fillRect/>
          </a:stretch>
        </p:blipFill>
        <p:spPr>
          <a:xfrm>
            <a:off x="4627084" y="4795330"/>
            <a:ext cx="2610424" cy="1899665"/>
          </a:xfrm>
          <a:prstGeom prst="rect">
            <a:avLst/>
          </a:prstGeom>
        </p:spPr>
      </p:pic>
      <p:pic>
        <p:nvPicPr>
          <p:cNvPr id="63" name="Picture 62">
            <a:extLst>
              <a:ext uri="{FF2B5EF4-FFF2-40B4-BE49-F238E27FC236}">
                <a16:creationId xmlns:a16="http://schemas.microsoft.com/office/drawing/2014/main" id="{361E794A-D8A7-47EE-A9CA-84ECC6BC69A2}"/>
              </a:ext>
            </a:extLst>
          </p:cNvPr>
          <p:cNvPicPr>
            <a:picLocks noChangeAspect="1"/>
          </p:cNvPicPr>
          <p:nvPr/>
        </p:nvPicPr>
        <p:blipFill>
          <a:blip r:embed="rId7"/>
          <a:stretch>
            <a:fillRect/>
          </a:stretch>
        </p:blipFill>
        <p:spPr>
          <a:xfrm>
            <a:off x="641445" y="4583172"/>
            <a:ext cx="3124706" cy="2111824"/>
          </a:xfrm>
          <a:prstGeom prst="rect">
            <a:avLst/>
          </a:prstGeom>
        </p:spPr>
      </p:pic>
    </p:spTree>
    <p:extLst>
      <p:ext uri="{BB962C8B-B14F-4D97-AF65-F5344CB8AC3E}">
        <p14:creationId xmlns:p14="http://schemas.microsoft.com/office/powerpoint/2010/main" val="24658603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a:solidFill>
                  <a:schemeClr val="bg1"/>
                </a:solidFill>
                <a:latin typeface="Leelawadee" panose="020B0502040204020203" pitchFamily="34" charset="-34"/>
                <a:cs typeface="Leelawadee" panose="020B0502040204020203" pitchFamily="34" charset="-34"/>
              </a:rPr>
              <a:t>Co-Occurring Conditions</a:t>
            </a:r>
          </a:p>
        </p:txBody>
      </p:sp>
      <p:sp>
        <p:nvSpPr>
          <p:cNvPr id="5" name="Text Placeholder 4"/>
          <p:cNvSpPr>
            <a:spLocks noGrp="1"/>
          </p:cNvSpPr>
          <p:nvPr>
            <p:ph type="body" idx="1"/>
          </p:nvPr>
        </p:nvSpPr>
        <p:spPr/>
        <p:txBody>
          <a:bodyPr/>
          <a:lstStyle/>
          <a:p>
            <a:r>
              <a:rPr lang="en-US" sz="2800" dirty="0">
                <a:solidFill>
                  <a:schemeClr val="bg1"/>
                </a:solidFill>
                <a:latin typeface="Franklin Gothic Book" panose="020B0503020102020204" pitchFamily="34" charset="0"/>
              </a:rPr>
              <a:t>Sexually transmitted infections (STIs): </a:t>
            </a:r>
          </a:p>
          <a:p>
            <a:r>
              <a:rPr lang="en-US" sz="2800" dirty="0">
                <a:solidFill>
                  <a:schemeClr val="bg1"/>
                </a:solidFill>
                <a:latin typeface="Franklin Gothic Book" panose="020B0503020102020204" pitchFamily="34" charset="0"/>
              </a:rPr>
              <a:t>syphilis, gonorrhea, chlamydia </a:t>
            </a:r>
          </a:p>
        </p:txBody>
      </p:sp>
      <p:sp>
        <p:nvSpPr>
          <p:cNvPr id="6" name="Action Button: Go Home 5">
            <a:hlinkClick r:id="rId3" action="ppaction://hlinksldjump" highlightClick="1"/>
            <a:extLst>
              <a:ext uri="{FF2B5EF4-FFF2-40B4-BE49-F238E27FC236}">
                <a16:creationId xmlns:a16="http://schemas.microsoft.com/office/drawing/2014/main" id="{5E712BD3-FD8A-47A4-BC77-5AF81150A018}"/>
              </a:ext>
            </a:extLst>
          </p:cNvPr>
          <p:cNvSpPr/>
          <p:nvPr/>
        </p:nvSpPr>
        <p:spPr>
          <a:xfrm>
            <a:off x="11456276" y="6074978"/>
            <a:ext cx="611492" cy="600981"/>
          </a:xfrm>
          <a:prstGeom prst="actionButtonHome">
            <a:avLst/>
          </a:prstGeom>
          <a:solidFill>
            <a:schemeClr val="bg1"/>
          </a:solidFill>
          <a:ln>
            <a:solidFill>
              <a:srgbClr val="2A5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18944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2AA2B-EE35-4213-A604-7E746F307FAD}"/>
              </a:ext>
            </a:extLst>
          </p:cNvPr>
          <p:cNvSpPr>
            <a:spLocks noGrp="1"/>
          </p:cNvSpPr>
          <p:nvPr>
            <p:ph type="title"/>
          </p:nvPr>
        </p:nvSpPr>
        <p:spPr>
          <a:xfrm>
            <a:off x="225287" y="98024"/>
            <a:ext cx="11751559" cy="1723231"/>
          </a:xfrm>
        </p:spPr>
        <p:txBody>
          <a:bodyPr>
            <a:noAutofit/>
          </a:bodyPr>
          <a:lstStyle/>
          <a:p>
            <a:pPr algn="l"/>
            <a:r>
              <a:rPr lang="en-US" sz="3200" b="1" dirty="0">
                <a:solidFill>
                  <a:srgbClr val="2A5934"/>
                </a:solidFill>
                <a:latin typeface="Leelawadee" panose="020B0502040204020203" pitchFamily="34" charset="-34"/>
                <a:cs typeface="Leelawadee" panose="020B0502040204020203" pitchFamily="34" charset="-34"/>
              </a:rPr>
              <a:t>Syphilis-HIV</a:t>
            </a:r>
            <a:r>
              <a:rPr lang="en-US" sz="3200" b="1" dirty="0">
                <a:latin typeface="Leelawadee" panose="020B0502040204020203" pitchFamily="34" charset="-34"/>
                <a:cs typeface="Leelawadee" panose="020B0502040204020203" pitchFamily="34" charset="-34"/>
              </a:rPr>
              <a:t> </a:t>
            </a:r>
            <a:r>
              <a:rPr lang="en-US" sz="3200" b="1" dirty="0">
                <a:solidFill>
                  <a:schemeClr val="tx1"/>
                </a:solidFill>
                <a:latin typeface="Leelawadee" panose="020B0502040204020203" pitchFamily="34" charset="-34"/>
                <a:cs typeface="Leelawadee" panose="020B0502040204020203" pitchFamily="34" charset="-34"/>
              </a:rPr>
              <a:t>co-occurring conditions were </a:t>
            </a:r>
            <a:r>
              <a:rPr lang="en-US" sz="3200" b="1" dirty="0">
                <a:solidFill>
                  <a:srgbClr val="2A5934"/>
                </a:solidFill>
                <a:latin typeface="Leelawadee" panose="020B0502040204020203" pitchFamily="34" charset="-34"/>
                <a:cs typeface="Leelawadee" panose="020B0502040204020203" pitchFamily="34" charset="-34"/>
              </a:rPr>
              <a:t>25%</a:t>
            </a:r>
            <a:r>
              <a:rPr lang="en-US" sz="3200" b="1" dirty="0">
                <a:latin typeface="Leelawadee" panose="020B0502040204020203" pitchFamily="34" charset="-34"/>
                <a:cs typeface="Leelawadee" panose="020B0502040204020203" pitchFamily="34" charset="-34"/>
              </a:rPr>
              <a:t> </a:t>
            </a:r>
            <a:r>
              <a:rPr lang="en-US" sz="3200" b="1" dirty="0">
                <a:solidFill>
                  <a:schemeClr val="tx1"/>
                </a:solidFill>
                <a:latin typeface="Leelawadee" panose="020B0502040204020203" pitchFamily="34" charset="-34"/>
                <a:cs typeface="Leelawadee" panose="020B0502040204020203" pitchFamily="34" charset="-34"/>
              </a:rPr>
              <a:t>of syphilis reports, primarily affecting people engaging in</a:t>
            </a:r>
            <a:r>
              <a:rPr lang="en-US" sz="3200" b="1" dirty="0">
                <a:latin typeface="Leelawadee" panose="020B0502040204020203" pitchFamily="34" charset="-34"/>
                <a:cs typeface="Leelawadee" panose="020B0502040204020203" pitchFamily="34" charset="-34"/>
              </a:rPr>
              <a:t> </a:t>
            </a:r>
            <a:r>
              <a:rPr lang="en-US" sz="3200" b="1" dirty="0">
                <a:solidFill>
                  <a:srgbClr val="2A5934"/>
                </a:solidFill>
                <a:latin typeface="Leelawadee" panose="020B0502040204020203" pitchFamily="34" charset="-34"/>
                <a:cs typeface="Leelawadee" panose="020B0502040204020203" pitchFamily="34" charset="-34"/>
              </a:rPr>
              <a:t>male-male sexual contact</a:t>
            </a:r>
            <a:r>
              <a:rPr lang="en-US" sz="3200" b="1" dirty="0">
                <a:latin typeface="Leelawadee" panose="020B0502040204020203" pitchFamily="34" charset="-34"/>
                <a:cs typeface="Leelawadee" panose="020B0502040204020203" pitchFamily="34" charset="-34"/>
              </a:rPr>
              <a:t>. </a:t>
            </a:r>
            <a:br>
              <a:rPr lang="en-US" sz="3000" b="1" dirty="0">
                <a:latin typeface="Leelawadee" panose="020B0502040204020203" pitchFamily="34" charset="-34"/>
                <a:cs typeface="Leelawadee" panose="020B0502040204020203" pitchFamily="34" charset="-34"/>
              </a:rPr>
            </a:br>
            <a:r>
              <a:rPr lang="en-US" sz="2200" dirty="0">
                <a:solidFill>
                  <a:schemeClr val="tx1"/>
                </a:solidFill>
                <a:latin typeface="Franklin Gothic Book" panose="020B0503020102020204" pitchFamily="34" charset="0"/>
                <a:cs typeface="Leelawadee" panose="020B0502040204020203" pitchFamily="34" charset="-34"/>
              </a:rPr>
              <a:t>People living with HIV and</a:t>
            </a:r>
            <a:r>
              <a:rPr lang="en-US" sz="2200" dirty="0">
                <a:latin typeface="Franklin Gothic Book" panose="020B0503020102020204" pitchFamily="34" charset="0"/>
                <a:cs typeface="Leelawadee" panose="020B0502040204020203" pitchFamily="34" charset="-34"/>
              </a:rPr>
              <a:t> </a:t>
            </a:r>
            <a:r>
              <a:rPr lang="en-US" sz="2200" dirty="0">
                <a:solidFill>
                  <a:schemeClr val="tx1"/>
                </a:solidFill>
                <a:latin typeface="Franklin Gothic Book" panose="020B0503020102020204" pitchFamily="34" charset="0"/>
                <a:cs typeface="Leelawadee" panose="020B0502040204020203" pitchFamily="34" charset="-34"/>
              </a:rPr>
              <a:t>diagnosed with syphilis, Wisconsin, 2016–2020</a:t>
            </a:r>
            <a:endParaRPr lang="en-US" sz="2200" dirty="0">
              <a:latin typeface="Franklin Gothic Book" panose="020B0503020102020204" pitchFamily="34" charset="0"/>
              <a:cs typeface="Leelawadee" panose="020B0502040204020203" pitchFamily="34" charset="-34"/>
            </a:endParaRPr>
          </a:p>
        </p:txBody>
      </p:sp>
      <p:sp>
        <p:nvSpPr>
          <p:cNvPr id="23" name="TextBox 22">
            <a:extLst>
              <a:ext uri="{FF2B5EF4-FFF2-40B4-BE49-F238E27FC236}">
                <a16:creationId xmlns:a16="http://schemas.microsoft.com/office/drawing/2014/main" id="{41806C14-5CC7-4B4C-9E84-1EAA124594BE}"/>
              </a:ext>
            </a:extLst>
          </p:cNvPr>
          <p:cNvSpPr txBox="1"/>
          <p:nvPr/>
        </p:nvSpPr>
        <p:spPr>
          <a:xfrm>
            <a:off x="225287" y="2110651"/>
            <a:ext cx="5165362" cy="707886"/>
          </a:xfrm>
          <a:prstGeom prst="rect">
            <a:avLst/>
          </a:prstGeom>
          <a:noFill/>
        </p:spPr>
        <p:txBody>
          <a:bodyPr wrap="square" rtlCol="0">
            <a:spAutoFit/>
          </a:bodyPr>
          <a:lstStyle/>
          <a:p>
            <a:r>
              <a:rPr lang="en-US" sz="2000" dirty="0">
                <a:latin typeface="Franklin Gothic Book" panose="020B0503020102020204" pitchFamily="34" charset="0"/>
              </a:rPr>
              <a:t>Number of all syphilis (2,865) and </a:t>
            </a:r>
            <a:r>
              <a:rPr lang="en-US" sz="2000" b="1" dirty="0">
                <a:solidFill>
                  <a:srgbClr val="2A5934"/>
                </a:solidFill>
                <a:latin typeface="Franklin Gothic Book" panose="020B0503020102020204" pitchFamily="34" charset="0"/>
              </a:rPr>
              <a:t>syphilis-HIV </a:t>
            </a:r>
            <a:r>
              <a:rPr lang="en-US" sz="2000" dirty="0">
                <a:latin typeface="Franklin Gothic Book" panose="020B0503020102020204" pitchFamily="34" charset="0"/>
              </a:rPr>
              <a:t>(715) cases, 2016–2020.</a:t>
            </a:r>
          </a:p>
        </p:txBody>
      </p:sp>
      <p:sp>
        <p:nvSpPr>
          <p:cNvPr id="10" name="TextBox 9">
            <a:extLst>
              <a:ext uri="{FF2B5EF4-FFF2-40B4-BE49-F238E27FC236}">
                <a16:creationId xmlns:a16="http://schemas.microsoft.com/office/drawing/2014/main" id="{BA46A55F-F5DC-4BC2-A11A-EB69B834E738}"/>
              </a:ext>
            </a:extLst>
          </p:cNvPr>
          <p:cNvSpPr txBox="1"/>
          <p:nvPr/>
        </p:nvSpPr>
        <p:spPr>
          <a:xfrm>
            <a:off x="7575581" y="2110651"/>
            <a:ext cx="4240027" cy="1015663"/>
          </a:xfrm>
          <a:prstGeom prst="rect">
            <a:avLst/>
          </a:prstGeom>
          <a:noFill/>
        </p:spPr>
        <p:txBody>
          <a:bodyPr wrap="square" rtlCol="0">
            <a:spAutoFit/>
          </a:bodyPr>
          <a:lstStyle/>
          <a:p>
            <a:r>
              <a:rPr lang="en-US" sz="2000" b="1" dirty="0">
                <a:solidFill>
                  <a:srgbClr val="2A5934"/>
                </a:solidFill>
                <a:latin typeface="Franklin Gothic Book" panose="020B0503020102020204" pitchFamily="34" charset="0"/>
              </a:rPr>
              <a:t>Male-male sexual contact </a:t>
            </a:r>
            <a:r>
              <a:rPr lang="en-US" sz="2000" dirty="0">
                <a:latin typeface="Franklin Gothic Book" panose="020B0503020102020204" pitchFamily="34" charset="0"/>
              </a:rPr>
              <a:t>is the leading transmission mode for syphilis-HIV cases. </a:t>
            </a:r>
          </a:p>
        </p:txBody>
      </p:sp>
      <p:grpSp>
        <p:nvGrpSpPr>
          <p:cNvPr id="9" name="Group 8">
            <a:extLst>
              <a:ext uri="{FF2B5EF4-FFF2-40B4-BE49-F238E27FC236}">
                <a16:creationId xmlns:a16="http://schemas.microsoft.com/office/drawing/2014/main" id="{62621F08-0811-400A-9010-8B6A4630763D}"/>
              </a:ext>
            </a:extLst>
          </p:cNvPr>
          <p:cNvGrpSpPr/>
          <p:nvPr/>
        </p:nvGrpSpPr>
        <p:grpSpPr>
          <a:xfrm>
            <a:off x="7747369" y="5836646"/>
            <a:ext cx="4116936" cy="646331"/>
            <a:chOff x="7747370" y="5836646"/>
            <a:chExt cx="4116936" cy="646331"/>
          </a:xfrm>
        </p:grpSpPr>
        <p:sp>
          <p:nvSpPr>
            <p:cNvPr id="19" name="TextBox 18">
              <a:extLst>
                <a:ext uri="{FF2B5EF4-FFF2-40B4-BE49-F238E27FC236}">
                  <a16:creationId xmlns:a16="http://schemas.microsoft.com/office/drawing/2014/main" id="{748EA45F-EE82-4B8B-95BA-8B2E6947BDC2}"/>
                </a:ext>
              </a:extLst>
            </p:cNvPr>
            <p:cNvSpPr txBox="1"/>
            <p:nvPr/>
          </p:nvSpPr>
          <p:spPr>
            <a:xfrm>
              <a:off x="10406541" y="5836646"/>
              <a:ext cx="1457765" cy="646331"/>
            </a:xfrm>
            <a:prstGeom prst="rect">
              <a:avLst/>
            </a:prstGeom>
            <a:noFill/>
          </p:spPr>
          <p:txBody>
            <a:bodyPr wrap="square" rtlCol="0">
              <a:spAutoFit/>
            </a:bodyPr>
            <a:lstStyle/>
            <a:p>
              <a:r>
                <a:rPr lang="en-US" dirty="0">
                  <a:latin typeface="Franklin Gothic Medium" panose="020B0603020102020204" pitchFamily="34" charset="0"/>
                </a:rPr>
                <a:t>Additional modes</a:t>
              </a:r>
            </a:p>
          </p:txBody>
        </p:sp>
        <p:sp>
          <p:nvSpPr>
            <p:cNvPr id="20" name="TextBox 19">
              <a:extLst>
                <a:ext uri="{FF2B5EF4-FFF2-40B4-BE49-F238E27FC236}">
                  <a16:creationId xmlns:a16="http://schemas.microsoft.com/office/drawing/2014/main" id="{624542B8-7FC6-4F10-8901-4DE9428FA858}"/>
                </a:ext>
              </a:extLst>
            </p:cNvPr>
            <p:cNvSpPr txBox="1"/>
            <p:nvPr/>
          </p:nvSpPr>
          <p:spPr>
            <a:xfrm>
              <a:off x="8920643" y="5836646"/>
              <a:ext cx="1485898" cy="369332"/>
            </a:xfrm>
            <a:prstGeom prst="rect">
              <a:avLst/>
            </a:prstGeom>
            <a:noFill/>
          </p:spPr>
          <p:txBody>
            <a:bodyPr wrap="square" rtlCol="0">
              <a:spAutoFit/>
            </a:bodyPr>
            <a:lstStyle/>
            <a:p>
              <a:r>
                <a:rPr lang="en-US" dirty="0">
                  <a:latin typeface="Franklin Gothic Medium" panose="020B0603020102020204" pitchFamily="34" charset="0"/>
                </a:rPr>
                <a:t>MMSC/ IDU</a:t>
              </a:r>
            </a:p>
          </p:txBody>
        </p:sp>
        <p:sp>
          <p:nvSpPr>
            <p:cNvPr id="21" name="TextBox 20">
              <a:extLst>
                <a:ext uri="{FF2B5EF4-FFF2-40B4-BE49-F238E27FC236}">
                  <a16:creationId xmlns:a16="http://schemas.microsoft.com/office/drawing/2014/main" id="{1A43D430-0499-48CA-B71A-D83300AE25E9}"/>
                </a:ext>
              </a:extLst>
            </p:cNvPr>
            <p:cNvSpPr txBox="1"/>
            <p:nvPr/>
          </p:nvSpPr>
          <p:spPr>
            <a:xfrm>
              <a:off x="7747370" y="5843215"/>
              <a:ext cx="824265" cy="369332"/>
            </a:xfrm>
            <a:prstGeom prst="rect">
              <a:avLst/>
            </a:prstGeom>
            <a:noFill/>
          </p:spPr>
          <p:txBody>
            <a:bodyPr wrap="none" rtlCol="0">
              <a:spAutoFit/>
            </a:bodyPr>
            <a:lstStyle/>
            <a:p>
              <a:r>
                <a:rPr lang="en-US" dirty="0">
                  <a:latin typeface="Franklin Gothic Medium" panose="020B0603020102020204" pitchFamily="34" charset="0"/>
                </a:rPr>
                <a:t>MMSC</a:t>
              </a:r>
            </a:p>
          </p:txBody>
        </p:sp>
      </p:grpSp>
      <p:graphicFrame>
        <p:nvGraphicFramePr>
          <p:cNvPr id="3" name="Chart 2">
            <a:extLst>
              <a:ext uri="{FF2B5EF4-FFF2-40B4-BE49-F238E27FC236}">
                <a16:creationId xmlns:a16="http://schemas.microsoft.com/office/drawing/2014/main" id="{5256F478-1C63-4E72-A82D-6735A11FFE37}"/>
              </a:ext>
            </a:extLst>
          </p:cNvPr>
          <p:cNvGraphicFramePr>
            <a:graphicFrameLocks/>
          </p:cNvGraphicFramePr>
          <p:nvPr/>
        </p:nvGraphicFramePr>
        <p:xfrm>
          <a:off x="7191180" y="2834454"/>
          <a:ext cx="4785666" cy="307467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Chart, waterfall chart&#10;&#10;Description automatically generated">
            <a:extLst>
              <a:ext uri="{FF2B5EF4-FFF2-40B4-BE49-F238E27FC236}">
                <a16:creationId xmlns:a16="http://schemas.microsoft.com/office/drawing/2014/main" id="{7B41D9BE-6A5D-04B4-B5E4-8F669B68BE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006" y="2910366"/>
            <a:ext cx="5165025" cy="3582820"/>
          </a:xfrm>
          <a:prstGeom prst="rect">
            <a:avLst/>
          </a:prstGeom>
        </p:spPr>
      </p:pic>
    </p:spTree>
    <p:extLst>
      <p:ext uri="{BB962C8B-B14F-4D97-AF65-F5344CB8AC3E}">
        <p14:creationId xmlns:p14="http://schemas.microsoft.com/office/powerpoint/2010/main" val="21770635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EAC066E9-F73A-052C-22F8-364E48DEEF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6863" y="1489792"/>
            <a:ext cx="10266318" cy="5262007"/>
          </a:xfrm>
          <a:prstGeom prst="rect">
            <a:avLst/>
          </a:prstGeom>
        </p:spPr>
      </p:pic>
      <p:grpSp>
        <p:nvGrpSpPr>
          <p:cNvPr id="14" name="Group 13">
            <a:extLst>
              <a:ext uri="{FF2B5EF4-FFF2-40B4-BE49-F238E27FC236}">
                <a16:creationId xmlns:a16="http://schemas.microsoft.com/office/drawing/2014/main" id="{C4B9A834-96FC-49D5-9F2B-8BCE6F2F1639}"/>
              </a:ext>
            </a:extLst>
          </p:cNvPr>
          <p:cNvGrpSpPr/>
          <p:nvPr/>
        </p:nvGrpSpPr>
        <p:grpSpPr>
          <a:xfrm>
            <a:off x="1718330" y="5185936"/>
            <a:ext cx="4013845" cy="778372"/>
            <a:chOff x="6793740" y="5342254"/>
            <a:chExt cx="4573116" cy="920583"/>
          </a:xfrm>
        </p:grpSpPr>
        <p:pic>
          <p:nvPicPr>
            <p:cNvPr id="22" name="Content Placeholder 4" descr="Man with solid fill">
              <a:extLst>
                <a:ext uri="{FF2B5EF4-FFF2-40B4-BE49-F238E27FC236}">
                  <a16:creationId xmlns:a16="http://schemas.microsoft.com/office/drawing/2014/main" id="{DA496B1C-1643-4F33-ACF2-6ED1EDE9AC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8159176" y="5346376"/>
              <a:ext cx="914400" cy="914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Content Placeholder 4" descr="Man with solid fill">
              <a:extLst>
                <a:ext uri="{FF2B5EF4-FFF2-40B4-BE49-F238E27FC236}">
                  <a16:creationId xmlns:a16="http://schemas.microsoft.com/office/drawing/2014/main" id="{3A78712E-2660-494F-B5E8-1DA2A0ADB9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9094354" y="5342254"/>
              <a:ext cx="914400" cy="914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4" descr="Man with solid fill">
              <a:extLst>
                <a:ext uri="{FF2B5EF4-FFF2-40B4-BE49-F238E27FC236}">
                  <a16:creationId xmlns:a16="http://schemas.microsoft.com/office/drawing/2014/main" id="{A9FD16C4-CB02-48E0-9EC3-B7952B28BBF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auto">
            <a:xfrm>
              <a:off x="6793740" y="5342254"/>
              <a:ext cx="914400" cy="914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Content Placeholder 4" descr="Man with solid fill">
              <a:extLst>
                <a:ext uri="{FF2B5EF4-FFF2-40B4-BE49-F238E27FC236}">
                  <a16:creationId xmlns:a16="http://schemas.microsoft.com/office/drawing/2014/main" id="{6168AAFC-8BBE-43C0-9943-236074904A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8630228" y="5342254"/>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Content Placeholder 4" descr="Man with solid fill">
              <a:extLst>
                <a:ext uri="{FF2B5EF4-FFF2-40B4-BE49-F238E27FC236}">
                  <a16:creationId xmlns:a16="http://schemas.microsoft.com/office/drawing/2014/main" id="{819EF034-D830-48EF-A4F9-7A06EE7FBD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9558480" y="5342254"/>
              <a:ext cx="914400" cy="914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Content Placeholder 4" descr="Man with solid fill">
              <a:extLst>
                <a:ext uri="{FF2B5EF4-FFF2-40B4-BE49-F238E27FC236}">
                  <a16:creationId xmlns:a16="http://schemas.microsoft.com/office/drawing/2014/main" id="{8CD060B1-3C49-43D0-9A09-93AC972D22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7248885" y="5348437"/>
              <a:ext cx="914400" cy="914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Content Placeholder 4" descr="Man with solid fill">
              <a:extLst>
                <a:ext uri="{FF2B5EF4-FFF2-40B4-BE49-F238E27FC236}">
                  <a16:creationId xmlns:a16="http://schemas.microsoft.com/office/drawing/2014/main" id="{35461E91-87F9-416A-85D4-A1EF8BDDFF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7704030" y="5344315"/>
              <a:ext cx="914400" cy="914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Content Placeholder 4" descr="Man with solid fill">
              <a:extLst>
                <a:ext uri="{FF2B5EF4-FFF2-40B4-BE49-F238E27FC236}">
                  <a16:creationId xmlns:a16="http://schemas.microsoft.com/office/drawing/2014/main" id="{73B4798B-DCFF-4D1A-8DB0-20467D4B1A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9999511" y="5343523"/>
              <a:ext cx="914400" cy="914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Content Placeholder 4" descr="Man with solid fill">
              <a:extLst>
                <a:ext uri="{FF2B5EF4-FFF2-40B4-BE49-F238E27FC236}">
                  <a16:creationId xmlns:a16="http://schemas.microsoft.com/office/drawing/2014/main" id="{CB606715-0FE0-456A-A8E2-FA488DCCDB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10452456" y="5347021"/>
              <a:ext cx="914400" cy="914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 name="Graphic 26" descr="Woman with solid fill">
            <a:extLst>
              <a:ext uri="{FF2B5EF4-FFF2-40B4-BE49-F238E27FC236}">
                <a16:creationId xmlns:a16="http://schemas.microsoft.com/office/drawing/2014/main" id="{2FE1DBB5-63E3-43D2-90CD-DD909CA6E6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34623" y="5199390"/>
            <a:ext cx="766679" cy="766679"/>
          </a:xfrm>
          <a:prstGeom prst="rect">
            <a:avLst/>
          </a:prstGeom>
        </p:spPr>
      </p:pic>
      <p:sp>
        <p:nvSpPr>
          <p:cNvPr id="2" name="Title 1">
            <a:extLst>
              <a:ext uri="{FF2B5EF4-FFF2-40B4-BE49-F238E27FC236}">
                <a16:creationId xmlns:a16="http://schemas.microsoft.com/office/drawing/2014/main" id="{43245DA4-6E2A-4B61-B2FC-1718B3176E1F}"/>
              </a:ext>
            </a:extLst>
          </p:cNvPr>
          <p:cNvSpPr>
            <a:spLocks noGrp="1"/>
          </p:cNvSpPr>
          <p:nvPr>
            <p:ph type="title"/>
          </p:nvPr>
        </p:nvSpPr>
        <p:spPr>
          <a:xfrm>
            <a:off x="73572" y="116257"/>
            <a:ext cx="12118428" cy="1287953"/>
          </a:xfrm>
        </p:spPr>
        <p:txBody>
          <a:bodyPr/>
          <a:lstStyle/>
          <a:p>
            <a:pPr algn="l"/>
            <a:r>
              <a:rPr lang="en-US" sz="3100" b="1" dirty="0">
                <a:solidFill>
                  <a:srgbClr val="2A5934"/>
                </a:solidFill>
                <a:latin typeface="Leelawadee" panose="020B0502040204020203" pitchFamily="34" charset="-34"/>
                <a:cs typeface="Leelawadee" panose="020B0502040204020203" pitchFamily="34" charset="-34"/>
              </a:rPr>
              <a:t>Syphilis-HIV </a:t>
            </a:r>
            <a:r>
              <a:rPr lang="en-US" sz="3100" b="1" dirty="0">
                <a:solidFill>
                  <a:schemeClr val="tx1"/>
                </a:solidFill>
                <a:latin typeface="Leelawadee" panose="020B0502040204020203" pitchFamily="34" charset="-34"/>
                <a:cs typeface="Leelawadee" panose="020B0502040204020203" pitchFamily="34" charset="-34"/>
              </a:rPr>
              <a:t>co-occurring conditions affected mostly </a:t>
            </a:r>
            <a:r>
              <a:rPr lang="en-US" sz="3100" b="1" dirty="0">
                <a:solidFill>
                  <a:srgbClr val="2A5934"/>
                </a:solidFill>
                <a:latin typeface="Leelawadee" panose="020B0502040204020203" pitchFamily="34" charset="-34"/>
                <a:cs typeface="Leelawadee" panose="020B0502040204020203" pitchFamily="34" charset="-34"/>
              </a:rPr>
              <a:t>Black</a:t>
            </a:r>
            <a:r>
              <a:rPr lang="en-US" sz="3100" b="1" dirty="0">
                <a:solidFill>
                  <a:schemeClr val="tx1"/>
                </a:solidFill>
                <a:latin typeface="Leelawadee" panose="020B0502040204020203" pitchFamily="34" charset="-34"/>
                <a:cs typeface="Leelawadee" panose="020B0502040204020203" pitchFamily="34" charset="-34"/>
              </a:rPr>
              <a:t> and </a:t>
            </a:r>
            <a:r>
              <a:rPr lang="en-US" sz="3100" b="1" dirty="0">
                <a:solidFill>
                  <a:srgbClr val="2A5934"/>
                </a:solidFill>
                <a:latin typeface="Leelawadee" panose="020B0502040204020203" pitchFamily="34" charset="-34"/>
                <a:cs typeface="Leelawadee" panose="020B0502040204020203" pitchFamily="34" charset="-34"/>
              </a:rPr>
              <a:t>White men </a:t>
            </a:r>
            <a:r>
              <a:rPr lang="en-US" sz="3100" b="1" dirty="0">
                <a:solidFill>
                  <a:schemeClr val="tx1"/>
                </a:solidFill>
                <a:latin typeface="Leelawadee" panose="020B0502040204020203" pitchFamily="34" charset="-34"/>
                <a:cs typeface="Leelawadee" panose="020B0502040204020203" pitchFamily="34" charset="-34"/>
              </a:rPr>
              <a:t>of </a:t>
            </a:r>
            <a:r>
              <a:rPr lang="en-US" sz="3100" b="1" dirty="0">
                <a:solidFill>
                  <a:srgbClr val="2A5934"/>
                </a:solidFill>
                <a:latin typeface="Leelawadee" panose="020B0502040204020203" pitchFamily="34" charset="-34"/>
                <a:cs typeface="Leelawadee" panose="020B0502040204020203" pitchFamily="34" charset="-34"/>
              </a:rPr>
              <a:t>reproductive age </a:t>
            </a:r>
            <a:r>
              <a:rPr lang="en-US" sz="3100" b="1" dirty="0">
                <a:solidFill>
                  <a:schemeClr val="tx1"/>
                </a:solidFill>
                <a:latin typeface="Leelawadee" panose="020B0502040204020203" pitchFamily="34" charset="-34"/>
                <a:cs typeface="Leelawadee" panose="020B0502040204020203" pitchFamily="34" charset="-34"/>
              </a:rPr>
              <a:t>living in </a:t>
            </a:r>
            <a:r>
              <a:rPr lang="en-US" sz="3100" b="1" dirty="0">
                <a:solidFill>
                  <a:srgbClr val="2A5934"/>
                </a:solidFill>
                <a:latin typeface="Leelawadee" panose="020B0502040204020203" pitchFamily="34" charset="-34"/>
                <a:cs typeface="Leelawadee" panose="020B0502040204020203" pitchFamily="34" charset="-34"/>
              </a:rPr>
              <a:t>Milwaukee County.</a:t>
            </a:r>
            <a:br>
              <a:rPr lang="en-US" sz="3200" dirty="0">
                <a:solidFill>
                  <a:srgbClr val="305934"/>
                </a:solidFill>
                <a:latin typeface="Leelawadee" panose="020B0502040204020203" pitchFamily="34" charset="-34"/>
                <a:cs typeface="Leelawadee" panose="020B0502040204020203" pitchFamily="34" charset="-34"/>
              </a:rPr>
            </a:br>
            <a:r>
              <a:rPr lang="en-US" sz="2200" dirty="0">
                <a:solidFill>
                  <a:schemeClr val="tx1"/>
                </a:solidFill>
                <a:latin typeface="Franklin Gothic Book" panose="020B0503020102020204" pitchFamily="34" charset="0"/>
                <a:cs typeface="Leelawadee" panose="020B0502040204020203" pitchFamily="34" charset="-34"/>
              </a:rPr>
              <a:t>People living with HIV diagnosed with syphilis by selected demographics, Wisconsin, 2016-2020</a:t>
            </a:r>
            <a:endParaRPr lang="en-US" sz="2200" dirty="0">
              <a:solidFill>
                <a:srgbClr val="305934"/>
              </a:solidFill>
              <a:latin typeface="Franklin Gothic Book" panose="020B0503020102020204" pitchFamily="34" charset="0"/>
              <a:cs typeface="Leelawadee" panose="020B0502040204020203" pitchFamily="34" charset="-34"/>
            </a:endParaRPr>
          </a:p>
        </p:txBody>
      </p:sp>
      <p:sp>
        <p:nvSpPr>
          <p:cNvPr id="13" name="TextBox 12">
            <a:extLst>
              <a:ext uri="{FF2B5EF4-FFF2-40B4-BE49-F238E27FC236}">
                <a16:creationId xmlns:a16="http://schemas.microsoft.com/office/drawing/2014/main" id="{ACDE2160-2000-448F-ADEA-01A1C20ECAFB}"/>
              </a:ext>
            </a:extLst>
          </p:cNvPr>
          <p:cNvSpPr txBox="1"/>
          <p:nvPr/>
        </p:nvSpPr>
        <p:spPr>
          <a:xfrm>
            <a:off x="5924275" y="1859965"/>
            <a:ext cx="1971689" cy="1908215"/>
          </a:xfrm>
          <a:prstGeom prst="rect">
            <a:avLst/>
          </a:prstGeom>
          <a:noFill/>
        </p:spPr>
        <p:txBody>
          <a:bodyPr wrap="square" rtlCol="0">
            <a:spAutoFit/>
          </a:bodyPr>
          <a:lstStyle/>
          <a:p>
            <a:pPr algn="ctr"/>
            <a:r>
              <a:rPr lang="en-US" sz="3200" dirty="0">
                <a:solidFill>
                  <a:srgbClr val="305934"/>
                </a:solidFill>
                <a:latin typeface="Franklin Gothic Book" panose="020B0503020102020204" pitchFamily="34" charset="0"/>
              </a:rPr>
              <a:t>Black and White </a:t>
            </a:r>
          </a:p>
          <a:p>
            <a:pPr algn="ctr"/>
            <a:r>
              <a:rPr lang="en-US" dirty="0">
                <a:latin typeface="Franklin Gothic Book" panose="020B0503020102020204" pitchFamily="34" charset="0"/>
              </a:rPr>
              <a:t>people</a:t>
            </a:r>
            <a:r>
              <a:rPr lang="en-US" b="1" dirty="0">
                <a:solidFill>
                  <a:srgbClr val="305934"/>
                </a:solidFill>
                <a:latin typeface="Franklin Gothic Book" panose="020B0503020102020204" pitchFamily="34" charset="0"/>
              </a:rPr>
              <a:t> </a:t>
            </a:r>
            <a:r>
              <a:rPr lang="en-US" dirty="0">
                <a:latin typeface="Franklin Gothic Book" panose="020B0503020102020204" pitchFamily="34" charset="0"/>
              </a:rPr>
              <a:t>represent </a:t>
            </a:r>
            <a:r>
              <a:rPr lang="en-US" dirty="0">
                <a:solidFill>
                  <a:srgbClr val="2A5934"/>
                </a:solidFill>
                <a:latin typeface="Franklin Gothic Book" panose="020B0503020102020204" pitchFamily="34" charset="0"/>
              </a:rPr>
              <a:t>81% </a:t>
            </a:r>
            <a:r>
              <a:rPr lang="en-US" dirty="0">
                <a:latin typeface="Franklin Gothic Book" panose="020B0503020102020204" pitchFamily="34" charset="0"/>
              </a:rPr>
              <a:t>of syphilis-HIV cases</a:t>
            </a:r>
            <a:endParaRPr lang="en-US" b="1" dirty="0">
              <a:solidFill>
                <a:srgbClr val="305934"/>
              </a:solidFill>
              <a:latin typeface="Franklin Gothic Book" panose="020B0503020102020204" pitchFamily="34" charset="0"/>
            </a:endParaRPr>
          </a:p>
        </p:txBody>
      </p:sp>
      <p:sp>
        <p:nvSpPr>
          <p:cNvPr id="12" name="TextBox 11">
            <a:extLst>
              <a:ext uri="{FF2B5EF4-FFF2-40B4-BE49-F238E27FC236}">
                <a16:creationId xmlns:a16="http://schemas.microsoft.com/office/drawing/2014/main" id="{F510F11B-8741-4A05-A979-CC24AF14F958}"/>
              </a:ext>
            </a:extLst>
          </p:cNvPr>
          <p:cNvSpPr txBox="1"/>
          <p:nvPr/>
        </p:nvSpPr>
        <p:spPr>
          <a:xfrm>
            <a:off x="6096000" y="4538169"/>
            <a:ext cx="1672377" cy="1969770"/>
          </a:xfrm>
          <a:prstGeom prst="rect">
            <a:avLst/>
          </a:prstGeom>
          <a:noFill/>
        </p:spPr>
        <p:txBody>
          <a:bodyPr wrap="square" rtlCol="0">
            <a:spAutoFit/>
          </a:bodyPr>
          <a:lstStyle/>
          <a:p>
            <a:pPr algn="ctr"/>
            <a:r>
              <a:rPr lang="en-US" sz="3200" dirty="0">
                <a:solidFill>
                  <a:srgbClr val="305934"/>
                </a:solidFill>
                <a:latin typeface="Franklin Gothic Book" panose="020B0503020102020204" pitchFamily="34" charset="0"/>
              </a:rPr>
              <a:t>Half </a:t>
            </a:r>
          </a:p>
          <a:p>
            <a:pPr algn="ctr"/>
            <a:r>
              <a:rPr lang="en-US" dirty="0">
                <a:solidFill>
                  <a:srgbClr val="305934"/>
                </a:solidFill>
                <a:latin typeface="Franklin Gothic Book" panose="020B0503020102020204" pitchFamily="34" charset="0"/>
              </a:rPr>
              <a:t>of WI syphilis-HIV cases</a:t>
            </a:r>
            <a:r>
              <a:rPr lang="en-US" dirty="0">
                <a:latin typeface="Franklin Gothic Book" panose="020B0503020102020204" pitchFamily="34" charset="0"/>
              </a:rPr>
              <a:t> reported by </a:t>
            </a:r>
            <a:r>
              <a:rPr lang="en-US" dirty="0">
                <a:solidFill>
                  <a:srgbClr val="305934"/>
                </a:solidFill>
                <a:latin typeface="Franklin Gothic Book" panose="020B0503020102020204" pitchFamily="34" charset="0"/>
              </a:rPr>
              <a:t>Milwaukee County </a:t>
            </a:r>
          </a:p>
        </p:txBody>
      </p:sp>
      <p:sp>
        <p:nvSpPr>
          <p:cNvPr id="25" name="TextBox 24">
            <a:extLst>
              <a:ext uri="{FF2B5EF4-FFF2-40B4-BE49-F238E27FC236}">
                <a16:creationId xmlns:a16="http://schemas.microsoft.com/office/drawing/2014/main" id="{5E475BFD-45E0-4A78-9C42-E2843E120D65}"/>
              </a:ext>
            </a:extLst>
          </p:cNvPr>
          <p:cNvSpPr txBox="1"/>
          <p:nvPr/>
        </p:nvSpPr>
        <p:spPr>
          <a:xfrm>
            <a:off x="258648" y="4641251"/>
            <a:ext cx="1464984" cy="1692771"/>
          </a:xfrm>
          <a:prstGeom prst="rect">
            <a:avLst/>
          </a:prstGeom>
          <a:noFill/>
        </p:spPr>
        <p:txBody>
          <a:bodyPr wrap="square" rtlCol="0">
            <a:spAutoFit/>
          </a:bodyPr>
          <a:lstStyle/>
          <a:p>
            <a:pPr algn="ctr"/>
            <a:r>
              <a:rPr lang="en-US" sz="3200" dirty="0">
                <a:solidFill>
                  <a:srgbClr val="305934"/>
                </a:solidFill>
                <a:latin typeface="Franklin Gothic Book" panose="020B0503020102020204" pitchFamily="34" charset="0"/>
              </a:rPr>
              <a:t>9 of 10</a:t>
            </a:r>
            <a:r>
              <a:rPr lang="en-US" sz="3200" dirty="0">
                <a:latin typeface="Franklin Gothic Book" panose="020B0503020102020204" pitchFamily="34" charset="0"/>
              </a:rPr>
              <a:t> </a:t>
            </a:r>
          </a:p>
          <a:p>
            <a:pPr algn="ctr"/>
            <a:r>
              <a:rPr lang="en-US" dirty="0">
                <a:latin typeface="Franklin Gothic Book" panose="020B0503020102020204" pitchFamily="34" charset="0"/>
              </a:rPr>
              <a:t>syphilis-HIV</a:t>
            </a:r>
          </a:p>
          <a:p>
            <a:pPr algn="ctr"/>
            <a:r>
              <a:rPr lang="en-US" dirty="0">
                <a:solidFill>
                  <a:srgbClr val="305934"/>
                </a:solidFill>
                <a:latin typeface="Franklin Gothic Book" panose="020B0503020102020204" pitchFamily="34" charset="0"/>
              </a:rPr>
              <a:t>cases are among males</a:t>
            </a:r>
          </a:p>
        </p:txBody>
      </p:sp>
      <p:sp>
        <p:nvSpPr>
          <p:cNvPr id="10" name="TextBox 9">
            <a:extLst>
              <a:ext uri="{FF2B5EF4-FFF2-40B4-BE49-F238E27FC236}">
                <a16:creationId xmlns:a16="http://schemas.microsoft.com/office/drawing/2014/main" id="{C6B04D58-B825-4B77-AC0C-A1AF36FB8A06}"/>
              </a:ext>
            </a:extLst>
          </p:cNvPr>
          <p:cNvSpPr txBox="1"/>
          <p:nvPr/>
        </p:nvSpPr>
        <p:spPr>
          <a:xfrm>
            <a:off x="-5639" y="1969995"/>
            <a:ext cx="2046014" cy="1631216"/>
          </a:xfrm>
          <a:prstGeom prst="rect">
            <a:avLst/>
          </a:prstGeom>
          <a:noFill/>
        </p:spPr>
        <p:txBody>
          <a:bodyPr wrap="square" rtlCol="0">
            <a:spAutoFit/>
          </a:bodyPr>
          <a:lstStyle/>
          <a:p>
            <a:pPr algn="ctr"/>
            <a:r>
              <a:rPr lang="en-US" sz="3200" dirty="0">
                <a:solidFill>
                  <a:srgbClr val="305934"/>
                </a:solidFill>
                <a:latin typeface="Franklin Gothic Book" panose="020B0503020102020204" pitchFamily="34" charset="0"/>
              </a:rPr>
              <a:t>Ages </a:t>
            </a:r>
          </a:p>
          <a:p>
            <a:pPr algn="ctr"/>
            <a:r>
              <a:rPr lang="en-US" sz="3200" dirty="0">
                <a:solidFill>
                  <a:srgbClr val="305934"/>
                </a:solidFill>
                <a:latin typeface="Franklin Gothic Book" panose="020B0503020102020204" pitchFamily="34" charset="0"/>
              </a:rPr>
              <a:t>25–44</a:t>
            </a:r>
          </a:p>
          <a:p>
            <a:pPr algn="ctr"/>
            <a:r>
              <a:rPr lang="en-US" dirty="0">
                <a:latin typeface="Franklin Gothic Book" panose="020B0503020102020204" pitchFamily="34" charset="0"/>
              </a:rPr>
              <a:t>represent most </a:t>
            </a:r>
          </a:p>
          <a:p>
            <a:pPr algn="ctr"/>
            <a:r>
              <a:rPr lang="en-US" dirty="0">
                <a:latin typeface="Franklin Gothic Book" panose="020B0503020102020204" pitchFamily="34" charset="0"/>
              </a:rPr>
              <a:t>syphilis-HIV cases</a:t>
            </a:r>
            <a:endParaRPr lang="en-US" sz="2000" dirty="0">
              <a:latin typeface="Franklin Gothic Book" panose="020B0503020102020204" pitchFamily="34" charset="0"/>
            </a:endParaRPr>
          </a:p>
        </p:txBody>
      </p:sp>
    </p:spTree>
    <p:extLst>
      <p:ext uri="{BB962C8B-B14F-4D97-AF65-F5344CB8AC3E}">
        <p14:creationId xmlns:p14="http://schemas.microsoft.com/office/powerpoint/2010/main" val="5574990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1B658-E1B3-477E-94B9-8EFED3CE3F14}"/>
              </a:ext>
            </a:extLst>
          </p:cNvPr>
          <p:cNvSpPr>
            <a:spLocks noGrp="1"/>
          </p:cNvSpPr>
          <p:nvPr>
            <p:ph type="title"/>
          </p:nvPr>
        </p:nvSpPr>
        <p:spPr>
          <a:xfrm>
            <a:off x="199697" y="115610"/>
            <a:ext cx="11992304" cy="1678137"/>
          </a:xfrm>
        </p:spPr>
        <p:txBody>
          <a:bodyPr>
            <a:normAutofit fontScale="90000"/>
          </a:bodyPr>
          <a:lstStyle/>
          <a:p>
            <a:pPr algn="l"/>
            <a:r>
              <a:rPr lang="en-US" sz="3400" b="1" dirty="0">
                <a:solidFill>
                  <a:srgbClr val="0033A1"/>
                </a:solidFill>
                <a:latin typeface="Leelawadee" panose="020B0502040204020203" pitchFamily="34" charset="-34"/>
                <a:cs typeface="Leelawadee" panose="020B0502040204020203" pitchFamily="34" charset="-34"/>
              </a:rPr>
              <a:t>Gonorrhea-HIV</a:t>
            </a:r>
            <a:r>
              <a:rPr lang="en-US" sz="3400" b="1" dirty="0">
                <a:solidFill>
                  <a:srgbClr val="4F5A65"/>
                </a:solidFill>
                <a:latin typeface="Leelawadee" panose="020B0502040204020203" pitchFamily="34" charset="-34"/>
                <a:cs typeface="Leelawadee" panose="020B0502040204020203" pitchFamily="34" charset="-34"/>
              </a:rPr>
              <a:t> </a:t>
            </a:r>
            <a:r>
              <a:rPr kumimoji="0" lang="en-US" sz="3400" b="1" i="0" u="none" strike="noStrike" kern="1200" cap="none" spc="0" normalizeH="0" baseline="0" noProof="0" dirty="0">
                <a:ln>
                  <a:noFill/>
                </a:ln>
                <a:solidFill>
                  <a:prstClr val="black"/>
                </a:solidFill>
                <a:effectLst/>
                <a:uLnTx/>
                <a:uFillTx/>
                <a:latin typeface="Leelawadee" panose="020B0502040204020203" pitchFamily="34" charset="-34"/>
                <a:ea typeface="Verdana" panose="020B0604030504040204" pitchFamily="34" charset="0"/>
                <a:cs typeface="Leelawadee" panose="020B0502040204020203" pitchFamily="34" charset="-34"/>
              </a:rPr>
              <a:t>co-occurring conditions </a:t>
            </a:r>
            <a:r>
              <a:rPr lang="en-US" sz="3400" b="1" dirty="0">
                <a:solidFill>
                  <a:schemeClr val="tx1"/>
                </a:solidFill>
                <a:latin typeface="Leelawadee" panose="020B0502040204020203" pitchFamily="34" charset="-34"/>
                <a:cs typeface="Leelawadee" panose="020B0502040204020203" pitchFamily="34" charset="-34"/>
              </a:rPr>
              <a:t>were </a:t>
            </a:r>
            <a:r>
              <a:rPr lang="en-US" sz="3400" b="1" dirty="0">
                <a:solidFill>
                  <a:srgbClr val="0033A1"/>
                </a:solidFill>
                <a:latin typeface="Leelawadee" panose="020B0502040204020203" pitchFamily="34" charset="-34"/>
                <a:cs typeface="Leelawadee" panose="020B0502040204020203" pitchFamily="34" charset="-34"/>
              </a:rPr>
              <a:t>3%</a:t>
            </a:r>
            <a:r>
              <a:rPr lang="en-US" sz="3400" b="1" dirty="0">
                <a:latin typeface="Leelawadee" panose="020B0502040204020203" pitchFamily="34" charset="-34"/>
                <a:cs typeface="Leelawadee" panose="020B0502040204020203" pitchFamily="34" charset="-34"/>
              </a:rPr>
              <a:t> </a:t>
            </a:r>
            <a:r>
              <a:rPr lang="en-US" sz="3400" b="1" dirty="0">
                <a:solidFill>
                  <a:schemeClr val="tx1"/>
                </a:solidFill>
                <a:latin typeface="Leelawadee" panose="020B0502040204020203" pitchFamily="34" charset="-34"/>
                <a:cs typeface="Leelawadee" panose="020B0502040204020203" pitchFamily="34" charset="-34"/>
              </a:rPr>
              <a:t>of all GC infections primarily affecting people engaging in </a:t>
            </a:r>
            <a:r>
              <a:rPr lang="en-US" sz="3400" b="1" dirty="0">
                <a:solidFill>
                  <a:schemeClr val="accent2"/>
                </a:solidFill>
                <a:latin typeface="Leelawadee" panose="020B0502040204020203" pitchFamily="34" charset="-34"/>
                <a:cs typeface="Leelawadee" panose="020B0502040204020203" pitchFamily="34" charset="-34"/>
              </a:rPr>
              <a:t>male-male sexual contact</a:t>
            </a:r>
            <a:r>
              <a:rPr lang="en-US" sz="3400" b="1" dirty="0">
                <a:solidFill>
                  <a:schemeClr val="tx1"/>
                </a:solidFill>
                <a:latin typeface="Leelawadee" panose="020B0502040204020203" pitchFamily="34" charset="-34"/>
                <a:cs typeface="Leelawadee" panose="020B0502040204020203" pitchFamily="34" charset="-34"/>
              </a:rPr>
              <a:t>. </a:t>
            </a:r>
            <a:br>
              <a:rPr lang="en-US" sz="3100" b="1" dirty="0">
                <a:latin typeface="Leelawadee" panose="020B0502040204020203" pitchFamily="34" charset="-34"/>
                <a:cs typeface="Leelawadee" panose="020B0502040204020203" pitchFamily="34" charset="-34"/>
              </a:rPr>
            </a:br>
            <a:r>
              <a:rPr lang="en-US" sz="2300" dirty="0">
                <a:solidFill>
                  <a:schemeClr val="tx1"/>
                </a:solidFill>
                <a:latin typeface="Franklin Gothic Book" panose="020B0503020102020204" pitchFamily="34" charset="0"/>
                <a:cs typeface="Leelawadee" panose="020B0502040204020203" pitchFamily="34" charset="-34"/>
              </a:rPr>
              <a:t>People living with HIV and diagnosed with gonorrhea by selected demographics, Wisconsin, 2016–2020</a:t>
            </a:r>
            <a:endParaRPr lang="en-US" sz="2300" dirty="0">
              <a:latin typeface="Franklin Gothic Book" panose="020B0503020102020204" pitchFamily="34" charset="0"/>
              <a:cs typeface="Leelawadee" panose="020B0502040204020203" pitchFamily="34" charset="-34"/>
            </a:endParaRPr>
          </a:p>
        </p:txBody>
      </p:sp>
      <p:sp>
        <p:nvSpPr>
          <p:cNvPr id="11" name="TextBox 10">
            <a:extLst>
              <a:ext uri="{FF2B5EF4-FFF2-40B4-BE49-F238E27FC236}">
                <a16:creationId xmlns:a16="http://schemas.microsoft.com/office/drawing/2014/main" id="{5E4CAF77-7B4A-4676-B432-9A122579F9AC}"/>
              </a:ext>
            </a:extLst>
          </p:cNvPr>
          <p:cNvSpPr txBox="1"/>
          <p:nvPr/>
        </p:nvSpPr>
        <p:spPr>
          <a:xfrm>
            <a:off x="7949953" y="1930377"/>
            <a:ext cx="3832141" cy="1015663"/>
          </a:xfrm>
          <a:prstGeom prst="rect">
            <a:avLst/>
          </a:prstGeom>
          <a:noFill/>
        </p:spPr>
        <p:txBody>
          <a:bodyPr wrap="square" rtlCol="0">
            <a:spAutoFit/>
          </a:bodyPr>
          <a:lstStyle/>
          <a:p>
            <a:r>
              <a:rPr lang="en-US" sz="2000" b="1" dirty="0">
                <a:solidFill>
                  <a:srgbClr val="0033A1"/>
                </a:solidFill>
                <a:latin typeface="Franklin Gothic Book" panose="020B0503020102020204" pitchFamily="34" charset="0"/>
              </a:rPr>
              <a:t>Male-male sexual contact </a:t>
            </a:r>
            <a:r>
              <a:rPr lang="en-US" sz="2000" dirty="0">
                <a:latin typeface="Franklin Gothic Book" panose="020B0503020102020204" pitchFamily="34" charset="0"/>
              </a:rPr>
              <a:t>is the leading transmission mode for GC-HIV co-occurring conditions.</a:t>
            </a:r>
          </a:p>
        </p:txBody>
      </p:sp>
      <p:sp>
        <p:nvSpPr>
          <p:cNvPr id="5" name="TextBox 4">
            <a:extLst>
              <a:ext uri="{FF2B5EF4-FFF2-40B4-BE49-F238E27FC236}">
                <a16:creationId xmlns:a16="http://schemas.microsoft.com/office/drawing/2014/main" id="{E3E21A6B-BD50-4CD9-AA6B-2BCEF45DEBBE}"/>
              </a:ext>
            </a:extLst>
          </p:cNvPr>
          <p:cNvSpPr txBox="1"/>
          <p:nvPr/>
        </p:nvSpPr>
        <p:spPr>
          <a:xfrm>
            <a:off x="335280" y="1985914"/>
            <a:ext cx="5863814" cy="707886"/>
          </a:xfrm>
          <a:prstGeom prst="rect">
            <a:avLst/>
          </a:prstGeom>
          <a:noFill/>
        </p:spPr>
        <p:txBody>
          <a:bodyPr wrap="square" rtlCol="0">
            <a:spAutoFit/>
          </a:bodyPr>
          <a:lstStyle/>
          <a:p>
            <a:r>
              <a:rPr lang="en-US" sz="2000" dirty="0">
                <a:latin typeface="Franklin Gothic Book" panose="020B0503020102020204" pitchFamily="34" charset="0"/>
              </a:rPr>
              <a:t>Number of all gonorrhea (39,307) and </a:t>
            </a:r>
            <a:r>
              <a:rPr lang="en-US" sz="2000" b="1" dirty="0">
                <a:solidFill>
                  <a:srgbClr val="0033A1"/>
                </a:solidFill>
                <a:latin typeface="Franklin Gothic Book" panose="020B0503020102020204" pitchFamily="34" charset="0"/>
              </a:rPr>
              <a:t>gonorrhea-HIV</a:t>
            </a:r>
            <a:r>
              <a:rPr lang="en-US" sz="2000" dirty="0">
                <a:latin typeface="Franklin Gothic Book" panose="020B0503020102020204" pitchFamily="34" charset="0"/>
              </a:rPr>
              <a:t> (1,211) cases, 2016–2020.</a:t>
            </a:r>
          </a:p>
        </p:txBody>
      </p:sp>
      <p:pic>
        <p:nvPicPr>
          <p:cNvPr id="4" name="Picture 3" descr="A picture containing timeline">
            <a:extLst>
              <a:ext uri="{FF2B5EF4-FFF2-40B4-BE49-F238E27FC236}">
                <a16:creationId xmlns:a16="http://schemas.microsoft.com/office/drawing/2014/main" id="{11EE64E9-0AF1-ADC9-84CA-148296DB78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939" y="2656698"/>
            <a:ext cx="11696121" cy="3893165"/>
          </a:xfrm>
          <a:prstGeom prst="rect">
            <a:avLst/>
          </a:prstGeom>
        </p:spPr>
      </p:pic>
    </p:spTree>
    <p:extLst>
      <p:ext uri="{BB962C8B-B14F-4D97-AF65-F5344CB8AC3E}">
        <p14:creationId xmlns:p14="http://schemas.microsoft.com/office/powerpoint/2010/main" val="32973883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pplication&#10;&#10;Description automatically generated with low confidence">
            <a:extLst>
              <a:ext uri="{FF2B5EF4-FFF2-40B4-BE49-F238E27FC236}">
                <a16:creationId xmlns:a16="http://schemas.microsoft.com/office/drawing/2014/main" id="{DB6A6130-1C43-0366-7C14-073F9EC573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9716" y="1520106"/>
            <a:ext cx="4901786" cy="5203818"/>
          </a:xfrm>
          <a:prstGeom prst="rect">
            <a:avLst/>
          </a:prstGeom>
        </p:spPr>
      </p:pic>
      <p:sp>
        <p:nvSpPr>
          <p:cNvPr id="12" name="TextBox 11">
            <a:extLst>
              <a:ext uri="{FF2B5EF4-FFF2-40B4-BE49-F238E27FC236}">
                <a16:creationId xmlns:a16="http://schemas.microsoft.com/office/drawing/2014/main" id="{F510F11B-8741-4A05-A979-CC24AF14F958}"/>
              </a:ext>
            </a:extLst>
          </p:cNvPr>
          <p:cNvSpPr txBox="1"/>
          <p:nvPr/>
        </p:nvSpPr>
        <p:spPr>
          <a:xfrm>
            <a:off x="6137793" y="4633019"/>
            <a:ext cx="1369283" cy="1969770"/>
          </a:xfrm>
          <a:prstGeom prst="rect">
            <a:avLst/>
          </a:prstGeom>
          <a:noFill/>
        </p:spPr>
        <p:txBody>
          <a:bodyPr wrap="square" rtlCol="0">
            <a:spAutoFit/>
          </a:bodyPr>
          <a:lstStyle/>
          <a:p>
            <a:pPr algn="ctr"/>
            <a:r>
              <a:rPr lang="en-US" sz="3200" dirty="0">
                <a:solidFill>
                  <a:srgbClr val="0033A1"/>
                </a:solidFill>
                <a:latin typeface="Franklin Gothic Book" panose="020B0503020102020204" pitchFamily="34" charset="0"/>
              </a:rPr>
              <a:t>2 of 3 </a:t>
            </a:r>
          </a:p>
          <a:p>
            <a:pPr algn="ctr"/>
            <a:r>
              <a:rPr lang="en-US" dirty="0">
                <a:latin typeface="Franklin Gothic Book" panose="020B0503020102020204" pitchFamily="34" charset="0"/>
              </a:rPr>
              <a:t>GC-HIV cases are reported in </a:t>
            </a:r>
            <a:r>
              <a:rPr lang="en-US" dirty="0">
                <a:solidFill>
                  <a:srgbClr val="0033A1"/>
                </a:solidFill>
                <a:latin typeface="Franklin Gothic Book" panose="020B0503020102020204" pitchFamily="34" charset="0"/>
              </a:rPr>
              <a:t>Milwaukee County</a:t>
            </a:r>
          </a:p>
        </p:txBody>
      </p:sp>
      <p:grpSp>
        <p:nvGrpSpPr>
          <p:cNvPr id="14" name="Group 13">
            <a:extLst>
              <a:ext uri="{FF2B5EF4-FFF2-40B4-BE49-F238E27FC236}">
                <a16:creationId xmlns:a16="http://schemas.microsoft.com/office/drawing/2014/main" id="{C4B9A834-96FC-49D5-9F2B-8BCE6F2F1639}"/>
              </a:ext>
            </a:extLst>
          </p:cNvPr>
          <p:cNvGrpSpPr/>
          <p:nvPr/>
        </p:nvGrpSpPr>
        <p:grpSpPr>
          <a:xfrm>
            <a:off x="1677966" y="5326388"/>
            <a:ext cx="4014216" cy="777240"/>
            <a:chOff x="6793740" y="5342254"/>
            <a:chExt cx="4573116" cy="920583"/>
          </a:xfrm>
          <a:solidFill>
            <a:srgbClr val="0033A1"/>
          </a:solidFill>
        </p:grpSpPr>
        <p:pic>
          <p:nvPicPr>
            <p:cNvPr id="22" name="Content Placeholder 4" descr="Man with solid fill">
              <a:extLst>
                <a:ext uri="{FF2B5EF4-FFF2-40B4-BE49-F238E27FC236}">
                  <a16:creationId xmlns:a16="http://schemas.microsoft.com/office/drawing/2014/main" id="{DA496B1C-1643-4F33-ACF2-6ED1EDE9AC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8159176" y="5346376"/>
              <a:ext cx="914400" cy="914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Content Placeholder 4" descr="Man with solid fill">
              <a:extLst>
                <a:ext uri="{FF2B5EF4-FFF2-40B4-BE49-F238E27FC236}">
                  <a16:creationId xmlns:a16="http://schemas.microsoft.com/office/drawing/2014/main" id="{3A78712E-2660-494F-B5E8-1DA2A0ADB9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9094354" y="5342254"/>
              <a:ext cx="914400" cy="914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4" descr="Man with solid fill">
              <a:extLst>
                <a:ext uri="{FF2B5EF4-FFF2-40B4-BE49-F238E27FC236}">
                  <a16:creationId xmlns:a16="http://schemas.microsoft.com/office/drawing/2014/main" id="{A9FD16C4-CB02-48E0-9EC3-B7952B28BBF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auto">
            <a:xfrm>
              <a:off x="6793740" y="5342254"/>
              <a:ext cx="914400" cy="914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Content Placeholder 4" descr="Man with solid fill">
              <a:extLst>
                <a:ext uri="{FF2B5EF4-FFF2-40B4-BE49-F238E27FC236}">
                  <a16:creationId xmlns:a16="http://schemas.microsoft.com/office/drawing/2014/main" id="{6168AAFC-8BBE-43C0-9943-236074904A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8630228" y="5342254"/>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Content Placeholder 4" descr="Man with solid fill">
              <a:extLst>
                <a:ext uri="{FF2B5EF4-FFF2-40B4-BE49-F238E27FC236}">
                  <a16:creationId xmlns:a16="http://schemas.microsoft.com/office/drawing/2014/main" id="{819EF034-D830-48EF-A4F9-7A06EE7FBD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9558480" y="5342254"/>
              <a:ext cx="914400" cy="914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Content Placeholder 4" descr="Man with solid fill">
              <a:extLst>
                <a:ext uri="{FF2B5EF4-FFF2-40B4-BE49-F238E27FC236}">
                  <a16:creationId xmlns:a16="http://schemas.microsoft.com/office/drawing/2014/main" id="{8CD060B1-3C49-43D0-9A09-93AC972D22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7248885" y="5348437"/>
              <a:ext cx="914400" cy="914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Content Placeholder 4" descr="Man with solid fill">
              <a:extLst>
                <a:ext uri="{FF2B5EF4-FFF2-40B4-BE49-F238E27FC236}">
                  <a16:creationId xmlns:a16="http://schemas.microsoft.com/office/drawing/2014/main" id="{35461E91-87F9-416A-85D4-A1EF8BDDFF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7704030" y="5344315"/>
              <a:ext cx="914400" cy="914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Content Placeholder 4" descr="Man with solid fill">
              <a:extLst>
                <a:ext uri="{FF2B5EF4-FFF2-40B4-BE49-F238E27FC236}">
                  <a16:creationId xmlns:a16="http://schemas.microsoft.com/office/drawing/2014/main" id="{73B4798B-DCFF-4D1A-8DB0-20467D4B1A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9999511" y="5343523"/>
              <a:ext cx="914400" cy="914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Content Placeholder 4" descr="Man with solid fill">
              <a:extLst>
                <a:ext uri="{FF2B5EF4-FFF2-40B4-BE49-F238E27FC236}">
                  <a16:creationId xmlns:a16="http://schemas.microsoft.com/office/drawing/2014/main" id="{CB606715-0FE0-456A-A8E2-FA488DCCDB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10452456" y="5347021"/>
              <a:ext cx="914400" cy="914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TextBox 24">
            <a:extLst>
              <a:ext uri="{FF2B5EF4-FFF2-40B4-BE49-F238E27FC236}">
                <a16:creationId xmlns:a16="http://schemas.microsoft.com/office/drawing/2014/main" id="{5E475BFD-45E0-4A78-9C42-E2843E120D65}"/>
              </a:ext>
            </a:extLst>
          </p:cNvPr>
          <p:cNvSpPr txBox="1"/>
          <p:nvPr/>
        </p:nvSpPr>
        <p:spPr>
          <a:xfrm>
            <a:off x="163408" y="4910018"/>
            <a:ext cx="1489866" cy="1415772"/>
          </a:xfrm>
          <a:prstGeom prst="rect">
            <a:avLst/>
          </a:prstGeom>
          <a:noFill/>
        </p:spPr>
        <p:txBody>
          <a:bodyPr wrap="square" rtlCol="0">
            <a:spAutoFit/>
          </a:bodyPr>
          <a:lstStyle/>
          <a:p>
            <a:pPr algn="ctr"/>
            <a:r>
              <a:rPr lang="en-US" sz="3200" b="1" dirty="0">
                <a:solidFill>
                  <a:srgbClr val="0033A1"/>
                </a:solidFill>
                <a:latin typeface="Franklin Gothic Book" panose="020B0503020102020204" pitchFamily="34" charset="0"/>
              </a:rPr>
              <a:t>9 of 10</a:t>
            </a:r>
            <a:r>
              <a:rPr lang="en-US" sz="3200" dirty="0">
                <a:solidFill>
                  <a:srgbClr val="0033A1"/>
                </a:solidFill>
                <a:latin typeface="Franklin Gothic Book" panose="020B0503020102020204" pitchFamily="34" charset="0"/>
              </a:rPr>
              <a:t> </a:t>
            </a:r>
          </a:p>
          <a:p>
            <a:pPr algn="ctr"/>
            <a:r>
              <a:rPr lang="en-US" dirty="0">
                <a:latin typeface="Franklin Gothic Book" panose="020B0503020102020204" pitchFamily="34" charset="0"/>
              </a:rPr>
              <a:t>GC-HIV</a:t>
            </a:r>
          </a:p>
          <a:p>
            <a:pPr algn="ctr"/>
            <a:r>
              <a:rPr lang="en-US" dirty="0">
                <a:latin typeface="Franklin Gothic Book" panose="020B0503020102020204" pitchFamily="34" charset="0"/>
              </a:rPr>
              <a:t>cases are </a:t>
            </a:r>
            <a:r>
              <a:rPr lang="en-US" dirty="0">
                <a:solidFill>
                  <a:srgbClr val="0033A1"/>
                </a:solidFill>
                <a:latin typeface="Franklin Gothic Book" panose="020B0503020102020204" pitchFamily="34" charset="0"/>
              </a:rPr>
              <a:t>male</a:t>
            </a:r>
          </a:p>
        </p:txBody>
      </p:sp>
      <p:pic>
        <p:nvPicPr>
          <p:cNvPr id="27" name="Graphic 26" descr="Woman with solid fill">
            <a:extLst>
              <a:ext uri="{FF2B5EF4-FFF2-40B4-BE49-F238E27FC236}">
                <a16:creationId xmlns:a16="http://schemas.microsoft.com/office/drawing/2014/main" id="{2FE1DBB5-63E3-43D2-90CD-DD909CA6E6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07992" y="5326388"/>
            <a:ext cx="788008" cy="788008"/>
          </a:xfrm>
          <a:prstGeom prst="rect">
            <a:avLst/>
          </a:prstGeom>
        </p:spPr>
      </p:pic>
      <p:sp>
        <p:nvSpPr>
          <p:cNvPr id="2" name="Title 1">
            <a:extLst>
              <a:ext uri="{FF2B5EF4-FFF2-40B4-BE49-F238E27FC236}">
                <a16:creationId xmlns:a16="http://schemas.microsoft.com/office/drawing/2014/main" id="{43245DA4-6E2A-4B61-B2FC-1718B3176E1F}"/>
              </a:ext>
            </a:extLst>
          </p:cNvPr>
          <p:cNvSpPr>
            <a:spLocks noGrp="1"/>
          </p:cNvSpPr>
          <p:nvPr>
            <p:ph type="title"/>
          </p:nvPr>
        </p:nvSpPr>
        <p:spPr>
          <a:xfrm>
            <a:off x="174812" y="18137"/>
            <a:ext cx="11923059" cy="1499363"/>
          </a:xfrm>
        </p:spPr>
        <p:txBody>
          <a:bodyPr/>
          <a:lstStyle/>
          <a:p>
            <a:pPr algn="l"/>
            <a:r>
              <a:rPr kumimoji="0" lang="en-US" sz="3200" b="1" i="0" u="none" strike="noStrike" kern="1200" cap="none" spc="0" normalizeH="0" baseline="0" noProof="0" dirty="0">
                <a:ln>
                  <a:noFill/>
                </a:ln>
                <a:solidFill>
                  <a:srgbClr val="0033A1"/>
                </a:solidFill>
                <a:effectLst/>
                <a:uLnTx/>
                <a:uFillTx/>
                <a:latin typeface="Leelawadee" panose="020B0502040204020203" pitchFamily="34" charset="-34"/>
                <a:ea typeface="Verdana" panose="020B0604030504040204" pitchFamily="34" charset="0"/>
                <a:cs typeface="Leelawadee" panose="020B0502040204020203" pitchFamily="34" charset="-34"/>
              </a:rPr>
              <a:t>Gonorrhea</a:t>
            </a:r>
            <a:r>
              <a:rPr lang="en-US" sz="3200" b="1" dirty="0">
                <a:solidFill>
                  <a:srgbClr val="0033A1"/>
                </a:solidFill>
                <a:latin typeface="Leelawadee" panose="020B0502040204020203" pitchFamily="34" charset="-34"/>
                <a:cs typeface="Leelawadee" panose="020B0502040204020203" pitchFamily="34" charset="-34"/>
              </a:rPr>
              <a:t>-HIV</a:t>
            </a:r>
            <a:r>
              <a:rPr lang="en-US" sz="3200" dirty="0">
                <a:solidFill>
                  <a:schemeClr val="tx1"/>
                </a:solidFill>
                <a:latin typeface="Leelawadee" panose="020B0502040204020203" pitchFamily="34" charset="-34"/>
                <a:cs typeface="Leelawadee" panose="020B0502040204020203" pitchFamily="34" charset="-34"/>
              </a:rPr>
              <a:t> </a:t>
            </a:r>
            <a:r>
              <a:rPr lang="en-US" sz="3200" b="1" dirty="0">
                <a:solidFill>
                  <a:schemeClr val="tx1"/>
                </a:solidFill>
                <a:latin typeface="Leelawadee" panose="020B0502040204020203" pitchFamily="34" charset="-34"/>
                <a:cs typeface="Leelawadee" panose="020B0502040204020203" pitchFamily="34" charset="-34"/>
              </a:rPr>
              <a:t>co-occurring conditions affected </a:t>
            </a:r>
            <a:r>
              <a:rPr lang="en-US" sz="3200" b="1" dirty="0">
                <a:solidFill>
                  <a:srgbClr val="0033A1"/>
                </a:solidFill>
                <a:latin typeface="Leelawadee" panose="020B0502040204020203" pitchFamily="34" charset="-34"/>
                <a:cs typeface="Leelawadee" panose="020B0502040204020203" pitchFamily="34" charset="-34"/>
              </a:rPr>
              <a:t>Black men </a:t>
            </a:r>
            <a:r>
              <a:rPr lang="en-US" sz="3200" b="1" dirty="0">
                <a:solidFill>
                  <a:schemeClr val="tx1"/>
                </a:solidFill>
                <a:latin typeface="Leelawadee" panose="020B0502040204020203" pitchFamily="34" charset="-34"/>
                <a:cs typeface="Leelawadee" panose="020B0502040204020203" pitchFamily="34" charset="-34"/>
              </a:rPr>
              <a:t>aged</a:t>
            </a:r>
            <a:r>
              <a:rPr lang="en-US" sz="3200" b="1" dirty="0">
                <a:solidFill>
                  <a:srgbClr val="0033A1"/>
                </a:solidFill>
                <a:latin typeface="Leelawadee" panose="020B0502040204020203" pitchFamily="34" charset="-34"/>
                <a:cs typeface="Leelawadee" panose="020B0502040204020203" pitchFamily="34" charset="-34"/>
              </a:rPr>
              <a:t> 25–34 </a:t>
            </a:r>
            <a:r>
              <a:rPr lang="en-US" sz="3200" b="1" dirty="0">
                <a:solidFill>
                  <a:schemeClr val="tx1"/>
                </a:solidFill>
                <a:latin typeface="Leelawadee" panose="020B0502040204020203" pitchFamily="34" charset="-34"/>
                <a:cs typeface="Leelawadee" panose="020B0502040204020203" pitchFamily="34" charset="-34"/>
              </a:rPr>
              <a:t>in </a:t>
            </a:r>
            <a:r>
              <a:rPr lang="en-US" sz="3200" b="1" dirty="0">
                <a:solidFill>
                  <a:srgbClr val="0033A1"/>
                </a:solidFill>
                <a:latin typeface="Leelawadee" panose="020B0502040204020203" pitchFamily="34" charset="-34"/>
                <a:cs typeface="Leelawadee" panose="020B0502040204020203" pitchFamily="34" charset="-34"/>
              </a:rPr>
              <a:t>Milwaukee</a:t>
            </a:r>
            <a:r>
              <a:rPr lang="en-US" sz="3200" dirty="0">
                <a:solidFill>
                  <a:schemeClr val="tx1"/>
                </a:solidFill>
                <a:latin typeface="Leelawadee" panose="020B0502040204020203" pitchFamily="34" charset="-34"/>
                <a:cs typeface="Leelawadee" panose="020B0502040204020203" pitchFamily="34" charset="-34"/>
              </a:rPr>
              <a:t> </a:t>
            </a:r>
            <a:r>
              <a:rPr lang="en-US" sz="3200" b="1" dirty="0">
                <a:solidFill>
                  <a:schemeClr val="accent2"/>
                </a:solidFill>
                <a:latin typeface="Leelawadee" panose="020B0502040204020203" pitchFamily="34" charset="-34"/>
                <a:cs typeface="Leelawadee" panose="020B0502040204020203" pitchFamily="34" charset="-34"/>
              </a:rPr>
              <a:t>County</a:t>
            </a:r>
            <a:r>
              <a:rPr lang="en-US" sz="3200" b="1" dirty="0">
                <a:solidFill>
                  <a:schemeClr val="tx1"/>
                </a:solidFill>
                <a:latin typeface="Leelawadee" panose="020B0502040204020203" pitchFamily="34" charset="-34"/>
                <a:cs typeface="Leelawadee" panose="020B0502040204020203" pitchFamily="34" charset="-34"/>
              </a:rPr>
              <a:t>.</a:t>
            </a:r>
            <a:br>
              <a:rPr lang="en-US" sz="3200" b="1" dirty="0">
                <a:solidFill>
                  <a:schemeClr val="tx1"/>
                </a:solidFill>
                <a:latin typeface="Leelawadee" panose="020B0502040204020203" pitchFamily="34" charset="-34"/>
                <a:cs typeface="Leelawadee" panose="020B0502040204020203" pitchFamily="34" charset="-34"/>
              </a:rPr>
            </a:br>
            <a:r>
              <a:rPr lang="en-US" sz="2100" dirty="0">
                <a:solidFill>
                  <a:schemeClr val="tx1"/>
                </a:solidFill>
                <a:latin typeface="Franklin Gothic Book" panose="020B0503020102020204" pitchFamily="34" charset="0"/>
                <a:cs typeface="Leelawadee" panose="020B0502040204020203" pitchFamily="34" charset="-34"/>
              </a:rPr>
              <a:t>People living with HIV and diagnosed with gonorrhea by selected demographics, Wisconsin, 2016–2020</a:t>
            </a:r>
          </a:p>
        </p:txBody>
      </p:sp>
      <p:sp>
        <p:nvSpPr>
          <p:cNvPr id="13" name="TextBox 12">
            <a:extLst>
              <a:ext uri="{FF2B5EF4-FFF2-40B4-BE49-F238E27FC236}">
                <a16:creationId xmlns:a16="http://schemas.microsoft.com/office/drawing/2014/main" id="{ACDE2160-2000-448F-ADEA-01A1C20ECAFB}"/>
              </a:ext>
            </a:extLst>
          </p:cNvPr>
          <p:cNvSpPr txBox="1"/>
          <p:nvPr/>
        </p:nvSpPr>
        <p:spPr>
          <a:xfrm>
            <a:off x="5903081" y="1658114"/>
            <a:ext cx="1838706" cy="2739211"/>
          </a:xfrm>
          <a:prstGeom prst="rect">
            <a:avLst/>
          </a:prstGeom>
          <a:noFill/>
        </p:spPr>
        <p:txBody>
          <a:bodyPr wrap="square" rtlCol="0">
            <a:spAutoFit/>
          </a:bodyPr>
          <a:lstStyle/>
          <a:p>
            <a:pPr algn="ctr"/>
            <a:r>
              <a:rPr lang="en-US" sz="3200" dirty="0">
                <a:solidFill>
                  <a:srgbClr val="0033A1"/>
                </a:solidFill>
                <a:latin typeface="Franklin Gothic Book" panose="020B0503020102020204" pitchFamily="34" charset="0"/>
              </a:rPr>
              <a:t>Black people </a:t>
            </a:r>
          </a:p>
          <a:p>
            <a:pPr algn="ctr"/>
            <a:r>
              <a:rPr lang="en-US" dirty="0">
                <a:latin typeface="Franklin Gothic Book" panose="020B0503020102020204" pitchFamily="34" charset="0"/>
              </a:rPr>
              <a:t>represent</a:t>
            </a:r>
            <a:r>
              <a:rPr lang="en-US" dirty="0">
                <a:solidFill>
                  <a:srgbClr val="0033A1"/>
                </a:solidFill>
                <a:latin typeface="Franklin Gothic Book" panose="020B0503020102020204" pitchFamily="34" charset="0"/>
              </a:rPr>
              <a:t> </a:t>
            </a:r>
          </a:p>
          <a:p>
            <a:pPr algn="ctr"/>
            <a:r>
              <a:rPr lang="en-US" dirty="0">
                <a:solidFill>
                  <a:srgbClr val="0033A1"/>
                </a:solidFill>
                <a:latin typeface="Franklin Gothic Book" panose="020B0503020102020204" pitchFamily="34" charset="0"/>
              </a:rPr>
              <a:t>&gt;2 times </a:t>
            </a:r>
          </a:p>
          <a:p>
            <a:pPr algn="ctr"/>
            <a:r>
              <a:rPr lang="en-US" dirty="0">
                <a:latin typeface="Franklin Gothic Book" panose="020B0503020102020204" pitchFamily="34" charset="0"/>
              </a:rPr>
              <a:t>the number of GC-HIV cases compared to white people</a:t>
            </a:r>
            <a:endParaRPr lang="en-US" b="1" dirty="0">
              <a:solidFill>
                <a:srgbClr val="305934"/>
              </a:solidFill>
              <a:latin typeface="Franklin Gothic Book" panose="020B0503020102020204" pitchFamily="34" charset="0"/>
            </a:endParaRPr>
          </a:p>
        </p:txBody>
      </p:sp>
      <p:sp>
        <p:nvSpPr>
          <p:cNvPr id="10" name="TextBox 9">
            <a:extLst>
              <a:ext uri="{FF2B5EF4-FFF2-40B4-BE49-F238E27FC236}">
                <a16:creationId xmlns:a16="http://schemas.microsoft.com/office/drawing/2014/main" id="{C6B04D58-B825-4B77-AC0C-A1AF36FB8A06}"/>
              </a:ext>
            </a:extLst>
          </p:cNvPr>
          <p:cNvSpPr txBox="1"/>
          <p:nvPr/>
        </p:nvSpPr>
        <p:spPr>
          <a:xfrm>
            <a:off x="0" y="2344223"/>
            <a:ext cx="1792060" cy="1631216"/>
          </a:xfrm>
          <a:prstGeom prst="rect">
            <a:avLst/>
          </a:prstGeom>
          <a:noFill/>
        </p:spPr>
        <p:txBody>
          <a:bodyPr wrap="square" rtlCol="0">
            <a:spAutoFit/>
          </a:bodyPr>
          <a:lstStyle/>
          <a:p>
            <a:pPr algn="ctr"/>
            <a:r>
              <a:rPr lang="en-US" sz="3200" dirty="0">
                <a:solidFill>
                  <a:srgbClr val="0033A1"/>
                </a:solidFill>
                <a:latin typeface="Franklin Gothic Book" panose="020B0503020102020204" pitchFamily="34" charset="0"/>
              </a:rPr>
              <a:t>Ages </a:t>
            </a:r>
          </a:p>
          <a:p>
            <a:pPr algn="ctr"/>
            <a:r>
              <a:rPr lang="en-US" sz="3200" dirty="0">
                <a:solidFill>
                  <a:srgbClr val="0033A1"/>
                </a:solidFill>
                <a:latin typeface="Franklin Gothic Book" panose="020B0503020102020204" pitchFamily="34" charset="0"/>
              </a:rPr>
              <a:t>25–34</a:t>
            </a:r>
          </a:p>
          <a:p>
            <a:pPr algn="ctr"/>
            <a:r>
              <a:rPr lang="en-US" dirty="0">
                <a:latin typeface="Franklin Gothic Book" panose="020B0503020102020204" pitchFamily="34" charset="0"/>
              </a:rPr>
              <a:t>Are nearly </a:t>
            </a:r>
            <a:r>
              <a:rPr lang="en-US" dirty="0">
                <a:solidFill>
                  <a:schemeClr val="tx2"/>
                </a:solidFill>
                <a:latin typeface="Franklin Gothic Book" panose="020B0503020102020204" pitchFamily="34" charset="0"/>
              </a:rPr>
              <a:t>half </a:t>
            </a:r>
          </a:p>
          <a:p>
            <a:pPr algn="ctr"/>
            <a:r>
              <a:rPr lang="en-US" dirty="0">
                <a:latin typeface="Franklin Gothic Book" panose="020B0503020102020204" pitchFamily="34" charset="0"/>
              </a:rPr>
              <a:t>of GC-HIV cases</a:t>
            </a:r>
          </a:p>
        </p:txBody>
      </p:sp>
      <p:graphicFrame>
        <p:nvGraphicFramePr>
          <p:cNvPr id="3" name="Chart 2">
            <a:extLst>
              <a:ext uri="{FF2B5EF4-FFF2-40B4-BE49-F238E27FC236}">
                <a16:creationId xmlns:a16="http://schemas.microsoft.com/office/drawing/2014/main" id="{2F0CA19F-1F72-4429-8B00-9302331F9715}"/>
              </a:ext>
            </a:extLst>
          </p:cNvPr>
          <p:cNvGraphicFramePr>
            <a:graphicFrameLocks/>
          </p:cNvGraphicFramePr>
          <p:nvPr/>
        </p:nvGraphicFramePr>
        <p:xfrm>
          <a:off x="1676490" y="1528357"/>
          <a:ext cx="4342161" cy="2942085"/>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1440252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1B658-E1B3-477E-94B9-8EFED3CE3F14}"/>
              </a:ext>
            </a:extLst>
          </p:cNvPr>
          <p:cNvSpPr>
            <a:spLocks noGrp="1"/>
          </p:cNvSpPr>
          <p:nvPr>
            <p:ph type="title"/>
          </p:nvPr>
        </p:nvSpPr>
        <p:spPr>
          <a:xfrm>
            <a:off x="200970" y="114390"/>
            <a:ext cx="11910348" cy="1325563"/>
          </a:xfrm>
        </p:spPr>
        <p:txBody>
          <a:bodyPr>
            <a:normAutofit fontScale="90000"/>
          </a:bodyPr>
          <a:lstStyle/>
          <a:p>
            <a:pPr algn="l"/>
            <a:r>
              <a:rPr lang="en-US" sz="3600" b="1" dirty="0">
                <a:solidFill>
                  <a:srgbClr val="800080"/>
                </a:solidFill>
                <a:latin typeface="Leelawadee" panose="020B0502040204020203" pitchFamily="34" charset="-34"/>
                <a:cs typeface="Leelawadee" panose="020B0502040204020203" pitchFamily="34" charset="-34"/>
              </a:rPr>
              <a:t>Chlamydia-HIV </a:t>
            </a:r>
            <a:r>
              <a:rPr lang="en-US" sz="3600" b="1" dirty="0">
                <a:solidFill>
                  <a:schemeClr val="tx1"/>
                </a:solidFill>
                <a:latin typeface="Leelawadee" panose="020B0502040204020203" pitchFamily="34" charset="-34"/>
                <a:cs typeface="Leelawadee" panose="020B0502040204020203" pitchFamily="34" charset="-34"/>
              </a:rPr>
              <a:t>co-occurring conditions primarily affected males who reported </a:t>
            </a:r>
            <a:r>
              <a:rPr lang="en-US" sz="3600" b="1" dirty="0">
                <a:solidFill>
                  <a:srgbClr val="800080"/>
                </a:solidFill>
                <a:latin typeface="Leelawadee" panose="020B0502040204020203" pitchFamily="34" charset="-34"/>
                <a:cs typeface="Leelawadee" panose="020B0502040204020203" pitchFamily="34" charset="-34"/>
              </a:rPr>
              <a:t>male-male sexual contact</a:t>
            </a:r>
            <a:r>
              <a:rPr lang="en-US" sz="3600" b="1" dirty="0">
                <a:solidFill>
                  <a:schemeClr val="tx1"/>
                </a:solidFill>
                <a:latin typeface="Leelawadee" panose="020B0502040204020203" pitchFamily="34" charset="-34"/>
                <a:cs typeface="Leelawadee" panose="020B0502040204020203" pitchFamily="34" charset="-34"/>
              </a:rPr>
              <a:t>.</a:t>
            </a:r>
            <a:br>
              <a:rPr lang="en-US" sz="3600" b="1" dirty="0">
                <a:solidFill>
                  <a:srgbClr val="800080"/>
                </a:solidFill>
                <a:latin typeface="Leelawadee" panose="020B0502040204020203" pitchFamily="34" charset="-34"/>
                <a:cs typeface="Leelawadee" panose="020B0502040204020203" pitchFamily="34" charset="-34"/>
              </a:rPr>
            </a:br>
            <a:r>
              <a:rPr lang="en-US" sz="2300" dirty="0">
                <a:solidFill>
                  <a:schemeClr val="tx1"/>
                </a:solidFill>
                <a:latin typeface="Franklin Gothic Book" panose="020B0503020102020204" pitchFamily="34" charset="0"/>
                <a:cs typeface="Leelawadee" panose="020B0502040204020203" pitchFamily="34" charset="-34"/>
              </a:rPr>
              <a:t>People living with HIV and diagnosed with chlamydia by selected demographics, Wisconsin, 2016–2020</a:t>
            </a:r>
            <a:endParaRPr lang="en-US" sz="2300" dirty="0">
              <a:latin typeface="Franklin Gothic Book" panose="020B0503020102020204" pitchFamily="34" charset="0"/>
              <a:cs typeface="Leelawadee" panose="020B0502040204020203" pitchFamily="34" charset="-34"/>
            </a:endParaRPr>
          </a:p>
        </p:txBody>
      </p:sp>
      <p:sp>
        <p:nvSpPr>
          <p:cNvPr id="8" name="TextBox 7">
            <a:extLst>
              <a:ext uri="{FF2B5EF4-FFF2-40B4-BE49-F238E27FC236}">
                <a16:creationId xmlns:a16="http://schemas.microsoft.com/office/drawing/2014/main" id="{F1B444FF-5D7E-4D68-80BC-5E19BC6B82A9}"/>
              </a:ext>
            </a:extLst>
          </p:cNvPr>
          <p:cNvSpPr txBox="1"/>
          <p:nvPr/>
        </p:nvSpPr>
        <p:spPr>
          <a:xfrm>
            <a:off x="403108" y="2029024"/>
            <a:ext cx="5523441" cy="707886"/>
          </a:xfrm>
          <a:prstGeom prst="rect">
            <a:avLst/>
          </a:prstGeom>
          <a:noFill/>
        </p:spPr>
        <p:txBody>
          <a:bodyPr wrap="square" rtlCol="0">
            <a:spAutoFit/>
          </a:bodyPr>
          <a:lstStyle/>
          <a:p>
            <a:r>
              <a:rPr lang="en-US" sz="2000" dirty="0">
                <a:latin typeface="Franklin Gothic Book" panose="020B0503020102020204" pitchFamily="34" charset="0"/>
              </a:rPr>
              <a:t>Number of all chlamydia (130,861) and </a:t>
            </a:r>
            <a:r>
              <a:rPr lang="en-US" sz="2000" b="1" dirty="0">
                <a:solidFill>
                  <a:srgbClr val="800080"/>
                </a:solidFill>
                <a:latin typeface="Franklin Gothic Book" panose="020B0503020102020204" pitchFamily="34" charset="0"/>
              </a:rPr>
              <a:t>chlamydia-HIV</a:t>
            </a:r>
            <a:r>
              <a:rPr lang="en-US" sz="2000" dirty="0">
                <a:solidFill>
                  <a:srgbClr val="800080"/>
                </a:solidFill>
                <a:latin typeface="Franklin Gothic Book" panose="020B0503020102020204" pitchFamily="34" charset="0"/>
              </a:rPr>
              <a:t> </a:t>
            </a:r>
            <a:r>
              <a:rPr lang="en-US" sz="2000" dirty="0">
                <a:latin typeface="Franklin Gothic Book" panose="020B0503020102020204" pitchFamily="34" charset="0"/>
              </a:rPr>
              <a:t>(1,155) cases, 2016–2020.</a:t>
            </a:r>
          </a:p>
        </p:txBody>
      </p:sp>
      <p:sp>
        <p:nvSpPr>
          <p:cNvPr id="11" name="TextBox 9">
            <a:extLst>
              <a:ext uri="{FF2B5EF4-FFF2-40B4-BE49-F238E27FC236}">
                <a16:creationId xmlns:a16="http://schemas.microsoft.com/office/drawing/2014/main" id="{C66C3739-1FF6-476C-8801-59612DAD7A25}"/>
              </a:ext>
            </a:extLst>
          </p:cNvPr>
          <p:cNvSpPr txBox="1"/>
          <p:nvPr/>
        </p:nvSpPr>
        <p:spPr>
          <a:xfrm>
            <a:off x="7602876" y="1721247"/>
            <a:ext cx="4307472" cy="101566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solidFill>
                  <a:srgbClr val="800080"/>
                </a:solidFill>
                <a:latin typeface="Franklin Gothic Book" panose="020B0503020102020204" pitchFamily="34" charset="0"/>
              </a:rPr>
              <a:t>Male-male sexual contact</a:t>
            </a:r>
            <a:r>
              <a:rPr lang="en-US" sz="2000" dirty="0">
                <a:latin typeface="Franklin Gothic Book" panose="020B0503020102020204" pitchFamily="34" charset="0"/>
              </a:rPr>
              <a:t> is the leading mode of transmission for chlamydia-HIV </a:t>
            </a:r>
            <a:r>
              <a:rPr lang="en-US" sz="2000" baseline="0" dirty="0">
                <a:latin typeface="Franklin Gothic Book" panose="020B0503020102020204" pitchFamily="34" charset="0"/>
              </a:rPr>
              <a:t>cases.</a:t>
            </a:r>
            <a:endParaRPr lang="en-US" sz="2000" b="1" dirty="0">
              <a:latin typeface="Franklin Gothic Book" panose="020B0503020102020204" pitchFamily="34" charset="0"/>
            </a:endParaRPr>
          </a:p>
        </p:txBody>
      </p:sp>
      <p:pic>
        <p:nvPicPr>
          <p:cNvPr id="4" name="Picture 3" descr="A picture containing chart&#10;&#10;Description automatically generated">
            <a:extLst>
              <a:ext uri="{FF2B5EF4-FFF2-40B4-BE49-F238E27FC236}">
                <a16:creationId xmlns:a16="http://schemas.microsoft.com/office/drawing/2014/main" id="{073C9958-59F5-370B-58BC-5D5E88D1B7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604" y="2895298"/>
            <a:ext cx="11471675" cy="3746305"/>
          </a:xfrm>
          <a:prstGeom prst="rect">
            <a:avLst/>
          </a:prstGeom>
        </p:spPr>
      </p:pic>
    </p:spTree>
    <p:extLst>
      <p:ext uri="{BB962C8B-B14F-4D97-AF65-F5344CB8AC3E}">
        <p14:creationId xmlns:p14="http://schemas.microsoft.com/office/powerpoint/2010/main" val="806235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CC30D-3542-4194-B9C9-A3862CDE3188}"/>
              </a:ext>
            </a:extLst>
          </p:cNvPr>
          <p:cNvSpPr>
            <a:spLocks noGrp="1"/>
          </p:cNvSpPr>
          <p:nvPr>
            <p:ph type="title"/>
          </p:nvPr>
        </p:nvSpPr>
        <p:spPr>
          <a:xfrm>
            <a:off x="609600" y="-676"/>
            <a:ext cx="10972800" cy="1073951"/>
          </a:xfrm>
        </p:spPr>
        <p:txBody>
          <a:bodyPr>
            <a:normAutofit/>
          </a:bodyPr>
          <a:lstStyle/>
          <a:p>
            <a:pPr algn="ctr"/>
            <a:r>
              <a:rPr lang="en-US" sz="4000" b="1" dirty="0">
                <a:solidFill>
                  <a:schemeClr val="accent3"/>
                </a:solidFill>
                <a:latin typeface="Leelawadee" panose="020B0502040204020203" pitchFamily="34" charset="-34"/>
                <a:cs typeface="Leelawadee" panose="020B0502040204020203" pitchFamily="34" charset="-34"/>
              </a:rPr>
              <a:t>Abbreviations</a:t>
            </a:r>
            <a:br>
              <a:rPr lang="en-US" b="1" dirty="0">
                <a:solidFill>
                  <a:schemeClr val="accent3"/>
                </a:solidFill>
                <a:latin typeface="Leelawadee" panose="020B0502040204020203" pitchFamily="34" charset="-34"/>
                <a:cs typeface="Leelawadee" panose="020B0502040204020203" pitchFamily="34" charset="-34"/>
              </a:rPr>
            </a:br>
            <a:r>
              <a:rPr lang="en-US" sz="2200" dirty="0">
                <a:latin typeface="Franklin Gothic Book" panose="020B0503020102020204" pitchFamily="34" charset="0"/>
                <a:cs typeface="Leelawadee" panose="020B0502040204020203" pitchFamily="34" charset="-34"/>
              </a:rPr>
              <a:t>(more below in Notes section)</a:t>
            </a:r>
            <a:endParaRPr lang="en-US" sz="2200" dirty="0">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9C5B7D88-685C-48E7-83ED-13706726730F}"/>
              </a:ext>
            </a:extLst>
          </p:cNvPr>
          <p:cNvSpPr>
            <a:spLocks noGrp="1"/>
          </p:cNvSpPr>
          <p:nvPr>
            <p:ph sz="quarter" idx="10"/>
          </p:nvPr>
        </p:nvSpPr>
        <p:spPr>
          <a:xfrm>
            <a:off x="710215" y="907020"/>
            <a:ext cx="11212496" cy="5950980"/>
          </a:xfrm>
        </p:spPr>
        <p:txBody>
          <a:bodyPr>
            <a:noAutofit/>
          </a:bodyPr>
          <a:lstStyle/>
          <a:p>
            <a:pPr marL="0" indent="0">
              <a:buNone/>
            </a:pPr>
            <a:r>
              <a:rPr lang="en-US" b="1" dirty="0">
                <a:latin typeface="Franklin Gothic Book" panose="020B0503020102020204" pitchFamily="34" charset="0"/>
              </a:rPr>
              <a:t>Commonly used</a:t>
            </a:r>
          </a:p>
          <a:p>
            <a:pPr marL="457200" lvl="1" indent="0">
              <a:buNone/>
            </a:pPr>
            <a:r>
              <a:rPr lang="en-US" sz="2800" dirty="0">
                <a:latin typeface="Franklin Gothic Book" panose="020B0503020102020204" pitchFamily="34" charset="0"/>
              </a:rPr>
              <a:t>IDU	Injection drug use</a:t>
            </a:r>
          </a:p>
          <a:p>
            <a:pPr marL="457200" lvl="1" indent="0">
              <a:buNone/>
            </a:pPr>
            <a:r>
              <a:rPr lang="en-US" sz="2800" dirty="0">
                <a:latin typeface="Franklin Gothic Book" panose="020B0503020102020204" pitchFamily="34" charset="0"/>
              </a:rPr>
              <a:t>MSM 	Male persons (by birth sex) who have sex with males</a:t>
            </a:r>
          </a:p>
          <a:p>
            <a:pPr marL="457200" lvl="1" indent="0">
              <a:buNone/>
            </a:pPr>
            <a:r>
              <a:rPr lang="en-US" sz="2800" dirty="0">
                <a:latin typeface="Franklin Gothic Book" panose="020B0503020102020204" pitchFamily="34" charset="0"/>
              </a:rPr>
              <a:t>MMSC	Male-male sexual contact</a:t>
            </a:r>
          </a:p>
          <a:p>
            <a:pPr marL="457200" lvl="1" indent="0">
              <a:buNone/>
            </a:pPr>
            <a:r>
              <a:rPr lang="en-US" sz="2800" dirty="0">
                <a:latin typeface="Franklin Gothic Book" panose="020B0503020102020204" pitchFamily="34" charset="0"/>
              </a:rPr>
              <a:t>MFSC 	Male-female sexual contact</a:t>
            </a:r>
          </a:p>
          <a:p>
            <a:pPr marL="457200" lvl="1" indent="0">
              <a:buNone/>
            </a:pPr>
            <a:r>
              <a:rPr lang="en-US" sz="2800" dirty="0">
                <a:latin typeface="Franklin Gothic Book" panose="020B0503020102020204" pitchFamily="34" charset="0"/>
              </a:rPr>
              <a:t>PLWH 	People living with HIV</a:t>
            </a:r>
          </a:p>
          <a:p>
            <a:pPr marL="457200" lvl="1" indent="0">
              <a:buNone/>
            </a:pPr>
            <a:r>
              <a:rPr lang="en-US" sz="2800" dirty="0">
                <a:latin typeface="Franklin Gothic Book" panose="020B0503020102020204" pitchFamily="34" charset="0"/>
              </a:rPr>
              <a:t>PWID	People who inject drugs</a:t>
            </a:r>
          </a:p>
          <a:p>
            <a:pPr marL="0" indent="0">
              <a:buNone/>
            </a:pPr>
            <a:r>
              <a:rPr lang="en-US" b="1" dirty="0">
                <a:latin typeface="Franklin Gothic Book" panose="020B0503020102020204" pitchFamily="34" charset="0"/>
              </a:rPr>
              <a:t>Programs </a:t>
            </a:r>
          </a:p>
          <a:p>
            <a:pPr marL="0" indent="0">
              <a:buNone/>
            </a:pPr>
            <a:r>
              <a:rPr lang="en-US" dirty="0">
                <a:latin typeface="Franklin Gothic Book" panose="020B0503020102020204" pitchFamily="34" charset="0"/>
              </a:rPr>
              <a:t>      CT		Chlamydia</a:t>
            </a:r>
          </a:p>
          <a:p>
            <a:pPr marL="457200" lvl="1" indent="0">
              <a:buNone/>
            </a:pPr>
            <a:r>
              <a:rPr lang="en-US" sz="2800" dirty="0">
                <a:latin typeface="Franklin Gothic Book" panose="020B0503020102020204" pitchFamily="34" charset="0"/>
              </a:rPr>
              <a:t>GC		Gonorrhea</a:t>
            </a:r>
          </a:p>
          <a:p>
            <a:pPr marL="457200" lvl="1" indent="0">
              <a:buNone/>
            </a:pPr>
            <a:r>
              <a:rPr lang="en-US" sz="2800" dirty="0">
                <a:latin typeface="Franklin Gothic Book" panose="020B0503020102020204" pitchFamily="34" charset="0"/>
              </a:rPr>
              <a:t>HCV	Hepatitis C</a:t>
            </a:r>
          </a:p>
          <a:p>
            <a:pPr marL="457200" lvl="1" indent="0">
              <a:buNone/>
            </a:pPr>
            <a:r>
              <a:rPr lang="en-US" sz="2800" dirty="0">
                <a:latin typeface="Franklin Gothic Book" panose="020B0503020102020204" pitchFamily="34" charset="0"/>
              </a:rPr>
              <a:t>STI	Sexually transmitted infections</a:t>
            </a:r>
          </a:p>
          <a:p>
            <a:pPr marL="457200" lvl="1" indent="0">
              <a:buNone/>
            </a:pPr>
            <a:r>
              <a:rPr lang="en-US" sz="2800" dirty="0">
                <a:latin typeface="Franklin Gothic Book" panose="020B0503020102020204" pitchFamily="34" charset="0"/>
              </a:rPr>
              <a:t>TB 	Tuberculosis</a:t>
            </a:r>
          </a:p>
        </p:txBody>
      </p:sp>
    </p:spTree>
    <p:extLst>
      <p:ext uri="{BB962C8B-B14F-4D97-AF65-F5344CB8AC3E}">
        <p14:creationId xmlns:p14="http://schemas.microsoft.com/office/powerpoint/2010/main" val="14620693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E68AA675-5FF8-C689-CAC6-E30176CE2F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7950" y="1510336"/>
            <a:ext cx="10637623" cy="5242611"/>
          </a:xfrm>
          <a:prstGeom prst="rect">
            <a:avLst/>
          </a:prstGeom>
        </p:spPr>
      </p:pic>
      <p:sp>
        <p:nvSpPr>
          <p:cNvPr id="2" name="Title 1">
            <a:extLst>
              <a:ext uri="{FF2B5EF4-FFF2-40B4-BE49-F238E27FC236}">
                <a16:creationId xmlns:a16="http://schemas.microsoft.com/office/drawing/2014/main" id="{5DD2083D-8094-4FB5-B766-A3C947D2BCF3}"/>
              </a:ext>
            </a:extLst>
          </p:cNvPr>
          <p:cNvSpPr>
            <a:spLocks noGrp="1"/>
          </p:cNvSpPr>
          <p:nvPr>
            <p:ph type="title"/>
          </p:nvPr>
        </p:nvSpPr>
        <p:spPr>
          <a:xfrm>
            <a:off x="211060" y="177800"/>
            <a:ext cx="11890199" cy="1200328"/>
          </a:xfrm>
        </p:spPr>
        <p:txBody>
          <a:bodyPr/>
          <a:lstStyle/>
          <a:p>
            <a:pPr algn="l"/>
            <a:r>
              <a:rPr lang="en-US" sz="3200" b="1" dirty="0">
                <a:solidFill>
                  <a:srgbClr val="800080"/>
                </a:solidFill>
                <a:latin typeface="Leelawadee" panose="020B0502040204020203" pitchFamily="34" charset="-34"/>
                <a:cs typeface="Leelawadee" panose="020B0502040204020203" pitchFamily="34" charset="-34"/>
              </a:rPr>
              <a:t>Chlamydia-HIV</a:t>
            </a:r>
            <a:r>
              <a:rPr lang="en-US" sz="3200" dirty="0">
                <a:latin typeface="Leelawadee" panose="020B0502040204020203" pitchFamily="34" charset="-34"/>
                <a:cs typeface="Leelawadee" panose="020B0502040204020203" pitchFamily="34" charset="-34"/>
              </a:rPr>
              <a:t> </a:t>
            </a:r>
            <a:r>
              <a:rPr lang="en-US" sz="3200" b="1" dirty="0">
                <a:solidFill>
                  <a:schemeClr val="tx1"/>
                </a:solidFill>
                <a:latin typeface="Leelawadee" panose="020B0502040204020203" pitchFamily="34" charset="-34"/>
                <a:cs typeface="Leelawadee" panose="020B0502040204020203" pitchFamily="34" charset="-34"/>
              </a:rPr>
              <a:t>co-occurring conditions affected </a:t>
            </a:r>
            <a:r>
              <a:rPr lang="en-US" sz="3200" b="1" dirty="0">
                <a:solidFill>
                  <a:srgbClr val="800080"/>
                </a:solidFill>
                <a:latin typeface="Leelawadee" panose="020B0502040204020203" pitchFamily="34" charset="-34"/>
                <a:cs typeface="Leelawadee" panose="020B0502040204020203" pitchFamily="34" charset="-34"/>
              </a:rPr>
              <a:t>Black men ages 25–34</a:t>
            </a:r>
            <a:r>
              <a:rPr lang="en-US" sz="3200" dirty="0">
                <a:solidFill>
                  <a:srgbClr val="800080"/>
                </a:solidFill>
                <a:latin typeface="Leelawadee" panose="020B0502040204020203" pitchFamily="34" charset="-34"/>
                <a:cs typeface="Leelawadee" panose="020B0502040204020203" pitchFamily="34" charset="-34"/>
              </a:rPr>
              <a:t> </a:t>
            </a:r>
            <a:r>
              <a:rPr lang="en-US" sz="3200" dirty="0">
                <a:solidFill>
                  <a:schemeClr val="tx1"/>
                </a:solidFill>
                <a:latin typeface="Leelawadee" panose="020B0502040204020203" pitchFamily="34" charset="-34"/>
                <a:cs typeface="Leelawadee" panose="020B0502040204020203" pitchFamily="34" charset="-34"/>
              </a:rPr>
              <a:t>in</a:t>
            </a:r>
            <a:r>
              <a:rPr lang="en-US" sz="3200" dirty="0">
                <a:latin typeface="Leelawadee" panose="020B0502040204020203" pitchFamily="34" charset="-34"/>
                <a:cs typeface="Leelawadee" panose="020B0502040204020203" pitchFamily="34" charset="-34"/>
              </a:rPr>
              <a:t> </a:t>
            </a:r>
            <a:r>
              <a:rPr lang="en-US" sz="3200" b="1" dirty="0">
                <a:solidFill>
                  <a:srgbClr val="800080"/>
                </a:solidFill>
                <a:latin typeface="Leelawadee" panose="020B0502040204020203" pitchFamily="34" charset="-34"/>
                <a:cs typeface="Leelawadee" panose="020B0502040204020203" pitchFamily="34" charset="-34"/>
              </a:rPr>
              <a:t>Milwaukee</a:t>
            </a:r>
            <a:r>
              <a:rPr lang="en-US" sz="3200" dirty="0">
                <a:solidFill>
                  <a:srgbClr val="800080"/>
                </a:solidFill>
                <a:latin typeface="Leelawadee" panose="020B0502040204020203" pitchFamily="34" charset="-34"/>
                <a:cs typeface="Leelawadee" panose="020B0502040204020203" pitchFamily="34" charset="-34"/>
              </a:rPr>
              <a:t> </a:t>
            </a:r>
            <a:r>
              <a:rPr lang="en-US" sz="3200" b="1" dirty="0">
                <a:solidFill>
                  <a:srgbClr val="800080"/>
                </a:solidFill>
                <a:latin typeface="Leelawadee" panose="020B0502040204020203" pitchFamily="34" charset="-34"/>
                <a:cs typeface="Leelawadee" panose="020B0502040204020203" pitchFamily="34" charset="-34"/>
              </a:rPr>
              <a:t>County</a:t>
            </a:r>
            <a:r>
              <a:rPr lang="en-US" sz="3200" b="1" dirty="0">
                <a:solidFill>
                  <a:schemeClr val="tx1"/>
                </a:solidFill>
                <a:latin typeface="Leelawadee" panose="020B0502040204020203" pitchFamily="34" charset="-34"/>
                <a:cs typeface="Leelawadee" panose="020B0502040204020203" pitchFamily="34" charset="-34"/>
              </a:rPr>
              <a:t>.</a:t>
            </a:r>
            <a:br>
              <a:rPr lang="en-US" sz="3200" b="1" dirty="0">
                <a:solidFill>
                  <a:srgbClr val="800080"/>
                </a:solidFill>
                <a:latin typeface="Leelawadee" panose="020B0502040204020203" pitchFamily="34" charset="-34"/>
                <a:cs typeface="Leelawadee" panose="020B0502040204020203" pitchFamily="34" charset="-34"/>
              </a:rPr>
            </a:br>
            <a:r>
              <a:rPr lang="en-US" sz="2100" dirty="0">
                <a:solidFill>
                  <a:schemeClr val="tx1"/>
                </a:solidFill>
                <a:latin typeface="Franklin Gothic Book" panose="020B0503020102020204" pitchFamily="34" charset="0"/>
                <a:cs typeface="Leelawadee" panose="020B0502040204020203" pitchFamily="34" charset="-34"/>
              </a:rPr>
              <a:t>People living with HIV and diagnosed with chlamydia by selected demographics, Wisconsin, 2016–2020</a:t>
            </a:r>
          </a:p>
        </p:txBody>
      </p:sp>
      <p:grpSp>
        <p:nvGrpSpPr>
          <p:cNvPr id="3" name="Group 2">
            <a:extLst>
              <a:ext uri="{FF2B5EF4-FFF2-40B4-BE49-F238E27FC236}">
                <a16:creationId xmlns:a16="http://schemas.microsoft.com/office/drawing/2014/main" id="{C9F5C462-3E00-4FB7-A383-A74D7F95A3C9}"/>
              </a:ext>
            </a:extLst>
          </p:cNvPr>
          <p:cNvGrpSpPr/>
          <p:nvPr/>
        </p:nvGrpSpPr>
        <p:grpSpPr>
          <a:xfrm>
            <a:off x="1355693" y="5425438"/>
            <a:ext cx="4100828" cy="672193"/>
            <a:chOff x="1336430" y="5190978"/>
            <a:chExt cx="4100828" cy="672193"/>
          </a:xfrm>
        </p:grpSpPr>
        <p:grpSp>
          <p:nvGrpSpPr>
            <p:cNvPr id="11" name="Group 10">
              <a:extLst>
                <a:ext uri="{FF2B5EF4-FFF2-40B4-BE49-F238E27FC236}">
                  <a16:creationId xmlns:a16="http://schemas.microsoft.com/office/drawing/2014/main" id="{A0AB549B-14DD-4E7A-8813-0C4C6495FA18}"/>
                </a:ext>
              </a:extLst>
            </p:cNvPr>
            <p:cNvGrpSpPr/>
            <p:nvPr/>
          </p:nvGrpSpPr>
          <p:grpSpPr>
            <a:xfrm>
              <a:off x="1336430" y="5190978"/>
              <a:ext cx="3780661" cy="672193"/>
              <a:chOff x="6793740" y="5342254"/>
              <a:chExt cx="4573116" cy="920583"/>
            </a:xfrm>
            <a:solidFill>
              <a:srgbClr val="800080"/>
            </a:solidFill>
          </p:grpSpPr>
          <p:pic>
            <p:nvPicPr>
              <p:cNvPr id="12" name="Content Placeholder 4" descr="Man with solid fill">
                <a:extLst>
                  <a:ext uri="{FF2B5EF4-FFF2-40B4-BE49-F238E27FC236}">
                    <a16:creationId xmlns:a16="http://schemas.microsoft.com/office/drawing/2014/main" id="{AC625DCD-9CF8-4285-868B-1761FF2DDD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8159176" y="5346376"/>
                <a:ext cx="914400" cy="914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Content Placeholder 4" descr="Man with solid fill">
                <a:extLst>
                  <a:ext uri="{FF2B5EF4-FFF2-40B4-BE49-F238E27FC236}">
                    <a16:creationId xmlns:a16="http://schemas.microsoft.com/office/drawing/2014/main" id="{24553129-DE2D-4D74-B1A2-100A4B352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9094354" y="5342254"/>
                <a:ext cx="914400" cy="914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Content Placeholder 4" descr="Man with solid fill">
                <a:extLst>
                  <a:ext uri="{FF2B5EF4-FFF2-40B4-BE49-F238E27FC236}">
                    <a16:creationId xmlns:a16="http://schemas.microsoft.com/office/drawing/2014/main" id="{2CD0D89F-26E3-4555-A4C4-73A8AD1B1A5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auto">
              <a:xfrm>
                <a:off x="6793740" y="5342254"/>
                <a:ext cx="914400" cy="914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4" descr="Man with solid fill">
                <a:extLst>
                  <a:ext uri="{FF2B5EF4-FFF2-40B4-BE49-F238E27FC236}">
                    <a16:creationId xmlns:a16="http://schemas.microsoft.com/office/drawing/2014/main" id="{BA3D31D1-2D5E-4C89-8361-71258654FB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8630228" y="5342254"/>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Content Placeholder 4" descr="Man with solid fill">
                <a:extLst>
                  <a:ext uri="{FF2B5EF4-FFF2-40B4-BE49-F238E27FC236}">
                    <a16:creationId xmlns:a16="http://schemas.microsoft.com/office/drawing/2014/main" id="{61DB9E01-9BBD-4ED4-B8CB-063D35B8C8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9558480" y="5342254"/>
                <a:ext cx="914400" cy="914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Content Placeholder 4" descr="Man with solid fill">
                <a:extLst>
                  <a:ext uri="{FF2B5EF4-FFF2-40B4-BE49-F238E27FC236}">
                    <a16:creationId xmlns:a16="http://schemas.microsoft.com/office/drawing/2014/main" id="{DCC2637B-9FB3-42CF-9E0F-53A8E7CC82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7248885" y="5348437"/>
                <a:ext cx="914400" cy="914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Content Placeholder 4" descr="Man with solid fill">
                <a:extLst>
                  <a:ext uri="{FF2B5EF4-FFF2-40B4-BE49-F238E27FC236}">
                    <a16:creationId xmlns:a16="http://schemas.microsoft.com/office/drawing/2014/main" id="{8343E115-B899-4C29-B2D1-896CBC93C5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7704030" y="5344315"/>
                <a:ext cx="914400" cy="914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Content Placeholder 4" descr="Man with solid fill">
                <a:extLst>
                  <a:ext uri="{FF2B5EF4-FFF2-40B4-BE49-F238E27FC236}">
                    <a16:creationId xmlns:a16="http://schemas.microsoft.com/office/drawing/2014/main" id="{79753044-7916-4682-8543-968406B23F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9999511" y="5343523"/>
                <a:ext cx="914400" cy="914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Content Placeholder 4" descr="Man with solid fill">
                <a:extLst>
                  <a:ext uri="{FF2B5EF4-FFF2-40B4-BE49-F238E27FC236}">
                    <a16:creationId xmlns:a16="http://schemas.microsoft.com/office/drawing/2014/main" id="{817C9C5B-0F3C-4E41-8CEC-4B9F4DEC82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10452456" y="5347021"/>
                <a:ext cx="914400" cy="914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 name="Graphic 20" descr="Woman with solid fill">
              <a:extLst>
                <a:ext uri="{FF2B5EF4-FFF2-40B4-BE49-F238E27FC236}">
                  <a16:creationId xmlns:a16="http://schemas.microsoft.com/office/drawing/2014/main" id="{4F5DC472-F0E0-40B5-97CB-583072BEB1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77226" y="5190978"/>
              <a:ext cx="660032" cy="660032"/>
            </a:xfrm>
            <a:prstGeom prst="rect">
              <a:avLst/>
            </a:prstGeom>
          </p:spPr>
        </p:pic>
      </p:grpSp>
      <p:sp>
        <p:nvSpPr>
          <p:cNvPr id="22" name="TextBox 21">
            <a:extLst>
              <a:ext uri="{FF2B5EF4-FFF2-40B4-BE49-F238E27FC236}">
                <a16:creationId xmlns:a16="http://schemas.microsoft.com/office/drawing/2014/main" id="{1A8EB076-929F-46D8-AE9C-40DC024E5BB6}"/>
              </a:ext>
            </a:extLst>
          </p:cNvPr>
          <p:cNvSpPr txBox="1"/>
          <p:nvPr/>
        </p:nvSpPr>
        <p:spPr>
          <a:xfrm>
            <a:off x="-4607" y="4789347"/>
            <a:ext cx="1523212" cy="1692771"/>
          </a:xfrm>
          <a:prstGeom prst="rect">
            <a:avLst/>
          </a:prstGeom>
          <a:noFill/>
        </p:spPr>
        <p:txBody>
          <a:bodyPr wrap="square" rtlCol="0">
            <a:spAutoFit/>
          </a:bodyPr>
          <a:lstStyle/>
          <a:p>
            <a:pPr algn="ctr"/>
            <a:r>
              <a:rPr lang="en-US" sz="3200" dirty="0">
                <a:solidFill>
                  <a:srgbClr val="800080"/>
                </a:solidFill>
                <a:latin typeface="Franklin Gothic Book" panose="020B0503020102020204" pitchFamily="34" charset="0"/>
              </a:rPr>
              <a:t>9 of 10 </a:t>
            </a:r>
          </a:p>
          <a:p>
            <a:pPr algn="ctr"/>
            <a:r>
              <a:rPr lang="en-US" dirty="0">
                <a:latin typeface="Franklin Gothic Book" panose="020B0503020102020204" pitchFamily="34" charset="0"/>
              </a:rPr>
              <a:t>CT-HIV</a:t>
            </a:r>
          </a:p>
          <a:p>
            <a:pPr algn="ctr"/>
            <a:r>
              <a:rPr lang="en-US" dirty="0">
                <a:latin typeface="Franklin Gothic Book" panose="020B0503020102020204" pitchFamily="34" charset="0"/>
              </a:rPr>
              <a:t>cases are among </a:t>
            </a:r>
          </a:p>
          <a:p>
            <a:pPr algn="ctr"/>
            <a:r>
              <a:rPr lang="en-US" dirty="0">
                <a:solidFill>
                  <a:schemeClr val="accent1"/>
                </a:solidFill>
                <a:latin typeface="Franklin Gothic Book" panose="020B0503020102020204" pitchFamily="34" charset="0"/>
              </a:rPr>
              <a:t>males</a:t>
            </a:r>
          </a:p>
        </p:txBody>
      </p:sp>
      <p:sp>
        <p:nvSpPr>
          <p:cNvPr id="27" name="TextBox 26">
            <a:extLst>
              <a:ext uri="{FF2B5EF4-FFF2-40B4-BE49-F238E27FC236}">
                <a16:creationId xmlns:a16="http://schemas.microsoft.com/office/drawing/2014/main" id="{B3406FDF-1EB0-4230-AA98-B24189A27E66}"/>
              </a:ext>
            </a:extLst>
          </p:cNvPr>
          <p:cNvSpPr txBox="1"/>
          <p:nvPr/>
        </p:nvSpPr>
        <p:spPr>
          <a:xfrm>
            <a:off x="5563088" y="4867267"/>
            <a:ext cx="2273982" cy="1415772"/>
          </a:xfrm>
          <a:prstGeom prst="rect">
            <a:avLst/>
          </a:prstGeom>
          <a:noFill/>
        </p:spPr>
        <p:txBody>
          <a:bodyPr wrap="square" rtlCol="0">
            <a:spAutoFit/>
          </a:bodyPr>
          <a:lstStyle/>
          <a:p>
            <a:pPr algn="ctr"/>
            <a:r>
              <a:rPr lang="en-US" sz="3200" dirty="0">
                <a:solidFill>
                  <a:srgbClr val="800080"/>
                </a:solidFill>
                <a:latin typeface="Franklin Gothic Book" panose="020B0503020102020204" pitchFamily="34" charset="0"/>
              </a:rPr>
              <a:t>56%</a:t>
            </a:r>
          </a:p>
          <a:p>
            <a:pPr algn="ctr"/>
            <a:r>
              <a:rPr lang="en-US" dirty="0">
                <a:latin typeface="Franklin Gothic Book" panose="020B0503020102020204" pitchFamily="34" charset="0"/>
              </a:rPr>
              <a:t>of CT-HIV cases are reported by</a:t>
            </a:r>
          </a:p>
          <a:p>
            <a:pPr algn="ctr"/>
            <a:r>
              <a:rPr lang="en-US" sz="1800" dirty="0">
                <a:solidFill>
                  <a:schemeClr val="accent1"/>
                </a:solidFill>
                <a:latin typeface="Franklin Gothic Book" panose="020B0503020102020204" pitchFamily="34" charset="0"/>
              </a:rPr>
              <a:t>Milwaukee County</a:t>
            </a:r>
          </a:p>
        </p:txBody>
      </p:sp>
      <p:sp>
        <p:nvSpPr>
          <p:cNvPr id="10" name="TextBox 9">
            <a:extLst>
              <a:ext uri="{FF2B5EF4-FFF2-40B4-BE49-F238E27FC236}">
                <a16:creationId xmlns:a16="http://schemas.microsoft.com/office/drawing/2014/main" id="{5E475937-7F95-4DCF-BE29-D5D462E7A098}"/>
              </a:ext>
            </a:extLst>
          </p:cNvPr>
          <p:cNvSpPr txBox="1"/>
          <p:nvPr/>
        </p:nvSpPr>
        <p:spPr>
          <a:xfrm>
            <a:off x="5670523" y="2074783"/>
            <a:ext cx="2059111" cy="1138773"/>
          </a:xfrm>
          <a:prstGeom prst="rect">
            <a:avLst/>
          </a:prstGeom>
          <a:noFill/>
        </p:spPr>
        <p:txBody>
          <a:bodyPr wrap="square" rtlCol="0">
            <a:spAutoFit/>
          </a:bodyPr>
          <a:lstStyle/>
          <a:p>
            <a:pPr algn="ctr"/>
            <a:r>
              <a:rPr lang="en-US" sz="3200" dirty="0">
                <a:solidFill>
                  <a:srgbClr val="800080"/>
                </a:solidFill>
                <a:latin typeface="Franklin Gothic Book" panose="020B0503020102020204" pitchFamily="34" charset="0"/>
              </a:rPr>
              <a:t>Half </a:t>
            </a:r>
          </a:p>
          <a:p>
            <a:pPr algn="ctr"/>
            <a:r>
              <a:rPr lang="en-US" dirty="0">
                <a:latin typeface="Franklin Gothic Book" panose="020B0503020102020204" pitchFamily="34" charset="0"/>
              </a:rPr>
              <a:t>of CT-HIV cases are </a:t>
            </a:r>
            <a:r>
              <a:rPr lang="en-US" dirty="0">
                <a:solidFill>
                  <a:srgbClr val="800080"/>
                </a:solidFill>
                <a:latin typeface="Franklin Gothic Book" panose="020B0503020102020204" pitchFamily="34" charset="0"/>
              </a:rPr>
              <a:t>Black</a:t>
            </a:r>
            <a:r>
              <a:rPr lang="en-US" dirty="0">
                <a:latin typeface="Franklin Gothic Book" panose="020B0503020102020204" pitchFamily="34" charset="0"/>
              </a:rPr>
              <a:t> people</a:t>
            </a:r>
          </a:p>
        </p:txBody>
      </p:sp>
      <p:sp>
        <p:nvSpPr>
          <p:cNvPr id="26" name="TextBox 9">
            <a:extLst>
              <a:ext uri="{FF2B5EF4-FFF2-40B4-BE49-F238E27FC236}">
                <a16:creationId xmlns:a16="http://schemas.microsoft.com/office/drawing/2014/main" id="{C6B04D58-B825-4B77-AC0C-A1AF36FB8A06}"/>
              </a:ext>
            </a:extLst>
          </p:cNvPr>
          <p:cNvSpPr txBox="1"/>
          <p:nvPr/>
        </p:nvSpPr>
        <p:spPr>
          <a:xfrm>
            <a:off x="-52717" y="1932145"/>
            <a:ext cx="1784685" cy="1692771"/>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kern="0" dirty="0">
                <a:solidFill>
                  <a:srgbClr val="800080"/>
                </a:solidFill>
                <a:latin typeface="Franklin Gothic Book" panose="020B0503020102020204" pitchFamily="34" charset="0"/>
              </a:rPr>
              <a:t>A</a:t>
            </a:r>
            <a:r>
              <a:rPr kumimoji="0" lang="en-US" sz="3200" i="0" u="none" strike="noStrike" kern="0" cap="none" spc="0" normalizeH="0" baseline="0" noProof="0" dirty="0">
                <a:ln>
                  <a:noFill/>
                </a:ln>
                <a:solidFill>
                  <a:srgbClr val="800080"/>
                </a:solidFill>
                <a:effectLst/>
                <a:uLnTx/>
                <a:uFillTx/>
                <a:latin typeface="Franklin Gothic Book" panose="020B0503020102020204" pitchFamily="34" charset="0"/>
              </a:rPr>
              <a:t>ges</a:t>
            </a:r>
            <a:r>
              <a:rPr lang="en-US" sz="3200" kern="0" dirty="0">
                <a:solidFill>
                  <a:srgbClr val="800080"/>
                </a:solidFill>
                <a:latin typeface="Franklin Gothic Book" panose="020B05030201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i="0" u="none" strike="noStrike" kern="0" cap="none" spc="0" normalizeH="0" baseline="0" noProof="0" dirty="0">
                <a:ln>
                  <a:noFill/>
                </a:ln>
                <a:solidFill>
                  <a:srgbClr val="800080"/>
                </a:solidFill>
                <a:effectLst/>
                <a:uLnTx/>
                <a:uFillTx/>
                <a:latin typeface="Franklin Gothic Book" panose="020B0503020102020204" pitchFamily="34" charset="0"/>
              </a:rPr>
              <a:t>25–34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Franklin Gothic Book" panose="020B0503020102020204" pitchFamily="34" charset="0"/>
              </a:rPr>
              <a:t>are </a:t>
            </a:r>
            <a:r>
              <a:rPr kumimoji="0" lang="en-US" sz="1800" b="0" i="0" u="none" strike="noStrike" kern="1200" cap="none" spc="0" normalizeH="0" baseline="0" noProof="0" dirty="0">
                <a:ln>
                  <a:noFill/>
                </a:ln>
                <a:solidFill>
                  <a:sysClr val="windowText" lastClr="000000"/>
                </a:solidFill>
                <a:effectLst/>
                <a:uLnTx/>
                <a:uFillTx/>
                <a:latin typeface="Franklin Gothic Book" panose="020B0503020102020204" pitchFamily="34" charset="0"/>
              </a:rPr>
              <a:t>nearly </a:t>
            </a:r>
            <a:r>
              <a:rPr kumimoji="0" lang="en-US" sz="1800" b="0" i="0" u="none" strike="noStrike" kern="1200" cap="none" spc="0" normalizeH="0" baseline="0" noProof="0" dirty="0">
                <a:ln>
                  <a:noFill/>
                </a:ln>
                <a:solidFill>
                  <a:schemeClr val="accent1"/>
                </a:solidFill>
                <a:effectLst/>
                <a:uLnTx/>
                <a:uFillTx/>
                <a:latin typeface="Franklin Gothic Book" panose="020B0503020102020204" pitchFamily="34" charset="0"/>
              </a:rPr>
              <a:t>half</a:t>
            </a:r>
            <a:r>
              <a:rPr kumimoji="0" lang="en-US" sz="1800" b="0" i="0" u="none" strike="noStrike" kern="1200" cap="none" spc="0" normalizeH="0" baseline="0" noProof="0" dirty="0">
                <a:ln>
                  <a:noFill/>
                </a:ln>
                <a:solidFill>
                  <a:sysClr val="windowText" lastClr="000000"/>
                </a:solidFill>
                <a:effectLst/>
                <a:uLnTx/>
                <a:uFillTx/>
                <a:latin typeface="Franklin Gothic Book" panose="020B0503020102020204" pitchFamily="34" charset="0"/>
              </a:rPr>
              <a:t> of CT-HIV cases</a:t>
            </a:r>
            <a:endParaRPr kumimoji="0" lang="en-US" sz="1800" b="0" i="0" u="none" strike="noStrike" kern="0" cap="none" spc="0" normalizeH="0" baseline="0" noProof="0" dirty="0">
              <a:ln>
                <a:noFill/>
              </a:ln>
              <a:solidFill>
                <a:sysClr val="windowText" lastClr="000000"/>
              </a:solidFill>
              <a:effectLst/>
              <a:uLnTx/>
              <a:uFillTx/>
              <a:latin typeface="Franklin Gothic Book" panose="020B05030201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rgbClr val="800080"/>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24453342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994FF-B8F9-40A3-BE7B-C1DC20CC6BCA}"/>
              </a:ext>
            </a:extLst>
          </p:cNvPr>
          <p:cNvSpPr>
            <a:spLocks noGrp="1"/>
          </p:cNvSpPr>
          <p:nvPr>
            <p:ph type="title"/>
          </p:nvPr>
        </p:nvSpPr>
        <p:spPr>
          <a:xfrm>
            <a:off x="201704" y="196939"/>
            <a:ext cx="11963401" cy="1509783"/>
          </a:xfrm>
        </p:spPr>
        <p:txBody>
          <a:bodyPr>
            <a:noAutofit/>
          </a:bodyPr>
          <a:lstStyle/>
          <a:p>
            <a:r>
              <a:rPr lang="en-US" sz="3200" b="1" dirty="0">
                <a:latin typeface="Leelawadee" panose="020B0502040204020203" pitchFamily="34" charset="-34"/>
                <a:cs typeface="Leelawadee" panose="020B0502040204020203" pitchFamily="34" charset="-34"/>
              </a:rPr>
              <a:t>While syphilis was </a:t>
            </a:r>
            <a:r>
              <a:rPr lang="en-US" sz="3200" b="1" dirty="0">
                <a:solidFill>
                  <a:srgbClr val="2A5934"/>
                </a:solidFill>
                <a:latin typeface="Leelawadee" panose="020B0502040204020203" pitchFamily="34" charset="-34"/>
                <a:cs typeface="Leelawadee" panose="020B0502040204020203" pitchFamily="34" charset="-34"/>
              </a:rPr>
              <a:t>more commonly diagnosed </a:t>
            </a:r>
            <a:r>
              <a:rPr lang="en-US" sz="3200" b="1" dirty="0">
                <a:latin typeface="Leelawadee" panose="020B0502040204020203" pitchFamily="34" charset="-34"/>
                <a:cs typeface="Leelawadee" panose="020B0502040204020203" pitchFamily="34" charset="-34"/>
              </a:rPr>
              <a:t>among </a:t>
            </a:r>
            <a:r>
              <a:rPr lang="en-US" sz="3200" b="1" dirty="0">
                <a:solidFill>
                  <a:srgbClr val="2A5934"/>
                </a:solidFill>
                <a:latin typeface="Leelawadee" panose="020B0502040204020203" pitchFamily="34" charset="-34"/>
                <a:cs typeface="Leelawadee" panose="020B0502040204020203" pitchFamily="34" charset="-34"/>
              </a:rPr>
              <a:t>people living with HIV</a:t>
            </a:r>
            <a:r>
              <a:rPr lang="en-US" sz="3200" b="1" dirty="0">
                <a:latin typeface="Leelawadee" panose="020B0502040204020203" pitchFamily="34" charset="-34"/>
                <a:cs typeface="Leelawadee" panose="020B0502040204020203" pitchFamily="34" charset="-34"/>
              </a:rPr>
              <a:t> compared to the general population, it </a:t>
            </a:r>
            <a:r>
              <a:rPr lang="en-US" sz="3200" b="1" dirty="0">
                <a:solidFill>
                  <a:srgbClr val="2A5934"/>
                </a:solidFill>
                <a:latin typeface="Leelawadee" panose="020B0502040204020203" pitchFamily="34" charset="-34"/>
                <a:cs typeface="Leelawadee" panose="020B0502040204020203" pitchFamily="34" charset="-34"/>
              </a:rPr>
              <a:t>increased</a:t>
            </a:r>
            <a:r>
              <a:rPr lang="en-US" sz="3200" b="1" dirty="0">
                <a:latin typeface="Leelawadee" panose="020B0502040204020203" pitchFamily="34" charset="-34"/>
                <a:cs typeface="Leelawadee" panose="020B0502040204020203" pitchFamily="34" charset="-34"/>
              </a:rPr>
              <a:t> from 2018–2020 for both populations.</a:t>
            </a:r>
            <a:br>
              <a:rPr lang="en-US" sz="2000" dirty="0">
                <a:latin typeface="Leelawadee" panose="020B0502040204020203" pitchFamily="34" charset="-34"/>
                <a:cs typeface="Leelawadee" panose="020B0502040204020203" pitchFamily="34" charset="-34"/>
              </a:rPr>
            </a:br>
            <a:r>
              <a:rPr lang="en-US" sz="2100" dirty="0">
                <a:solidFill>
                  <a:schemeClr val="tx1"/>
                </a:solidFill>
                <a:latin typeface="Franklin Gothic Book" panose="020B0503020102020204" pitchFamily="34" charset="0"/>
                <a:cs typeface="Leelawadee" panose="020B0502040204020203" pitchFamily="34" charset="-34"/>
              </a:rPr>
              <a:t>People living with HIV who received an STI diagnosis by selected demographics, Wisconsin, 2016–2020</a:t>
            </a:r>
            <a:endParaRPr lang="en-US" sz="2100" dirty="0">
              <a:latin typeface="Franklin Gothic Book" panose="020B0503020102020204" pitchFamily="34" charset="0"/>
              <a:cs typeface="Leelawadee" panose="020B0502040204020203" pitchFamily="34" charset="-34"/>
            </a:endParaRPr>
          </a:p>
        </p:txBody>
      </p:sp>
      <p:sp>
        <p:nvSpPr>
          <p:cNvPr id="13" name="TextBox 3">
            <a:extLst>
              <a:ext uri="{FF2B5EF4-FFF2-40B4-BE49-F238E27FC236}">
                <a16:creationId xmlns:a16="http://schemas.microsoft.com/office/drawing/2014/main" id="{9DE37E15-2562-4BCF-8C38-A672BD5601A6}"/>
              </a:ext>
            </a:extLst>
          </p:cNvPr>
          <p:cNvSpPr txBox="1"/>
          <p:nvPr/>
        </p:nvSpPr>
        <p:spPr>
          <a:xfrm>
            <a:off x="370417" y="2116280"/>
            <a:ext cx="5496983" cy="1251584"/>
          </a:xfrm>
          <a:prstGeom prst="rect">
            <a:avLst/>
          </a:prstGeom>
          <a:solidFill>
            <a:schemeClr val="lt1"/>
          </a:solidFill>
          <a:ln w="9525" cmpd="sng">
            <a:solidFill>
              <a:schemeClr val="bg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b="1" i="0" baseline="0" dirty="0">
                <a:solidFill>
                  <a:srgbClr val="2A5934"/>
                </a:solidFill>
                <a:effectLst/>
                <a:latin typeface="Franklin Gothic Book" panose="020B0503020102020204" pitchFamily="34" charset="0"/>
                <a:ea typeface="+mn-ea"/>
                <a:cs typeface="+mn-cs"/>
              </a:rPr>
              <a:t>People living with HIV: </a:t>
            </a:r>
          </a:p>
          <a:p>
            <a:pPr marL="0" marR="0" lvl="0" indent="0" defTabSz="914400" rtl="0" eaLnBrk="1" fontAlgn="auto" latinLnBrk="0" hangingPunct="1">
              <a:lnSpc>
                <a:spcPct val="100000"/>
              </a:lnSpc>
              <a:spcBef>
                <a:spcPts val="0"/>
              </a:spcBef>
              <a:spcAft>
                <a:spcPts val="0"/>
              </a:spcAft>
              <a:buClrTx/>
              <a:buSzTx/>
              <a:buFontTx/>
              <a:buNone/>
              <a:tabLst/>
              <a:defRPr/>
            </a:pPr>
            <a:r>
              <a:rPr lang="en-US" sz="1800" b="0" i="0" baseline="0" dirty="0">
                <a:solidFill>
                  <a:schemeClr val="dk1"/>
                </a:solidFill>
                <a:effectLst/>
                <a:latin typeface="Franklin Gothic Book" panose="020B0503020102020204" pitchFamily="34" charset="0"/>
                <a:ea typeface="+mn-ea"/>
                <a:cs typeface="+mn-cs"/>
              </a:rPr>
              <a:t>Rate of STIs </a:t>
            </a:r>
            <a:r>
              <a:rPr lang="en-US" sz="1800" i="0" baseline="0" dirty="0">
                <a:solidFill>
                  <a:srgbClr val="2A5934"/>
                </a:solidFill>
                <a:effectLst/>
                <a:latin typeface="Franklin Gothic Book" panose="020B0503020102020204" pitchFamily="34" charset="0"/>
                <a:ea typeface="+mn-ea"/>
                <a:cs typeface="+mn-cs"/>
              </a:rPr>
              <a:t>per 1,000 </a:t>
            </a:r>
            <a:r>
              <a:rPr lang="en-US" sz="1800" dirty="0">
                <a:solidFill>
                  <a:srgbClr val="2A5934"/>
                </a:solidFill>
                <a:latin typeface="Franklin Gothic Book" panose="020B0503020102020204" pitchFamily="34" charset="0"/>
              </a:rPr>
              <a:t>PLWH </a:t>
            </a: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living in Wisconsin</a:t>
            </a:r>
            <a:r>
              <a:rPr lang="en-US" sz="2400" b="1" dirty="0">
                <a:solidFill>
                  <a:srgbClr val="2A5934"/>
                </a:solidFill>
                <a:latin typeface="Franklin Gothic Book" panose="020B0503020102020204" pitchFamily="34" charset="0"/>
              </a:rPr>
              <a:t> </a:t>
            </a:r>
          </a:p>
        </p:txBody>
      </p:sp>
      <p:sp>
        <p:nvSpPr>
          <p:cNvPr id="14" name="TextBox 4">
            <a:extLst>
              <a:ext uri="{FF2B5EF4-FFF2-40B4-BE49-F238E27FC236}">
                <a16:creationId xmlns:a16="http://schemas.microsoft.com/office/drawing/2014/main" id="{34E1C688-0E35-4609-BF39-B04E1D314BDD}"/>
              </a:ext>
            </a:extLst>
          </p:cNvPr>
          <p:cNvSpPr txBox="1"/>
          <p:nvPr/>
        </p:nvSpPr>
        <p:spPr>
          <a:xfrm>
            <a:off x="6096000" y="2116279"/>
            <a:ext cx="5904462" cy="912097"/>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b="1" baseline="0" dirty="0">
                <a:solidFill>
                  <a:schemeClr val="dk1"/>
                </a:solidFill>
                <a:effectLst/>
                <a:latin typeface="Franklin Gothic Book" panose="020B0503020102020204" pitchFamily="34" charset="0"/>
                <a:ea typeface="+mn-ea"/>
                <a:cs typeface="+mn-cs"/>
              </a:rPr>
              <a:t>General Population: </a:t>
            </a:r>
          </a:p>
          <a:p>
            <a:pPr marL="0" marR="0" lvl="0" indent="0" defTabSz="914400" rtl="0" eaLnBrk="1" fontAlgn="auto" latinLnBrk="0" hangingPunct="1">
              <a:lnSpc>
                <a:spcPct val="100000"/>
              </a:lnSpc>
              <a:spcBef>
                <a:spcPts val="0"/>
              </a:spcBef>
              <a:spcAft>
                <a:spcPts val="0"/>
              </a:spcAft>
              <a:buClrTx/>
              <a:buSzTx/>
              <a:buFontTx/>
              <a:buNone/>
              <a:tabLst/>
              <a:defRPr/>
            </a:pPr>
            <a:r>
              <a:rPr lang="en-US" sz="1800" b="0" baseline="0" dirty="0">
                <a:solidFill>
                  <a:schemeClr val="dk1"/>
                </a:solidFill>
                <a:effectLst/>
                <a:latin typeface="Franklin Gothic Book" panose="020B0503020102020204" pitchFamily="34" charset="0"/>
                <a:ea typeface="+mn-ea"/>
                <a:cs typeface="+mn-cs"/>
              </a:rPr>
              <a:t>Rate of STIs </a:t>
            </a:r>
            <a:r>
              <a:rPr lang="en-US" sz="1800" baseline="0" dirty="0">
                <a:solidFill>
                  <a:schemeClr val="tx1"/>
                </a:solidFill>
                <a:effectLst/>
                <a:latin typeface="Franklin Gothic Book" panose="020B0503020102020204" pitchFamily="34" charset="0"/>
                <a:ea typeface="+mn-ea"/>
                <a:cs typeface="+mn-cs"/>
              </a:rPr>
              <a:t>per 100,000 people </a:t>
            </a:r>
            <a:r>
              <a:rPr lang="en-US" sz="1800" b="0" baseline="0" dirty="0">
                <a:solidFill>
                  <a:schemeClr val="dk1"/>
                </a:solidFill>
                <a:effectLst/>
                <a:latin typeface="Franklin Gothic Book" panose="020B0503020102020204" pitchFamily="34" charset="0"/>
                <a:ea typeface="+mn-ea"/>
                <a:cs typeface="+mn-cs"/>
              </a:rPr>
              <a:t>living in Wisconsin</a:t>
            </a:r>
            <a:endParaRPr lang="en-US" sz="1800" dirty="0">
              <a:effectLst/>
              <a:latin typeface="Franklin Gothic Book" panose="020B0503020102020204" pitchFamily="34" charset="0"/>
            </a:endParaRPr>
          </a:p>
          <a:p>
            <a:endParaRPr lang="en-US" sz="1100" dirty="0"/>
          </a:p>
        </p:txBody>
      </p:sp>
      <p:sp>
        <p:nvSpPr>
          <p:cNvPr id="3" name="TextBox 2">
            <a:extLst>
              <a:ext uri="{FF2B5EF4-FFF2-40B4-BE49-F238E27FC236}">
                <a16:creationId xmlns:a16="http://schemas.microsoft.com/office/drawing/2014/main" id="{192CF9A9-C695-4576-BB06-3CF640F3F848}"/>
              </a:ext>
            </a:extLst>
          </p:cNvPr>
          <p:cNvSpPr txBox="1"/>
          <p:nvPr/>
        </p:nvSpPr>
        <p:spPr>
          <a:xfrm>
            <a:off x="1616149" y="6486524"/>
            <a:ext cx="237566" cy="369332"/>
          </a:xfrm>
          <a:prstGeom prst="rect">
            <a:avLst/>
          </a:prstGeom>
          <a:noFill/>
        </p:spPr>
        <p:txBody>
          <a:bodyPr wrap="none" rtlCol="0">
            <a:spAutoFit/>
          </a:bodyPr>
          <a:lstStyle/>
          <a:p>
            <a:r>
              <a:rPr lang="en-US" dirty="0"/>
              <a:t> </a:t>
            </a:r>
          </a:p>
        </p:txBody>
      </p:sp>
      <p:sp>
        <p:nvSpPr>
          <p:cNvPr id="4" name="TextBox 3">
            <a:extLst>
              <a:ext uri="{FF2B5EF4-FFF2-40B4-BE49-F238E27FC236}">
                <a16:creationId xmlns:a16="http://schemas.microsoft.com/office/drawing/2014/main" id="{8541F071-71B0-4B8A-B595-925EBAB89D42}"/>
              </a:ext>
            </a:extLst>
          </p:cNvPr>
          <p:cNvSpPr txBox="1"/>
          <p:nvPr/>
        </p:nvSpPr>
        <p:spPr>
          <a:xfrm>
            <a:off x="625642" y="6242618"/>
            <a:ext cx="11004883" cy="461665"/>
          </a:xfrm>
          <a:prstGeom prst="rect">
            <a:avLst/>
          </a:prstGeom>
          <a:noFill/>
        </p:spPr>
        <p:txBody>
          <a:bodyPr wrap="square" rtlCol="0">
            <a:spAutoFit/>
          </a:bodyPr>
          <a:lstStyle/>
          <a:p>
            <a:r>
              <a:rPr lang="en-US" sz="1200" i="0" dirty="0">
                <a:latin typeface="Franklin Gothic Book" panose="020B0503020102020204" pitchFamily="34" charset="0"/>
              </a:rPr>
              <a:t>Please note the scale difference in the rates of the graphs between 1,000 PLWH and 100,000 Wisconsin residents to account for the higher frequency of co-occurring sexually transmitted infection among PLWH. </a:t>
            </a:r>
          </a:p>
        </p:txBody>
      </p:sp>
      <p:pic>
        <p:nvPicPr>
          <p:cNvPr id="6" name="Picture 5" descr="Graphical user interface, text&#10;&#10;Description automatically generated">
            <a:extLst>
              <a:ext uri="{FF2B5EF4-FFF2-40B4-BE49-F238E27FC236}">
                <a16:creationId xmlns:a16="http://schemas.microsoft.com/office/drawing/2014/main" id="{CF74C562-5BFD-E23E-41A5-7DE3E81D88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396" y="3026544"/>
            <a:ext cx="11773707" cy="3172722"/>
          </a:xfrm>
          <a:prstGeom prst="rect">
            <a:avLst/>
          </a:prstGeom>
        </p:spPr>
      </p:pic>
    </p:spTree>
    <p:extLst>
      <p:ext uri="{BB962C8B-B14F-4D97-AF65-F5344CB8AC3E}">
        <p14:creationId xmlns:p14="http://schemas.microsoft.com/office/powerpoint/2010/main" val="22904256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a:solidFill>
                  <a:schemeClr val="bg1"/>
                </a:solidFill>
                <a:latin typeface="Leelawadee" panose="020B0502040204020203" pitchFamily="34" charset="-34"/>
                <a:cs typeface="Leelawadee" panose="020B0502040204020203" pitchFamily="34" charset="-34"/>
              </a:rPr>
              <a:t>Co-Occurring Conditions</a:t>
            </a:r>
          </a:p>
        </p:txBody>
      </p:sp>
      <p:sp>
        <p:nvSpPr>
          <p:cNvPr id="5" name="Text Placeholder 4"/>
          <p:cNvSpPr>
            <a:spLocks noGrp="1"/>
          </p:cNvSpPr>
          <p:nvPr>
            <p:ph type="body" idx="1"/>
          </p:nvPr>
        </p:nvSpPr>
        <p:spPr/>
        <p:txBody>
          <a:bodyPr/>
          <a:lstStyle/>
          <a:p>
            <a:r>
              <a:rPr lang="en-US" sz="2800" dirty="0">
                <a:solidFill>
                  <a:schemeClr val="bg1"/>
                </a:solidFill>
                <a:latin typeface="Franklin Gothic Book" panose="020B0503020102020204" pitchFamily="34" charset="0"/>
              </a:rPr>
              <a:t>Hepatitis C (HCV) </a:t>
            </a:r>
          </a:p>
        </p:txBody>
      </p:sp>
      <p:sp>
        <p:nvSpPr>
          <p:cNvPr id="6" name="Action Button: Go Home 5">
            <a:hlinkClick r:id="rId3" action="ppaction://hlinksldjump" highlightClick="1"/>
            <a:extLst>
              <a:ext uri="{FF2B5EF4-FFF2-40B4-BE49-F238E27FC236}">
                <a16:creationId xmlns:a16="http://schemas.microsoft.com/office/drawing/2014/main" id="{0B251D13-7B86-4C0F-8946-7A6ED8EB90DB}"/>
              </a:ext>
            </a:extLst>
          </p:cNvPr>
          <p:cNvSpPr/>
          <p:nvPr/>
        </p:nvSpPr>
        <p:spPr>
          <a:xfrm>
            <a:off x="11456276" y="6074978"/>
            <a:ext cx="611492" cy="600981"/>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70432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5E835-91DC-4C14-803F-FB0F3153E9ED}"/>
              </a:ext>
            </a:extLst>
          </p:cNvPr>
          <p:cNvSpPr>
            <a:spLocks noGrp="1"/>
          </p:cNvSpPr>
          <p:nvPr>
            <p:ph type="title"/>
          </p:nvPr>
        </p:nvSpPr>
        <p:spPr>
          <a:xfrm>
            <a:off x="346593" y="278163"/>
            <a:ext cx="11621289" cy="1289171"/>
          </a:xfrm>
        </p:spPr>
        <p:txBody>
          <a:bodyPr/>
          <a:lstStyle/>
          <a:p>
            <a:pPr algn="l"/>
            <a:r>
              <a:rPr lang="en-US" sz="3200" b="1" dirty="0">
                <a:solidFill>
                  <a:schemeClr val="tx1"/>
                </a:solidFill>
                <a:latin typeface="Leelawadee" panose="020B0502040204020203" pitchFamily="34" charset="-34"/>
                <a:cs typeface="Leelawadee" panose="020B0502040204020203" pitchFamily="34" charset="-34"/>
              </a:rPr>
              <a:t>As of 2020, </a:t>
            </a:r>
            <a:r>
              <a:rPr lang="en-US" sz="3200" b="1" dirty="0">
                <a:solidFill>
                  <a:srgbClr val="800080"/>
                </a:solidFill>
                <a:latin typeface="Leelawadee" panose="020B0502040204020203" pitchFamily="34" charset="-34"/>
                <a:cs typeface="Leelawadee" panose="020B0502040204020203" pitchFamily="34" charset="-34"/>
              </a:rPr>
              <a:t>8.3% </a:t>
            </a:r>
            <a:r>
              <a:rPr lang="en-US" sz="3200" b="1" dirty="0">
                <a:solidFill>
                  <a:schemeClr val="tx1"/>
                </a:solidFill>
                <a:latin typeface="Leelawadee" panose="020B0502040204020203" pitchFamily="34" charset="-34"/>
                <a:cs typeface="Leelawadee" panose="020B0502040204020203" pitchFamily="34" charset="-34"/>
              </a:rPr>
              <a:t>of people living with HIV in Wisconsin had </a:t>
            </a:r>
            <a:r>
              <a:rPr lang="en-US" sz="3200" b="1" dirty="0">
                <a:solidFill>
                  <a:srgbClr val="800080"/>
                </a:solidFill>
                <a:latin typeface="Leelawadee" panose="020B0502040204020203" pitchFamily="34" charset="-34"/>
                <a:cs typeface="Leelawadee" panose="020B0502040204020203" pitchFamily="34" charset="-34"/>
              </a:rPr>
              <a:t>also been diagnosed with hepatitis C</a:t>
            </a:r>
            <a:r>
              <a:rPr lang="en-US" sz="3200" b="1" dirty="0">
                <a:solidFill>
                  <a:schemeClr val="tx1"/>
                </a:solidFill>
                <a:latin typeface="Leelawadee" panose="020B0502040204020203" pitchFamily="34" charset="-34"/>
                <a:cs typeface="Leelawadee" panose="020B0502040204020203" pitchFamily="34" charset="-34"/>
              </a:rPr>
              <a:t>.</a:t>
            </a:r>
            <a:r>
              <a:rPr lang="en-US" sz="3200" b="1" dirty="0">
                <a:solidFill>
                  <a:srgbClr val="800080"/>
                </a:solidFill>
                <a:latin typeface="Leelawadee" panose="020B0502040204020203" pitchFamily="34" charset="-34"/>
                <a:cs typeface="Leelawadee" panose="020B0502040204020203" pitchFamily="34" charset="-34"/>
              </a:rPr>
              <a:t> </a:t>
            </a:r>
            <a:br>
              <a:rPr lang="en-US" sz="3200" dirty="0">
                <a:solidFill>
                  <a:schemeClr val="tx1"/>
                </a:solidFill>
                <a:latin typeface="Leelawadee" panose="020B0502040204020203" pitchFamily="34" charset="-34"/>
                <a:cs typeface="Leelawadee" panose="020B0502040204020203" pitchFamily="34" charset="-34"/>
              </a:rPr>
            </a:br>
            <a:r>
              <a:rPr lang="en-US" sz="2200" dirty="0">
                <a:solidFill>
                  <a:schemeClr val="tx1"/>
                </a:solidFill>
                <a:latin typeface="Franklin Gothic Book" panose="020B0503020102020204" pitchFamily="34" charset="0"/>
                <a:cs typeface="Leelawadee" panose="020B0502040204020203" pitchFamily="34" charset="-34"/>
              </a:rPr>
              <a:t>People living with HIV and diagnosed with HCV by selected demographics, Wisconsin, 2020</a:t>
            </a:r>
            <a:endParaRPr lang="en-US" sz="2200" dirty="0">
              <a:solidFill>
                <a:schemeClr val="tx1"/>
              </a:solidFill>
              <a:latin typeface="Leelawadee" panose="020B0502040204020203" pitchFamily="34" charset="-34"/>
              <a:cs typeface="Leelawadee" panose="020B0502040204020203" pitchFamily="34" charset="-34"/>
            </a:endParaRPr>
          </a:p>
        </p:txBody>
      </p:sp>
      <p:grpSp>
        <p:nvGrpSpPr>
          <p:cNvPr id="4" name="Group 3">
            <a:extLst>
              <a:ext uri="{FF2B5EF4-FFF2-40B4-BE49-F238E27FC236}">
                <a16:creationId xmlns:a16="http://schemas.microsoft.com/office/drawing/2014/main" id="{15C1C483-2302-4F64-A18F-CC1165045C7F}"/>
              </a:ext>
            </a:extLst>
          </p:cNvPr>
          <p:cNvGrpSpPr/>
          <p:nvPr/>
        </p:nvGrpSpPr>
        <p:grpSpPr>
          <a:xfrm>
            <a:off x="0" y="1648016"/>
            <a:ext cx="12181983" cy="4955984"/>
            <a:chOff x="-255764" y="0"/>
            <a:chExt cx="15333453" cy="5222874"/>
          </a:xfrm>
        </p:grpSpPr>
        <p:grpSp>
          <p:nvGrpSpPr>
            <p:cNvPr id="5" name="Group 4">
              <a:extLst>
                <a:ext uri="{FF2B5EF4-FFF2-40B4-BE49-F238E27FC236}">
                  <a16:creationId xmlns:a16="http://schemas.microsoft.com/office/drawing/2014/main" id="{F0DB386D-874E-4889-873C-2330028DDDF4}"/>
                </a:ext>
              </a:extLst>
            </p:cNvPr>
            <p:cNvGrpSpPr/>
            <p:nvPr/>
          </p:nvGrpSpPr>
          <p:grpSpPr>
            <a:xfrm>
              <a:off x="2397468" y="465414"/>
              <a:ext cx="3346293" cy="1333370"/>
              <a:chOff x="2397468" y="465414"/>
              <a:chExt cx="3346293" cy="1333370"/>
            </a:xfrm>
          </p:grpSpPr>
          <p:pic>
            <p:nvPicPr>
              <p:cNvPr id="14" name="Graphic 1">
                <a:extLst>
                  <a:ext uri="{FF2B5EF4-FFF2-40B4-BE49-F238E27FC236}">
                    <a16:creationId xmlns:a16="http://schemas.microsoft.com/office/drawing/2014/main" id="{0CA8ED09-5348-4D10-BCFD-DC2C05973DF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9830" r="763"/>
              <a:stretch/>
            </p:blipFill>
            <p:spPr>
              <a:xfrm>
                <a:off x="2397468" y="465414"/>
                <a:ext cx="856346" cy="1327463"/>
              </a:xfrm>
              <a:prstGeom prst="rect">
                <a:avLst/>
              </a:prstGeom>
            </p:spPr>
          </p:pic>
          <p:pic>
            <p:nvPicPr>
              <p:cNvPr id="17" name="Graphic 4">
                <a:extLst>
                  <a:ext uri="{FF2B5EF4-FFF2-40B4-BE49-F238E27FC236}">
                    <a16:creationId xmlns:a16="http://schemas.microsoft.com/office/drawing/2014/main" id="{2DAE74C5-170E-4500-9914-60CC508AEF44}"/>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322" r="49894"/>
              <a:stretch/>
            </p:blipFill>
            <p:spPr>
              <a:xfrm>
                <a:off x="4877440" y="468957"/>
                <a:ext cx="866321" cy="1329827"/>
              </a:xfrm>
              <a:prstGeom prst="rect">
                <a:avLst/>
              </a:prstGeom>
            </p:spPr>
          </p:pic>
        </p:grpSp>
        <p:sp>
          <p:nvSpPr>
            <p:cNvPr id="6" name="TextBox 5">
              <a:extLst>
                <a:ext uri="{FF2B5EF4-FFF2-40B4-BE49-F238E27FC236}">
                  <a16:creationId xmlns:a16="http://schemas.microsoft.com/office/drawing/2014/main" id="{3C745674-E97B-4C80-8234-E01CB12CC4E8}"/>
                </a:ext>
              </a:extLst>
            </p:cNvPr>
            <p:cNvSpPr txBox="1"/>
            <p:nvPr/>
          </p:nvSpPr>
          <p:spPr>
            <a:xfrm>
              <a:off x="-255764" y="312737"/>
              <a:ext cx="2230328" cy="19208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3200" dirty="0">
                  <a:solidFill>
                    <a:schemeClr val="accent1"/>
                  </a:solidFill>
                  <a:latin typeface="Franklin Gothic Book" panose="020B0503020102020204" pitchFamily="34" charset="0"/>
                </a:rPr>
                <a:t>75%</a:t>
              </a:r>
            </a:p>
            <a:p>
              <a:pPr algn="ctr"/>
              <a:r>
                <a:rPr lang="en-US" sz="1800" baseline="0" dirty="0">
                  <a:solidFill>
                    <a:schemeClr val="accent1"/>
                  </a:solidFill>
                  <a:latin typeface="Franklin Gothic Book" panose="020B0503020102020204" pitchFamily="34" charset="0"/>
                </a:rPr>
                <a:t>male </a:t>
              </a:r>
              <a:r>
                <a:rPr lang="en-US" sz="1800" baseline="0" dirty="0">
                  <a:solidFill>
                    <a:schemeClr val="tx1"/>
                  </a:solidFill>
                  <a:latin typeface="Franklin Gothic Book" panose="020B0503020102020204" pitchFamily="34" charset="0"/>
                </a:rPr>
                <a:t>among cases of HCV-HIV cases</a:t>
              </a:r>
              <a:endParaRPr lang="en-US" sz="1800" dirty="0">
                <a:solidFill>
                  <a:schemeClr val="tx1"/>
                </a:solidFill>
                <a:latin typeface="Franklin Gothic Book" panose="020B0503020102020204" pitchFamily="34" charset="0"/>
              </a:endParaRPr>
            </a:p>
          </p:txBody>
        </p:sp>
        <p:graphicFrame>
          <p:nvGraphicFramePr>
            <p:cNvPr id="8" name="Chart 7">
              <a:extLst>
                <a:ext uri="{FF2B5EF4-FFF2-40B4-BE49-F238E27FC236}">
                  <a16:creationId xmlns:a16="http://schemas.microsoft.com/office/drawing/2014/main" id="{DE05351C-376D-4E01-B742-F8C973FD4133}"/>
                </a:ext>
              </a:extLst>
            </p:cNvPr>
            <p:cNvGraphicFramePr>
              <a:graphicFrameLocks/>
            </p:cNvGraphicFramePr>
            <p:nvPr>
              <p:extLst>
                <p:ext uri="{D42A27DB-BD31-4B8C-83A1-F6EECF244321}">
                  <p14:modId xmlns:p14="http://schemas.microsoft.com/office/powerpoint/2010/main" val="2654318335"/>
                </p:ext>
              </p:extLst>
            </p:nvPr>
          </p:nvGraphicFramePr>
          <p:xfrm>
            <a:off x="1902274" y="2546350"/>
            <a:ext cx="4997450" cy="2676524"/>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Box 7">
              <a:extLst>
                <a:ext uri="{FF2B5EF4-FFF2-40B4-BE49-F238E27FC236}">
                  <a16:creationId xmlns:a16="http://schemas.microsoft.com/office/drawing/2014/main" id="{42403DEA-8260-4D48-8DC6-CA165267B64B}"/>
                </a:ext>
              </a:extLst>
            </p:cNvPr>
            <p:cNvSpPr txBox="1"/>
            <p:nvPr/>
          </p:nvSpPr>
          <p:spPr>
            <a:xfrm>
              <a:off x="-243156" y="2836846"/>
              <a:ext cx="2224614" cy="171513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3200" dirty="0">
                  <a:solidFill>
                    <a:schemeClr val="accent1"/>
                  </a:solidFill>
                  <a:latin typeface="Franklin Gothic Book" panose="020B0503020102020204" pitchFamily="34" charset="0"/>
                </a:rPr>
                <a:t>41%</a:t>
              </a:r>
            </a:p>
            <a:p>
              <a:pPr algn="ctr"/>
              <a:r>
                <a:rPr lang="en-US" sz="1800" baseline="0" dirty="0">
                  <a:solidFill>
                    <a:schemeClr val="accent1"/>
                  </a:solidFill>
                  <a:latin typeface="Franklin Gothic Book" panose="020B0503020102020204" pitchFamily="34" charset="0"/>
                </a:rPr>
                <a:t>White </a:t>
              </a:r>
              <a:r>
                <a:rPr lang="en-US" sz="1800" baseline="0" dirty="0">
                  <a:solidFill>
                    <a:schemeClr val="tx1"/>
                  </a:solidFill>
                  <a:latin typeface="Franklin Gothic Book" panose="020B0503020102020204" pitchFamily="34" charset="0"/>
                </a:rPr>
                <a:t>among cases living with HCV-HIV</a:t>
              </a:r>
              <a:endParaRPr lang="en-US" sz="1800" dirty="0">
                <a:solidFill>
                  <a:schemeClr val="tx1"/>
                </a:solidFill>
                <a:latin typeface="Franklin Gothic Book" panose="020B0503020102020204" pitchFamily="34" charset="0"/>
              </a:endParaRPr>
            </a:p>
          </p:txBody>
        </p:sp>
        <p:graphicFrame>
          <p:nvGraphicFramePr>
            <p:cNvPr id="10" name="Chart 9">
              <a:extLst>
                <a:ext uri="{FF2B5EF4-FFF2-40B4-BE49-F238E27FC236}">
                  <a16:creationId xmlns:a16="http://schemas.microsoft.com/office/drawing/2014/main" id="{DB7B9E4A-DEB6-43A8-955F-F28C66EAC09E}"/>
                </a:ext>
              </a:extLst>
            </p:cNvPr>
            <p:cNvGraphicFramePr>
              <a:graphicFrameLocks/>
            </p:cNvGraphicFramePr>
            <p:nvPr>
              <p:extLst>
                <p:ext uri="{D42A27DB-BD31-4B8C-83A1-F6EECF244321}">
                  <p14:modId xmlns:p14="http://schemas.microsoft.com/office/powerpoint/2010/main" val="3470513961"/>
                </p:ext>
              </p:extLst>
            </p:nvPr>
          </p:nvGraphicFramePr>
          <p:xfrm>
            <a:off x="9495380" y="0"/>
            <a:ext cx="5454425" cy="2330451"/>
          </p:xfrm>
          <a:graphic>
            <a:graphicData uri="http://schemas.openxmlformats.org/drawingml/2006/chart">
              <c:chart xmlns:c="http://schemas.openxmlformats.org/drawingml/2006/chart" xmlns:r="http://schemas.openxmlformats.org/officeDocument/2006/relationships" r:id="rId8"/>
            </a:graphicData>
          </a:graphic>
        </p:graphicFrame>
        <p:sp>
          <p:nvSpPr>
            <p:cNvPr id="11" name="TextBox 9">
              <a:extLst>
                <a:ext uri="{FF2B5EF4-FFF2-40B4-BE49-F238E27FC236}">
                  <a16:creationId xmlns:a16="http://schemas.microsoft.com/office/drawing/2014/main" id="{010D6019-F2DB-45AF-B640-7D6EC1DD7E01}"/>
                </a:ext>
              </a:extLst>
            </p:cNvPr>
            <p:cNvSpPr txBox="1"/>
            <p:nvPr/>
          </p:nvSpPr>
          <p:spPr>
            <a:xfrm>
              <a:off x="7042785" y="69214"/>
              <a:ext cx="2331085" cy="226123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3200" dirty="0">
                  <a:solidFill>
                    <a:schemeClr val="accent1"/>
                  </a:solidFill>
                  <a:latin typeface="Franklin Gothic Book" panose="020B0503020102020204" pitchFamily="34" charset="0"/>
                </a:rPr>
                <a:t>IDU</a:t>
              </a:r>
            </a:p>
            <a:p>
              <a:pPr algn="ctr"/>
              <a:r>
                <a:rPr lang="en-US" sz="1800" baseline="0" dirty="0">
                  <a:solidFill>
                    <a:schemeClr val="accent1"/>
                  </a:solidFill>
                  <a:latin typeface="Franklin Gothic Book" panose="020B0503020102020204" pitchFamily="34" charset="0"/>
                </a:rPr>
                <a:t>most common mode of transmission </a:t>
              </a:r>
              <a:r>
                <a:rPr lang="en-US" sz="1800" baseline="0" dirty="0">
                  <a:solidFill>
                    <a:schemeClr val="tx1"/>
                  </a:solidFill>
                  <a:latin typeface="Franklin Gothic Book" panose="020B0503020102020204" pitchFamily="34" charset="0"/>
                </a:rPr>
                <a:t>among HCV-HIV </a:t>
              </a:r>
            </a:p>
            <a:p>
              <a:pPr algn="ctr"/>
              <a:r>
                <a:rPr lang="en-US" sz="1800" baseline="0" dirty="0">
                  <a:solidFill>
                    <a:schemeClr val="tx1"/>
                  </a:solidFill>
                  <a:latin typeface="Franklin Gothic Book" panose="020B0503020102020204" pitchFamily="34" charset="0"/>
                </a:rPr>
                <a:t>cases</a:t>
              </a:r>
              <a:endParaRPr lang="en-US" sz="1800" dirty="0">
                <a:solidFill>
                  <a:schemeClr val="tx1"/>
                </a:solidFill>
                <a:latin typeface="Franklin Gothic Book" panose="020B0503020102020204" pitchFamily="34" charset="0"/>
              </a:endParaRPr>
            </a:p>
          </p:txBody>
        </p:sp>
        <p:graphicFrame>
          <p:nvGraphicFramePr>
            <p:cNvPr id="12" name="Chart 11">
              <a:extLst>
                <a:ext uri="{FF2B5EF4-FFF2-40B4-BE49-F238E27FC236}">
                  <a16:creationId xmlns:a16="http://schemas.microsoft.com/office/drawing/2014/main" id="{EC63C8D2-C210-4FF8-9C94-F5C7B7D39C2B}"/>
                </a:ext>
              </a:extLst>
            </p:cNvPr>
            <p:cNvGraphicFramePr>
              <a:graphicFrameLocks/>
            </p:cNvGraphicFramePr>
            <p:nvPr>
              <p:extLst>
                <p:ext uri="{D42A27DB-BD31-4B8C-83A1-F6EECF244321}">
                  <p14:modId xmlns:p14="http://schemas.microsoft.com/office/powerpoint/2010/main" val="3536815500"/>
                </p:ext>
              </p:extLst>
            </p:nvPr>
          </p:nvGraphicFramePr>
          <p:xfrm>
            <a:off x="9367495" y="2546350"/>
            <a:ext cx="5710194" cy="2676524"/>
          </p:xfrm>
          <a:graphic>
            <a:graphicData uri="http://schemas.openxmlformats.org/drawingml/2006/chart">
              <c:chart xmlns:c="http://schemas.openxmlformats.org/drawingml/2006/chart" xmlns:r="http://schemas.openxmlformats.org/officeDocument/2006/relationships" r:id="rId9"/>
            </a:graphicData>
          </a:graphic>
        </p:graphicFrame>
        <p:sp>
          <p:nvSpPr>
            <p:cNvPr id="13" name="TextBox 13">
              <a:extLst>
                <a:ext uri="{FF2B5EF4-FFF2-40B4-BE49-F238E27FC236}">
                  <a16:creationId xmlns:a16="http://schemas.microsoft.com/office/drawing/2014/main" id="{ABE6F06D-3466-4003-8510-4025FAD43ABF}"/>
                </a:ext>
              </a:extLst>
            </p:cNvPr>
            <p:cNvSpPr txBox="1"/>
            <p:nvPr/>
          </p:nvSpPr>
          <p:spPr>
            <a:xfrm>
              <a:off x="7017610" y="2836848"/>
              <a:ext cx="2477770" cy="181457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3200" dirty="0">
                  <a:solidFill>
                    <a:schemeClr val="accent1"/>
                  </a:solidFill>
                  <a:latin typeface="Franklin Gothic Book" panose="020B0503020102020204" pitchFamily="34" charset="0"/>
                </a:rPr>
                <a:t>Older</a:t>
              </a:r>
            </a:p>
            <a:p>
              <a:pPr algn="ctr"/>
              <a:r>
                <a:rPr lang="en-US" sz="1800" baseline="0" dirty="0">
                  <a:solidFill>
                    <a:schemeClr val="tx1"/>
                  </a:solidFill>
                  <a:latin typeface="Franklin Gothic Book" panose="020B0503020102020204" pitchFamily="34" charset="0"/>
                </a:rPr>
                <a:t>HIV-HCV cases compared to all people living with HCV</a:t>
              </a:r>
              <a:endParaRPr lang="en-US" sz="1800" dirty="0">
                <a:solidFill>
                  <a:schemeClr val="tx1"/>
                </a:solidFill>
                <a:latin typeface="Franklin Gothic Book" panose="020B0503020102020204" pitchFamily="34" charset="0"/>
              </a:endParaRPr>
            </a:p>
          </p:txBody>
        </p:sp>
      </p:grpSp>
      <p:cxnSp>
        <p:nvCxnSpPr>
          <p:cNvPr id="18" name="Straight Connector 17">
            <a:extLst>
              <a:ext uri="{FF2B5EF4-FFF2-40B4-BE49-F238E27FC236}">
                <a16:creationId xmlns:a16="http://schemas.microsoft.com/office/drawing/2014/main" id="{A12905BA-8D01-4892-8D5D-32CD2A7FFFF5}"/>
              </a:ext>
            </a:extLst>
          </p:cNvPr>
          <p:cNvCxnSpPr>
            <a:cxnSpLocks/>
          </p:cNvCxnSpPr>
          <p:nvPr/>
        </p:nvCxnSpPr>
        <p:spPr>
          <a:xfrm>
            <a:off x="10657714" y="4420046"/>
            <a:ext cx="0" cy="2066544"/>
          </a:xfrm>
          <a:prstGeom prst="line">
            <a:avLst/>
          </a:prstGeom>
          <a:noFill/>
          <a:ln w="9525" cap="flat" cmpd="sng" algn="ctr">
            <a:solidFill>
              <a:schemeClr val="accent6"/>
            </a:solidFill>
            <a:prstDash val="solid"/>
          </a:ln>
          <a:effectLst/>
        </p:spPr>
      </p:cxnSp>
      <p:pic>
        <p:nvPicPr>
          <p:cNvPr id="20" name="Graphic 1">
            <a:extLst>
              <a:ext uri="{FF2B5EF4-FFF2-40B4-BE49-F238E27FC236}">
                <a16:creationId xmlns:a16="http://schemas.microsoft.com/office/drawing/2014/main" id="{35E151DA-BDA5-DC77-D8A9-A41FF647E93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9830" r="763"/>
          <a:stretch/>
        </p:blipFill>
        <p:spPr>
          <a:xfrm>
            <a:off x="2772551" y="2084042"/>
            <a:ext cx="680341" cy="1261872"/>
          </a:xfrm>
          <a:prstGeom prst="rect">
            <a:avLst/>
          </a:prstGeom>
        </p:spPr>
      </p:pic>
      <p:pic>
        <p:nvPicPr>
          <p:cNvPr id="21" name="Graphic 1">
            <a:extLst>
              <a:ext uri="{FF2B5EF4-FFF2-40B4-BE49-F238E27FC236}">
                <a16:creationId xmlns:a16="http://schemas.microsoft.com/office/drawing/2014/main" id="{60762DDE-A6C1-1EE4-6C14-9ED02881C72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9830" r="763"/>
          <a:stretch/>
        </p:blipFill>
        <p:spPr>
          <a:xfrm>
            <a:off x="3437183" y="2089647"/>
            <a:ext cx="680341" cy="1259630"/>
          </a:xfrm>
          <a:prstGeom prst="rect">
            <a:avLst/>
          </a:prstGeom>
        </p:spPr>
      </p:pic>
    </p:spTree>
    <p:extLst>
      <p:ext uri="{BB962C8B-B14F-4D97-AF65-F5344CB8AC3E}">
        <p14:creationId xmlns:p14="http://schemas.microsoft.com/office/powerpoint/2010/main" val="31120876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a:solidFill>
                  <a:schemeClr val="bg1"/>
                </a:solidFill>
                <a:latin typeface="Leelawadee" panose="020B0502040204020203" pitchFamily="34" charset="-34"/>
                <a:cs typeface="Leelawadee" panose="020B0502040204020203" pitchFamily="34" charset="-34"/>
              </a:rPr>
              <a:t>Co-Occurring Conditions</a:t>
            </a:r>
          </a:p>
        </p:txBody>
      </p:sp>
      <p:sp>
        <p:nvSpPr>
          <p:cNvPr id="5" name="Text Placeholder 4"/>
          <p:cNvSpPr>
            <a:spLocks noGrp="1"/>
          </p:cNvSpPr>
          <p:nvPr>
            <p:ph type="body" idx="1"/>
          </p:nvPr>
        </p:nvSpPr>
        <p:spPr/>
        <p:txBody>
          <a:bodyPr/>
          <a:lstStyle/>
          <a:p>
            <a:r>
              <a:rPr lang="en-US" sz="2800" dirty="0">
                <a:solidFill>
                  <a:schemeClr val="bg1"/>
                </a:solidFill>
                <a:latin typeface="Franklin Gothic Book" panose="020B0503020102020204" pitchFamily="34" charset="0"/>
              </a:rPr>
              <a:t>Tuberculosis (TB)</a:t>
            </a:r>
          </a:p>
        </p:txBody>
      </p:sp>
      <p:sp>
        <p:nvSpPr>
          <p:cNvPr id="6" name="Action Button: Go Home 5">
            <a:hlinkClick r:id="rId3" action="ppaction://hlinksldjump" highlightClick="1"/>
            <a:extLst>
              <a:ext uri="{FF2B5EF4-FFF2-40B4-BE49-F238E27FC236}">
                <a16:creationId xmlns:a16="http://schemas.microsoft.com/office/drawing/2014/main" id="{E8197042-469F-4E64-88AB-FA9F2FE5A4D8}"/>
              </a:ext>
            </a:extLst>
          </p:cNvPr>
          <p:cNvSpPr/>
          <p:nvPr/>
        </p:nvSpPr>
        <p:spPr>
          <a:xfrm>
            <a:off x="11456276" y="6074978"/>
            <a:ext cx="611492" cy="600981"/>
          </a:xfrm>
          <a:prstGeom prst="actionButtonHome">
            <a:avLst/>
          </a:prstGeom>
          <a:solidFill>
            <a:schemeClr val="bg1"/>
          </a:solidFill>
          <a:ln>
            <a:solidFill>
              <a:srgbClr val="0033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74889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waterfall chart">
            <a:extLst>
              <a:ext uri="{FF2B5EF4-FFF2-40B4-BE49-F238E27FC236}">
                <a16:creationId xmlns:a16="http://schemas.microsoft.com/office/drawing/2014/main" id="{C86799FF-15F3-880B-9114-772B5BEAE8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6" y="2470755"/>
            <a:ext cx="6533867" cy="4342057"/>
          </a:xfrm>
          <a:prstGeom prst="rect">
            <a:avLst/>
          </a:prstGeom>
        </p:spPr>
      </p:pic>
      <p:sp>
        <p:nvSpPr>
          <p:cNvPr id="2" name="Title 1">
            <a:extLst>
              <a:ext uri="{FF2B5EF4-FFF2-40B4-BE49-F238E27FC236}">
                <a16:creationId xmlns:a16="http://schemas.microsoft.com/office/drawing/2014/main" id="{DBD5E835-91DC-4C14-803F-FB0F3153E9ED}"/>
              </a:ext>
            </a:extLst>
          </p:cNvPr>
          <p:cNvSpPr>
            <a:spLocks noGrp="1"/>
          </p:cNvSpPr>
          <p:nvPr>
            <p:ph type="title"/>
          </p:nvPr>
        </p:nvSpPr>
        <p:spPr>
          <a:xfrm>
            <a:off x="340436" y="0"/>
            <a:ext cx="11706896" cy="1582217"/>
          </a:xfrm>
        </p:spPr>
        <p:txBody>
          <a:bodyPr/>
          <a:lstStyle/>
          <a:p>
            <a:pPr algn="l"/>
            <a:r>
              <a:rPr lang="en-US" sz="3200" b="1" dirty="0">
                <a:solidFill>
                  <a:srgbClr val="0033A1"/>
                </a:solidFill>
                <a:latin typeface="Leelawadee" panose="020B0502040204020203" pitchFamily="34" charset="-34"/>
                <a:cs typeface="Leelawadee" panose="020B0502040204020203" pitchFamily="34" charset="-34"/>
              </a:rPr>
              <a:t>TB-HIV</a:t>
            </a:r>
            <a:r>
              <a:rPr lang="en-US" sz="3200" b="1" dirty="0">
                <a:solidFill>
                  <a:schemeClr val="tx1"/>
                </a:solidFill>
                <a:latin typeface="Leelawadee" panose="020B0502040204020203" pitchFamily="34" charset="-34"/>
                <a:cs typeface="Leelawadee" panose="020B0502040204020203" pitchFamily="34" charset="-34"/>
              </a:rPr>
              <a:t> co-occurring conditions</a:t>
            </a:r>
            <a:r>
              <a:rPr lang="en-US" sz="3200" b="1" dirty="0">
                <a:solidFill>
                  <a:srgbClr val="0033A1"/>
                </a:solidFill>
                <a:latin typeface="Leelawadee" panose="020B0502040204020203" pitchFamily="34" charset="-34"/>
                <a:cs typeface="Leelawadee" panose="020B0502040204020203" pitchFamily="34" charset="-34"/>
              </a:rPr>
              <a:t> in Wisconsin (4.9%) was similar </a:t>
            </a:r>
            <a:r>
              <a:rPr lang="en-US" sz="3200" b="1" dirty="0">
                <a:solidFill>
                  <a:schemeClr val="tx1"/>
                </a:solidFill>
                <a:latin typeface="Leelawadee" panose="020B0502040204020203" pitchFamily="34" charset="-34"/>
                <a:cs typeface="Leelawadee" panose="020B0502040204020203" pitchFamily="34" charset="-34"/>
              </a:rPr>
              <a:t>compared to the United States (4.6%).</a:t>
            </a:r>
            <a:br>
              <a:rPr lang="en-US" sz="3200" b="1" dirty="0">
                <a:solidFill>
                  <a:schemeClr val="tx1"/>
                </a:solidFill>
                <a:latin typeface="Leelawadee" panose="020B0502040204020203" pitchFamily="34" charset="-34"/>
                <a:cs typeface="Leelawadee" panose="020B0502040204020203" pitchFamily="34" charset="-34"/>
              </a:rPr>
            </a:br>
            <a:r>
              <a:rPr lang="en-US" sz="2000" dirty="0">
                <a:solidFill>
                  <a:schemeClr val="tx1"/>
                </a:solidFill>
                <a:latin typeface="Franklin Gothic Book" panose="020B0503020102020204" pitchFamily="34" charset="0"/>
                <a:cs typeface="Leelawadee" panose="020B0502040204020203" pitchFamily="34" charset="-34"/>
              </a:rPr>
              <a:t>People living with HIV and diagnosed with tuberculosis by selected demographics, Wisconsin, 2016–2020</a:t>
            </a:r>
            <a:endParaRPr lang="en-US" sz="2200" dirty="0">
              <a:solidFill>
                <a:schemeClr val="tx1"/>
              </a:solidFill>
              <a:latin typeface="Leelawadee" panose="020B0502040204020203" pitchFamily="34" charset="-34"/>
              <a:cs typeface="Leelawadee" panose="020B0502040204020203" pitchFamily="34" charset="-34"/>
            </a:endParaRPr>
          </a:p>
        </p:txBody>
      </p:sp>
      <p:sp>
        <p:nvSpPr>
          <p:cNvPr id="8" name="TextBox 7">
            <a:extLst>
              <a:ext uri="{FF2B5EF4-FFF2-40B4-BE49-F238E27FC236}">
                <a16:creationId xmlns:a16="http://schemas.microsoft.com/office/drawing/2014/main" id="{7998D33F-AC93-4B80-BB7F-81A192FA4C35}"/>
              </a:ext>
            </a:extLst>
          </p:cNvPr>
          <p:cNvSpPr txBox="1"/>
          <p:nvPr/>
        </p:nvSpPr>
        <p:spPr>
          <a:xfrm>
            <a:off x="454728" y="6217974"/>
            <a:ext cx="9824010" cy="400110"/>
          </a:xfrm>
          <a:prstGeom prst="rect">
            <a:avLst/>
          </a:prstGeom>
          <a:noFill/>
        </p:spPr>
        <p:txBody>
          <a:bodyPr wrap="square">
            <a:spAutoFit/>
          </a:bodyPr>
          <a:lstStyle/>
          <a:p>
            <a:r>
              <a:rPr lang="en-US" sz="2000" dirty="0">
                <a:latin typeface="Franklin Gothic Book" panose="020B0503020102020204" pitchFamily="34" charset="0"/>
              </a:rPr>
              <a:t>For more information on Tuberculosis go to </a:t>
            </a:r>
            <a:r>
              <a:rPr lang="en-US" sz="2000" dirty="0">
                <a:latin typeface="Franklin Gothic Book" panose="020B0503020102020204" pitchFamily="34" charset="0"/>
                <a:hlinkClick r:id="rId4"/>
              </a:rPr>
              <a:t>https://www.dhs.wisconsin.gov/tb/index.htm</a:t>
            </a:r>
            <a:endParaRPr lang="en-US" sz="2000" dirty="0">
              <a:latin typeface="Franklin Gothic Book" panose="020B0503020102020204" pitchFamily="34" charset="0"/>
            </a:endParaRPr>
          </a:p>
        </p:txBody>
      </p:sp>
      <p:sp>
        <p:nvSpPr>
          <p:cNvPr id="11" name="TextBox 10">
            <a:extLst>
              <a:ext uri="{FF2B5EF4-FFF2-40B4-BE49-F238E27FC236}">
                <a16:creationId xmlns:a16="http://schemas.microsoft.com/office/drawing/2014/main" id="{C111F15A-82E9-4EF8-ACA0-6712395BCD97}"/>
              </a:ext>
            </a:extLst>
          </p:cNvPr>
          <p:cNvSpPr txBox="1"/>
          <p:nvPr/>
        </p:nvSpPr>
        <p:spPr>
          <a:xfrm>
            <a:off x="6824813" y="1736105"/>
            <a:ext cx="5134932" cy="707886"/>
          </a:xfrm>
          <a:prstGeom prst="rect">
            <a:avLst/>
          </a:prstGeom>
          <a:noFill/>
        </p:spPr>
        <p:txBody>
          <a:bodyPr wrap="none" rtlCol="0">
            <a:spAutoFit/>
          </a:bodyPr>
          <a:lstStyle/>
          <a:p>
            <a:r>
              <a:rPr lang="en-US" sz="2000" dirty="0">
                <a:solidFill>
                  <a:srgbClr val="0033A1"/>
                </a:solidFill>
                <a:latin typeface="Franklin Gothic Book" panose="020B0503020102020204" pitchFamily="34" charset="0"/>
              </a:rPr>
              <a:t>11</a:t>
            </a:r>
            <a:r>
              <a:rPr lang="en-US" sz="2000" dirty="0">
                <a:latin typeface="Franklin Gothic Book" panose="020B0503020102020204" pitchFamily="34" charset="0"/>
              </a:rPr>
              <a:t> people with </a:t>
            </a:r>
            <a:r>
              <a:rPr lang="en-US" sz="2000" dirty="0">
                <a:solidFill>
                  <a:srgbClr val="0033A1"/>
                </a:solidFill>
                <a:latin typeface="Franklin Gothic Book" panose="020B0503020102020204" pitchFamily="34" charset="0"/>
              </a:rPr>
              <a:t>TB-HIV co-occurring conditions</a:t>
            </a:r>
            <a:endParaRPr lang="en-US" sz="2000" dirty="0">
              <a:latin typeface="Franklin Gothic Book" panose="020B0503020102020204" pitchFamily="34" charset="0"/>
            </a:endParaRPr>
          </a:p>
          <a:p>
            <a:r>
              <a:rPr lang="en-US" sz="2000" b="1" dirty="0">
                <a:solidFill>
                  <a:srgbClr val="0033A1"/>
                </a:solidFill>
                <a:latin typeface="Franklin Gothic Book" panose="020B0503020102020204" pitchFamily="34" charset="0"/>
              </a:rPr>
              <a:t>  </a:t>
            </a:r>
            <a:r>
              <a:rPr lang="en-US" sz="2000" dirty="0">
                <a:solidFill>
                  <a:srgbClr val="0033A1"/>
                </a:solidFill>
                <a:latin typeface="Franklin Gothic Book" panose="020B0503020102020204" pitchFamily="34" charset="0"/>
              </a:rPr>
              <a:t>5</a:t>
            </a:r>
            <a:r>
              <a:rPr lang="en-US" sz="2000" b="1" dirty="0">
                <a:solidFill>
                  <a:srgbClr val="0033A1"/>
                </a:solidFill>
                <a:latin typeface="Franklin Gothic Book" panose="020B0503020102020204" pitchFamily="34" charset="0"/>
              </a:rPr>
              <a:t> </a:t>
            </a:r>
            <a:r>
              <a:rPr lang="en-US" sz="2000" dirty="0">
                <a:latin typeface="Franklin Gothic Book" panose="020B0503020102020204" pitchFamily="34" charset="0"/>
              </a:rPr>
              <a:t>people from </a:t>
            </a:r>
            <a:r>
              <a:rPr lang="en-US" sz="2000" dirty="0">
                <a:solidFill>
                  <a:srgbClr val="0033A1"/>
                </a:solidFill>
                <a:latin typeface="Franklin Gothic Book" panose="020B0503020102020204" pitchFamily="34" charset="0"/>
              </a:rPr>
              <a:t>Milwaukee County</a:t>
            </a:r>
            <a:endParaRPr lang="en-US" sz="2000" dirty="0">
              <a:latin typeface="Franklin Gothic Book" panose="020B0503020102020204" pitchFamily="34" charset="0"/>
            </a:endParaRPr>
          </a:p>
        </p:txBody>
      </p:sp>
      <p:sp>
        <p:nvSpPr>
          <p:cNvPr id="14" name="TextBox 13">
            <a:extLst>
              <a:ext uri="{FF2B5EF4-FFF2-40B4-BE49-F238E27FC236}">
                <a16:creationId xmlns:a16="http://schemas.microsoft.com/office/drawing/2014/main" id="{B2FA6419-C959-4471-87DB-84A15CFAB96A}"/>
              </a:ext>
            </a:extLst>
          </p:cNvPr>
          <p:cNvSpPr txBox="1"/>
          <p:nvPr/>
        </p:nvSpPr>
        <p:spPr>
          <a:xfrm>
            <a:off x="747917" y="1736105"/>
            <a:ext cx="5259295" cy="707886"/>
          </a:xfrm>
          <a:prstGeom prst="rect">
            <a:avLst/>
          </a:prstGeom>
          <a:noFill/>
        </p:spPr>
        <p:txBody>
          <a:bodyPr wrap="square" rtlCol="0">
            <a:spAutoFit/>
          </a:bodyPr>
          <a:lstStyle/>
          <a:p>
            <a:pPr rtl="0"/>
            <a:r>
              <a:rPr lang="en-US" sz="2000" dirty="0">
                <a:solidFill>
                  <a:srgbClr val="0033A1"/>
                </a:solidFill>
                <a:latin typeface="Franklin Gothic Book" panose="020B0503020102020204" pitchFamily="34" charset="0"/>
              </a:rPr>
              <a:t>TB-HIV</a:t>
            </a:r>
            <a:r>
              <a:rPr lang="en-US" sz="2000" dirty="0">
                <a:latin typeface="Franklin Gothic Book" panose="020B0503020102020204" pitchFamily="34" charset="0"/>
              </a:rPr>
              <a:t> cases were a </a:t>
            </a:r>
            <a:r>
              <a:rPr lang="en-US" sz="2000" dirty="0">
                <a:solidFill>
                  <a:srgbClr val="0033A1"/>
                </a:solidFill>
                <a:latin typeface="Franklin Gothic Book" panose="020B0503020102020204" pitchFamily="34" charset="0"/>
              </a:rPr>
              <a:t>small proportion </a:t>
            </a:r>
            <a:r>
              <a:rPr lang="en-US" sz="2000" dirty="0">
                <a:latin typeface="Franklin Gothic Book" panose="020B0503020102020204" pitchFamily="34" charset="0"/>
              </a:rPr>
              <a:t>o</a:t>
            </a:r>
            <a:r>
              <a:rPr lang="en-US" sz="2000" b="0" i="0" baseline="0" dirty="0">
                <a:solidFill>
                  <a:schemeClr val="tx1"/>
                </a:solidFill>
                <a:effectLst/>
                <a:latin typeface="Franklin Gothic Book" panose="020B0503020102020204" pitchFamily="34" charset="0"/>
                <a:ea typeface="+mn-ea"/>
                <a:cs typeface="+mn-cs"/>
              </a:rPr>
              <a:t>f all TB </a:t>
            </a:r>
            <a:r>
              <a:rPr lang="en-US" sz="2000" dirty="0">
                <a:latin typeface="Franklin Gothic Book" panose="020B0503020102020204" pitchFamily="34" charset="0"/>
              </a:rPr>
              <a:t>cases</a:t>
            </a:r>
            <a:r>
              <a:rPr lang="en-US" sz="2000" b="0" i="0" baseline="0" dirty="0">
                <a:solidFill>
                  <a:schemeClr val="tx1"/>
                </a:solidFill>
                <a:effectLst/>
                <a:latin typeface="Franklin Gothic Book" panose="020B0503020102020204" pitchFamily="34" charset="0"/>
                <a:ea typeface="+mn-ea"/>
                <a:cs typeface="+mn-cs"/>
              </a:rPr>
              <a:t>.</a:t>
            </a:r>
            <a:endParaRPr lang="en-US" sz="2000" dirty="0">
              <a:effectLst/>
              <a:latin typeface="Franklin Gothic Book" panose="020B0503020102020204" pitchFamily="34" charset="0"/>
            </a:endParaRPr>
          </a:p>
        </p:txBody>
      </p:sp>
      <p:graphicFrame>
        <p:nvGraphicFramePr>
          <p:cNvPr id="3" name="Table 3">
            <a:extLst>
              <a:ext uri="{FF2B5EF4-FFF2-40B4-BE49-F238E27FC236}">
                <a16:creationId xmlns:a16="http://schemas.microsoft.com/office/drawing/2014/main" id="{5B6A63AF-DDDC-529A-F9B5-32A78AFFB93F}"/>
              </a:ext>
            </a:extLst>
          </p:cNvPr>
          <p:cNvGraphicFramePr>
            <a:graphicFrameLocks noGrp="1"/>
          </p:cNvGraphicFramePr>
          <p:nvPr>
            <p:extLst>
              <p:ext uri="{D42A27DB-BD31-4B8C-83A1-F6EECF244321}">
                <p14:modId xmlns:p14="http://schemas.microsoft.com/office/powerpoint/2010/main" val="2783978147"/>
              </p:ext>
            </p:extLst>
          </p:nvPr>
        </p:nvGraphicFramePr>
        <p:xfrm>
          <a:off x="7283609" y="2924567"/>
          <a:ext cx="3834765" cy="2966720"/>
        </p:xfrm>
        <a:graphic>
          <a:graphicData uri="http://schemas.openxmlformats.org/drawingml/2006/table">
            <a:tbl>
              <a:tblPr firstRow="1" bandRow="1">
                <a:tableStyleId>{2D5ABB26-0587-4C30-8999-92F81FD0307C}</a:tableStyleId>
              </a:tblPr>
              <a:tblGrid>
                <a:gridCol w="1969573">
                  <a:extLst>
                    <a:ext uri="{9D8B030D-6E8A-4147-A177-3AD203B41FA5}">
                      <a16:colId xmlns:a16="http://schemas.microsoft.com/office/drawing/2014/main" val="1124336460"/>
                    </a:ext>
                  </a:extLst>
                </a:gridCol>
                <a:gridCol w="1023582">
                  <a:extLst>
                    <a:ext uri="{9D8B030D-6E8A-4147-A177-3AD203B41FA5}">
                      <a16:colId xmlns:a16="http://schemas.microsoft.com/office/drawing/2014/main" val="3223080366"/>
                    </a:ext>
                  </a:extLst>
                </a:gridCol>
                <a:gridCol w="841610">
                  <a:extLst>
                    <a:ext uri="{9D8B030D-6E8A-4147-A177-3AD203B41FA5}">
                      <a16:colId xmlns:a16="http://schemas.microsoft.com/office/drawing/2014/main" val="4144062431"/>
                    </a:ext>
                  </a:extLst>
                </a:gridCol>
              </a:tblGrid>
              <a:tr h="370840">
                <a:tc>
                  <a:txBody>
                    <a:bodyPr/>
                    <a:lstStyle/>
                    <a:p>
                      <a:r>
                        <a:rPr lang="en-US" dirty="0">
                          <a:latin typeface="Franklin Gothic Book" panose="020B0503020102020204" pitchFamily="34" charset="0"/>
                        </a:rPr>
                        <a:t>County</a:t>
                      </a:r>
                    </a:p>
                  </a:txBody>
                  <a:tcPr>
                    <a:lnB w="19050" cap="flat" cmpd="sng" algn="ctr">
                      <a:solidFill>
                        <a:schemeClr val="tx1"/>
                      </a:solidFill>
                      <a:prstDash val="solid"/>
                      <a:round/>
                      <a:headEnd type="none" w="med" len="med"/>
                      <a:tailEnd type="none" w="med" len="med"/>
                    </a:lnB>
                  </a:tcPr>
                </a:tc>
                <a:tc>
                  <a:txBody>
                    <a:bodyPr/>
                    <a:lstStyle/>
                    <a:p>
                      <a:pPr algn="r"/>
                      <a:r>
                        <a:rPr lang="en-US" dirty="0">
                          <a:solidFill>
                            <a:schemeClr val="accent2"/>
                          </a:solidFill>
                          <a:latin typeface="Franklin Gothic Book" panose="020B0503020102020204" pitchFamily="34" charset="0"/>
                        </a:rPr>
                        <a:t>TB-HIV</a:t>
                      </a:r>
                    </a:p>
                  </a:txBody>
                  <a:tcPr>
                    <a:lnB w="19050" cap="flat" cmpd="sng" algn="ctr">
                      <a:solidFill>
                        <a:schemeClr val="tx1"/>
                      </a:solidFill>
                      <a:prstDash val="solid"/>
                      <a:round/>
                      <a:headEnd type="none" w="med" len="med"/>
                      <a:tailEnd type="none" w="med" len="med"/>
                    </a:lnB>
                  </a:tcPr>
                </a:tc>
                <a:tc>
                  <a:txBody>
                    <a:bodyPr/>
                    <a:lstStyle/>
                    <a:p>
                      <a:pPr algn="r"/>
                      <a:r>
                        <a:rPr lang="en-US" dirty="0">
                          <a:latin typeface="Franklin Gothic Book" panose="020B0503020102020204" pitchFamily="34" charset="0"/>
                        </a:rPr>
                        <a:t>TB</a:t>
                      </a:r>
                    </a:p>
                  </a:txBody>
                  <a:tcP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4142498"/>
                  </a:ext>
                </a:extLst>
              </a:tr>
              <a:tr h="370840">
                <a:tc>
                  <a:txBody>
                    <a:bodyPr/>
                    <a:lstStyle/>
                    <a:p>
                      <a:r>
                        <a:rPr lang="en-US" dirty="0">
                          <a:solidFill>
                            <a:schemeClr val="accent2"/>
                          </a:solidFill>
                          <a:latin typeface="Franklin Gothic Book" panose="020B0503020102020204" pitchFamily="34" charset="0"/>
                        </a:rPr>
                        <a:t>Milwaukee</a:t>
                      </a:r>
                    </a:p>
                  </a:txBody>
                  <a:tcPr>
                    <a:lnT w="19050" cap="flat" cmpd="sng" algn="ctr">
                      <a:solidFill>
                        <a:schemeClr val="tx1"/>
                      </a:solidFill>
                      <a:prstDash val="solid"/>
                      <a:round/>
                      <a:headEnd type="none" w="med" len="med"/>
                      <a:tailEnd type="none" w="med" len="med"/>
                    </a:lnT>
                  </a:tcPr>
                </a:tc>
                <a:tc>
                  <a:txBody>
                    <a:bodyPr/>
                    <a:lstStyle/>
                    <a:p>
                      <a:pPr algn="r"/>
                      <a:r>
                        <a:rPr lang="en-US" dirty="0">
                          <a:solidFill>
                            <a:schemeClr val="accent2"/>
                          </a:solidFill>
                          <a:latin typeface="Franklin Gothic Book" panose="020B0503020102020204" pitchFamily="34" charset="0"/>
                        </a:rPr>
                        <a:t>5</a:t>
                      </a:r>
                    </a:p>
                  </a:txBody>
                  <a:tcPr>
                    <a:lnT w="19050" cap="flat" cmpd="sng" algn="ctr">
                      <a:solidFill>
                        <a:schemeClr val="tx1"/>
                      </a:solidFill>
                      <a:prstDash val="solid"/>
                      <a:round/>
                      <a:headEnd type="none" w="med" len="med"/>
                      <a:tailEnd type="none" w="med" len="med"/>
                    </a:lnT>
                  </a:tcPr>
                </a:tc>
                <a:tc>
                  <a:txBody>
                    <a:bodyPr/>
                    <a:lstStyle/>
                    <a:p>
                      <a:pPr algn="r"/>
                      <a:r>
                        <a:rPr lang="en-US" dirty="0">
                          <a:latin typeface="Franklin Gothic Book" panose="020B0503020102020204" pitchFamily="34" charset="0"/>
                        </a:rPr>
                        <a:t>111</a:t>
                      </a:r>
                    </a:p>
                  </a:txBody>
                  <a:tcP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3961671"/>
                  </a:ext>
                </a:extLst>
              </a:tr>
              <a:tr h="370840">
                <a:tc>
                  <a:txBody>
                    <a:bodyPr/>
                    <a:lstStyle/>
                    <a:p>
                      <a:r>
                        <a:rPr lang="en-US" dirty="0">
                          <a:latin typeface="Franklin Gothic Book" panose="020B0503020102020204" pitchFamily="34" charset="0"/>
                        </a:rPr>
                        <a:t>Dane</a:t>
                      </a:r>
                    </a:p>
                  </a:txBody>
                  <a:tcPr/>
                </a:tc>
                <a:tc>
                  <a:txBody>
                    <a:bodyPr/>
                    <a:lstStyle/>
                    <a:p>
                      <a:pPr algn="r"/>
                      <a:r>
                        <a:rPr lang="en-US" dirty="0">
                          <a:solidFill>
                            <a:schemeClr val="accent2"/>
                          </a:solidFill>
                          <a:latin typeface="Franklin Gothic Book" panose="020B0503020102020204" pitchFamily="34" charset="0"/>
                        </a:rPr>
                        <a:t>2</a:t>
                      </a:r>
                    </a:p>
                  </a:txBody>
                  <a:tcPr/>
                </a:tc>
                <a:tc>
                  <a:txBody>
                    <a:bodyPr/>
                    <a:lstStyle/>
                    <a:p>
                      <a:pPr algn="r"/>
                      <a:r>
                        <a:rPr lang="en-US" dirty="0">
                          <a:latin typeface="Franklin Gothic Book" panose="020B0503020102020204" pitchFamily="34" charset="0"/>
                        </a:rPr>
                        <a:t>42</a:t>
                      </a:r>
                    </a:p>
                  </a:txBody>
                  <a:tcPr/>
                </a:tc>
                <a:extLst>
                  <a:ext uri="{0D108BD9-81ED-4DB2-BD59-A6C34878D82A}">
                    <a16:rowId xmlns:a16="http://schemas.microsoft.com/office/drawing/2014/main" val="886013429"/>
                  </a:ext>
                </a:extLst>
              </a:tr>
              <a:tr h="370840">
                <a:tc>
                  <a:txBody>
                    <a:bodyPr/>
                    <a:lstStyle/>
                    <a:p>
                      <a:r>
                        <a:rPr lang="en-US" dirty="0">
                          <a:latin typeface="Franklin Gothic Book" panose="020B0503020102020204" pitchFamily="34" charset="0"/>
                        </a:rPr>
                        <a:t>Rock</a:t>
                      </a:r>
                    </a:p>
                  </a:txBody>
                  <a:tcPr/>
                </a:tc>
                <a:tc>
                  <a:txBody>
                    <a:bodyPr/>
                    <a:lstStyle/>
                    <a:p>
                      <a:pPr algn="r"/>
                      <a:r>
                        <a:rPr lang="en-US" dirty="0">
                          <a:solidFill>
                            <a:schemeClr val="accent2"/>
                          </a:solidFill>
                          <a:latin typeface="Franklin Gothic Book" panose="020B0503020102020204" pitchFamily="34" charset="0"/>
                        </a:rPr>
                        <a:t>1</a:t>
                      </a:r>
                    </a:p>
                  </a:txBody>
                  <a:tcPr/>
                </a:tc>
                <a:tc>
                  <a:txBody>
                    <a:bodyPr/>
                    <a:lstStyle/>
                    <a:p>
                      <a:pPr algn="r"/>
                      <a:r>
                        <a:rPr lang="en-US" dirty="0">
                          <a:latin typeface="Franklin Gothic Book" panose="020B0503020102020204" pitchFamily="34" charset="0"/>
                        </a:rPr>
                        <a:t>3</a:t>
                      </a:r>
                    </a:p>
                  </a:txBody>
                  <a:tcPr/>
                </a:tc>
                <a:extLst>
                  <a:ext uri="{0D108BD9-81ED-4DB2-BD59-A6C34878D82A}">
                    <a16:rowId xmlns:a16="http://schemas.microsoft.com/office/drawing/2014/main" val="68850968"/>
                  </a:ext>
                </a:extLst>
              </a:tr>
              <a:tr h="370840">
                <a:tc>
                  <a:txBody>
                    <a:bodyPr/>
                    <a:lstStyle/>
                    <a:p>
                      <a:r>
                        <a:rPr lang="en-US" dirty="0">
                          <a:latin typeface="Franklin Gothic Book" panose="020B0503020102020204" pitchFamily="34" charset="0"/>
                        </a:rPr>
                        <a:t>Fond du Lac</a:t>
                      </a:r>
                    </a:p>
                  </a:txBody>
                  <a:tcPr/>
                </a:tc>
                <a:tc>
                  <a:txBody>
                    <a:bodyPr/>
                    <a:lstStyle/>
                    <a:p>
                      <a:pPr algn="r"/>
                      <a:r>
                        <a:rPr lang="en-US" dirty="0">
                          <a:solidFill>
                            <a:schemeClr val="accent2"/>
                          </a:solidFill>
                          <a:latin typeface="Franklin Gothic Book" panose="020B0503020102020204" pitchFamily="34" charset="0"/>
                        </a:rPr>
                        <a:t>1</a:t>
                      </a:r>
                    </a:p>
                  </a:txBody>
                  <a:tcPr/>
                </a:tc>
                <a:tc>
                  <a:txBody>
                    <a:bodyPr/>
                    <a:lstStyle/>
                    <a:p>
                      <a:pPr algn="r"/>
                      <a:r>
                        <a:rPr lang="en-US" dirty="0">
                          <a:latin typeface="Franklin Gothic Book" panose="020B0503020102020204" pitchFamily="34" charset="0"/>
                        </a:rPr>
                        <a:t>6</a:t>
                      </a:r>
                    </a:p>
                  </a:txBody>
                  <a:tcPr/>
                </a:tc>
                <a:extLst>
                  <a:ext uri="{0D108BD9-81ED-4DB2-BD59-A6C34878D82A}">
                    <a16:rowId xmlns:a16="http://schemas.microsoft.com/office/drawing/2014/main" val="3548112781"/>
                  </a:ext>
                </a:extLst>
              </a:tr>
              <a:tr h="370840">
                <a:tc>
                  <a:txBody>
                    <a:bodyPr/>
                    <a:lstStyle/>
                    <a:p>
                      <a:r>
                        <a:rPr lang="en-US" dirty="0">
                          <a:latin typeface="Franklin Gothic Book" panose="020B0503020102020204" pitchFamily="34" charset="0"/>
                        </a:rPr>
                        <a:t>Waukesha</a:t>
                      </a:r>
                    </a:p>
                  </a:txBody>
                  <a:tcPr/>
                </a:tc>
                <a:tc>
                  <a:txBody>
                    <a:bodyPr/>
                    <a:lstStyle/>
                    <a:p>
                      <a:pPr algn="r"/>
                      <a:r>
                        <a:rPr lang="en-US" dirty="0">
                          <a:solidFill>
                            <a:schemeClr val="accent2"/>
                          </a:solidFill>
                          <a:latin typeface="Franklin Gothic Book" panose="020B0503020102020204" pitchFamily="34" charset="0"/>
                        </a:rPr>
                        <a:t>1</a:t>
                      </a:r>
                    </a:p>
                  </a:txBody>
                  <a:tcPr/>
                </a:tc>
                <a:tc>
                  <a:txBody>
                    <a:bodyPr/>
                    <a:lstStyle/>
                    <a:p>
                      <a:pPr algn="r"/>
                      <a:r>
                        <a:rPr lang="en-US" dirty="0">
                          <a:latin typeface="Franklin Gothic Book" panose="020B0503020102020204" pitchFamily="34" charset="0"/>
                        </a:rPr>
                        <a:t>22</a:t>
                      </a:r>
                    </a:p>
                  </a:txBody>
                  <a:tcPr/>
                </a:tc>
                <a:extLst>
                  <a:ext uri="{0D108BD9-81ED-4DB2-BD59-A6C34878D82A}">
                    <a16:rowId xmlns:a16="http://schemas.microsoft.com/office/drawing/2014/main" val="2152263482"/>
                  </a:ext>
                </a:extLst>
              </a:tr>
              <a:tr h="370840">
                <a:tc>
                  <a:txBody>
                    <a:bodyPr/>
                    <a:lstStyle/>
                    <a:p>
                      <a:r>
                        <a:rPr lang="en-US" dirty="0">
                          <a:latin typeface="Franklin Gothic Book" panose="020B0503020102020204" pitchFamily="34" charset="0"/>
                        </a:rPr>
                        <a:t>Marathon</a:t>
                      </a:r>
                    </a:p>
                  </a:txBody>
                  <a:tcPr>
                    <a:lnB w="19050" cap="flat" cmpd="sng" algn="ctr">
                      <a:solidFill>
                        <a:schemeClr val="tx1"/>
                      </a:solidFill>
                      <a:prstDash val="solid"/>
                      <a:round/>
                      <a:headEnd type="none" w="med" len="med"/>
                      <a:tailEnd type="none" w="med" len="med"/>
                    </a:lnB>
                  </a:tcPr>
                </a:tc>
                <a:tc>
                  <a:txBody>
                    <a:bodyPr/>
                    <a:lstStyle/>
                    <a:p>
                      <a:pPr algn="r"/>
                      <a:r>
                        <a:rPr lang="en-US" dirty="0">
                          <a:solidFill>
                            <a:schemeClr val="accent2"/>
                          </a:solidFill>
                          <a:latin typeface="Franklin Gothic Book" panose="020B0503020102020204" pitchFamily="34" charset="0"/>
                        </a:rPr>
                        <a:t>1</a:t>
                      </a:r>
                    </a:p>
                  </a:txBody>
                  <a:tcPr>
                    <a:lnB w="19050" cap="flat" cmpd="sng" algn="ctr">
                      <a:solidFill>
                        <a:schemeClr val="tx1"/>
                      </a:solidFill>
                      <a:prstDash val="solid"/>
                      <a:round/>
                      <a:headEnd type="none" w="med" len="med"/>
                      <a:tailEnd type="none" w="med" len="med"/>
                    </a:lnB>
                  </a:tcPr>
                </a:tc>
                <a:tc>
                  <a:txBody>
                    <a:bodyPr/>
                    <a:lstStyle/>
                    <a:p>
                      <a:pPr algn="r"/>
                      <a:r>
                        <a:rPr lang="en-US" dirty="0">
                          <a:latin typeface="Franklin Gothic Book" panose="020B0503020102020204" pitchFamily="34" charset="0"/>
                        </a:rPr>
                        <a:t>11</a:t>
                      </a:r>
                    </a:p>
                  </a:txBody>
                  <a:tcP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0883665"/>
                  </a:ext>
                </a:extLst>
              </a:tr>
              <a:tr h="370840">
                <a:tc>
                  <a:txBody>
                    <a:bodyPr/>
                    <a:lstStyle/>
                    <a:p>
                      <a:endParaRPr lang="en-US" dirty="0">
                        <a:latin typeface="Franklin Gothic Book" panose="020B0503020102020204" pitchFamily="34" charset="0"/>
                      </a:endParaRPr>
                    </a:p>
                  </a:txBody>
                  <a:tcPr>
                    <a:lnT w="19050" cap="flat" cmpd="sng" algn="ctr">
                      <a:solidFill>
                        <a:schemeClr val="tx1"/>
                      </a:solidFill>
                      <a:prstDash val="solid"/>
                      <a:round/>
                      <a:headEnd type="none" w="med" len="med"/>
                      <a:tailEnd type="none" w="med" len="med"/>
                    </a:lnT>
                  </a:tcPr>
                </a:tc>
                <a:tc>
                  <a:txBody>
                    <a:bodyPr/>
                    <a:lstStyle/>
                    <a:p>
                      <a:pPr algn="r"/>
                      <a:r>
                        <a:rPr lang="en-US" dirty="0">
                          <a:solidFill>
                            <a:schemeClr val="accent2"/>
                          </a:solidFill>
                          <a:latin typeface="Franklin Gothic Book" panose="020B0503020102020204" pitchFamily="34" charset="0"/>
                        </a:rPr>
                        <a:t>11</a:t>
                      </a:r>
                    </a:p>
                  </a:txBody>
                  <a:tcPr>
                    <a:lnT w="19050" cap="flat" cmpd="sng" algn="ctr">
                      <a:solidFill>
                        <a:schemeClr val="tx1"/>
                      </a:solidFill>
                      <a:prstDash val="solid"/>
                      <a:round/>
                      <a:headEnd type="none" w="med" len="med"/>
                      <a:tailEnd type="none" w="med" len="med"/>
                    </a:lnT>
                  </a:tcPr>
                </a:tc>
                <a:tc>
                  <a:txBody>
                    <a:bodyPr/>
                    <a:lstStyle/>
                    <a:p>
                      <a:pPr algn="r"/>
                      <a:r>
                        <a:rPr lang="en-US" dirty="0">
                          <a:latin typeface="Franklin Gothic Book" panose="020B0503020102020204" pitchFamily="34" charset="0"/>
                        </a:rPr>
                        <a:t>195</a:t>
                      </a:r>
                    </a:p>
                  </a:txBody>
                  <a:tcP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28311659"/>
                  </a:ext>
                </a:extLst>
              </a:tr>
            </a:tbl>
          </a:graphicData>
        </a:graphic>
      </p:graphicFrame>
    </p:spTree>
    <p:extLst>
      <p:ext uri="{BB962C8B-B14F-4D97-AF65-F5344CB8AC3E}">
        <p14:creationId xmlns:p14="http://schemas.microsoft.com/office/powerpoint/2010/main" val="38950883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
            <a:extLst>
              <a:ext uri="{FF2B5EF4-FFF2-40B4-BE49-F238E27FC236}">
                <a16:creationId xmlns:a16="http://schemas.microsoft.com/office/drawing/2014/main" id="{DCA3310E-654D-9887-ECC9-2C6DC37128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2379" y="1845479"/>
            <a:ext cx="8767241" cy="4610837"/>
          </a:xfrm>
          <a:prstGeom prst="rect">
            <a:avLst/>
          </a:prstGeom>
        </p:spPr>
      </p:pic>
      <p:sp>
        <p:nvSpPr>
          <p:cNvPr id="15" name="Title 14">
            <a:extLst>
              <a:ext uri="{FF2B5EF4-FFF2-40B4-BE49-F238E27FC236}">
                <a16:creationId xmlns:a16="http://schemas.microsoft.com/office/drawing/2014/main" id="{6BE4DEB6-F34C-46AE-8E98-05CFFD346F20}"/>
              </a:ext>
            </a:extLst>
          </p:cNvPr>
          <p:cNvSpPr>
            <a:spLocks noGrp="1"/>
          </p:cNvSpPr>
          <p:nvPr>
            <p:ph type="title"/>
          </p:nvPr>
        </p:nvSpPr>
        <p:spPr/>
        <p:txBody>
          <a:bodyPr/>
          <a:lstStyle/>
          <a:p>
            <a:pPr algn="l"/>
            <a:r>
              <a:rPr lang="en-US" sz="3200" b="1" dirty="0">
                <a:solidFill>
                  <a:srgbClr val="0033A1"/>
                </a:solidFill>
                <a:latin typeface="Leelawadee" panose="020B0502040204020203" pitchFamily="34" charset="-34"/>
                <a:cs typeface="Leelawadee" panose="020B0502040204020203" pitchFamily="34" charset="-34"/>
              </a:rPr>
              <a:t>Foreign-born</a:t>
            </a:r>
            <a:r>
              <a:rPr lang="en-US" sz="3200" b="1" dirty="0">
                <a:solidFill>
                  <a:schemeClr val="tx1"/>
                </a:solidFill>
                <a:latin typeface="Leelawadee" panose="020B0502040204020203" pitchFamily="34" charset="-34"/>
                <a:cs typeface="Leelawadee" panose="020B0502040204020203" pitchFamily="34" charset="-34"/>
              </a:rPr>
              <a:t> persons represent </a:t>
            </a:r>
            <a:r>
              <a:rPr lang="en-US" sz="3200" b="1" dirty="0">
                <a:solidFill>
                  <a:srgbClr val="0033A1"/>
                </a:solidFill>
                <a:latin typeface="Leelawadee" panose="020B0502040204020203" pitchFamily="34" charset="-34"/>
                <a:cs typeface="Leelawadee" panose="020B0502040204020203" pitchFamily="34" charset="-34"/>
              </a:rPr>
              <a:t>66%</a:t>
            </a:r>
            <a:r>
              <a:rPr lang="en-US" sz="3200" b="1" dirty="0">
                <a:solidFill>
                  <a:schemeClr val="tx1"/>
                </a:solidFill>
                <a:latin typeface="Leelawadee" panose="020B0502040204020203" pitchFamily="34" charset="-34"/>
                <a:cs typeface="Leelawadee" panose="020B0502040204020203" pitchFamily="34" charset="-34"/>
              </a:rPr>
              <a:t> of </a:t>
            </a:r>
            <a:r>
              <a:rPr lang="en-US" sz="3200" b="1" dirty="0">
                <a:solidFill>
                  <a:srgbClr val="0033A1"/>
                </a:solidFill>
                <a:latin typeface="Leelawadee" panose="020B0502040204020203" pitchFamily="34" charset="-34"/>
                <a:cs typeface="Leelawadee" panose="020B0502040204020203" pitchFamily="34" charset="-34"/>
              </a:rPr>
              <a:t>TB cases </a:t>
            </a:r>
            <a:r>
              <a:rPr lang="en-US" sz="3200" b="1" dirty="0">
                <a:solidFill>
                  <a:schemeClr val="tx1"/>
                </a:solidFill>
                <a:latin typeface="Leelawadee" panose="020B0502040204020203" pitchFamily="34" charset="-34"/>
                <a:cs typeface="Leelawadee" panose="020B0502040204020203" pitchFamily="34" charset="-34"/>
              </a:rPr>
              <a:t>and </a:t>
            </a:r>
            <a:r>
              <a:rPr lang="en-US" sz="3200" b="1" dirty="0">
                <a:solidFill>
                  <a:srgbClr val="0033A1"/>
                </a:solidFill>
                <a:latin typeface="Leelawadee" panose="020B0502040204020203" pitchFamily="34" charset="-34"/>
                <a:cs typeface="Leelawadee" panose="020B0502040204020203" pitchFamily="34" charset="-34"/>
              </a:rPr>
              <a:t>half </a:t>
            </a:r>
            <a:r>
              <a:rPr lang="en-US" sz="3200" b="1" dirty="0">
                <a:solidFill>
                  <a:schemeClr val="tx1"/>
                </a:solidFill>
                <a:latin typeface="Leelawadee" panose="020B0502040204020203" pitchFamily="34" charset="-34"/>
                <a:cs typeface="Leelawadee" panose="020B0502040204020203" pitchFamily="34" charset="-34"/>
              </a:rPr>
              <a:t>of the 11 </a:t>
            </a:r>
            <a:r>
              <a:rPr lang="en-US" sz="3200" b="1" dirty="0">
                <a:solidFill>
                  <a:srgbClr val="0033A1"/>
                </a:solidFill>
                <a:latin typeface="Leelawadee" panose="020B0502040204020203" pitchFamily="34" charset="-34"/>
                <a:cs typeface="Leelawadee" panose="020B0502040204020203" pitchFamily="34" charset="-34"/>
              </a:rPr>
              <a:t>TB-HIV</a:t>
            </a:r>
            <a:r>
              <a:rPr lang="en-US" sz="3200" b="1" dirty="0">
                <a:solidFill>
                  <a:schemeClr val="tx1"/>
                </a:solidFill>
                <a:latin typeface="Leelawadee" panose="020B0502040204020203" pitchFamily="34" charset="-34"/>
                <a:cs typeface="Leelawadee" panose="020B0502040204020203" pitchFamily="34" charset="-34"/>
              </a:rPr>
              <a:t> cases.</a:t>
            </a:r>
            <a:br>
              <a:rPr lang="en-US" sz="3200" b="1" dirty="0">
                <a:latin typeface="Leelawadee" panose="020B0502040204020203" pitchFamily="34" charset="-34"/>
                <a:cs typeface="Leelawadee" panose="020B0502040204020203" pitchFamily="34" charset="-34"/>
              </a:rPr>
            </a:br>
            <a:r>
              <a:rPr lang="en-US" sz="2000" dirty="0">
                <a:solidFill>
                  <a:schemeClr val="tx1"/>
                </a:solidFill>
                <a:latin typeface="Franklin Gothic Book" panose="020B0503020102020204" pitchFamily="34" charset="0"/>
                <a:cs typeface="Leelawadee" panose="020B0502040204020203" pitchFamily="34" charset="-34"/>
              </a:rPr>
              <a:t>People living with HIV and a TB diagnosis by birth country, Wisconsin, 2016–2020</a:t>
            </a:r>
            <a:endParaRPr lang="en-US" sz="2200" dirty="0">
              <a:latin typeface="Franklin Gothic Book" panose="020B0503020102020204" pitchFamily="34" charset="0"/>
              <a:cs typeface="Leelawadee" panose="020B0502040204020203" pitchFamily="34" charset="-34"/>
            </a:endParaRPr>
          </a:p>
        </p:txBody>
      </p:sp>
    </p:spTree>
    <p:extLst>
      <p:ext uri="{BB962C8B-B14F-4D97-AF65-F5344CB8AC3E}">
        <p14:creationId xmlns:p14="http://schemas.microsoft.com/office/powerpoint/2010/main" val="21435170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5E835-91DC-4C14-803F-FB0F3153E9ED}"/>
              </a:ext>
            </a:extLst>
          </p:cNvPr>
          <p:cNvSpPr>
            <a:spLocks noGrp="1"/>
          </p:cNvSpPr>
          <p:nvPr>
            <p:ph type="title"/>
          </p:nvPr>
        </p:nvSpPr>
        <p:spPr>
          <a:xfrm>
            <a:off x="373487" y="0"/>
            <a:ext cx="11706896" cy="1561672"/>
          </a:xfrm>
        </p:spPr>
        <p:txBody>
          <a:bodyPr/>
          <a:lstStyle/>
          <a:p>
            <a:pPr algn="l"/>
            <a:r>
              <a:rPr lang="en-US" sz="3200" b="1" dirty="0">
                <a:solidFill>
                  <a:schemeClr val="tx1"/>
                </a:solidFill>
                <a:latin typeface="Leelawadee" panose="020B0502040204020203" pitchFamily="34" charset="-34"/>
                <a:cs typeface="Leelawadee" panose="020B0502040204020203" pitchFamily="34" charset="-34"/>
              </a:rPr>
              <a:t>People living with both </a:t>
            </a:r>
            <a:r>
              <a:rPr lang="en-US" sz="3200" b="1" dirty="0">
                <a:solidFill>
                  <a:schemeClr val="accent2"/>
                </a:solidFill>
                <a:latin typeface="Leelawadee" panose="020B0502040204020203" pitchFamily="34" charset="-34"/>
                <a:cs typeface="Leelawadee" panose="020B0502040204020203" pitchFamily="34" charset="-34"/>
              </a:rPr>
              <a:t>HIV and TB </a:t>
            </a:r>
            <a:r>
              <a:rPr lang="en-US" sz="3200" b="1" dirty="0">
                <a:solidFill>
                  <a:schemeClr val="tx1"/>
                </a:solidFill>
                <a:latin typeface="Leelawadee" panose="020B0502040204020203" pitchFamily="34" charset="-34"/>
                <a:cs typeface="Leelawadee" panose="020B0502040204020203" pitchFamily="34" charset="-34"/>
              </a:rPr>
              <a:t>are </a:t>
            </a:r>
            <a:r>
              <a:rPr lang="en-US" sz="3200" b="1" dirty="0">
                <a:solidFill>
                  <a:schemeClr val="accent2"/>
                </a:solidFill>
                <a:latin typeface="Leelawadee" panose="020B0502040204020203" pitchFamily="34" charset="-34"/>
                <a:cs typeface="Leelawadee" panose="020B0502040204020203" pitchFamily="34" charset="-34"/>
              </a:rPr>
              <a:t>younger</a:t>
            </a:r>
            <a:r>
              <a:rPr lang="en-US" sz="3200" b="1" dirty="0">
                <a:solidFill>
                  <a:schemeClr val="tx1"/>
                </a:solidFill>
                <a:latin typeface="Leelawadee" panose="020B0502040204020203" pitchFamily="34" charset="-34"/>
                <a:cs typeface="Leelawadee" panose="020B0502040204020203" pitchFamily="34" charset="-34"/>
              </a:rPr>
              <a:t> and have </a:t>
            </a:r>
            <a:r>
              <a:rPr lang="en-US" sz="3200" b="1" dirty="0">
                <a:solidFill>
                  <a:schemeClr val="accent2"/>
                </a:solidFill>
                <a:latin typeface="Leelawadee" panose="020B0502040204020203" pitchFamily="34" charset="-34"/>
                <a:cs typeface="Leelawadee" panose="020B0502040204020203" pitchFamily="34" charset="-34"/>
              </a:rPr>
              <a:t>more racial/ethnic diversity </a:t>
            </a:r>
            <a:r>
              <a:rPr lang="en-US" sz="3200" b="1" dirty="0">
                <a:solidFill>
                  <a:schemeClr val="tx1"/>
                </a:solidFill>
                <a:latin typeface="Leelawadee" panose="020B0502040204020203" pitchFamily="34" charset="-34"/>
                <a:cs typeface="Leelawadee" panose="020B0502040204020203" pitchFamily="34" charset="-34"/>
              </a:rPr>
              <a:t>than everyone living with TB. </a:t>
            </a:r>
            <a:br>
              <a:rPr lang="en-US" sz="3200" dirty="0">
                <a:solidFill>
                  <a:schemeClr val="tx1"/>
                </a:solidFill>
                <a:latin typeface="Leelawadee" panose="020B0502040204020203" pitchFamily="34" charset="-34"/>
                <a:cs typeface="Leelawadee" panose="020B0502040204020203" pitchFamily="34" charset="-34"/>
              </a:rPr>
            </a:br>
            <a:r>
              <a:rPr lang="en-US" sz="2000" dirty="0">
                <a:solidFill>
                  <a:schemeClr val="tx1"/>
                </a:solidFill>
                <a:latin typeface="Franklin Gothic Book" panose="020B0503020102020204" pitchFamily="34" charset="0"/>
                <a:cs typeface="Leelawadee" panose="020B0502040204020203" pitchFamily="34" charset="-34"/>
              </a:rPr>
              <a:t>People living with HIV and a TB diagnosis by age and race, Wisconsin, 2016–2020</a:t>
            </a:r>
            <a:endParaRPr lang="en-US" sz="2200" dirty="0">
              <a:solidFill>
                <a:schemeClr val="tx1"/>
              </a:solidFill>
              <a:latin typeface="Franklin Gothic Book" panose="020B0503020102020204" pitchFamily="34" charset="0"/>
              <a:cs typeface="Leelawadee" panose="020B0502040204020203" pitchFamily="34" charset="-34"/>
            </a:endParaRPr>
          </a:p>
        </p:txBody>
      </p:sp>
      <p:sp>
        <p:nvSpPr>
          <p:cNvPr id="3" name="TextBox 2">
            <a:extLst>
              <a:ext uri="{FF2B5EF4-FFF2-40B4-BE49-F238E27FC236}">
                <a16:creationId xmlns:a16="http://schemas.microsoft.com/office/drawing/2014/main" id="{00C89BD1-C897-4F02-A137-49A1B5F4A8BF}"/>
              </a:ext>
            </a:extLst>
          </p:cNvPr>
          <p:cNvSpPr txBox="1"/>
          <p:nvPr/>
        </p:nvSpPr>
        <p:spPr>
          <a:xfrm>
            <a:off x="647210" y="1585954"/>
            <a:ext cx="4585506" cy="707886"/>
          </a:xfrm>
          <a:prstGeom prst="rect">
            <a:avLst/>
          </a:prstGeom>
          <a:noFill/>
        </p:spPr>
        <p:txBody>
          <a:bodyPr wrap="square" rtlCol="0">
            <a:spAutoFit/>
          </a:bodyPr>
          <a:lstStyle/>
          <a:p>
            <a:r>
              <a:rPr lang="en-US" sz="2000" dirty="0">
                <a:latin typeface="Franklin Gothic Book" panose="020B0503020102020204" pitchFamily="34" charset="0"/>
              </a:rPr>
              <a:t>People with TB and HIV are </a:t>
            </a:r>
            <a:r>
              <a:rPr lang="en-US" sz="2000" dirty="0">
                <a:solidFill>
                  <a:srgbClr val="0033A1"/>
                </a:solidFill>
                <a:latin typeface="Franklin Gothic Book" panose="020B0503020102020204" pitchFamily="34" charset="0"/>
              </a:rPr>
              <a:t>younger</a:t>
            </a:r>
            <a:r>
              <a:rPr lang="en-US" sz="2000" dirty="0">
                <a:latin typeface="Franklin Gothic Book" panose="020B0503020102020204" pitchFamily="34" charset="0"/>
              </a:rPr>
              <a:t> than people with TB alone.</a:t>
            </a:r>
          </a:p>
        </p:txBody>
      </p:sp>
      <p:sp>
        <p:nvSpPr>
          <p:cNvPr id="14" name="TextBox 13">
            <a:extLst>
              <a:ext uri="{FF2B5EF4-FFF2-40B4-BE49-F238E27FC236}">
                <a16:creationId xmlns:a16="http://schemas.microsoft.com/office/drawing/2014/main" id="{E4475AF0-FF87-4A93-AA8B-12AF39BC8116}"/>
              </a:ext>
            </a:extLst>
          </p:cNvPr>
          <p:cNvSpPr txBox="1"/>
          <p:nvPr/>
        </p:nvSpPr>
        <p:spPr>
          <a:xfrm>
            <a:off x="7233007" y="1585954"/>
            <a:ext cx="4585506" cy="707886"/>
          </a:xfrm>
          <a:prstGeom prst="rect">
            <a:avLst/>
          </a:prstGeom>
          <a:noFill/>
        </p:spPr>
        <p:txBody>
          <a:bodyPr wrap="square" rtlCol="0">
            <a:spAutoFit/>
          </a:bodyPr>
          <a:lstStyle/>
          <a:p>
            <a:r>
              <a:rPr lang="en-US" sz="2000" dirty="0">
                <a:latin typeface="Franklin Gothic Book" panose="020B0503020102020204" pitchFamily="34" charset="0"/>
              </a:rPr>
              <a:t>The race and ethnicity of the </a:t>
            </a:r>
            <a:r>
              <a:rPr lang="en-US" sz="2000" dirty="0">
                <a:solidFill>
                  <a:srgbClr val="0033A1"/>
                </a:solidFill>
                <a:latin typeface="Franklin Gothic Book" panose="020B0503020102020204" pitchFamily="34" charset="0"/>
              </a:rPr>
              <a:t>11 TB-HIV cases </a:t>
            </a:r>
            <a:r>
              <a:rPr lang="en-US" sz="2000" dirty="0">
                <a:latin typeface="Franklin Gothic Book" panose="020B0503020102020204" pitchFamily="34" charset="0"/>
              </a:rPr>
              <a:t>compared to TB-only cases.</a:t>
            </a:r>
          </a:p>
        </p:txBody>
      </p:sp>
      <p:graphicFrame>
        <p:nvGraphicFramePr>
          <p:cNvPr id="9" name="Chart 8">
            <a:extLst>
              <a:ext uri="{FF2B5EF4-FFF2-40B4-BE49-F238E27FC236}">
                <a16:creationId xmlns:a16="http://schemas.microsoft.com/office/drawing/2014/main" id="{FF43F9E5-56E0-4CD3-92CA-2E0EED41DD9E}"/>
              </a:ext>
            </a:extLst>
          </p:cNvPr>
          <p:cNvGraphicFramePr>
            <a:graphicFrameLocks/>
          </p:cNvGraphicFramePr>
          <p:nvPr>
            <p:extLst>
              <p:ext uri="{D42A27DB-BD31-4B8C-83A1-F6EECF244321}">
                <p14:modId xmlns:p14="http://schemas.microsoft.com/office/powerpoint/2010/main" val="990360325"/>
              </p:ext>
            </p:extLst>
          </p:nvPr>
        </p:nvGraphicFramePr>
        <p:xfrm>
          <a:off x="0" y="2373330"/>
          <a:ext cx="5078048" cy="36309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0F982FE2-22E5-4EDA-42CF-EEE501669919}"/>
              </a:ext>
            </a:extLst>
          </p:cNvPr>
          <p:cNvGraphicFramePr>
            <a:graphicFrameLocks/>
          </p:cNvGraphicFramePr>
          <p:nvPr>
            <p:extLst>
              <p:ext uri="{D42A27DB-BD31-4B8C-83A1-F6EECF244321}">
                <p14:modId xmlns:p14="http://schemas.microsoft.com/office/powerpoint/2010/main" val="2989574722"/>
              </p:ext>
            </p:extLst>
          </p:nvPr>
        </p:nvGraphicFramePr>
        <p:xfrm>
          <a:off x="6411834" y="2506894"/>
          <a:ext cx="5183505" cy="34974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421108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a:solidFill>
                  <a:schemeClr val="bg1"/>
                </a:solidFill>
                <a:latin typeface="Leelawadee" panose="020B0502040204020203" pitchFamily="34" charset="-34"/>
                <a:cs typeface="Leelawadee" panose="020B0502040204020203" pitchFamily="34" charset="-34"/>
              </a:rPr>
              <a:t>Co-Occurring Conditions</a:t>
            </a:r>
          </a:p>
        </p:txBody>
      </p:sp>
      <p:sp>
        <p:nvSpPr>
          <p:cNvPr id="5" name="Text Placeholder 4"/>
          <p:cNvSpPr>
            <a:spLocks noGrp="1"/>
          </p:cNvSpPr>
          <p:nvPr>
            <p:ph type="body" idx="1"/>
          </p:nvPr>
        </p:nvSpPr>
        <p:spPr/>
        <p:txBody>
          <a:bodyPr/>
          <a:lstStyle/>
          <a:p>
            <a:r>
              <a:rPr lang="en-US" sz="2800" dirty="0">
                <a:solidFill>
                  <a:schemeClr val="bg1"/>
                </a:solidFill>
                <a:latin typeface="Franklin Gothic Book" panose="020B0503020102020204" pitchFamily="34" charset="0"/>
              </a:rPr>
              <a:t>Mental health and substance use</a:t>
            </a:r>
          </a:p>
        </p:txBody>
      </p:sp>
      <p:sp>
        <p:nvSpPr>
          <p:cNvPr id="6" name="Action Button: Go Home 5">
            <a:hlinkClick r:id="rId3" action="ppaction://hlinksldjump" highlightClick="1"/>
            <a:extLst>
              <a:ext uri="{FF2B5EF4-FFF2-40B4-BE49-F238E27FC236}">
                <a16:creationId xmlns:a16="http://schemas.microsoft.com/office/drawing/2014/main" id="{D406CC95-3359-4839-8D43-4F11DCB98980}"/>
              </a:ext>
            </a:extLst>
          </p:cNvPr>
          <p:cNvSpPr/>
          <p:nvPr/>
        </p:nvSpPr>
        <p:spPr>
          <a:xfrm>
            <a:off x="11456276" y="6074978"/>
            <a:ext cx="611492" cy="600981"/>
          </a:xfrm>
          <a:prstGeom prst="actionButtonHome">
            <a:avLst/>
          </a:prstGeom>
          <a:solidFill>
            <a:schemeClr val="bg1"/>
          </a:solidFill>
          <a:ln>
            <a:solidFill>
              <a:srgbClr val="2A5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287768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E91B8-E744-49B3-9C47-7A356D0EC77E}"/>
              </a:ext>
            </a:extLst>
          </p:cNvPr>
          <p:cNvSpPr>
            <a:spLocks noGrp="1"/>
          </p:cNvSpPr>
          <p:nvPr>
            <p:ph type="title"/>
          </p:nvPr>
        </p:nvSpPr>
        <p:spPr>
          <a:xfrm>
            <a:off x="298675" y="53787"/>
            <a:ext cx="11720439" cy="1825637"/>
          </a:xfrm>
        </p:spPr>
        <p:txBody>
          <a:bodyPr/>
          <a:lstStyle/>
          <a:p>
            <a:pPr algn="l"/>
            <a:r>
              <a:rPr lang="en-US" sz="3200" b="1" dirty="0">
                <a:solidFill>
                  <a:srgbClr val="2A5934"/>
                </a:solidFill>
                <a:latin typeface="Leelawadee" panose="020B0502040204020203" pitchFamily="34" charset="-34"/>
                <a:cs typeface="Leelawadee" panose="020B0502040204020203" pitchFamily="34" charset="-34"/>
              </a:rPr>
              <a:t>95% </a:t>
            </a:r>
            <a:r>
              <a:rPr lang="en-US" sz="3200" b="1" dirty="0">
                <a:solidFill>
                  <a:schemeClr val="tx1"/>
                </a:solidFill>
                <a:latin typeface="Leelawadee" panose="020B0502040204020203" pitchFamily="34" charset="-34"/>
                <a:cs typeface="Leelawadee" panose="020B0502040204020203" pitchFamily="34" charset="-34"/>
              </a:rPr>
              <a:t>of HIV service providers said </a:t>
            </a:r>
            <a:r>
              <a:rPr lang="en-US" sz="3200" b="1" dirty="0">
                <a:solidFill>
                  <a:srgbClr val="2A5934"/>
                </a:solidFill>
                <a:latin typeface="Leelawadee" panose="020B0502040204020203" pitchFamily="34" charset="-34"/>
                <a:cs typeface="Leelawadee" panose="020B0502040204020203" pitchFamily="34" charset="-34"/>
              </a:rPr>
              <a:t>poor mental health </a:t>
            </a:r>
            <a:r>
              <a:rPr lang="en-US" sz="3200" b="1" dirty="0">
                <a:solidFill>
                  <a:schemeClr val="tx1"/>
                </a:solidFill>
                <a:latin typeface="Leelawadee" panose="020B0502040204020203" pitchFamily="34" charset="-34"/>
                <a:cs typeface="Leelawadee" panose="020B0502040204020203" pitchFamily="34" charset="-34"/>
              </a:rPr>
              <a:t>is a</a:t>
            </a:r>
            <a:r>
              <a:rPr lang="en-US" sz="3200" b="1" dirty="0">
                <a:latin typeface="Leelawadee" panose="020B0502040204020203" pitchFamily="34" charset="-34"/>
                <a:cs typeface="Leelawadee" panose="020B0502040204020203" pitchFamily="34" charset="-34"/>
              </a:rPr>
              <a:t> </a:t>
            </a:r>
            <a:r>
              <a:rPr lang="en-US" sz="3200" b="1" dirty="0">
                <a:solidFill>
                  <a:srgbClr val="2A5934"/>
                </a:solidFill>
                <a:latin typeface="Leelawadee" panose="020B0502040204020203" pitchFamily="34" charset="-34"/>
                <a:cs typeface="Leelawadee" panose="020B0502040204020203" pitchFamily="34" charset="-34"/>
              </a:rPr>
              <a:t>barrier to health care</a:t>
            </a:r>
            <a:r>
              <a:rPr lang="en-US" sz="3200" b="1" dirty="0">
                <a:solidFill>
                  <a:schemeClr val="tx1"/>
                </a:solidFill>
                <a:latin typeface="Leelawadee" panose="020B0502040204020203" pitchFamily="34" charset="-34"/>
                <a:cs typeface="Leelawadee" panose="020B0502040204020203" pitchFamily="34" charset="-34"/>
              </a:rPr>
              <a:t>. Clients reported prevalent anxiety, depression and self-harm behaviors. </a:t>
            </a:r>
            <a:br>
              <a:rPr lang="en-US" sz="3200" b="1" dirty="0">
                <a:solidFill>
                  <a:schemeClr val="tx1"/>
                </a:solidFill>
                <a:latin typeface="Leelawadee" panose="020B0502040204020203" pitchFamily="34" charset="-34"/>
                <a:cs typeface="Leelawadee" panose="020B0502040204020203" pitchFamily="34" charset="-34"/>
              </a:rPr>
            </a:br>
            <a:r>
              <a:rPr lang="en-US" sz="2000" dirty="0">
                <a:solidFill>
                  <a:srgbClr val="000000"/>
                </a:solidFill>
                <a:latin typeface="Franklin Gothic Book" panose="020B0503020102020204" pitchFamily="34" charset="0"/>
                <a:cs typeface="Leelawadee" panose="020B0502040204020203" pitchFamily="34" charset="-34"/>
              </a:rPr>
              <a:t>Questions about mental health, </a:t>
            </a:r>
            <a:r>
              <a:rPr lang="en-US" sz="2000" dirty="0">
                <a:solidFill>
                  <a:schemeClr val="tx1"/>
                </a:solidFill>
                <a:latin typeface="Franklin Gothic Book" panose="020B0503020102020204" pitchFamily="34" charset="0"/>
                <a:cs typeface="Leelawadee" panose="020B0502040204020203" pitchFamily="34" charset="-34"/>
              </a:rPr>
              <a:t>Wisconsin Needs Assessment, 2022</a:t>
            </a:r>
            <a:endParaRPr lang="en-US" sz="1800" dirty="0">
              <a:solidFill>
                <a:schemeClr val="tx1"/>
              </a:solidFill>
              <a:latin typeface="Franklin Gothic Book" panose="020B0503020102020204" pitchFamily="34" charset="0"/>
              <a:cs typeface="Leelawadee" panose="020B0502040204020203" pitchFamily="34" charset="-34"/>
            </a:endParaRPr>
          </a:p>
        </p:txBody>
      </p:sp>
      <p:sp>
        <p:nvSpPr>
          <p:cNvPr id="4" name="TextBox 3">
            <a:extLst>
              <a:ext uri="{FF2B5EF4-FFF2-40B4-BE49-F238E27FC236}">
                <a16:creationId xmlns:a16="http://schemas.microsoft.com/office/drawing/2014/main" id="{DB678AAD-3413-4406-B71A-B042CA2396BE}"/>
              </a:ext>
            </a:extLst>
          </p:cNvPr>
          <p:cNvSpPr txBox="1"/>
          <p:nvPr/>
        </p:nvSpPr>
        <p:spPr>
          <a:xfrm>
            <a:off x="774875" y="2004064"/>
            <a:ext cx="10642250" cy="1200329"/>
          </a:xfrm>
          <a:prstGeom prst="rect">
            <a:avLst/>
          </a:prstGeom>
          <a:solidFill>
            <a:srgbClr val="8AA490">
              <a:alpha val="30000"/>
            </a:srgbClr>
          </a:solidFill>
        </p:spPr>
        <p:txBody>
          <a:bodyPr wrap="square" rtlCol="0">
            <a:spAutoFit/>
          </a:bodyPr>
          <a:lstStyle/>
          <a:p>
            <a:pPr marL="0" indent="0" algn="ctr">
              <a:buNone/>
            </a:pPr>
            <a:r>
              <a:rPr lang="en-US" sz="2400" dirty="0">
                <a:latin typeface="Franklin Gothic Book" panose="020B0503020102020204" pitchFamily="34" charset="0"/>
              </a:rPr>
              <a:t>“Many clients have mental health issues and have experienced trauma. </a:t>
            </a:r>
          </a:p>
          <a:p>
            <a:pPr marL="0" indent="0" algn="ctr">
              <a:buNone/>
            </a:pPr>
            <a:r>
              <a:rPr lang="en-US" sz="2400" dirty="0">
                <a:latin typeface="Franklin Gothic Book" panose="020B0503020102020204" pitchFamily="34" charset="0"/>
              </a:rPr>
              <a:t>Many are </a:t>
            </a:r>
            <a:r>
              <a:rPr lang="en-US" sz="2400" b="1" dirty="0">
                <a:solidFill>
                  <a:srgbClr val="2A5934"/>
                </a:solidFill>
                <a:latin typeface="Franklin Gothic Book" panose="020B0503020102020204" pitchFamily="34" charset="0"/>
              </a:rPr>
              <a:t>distrustful of institutions </a:t>
            </a:r>
            <a:r>
              <a:rPr lang="en-US" sz="2400" dirty="0">
                <a:latin typeface="Franklin Gothic Book" panose="020B0503020102020204" pitchFamily="34" charset="0"/>
              </a:rPr>
              <a:t>such as the medical system due to </a:t>
            </a:r>
          </a:p>
          <a:p>
            <a:pPr marL="0" indent="0" algn="ctr">
              <a:buNone/>
            </a:pPr>
            <a:r>
              <a:rPr lang="en-US" sz="2400" b="1" dirty="0">
                <a:solidFill>
                  <a:srgbClr val="2A5934"/>
                </a:solidFill>
                <a:latin typeface="Franklin Gothic Book" panose="020B0503020102020204" pitchFamily="34" charset="0"/>
              </a:rPr>
              <a:t>feelings of powerlessness and negative past experiences.</a:t>
            </a:r>
            <a:r>
              <a:rPr lang="en-US" sz="2400" dirty="0">
                <a:latin typeface="Franklin Gothic Book" panose="020B0503020102020204" pitchFamily="34" charset="0"/>
              </a:rPr>
              <a:t>”</a:t>
            </a:r>
          </a:p>
        </p:txBody>
      </p:sp>
      <p:sp>
        <p:nvSpPr>
          <p:cNvPr id="7" name="TextBox 6">
            <a:extLst>
              <a:ext uri="{FF2B5EF4-FFF2-40B4-BE49-F238E27FC236}">
                <a16:creationId xmlns:a16="http://schemas.microsoft.com/office/drawing/2014/main" id="{8E88D23F-788D-4729-9D8E-1B6C3078D0E9}"/>
              </a:ext>
            </a:extLst>
          </p:cNvPr>
          <p:cNvSpPr txBox="1"/>
          <p:nvPr/>
        </p:nvSpPr>
        <p:spPr>
          <a:xfrm>
            <a:off x="298675" y="3653607"/>
            <a:ext cx="3383569" cy="2862322"/>
          </a:xfrm>
          <a:prstGeom prst="rect">
            <a:avLst/>
          </a:prstGeom>
          <a:noFill/>
        </p:spPr>
        <p:txBody>
          <a:bodyPr wrap="square" rtlCol="0">
            <a:spAutoFit/>
          </a:bodyPr>
          <a:lstStyle/>
          <a:p>
            <a:r>
              <a:rPr lang="en-US" sz="2400" b="1" dirty="0">
                <a:solidFill>
                  <a:srgbClr val="2A5934"/>
                </a:solidFill>
                <a:latin typeface="Franklin Gothic Book" panose="020B0503020102020204" pitchFamily="34" charset="0"/>
              </a:rPr>
              <a:t>1 in 2 </a:t>
            </a:r>
          </a:p>
          <a:p>
            <a:r>
              <a:rPr lang="en-US" b="1" dirty="0">
                <a:solidFill>
                  <a:srgbClr val="2A5934"/>
                </a:solidFill>
                <a:latin typeface="Franklin Gothic Book" panose="020B0503020102020204" pitchFamily="34" charset="0"/>
              </a:rPr>
              <a:t>stress or anxiety </a:t>
            </a:r>
            <a:r>
              <a:rPr lang="en-US" dirty="0">
                <a:latin typeface="Franklin Gothic Book" panose="020B0503020102020204" pitchFamily="34" charset="0"/>
              </a:rPr>
              <a:t>at least</a:t>
            </a:r>
            <a:r>
              <a:rPr lang="en-US" b="1" dirty="0">
                <a:latin typeface="Franklin Gothic Book" panose="020B0503020102020204" pitchFamily="34" charset="0"/>
              </a:rPr>
              <a:t> </a:t>
            </a:r>
            <a:r>
              <a:rPr lang="en-US" b="1" dirty="0">
                <a:solidFill>
                  <a:srgbClr val="2A5934"/>
                </a:solidFill>
                <a:latin typeface="Franklin Gothic Book" panose="020B0503020102020204" pitchFamily="34" charset="0"/>
              </a:rPr>
              <a:t>every couple of days</a:t>
            </a:r>
            <a:r>
              <a:rPr lang="en-US" b="1" dirty="0">
                <a:latin typeface="Franklin Gothic Book" panose="020B0503020102020204" pitchFamily="34" charset="0"/>
              </a:rPr>
              <a:t> </a:t>
            </a:r>
            <a:r>
              <a:rPr lang="en-US" dirty="0">
                <a:latin typeface="Franklin Gothic Book" panose="020B0503020102020204" pitchFamily="34" charset="0"/>
              </a:rPr>
              <a:t>per week while…</a:t>
            </a:r>
          </a:p>
          <a:p>
            <a:r>
              <a:rPr lang="en-US" dirty="0">
                <a:latin typeface="Franklin Gothic Book" panose="020B0503020102020204" pitchFamily="34" charset="0"/>
              </a:rPr>
              <a:t> </a:t>
            </a:r>
          </a:p>
          <a:p>
            <a:r>
              <a:rPr lang="en-US" sz="2400" b="1" dirty="0">
                <a:solidFill>
                  <a:srgbClr val="2A5934"/>
                </a:solidFill>
                <a:latin typeface="Franklin Gothic Book" panose="020B0503020102020204" pitchFamily="34" charset="0"/>
              </a:rPr>
              <a:t>… 1 in 3 </a:t>
            </a:r>
            <a:r>
              <a:rPr lang="en-US" dirty="0">
                <a:latin typeface="Franklin Gothic Book" panose="020B0503020102020204" pitchFamily="34" charset="0"/>
              </a:rPr>
              <a:t>report </a:t>
            </a:r>
            <a:r>
              <a:rPr lang="en-US" b="1" dirty="0">
                <a:latin typeface="Franklin Gothic Book" panose="020B0503020102020204" pitchFamily="34" charset="0"/>
              </a:rPr>
              <a:t>daily</a:t>
            </a:r>
            <a:r>
              <a:rPr lang="en-US" dirty="0">
                <a:latin typeface="Franklin Gothic Book" panose="020B0503020102020204" pitchFamily="34" charset="0"/>
              </a:rPr>
              <a:t> stress</a:t>
            </a:r>
          </a:p>
          <a:p>
            <a:endParaRPr lang="en-US" dirty="0">
              <a:latin typeface="Franklin Gothic Book" panose="020B0503020102020204" pitchFamily="34" charset="0"/>
            </a:endParaRPr>
          </a:p>
          <a:p>
            <a:r>
              <a:rPr lang="en-US" sz="2400" b="1" dirty="0">
                <a:solidFill>
                  <a:srgbClr val="2A5934"/>
                </a:solidFill>
                <a:latin typeface="Franklin Gothic Book" panose="020B0503020102020204" pitchFamily="34" charset="0"/>
              </a:rPr>
              <a:t>1 in 2 </a:t>
            </a:r>
          </a:p>
          <a:p>
            <a:r>
              <a:rPr lang="en-US" dirty="0">
                <a:latin typeface="Franklin Gothic Book" panose="020B0503020102020204" pitchFamily="34" charset="0"/>
              </a:rPr>
              <a:t>felt down, depressed, or </a:t>
            </a:r>
            <a:r>
              <a:rPr lang="en-US" b="1" dirty="0">
                <a:solidFill>
                  <a:srgbClr val="2A5934"/>
                </a:solidFill>
                <a:latin typeface="Franklin Gothic Book" panose="020B0503020102020204" pitchFamily="34" charset="0"/>
              </a:rPr>
              <a:t>hopeless &gt;2 weeks</a:t>
            </a:r>
          </a:p>
        </p:txBody>
      </p:sp>
      <p:grpSp>
        <p:nvGrpSpPr>
          <p:cNvPr id="12" name="Group 11">
            <a:extLst>
              <a:ext uri="{FF2B5EF4-FFF2-40B4-BE49-F238E27FC236}">
                <a16:creationId xmlns:a16="http://schemas.microsoft.com/office/drawing/2014/main" id="{CB4596BA-6E08-4D9F-8B4E-4065F0F15F48}"/>
              </a:ext>
            </a:extLst>
          </p:cNvPr>
          <p:cNvGrpSpPr/>
          <p:nvPr/>
        </p:nvGrpSpPr>
        <p:grpSpPr>
          <a:xfrm>
            <a:off x="3593054" y="3704772"/>
            <a:ext cx="1762884" cy="1200329"/>
            <a:chOff x="6793740" y="5342254"/>
            <a:chExt cx="1369545" cy="920583"/>
          </a:xfrm>
        </p:grpSpPr>
        <p:pic>
          <p:nvPicPr>
            <p:cNvPr id="14" name="Content Placeholder 4" descr="Man with solid fill">
              <a:extLst>
                <a:ext uri="{FF2B5EF4-FFF2-40B4-BE49-F238E27FC236}">
                  <a16:creationId xmlns:a16="http://schemas.microsoft.com/office/drawing/2014/main" id="{F7638F3B-F649-4DC7-BBBB-68128FD4B3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793740" y="5342254"/>
              <a:ext cx="914400" cy="914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4" descr="Man with solid fill">
              <a:extLst>
                <a:ext uri="{FF2B5EF4-FFF2-40B4-BE49-F238E27FC236}">
                  <a16:creationId xmlns:a16="http://schemas.microsoft.com/office/drawing/2014/main" id="{5A909B8C-A0C7-4058-AE0F-219CCE6D41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auto">
            <a:xfrm>
              <a:off x="7248885" y="5348437"/>
              <a:ext cx="914400" cy="914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a:extLst>
              <a:ext uri="{FF2B5EF4-FFF2-40B4-BE49-F238E27FC236}">
                <a16:creationId xmlns:a16="http://schemas.microsoft.com/office/drawing/2014/main" id="{0918BC82-CAA0-4DF9-805F-C08B50EEDF0E}"/>
              </a:ext>
            </a:extLst>
          </p:cNvPr>
          <p:cNvGrpSpPr/>
          <p:nvPr/>
        </p:nvGrpSpPr>
        <p:grpSpPr>
          <a:xfrm>
            <a:off x="3611400" y="5473005"/>
            <a:ext cx="1762884" cy="1200329"/>
            <a:chOff x="6793740" y="5342254"/>
            <a:chExt cx="1369545" cy="920583"/>
          </a:xfrm>
        </p:grpSpPr>
        <p:pic>
          <p:nvPicPr>
            <p:cNvPr id="17" name="Content Placeholder 4" descr="Man with solid fill">
              <a:extLst>
                <a:ext uri="{FF2B5EF4-FFF2-40B4-BE49-F238E27FC236}">
                  <a16:creationId xmlns:a16="http://schemas.microsoft.com/office/drawing/2014/main" id="{DCF4ED64-607B-48FC-AD44-13502C40CB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793740" y="5342254"/>
              <a:ext cx="914400" cy="914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Content Placeholder 4" descr="Man with solid fill">
              <a:extLst>
                <a:ext uri="{FF2B5EF4-FFF2-40B4-BE49-F238E27FC236}">
                  <a16:creationId xmlns:a16="http://schemas.microsoft.com/office/drawing/2014/main" id="{2E9D48DC-151C-4EBF-8AD7-596221A580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auto">
            <a:xfrm>
              <a:off x="7248885" y="5348437"/>
              <a:ext cx="914400" cy="914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descr="Graphical user interface">
            <a:extLst>
              <a:ext uri="{FF2B5EF4-FFF2-40B4-BE49-F238E27FC236}">
                <a16:creationId xmlns:a16="http://schemas.microsoft.com/office/drawing/2014/main" id="{20E7D72E-BCEF-10DC-F488-AE03560E88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70055" y="3281041"/>
            <a:ext cx="6234606" cy="3513547"/>
          </a:xfrm>
          <a:prstGeom prst="rect">
            <a:avLst/>
          </a:prstGeom>
        </p:spPr>
      </p:pic>
    </p:spTree>
    <p:extLst>
      <p:ext uri="{BB962C8B-B14F-4D97-AF65-F5344CB8AC3E}">
        <p14:creationId xmlns:p14="http://schemas.microsoft.com/office/powerpoint/2010/main" val="508603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a:solidFill>
                  <a:schemeClr val="bg1"/>
                </a:solidFill>
                <a:latin typeface="Leelawadee" panose="020B0502040204020203" pitchFamily="34" charset="-34"/>
                <a:cs typeface="Leelawadee" panose="020B0502040204020203" pitchFamily="34" charset="-34"/>
              </a:rPr>
              <a:t>Wisconsin Demographics</a:t>
            </a:r>
          </a:p>
        </p:txBody>
      </p:sp>
      <p:sp>
        <p:nvSpPr>
          <p:cNvPr id="5" name="Text Placeholder 4"/>
          <p:cNvSpPr>
            <a:spLocks noGrp="1"/>
          </p:cNvSpPr>
          <p:nvPr>
            <p:ph type="body" idx="1"/>
          </p:nvPr>
        </p:nvSpPr>
        <p:spPr/>
        <p:txBody>
          <a:bodyPr/>
          <a:lstStyle/>
          <a:p>
            <a:r>
              <a:rPr lang="en-US" sz="2800" dirty="0">
                <a:solidFill>
                  <a:schemeClr val="bg1"/>
                </a:solidFill>
                <a:latin typeface="Franklin Gothic Book" panose="020B0503020102020204" pitchFamily="34" charset="0"/>
              </a:rPr>
              <a:t>Who are the people residing in Wisconsin</a:t>
            </a:r>
          </a:p>
        </p:txBody>
      </p:sp>
      <p:sp>
        <p:nvSpPr>
          <p:cNvPr id="2" name="Action Button: Go Home 1">
            <a:hlinkClick r:id="rId3" action="ppaction://hlinksldjump" highlightClick="1"/>
            <a:extLst>
              <a:ext uri="{FF2B5EF4-FFF2-40B4-BE49-F238E27FC236}">
                <a16:creationId xmlns:a16="http://schemas.microsoft.com/office/drawing/2014/main" id="{66E06978-6606-4B73-8D0B-C3599AE46619}"/>
              </a:ext>
            </a:extLst>
          </p:cNvPr>
          <p:cNvSpPr/>
          <p:nvPr/>
        </p:nvSpPr>
        <p:spPr>
          <a:xfrm>
            <a:off x="11456276" y="6074978"/>
            <a:ext cx="611492" cy="600981"/>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63322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65B1-8A8F-4BCD-AB6D-244081494823}"/>
              </a:ext>
            </a:extLst>
          </p:cNvPr>
          <p:cNvSpPr>
            <a:spLocks noGrp="1"/>
          </p:cNvSpPr>
          <p:nvPr>
            <p:ph type="title"/>
          </p:nvPr>
        </p:nvSpPr>
        <p:spPr>
          <a:xfrm>
            <a:off x="416859" y="26153"/>
            <a:ext cx="11736611" cy="1325563"/>
          </a:xfrm>
        </p:spPr>
        <p:txBody>
          <a:bodyPr>
            <a:normAutofit/>
          </a:bodyPr>
          <a:lstStyle/>
          <a:p>
            <a:r>
              <a:rPr lang="en-US" sz="3200" b="1" dirty="0">
                <a:latin typeface="Leelawadee" panose="020B0502040204020203" pitchFamily="34" charset="-34"/>
                <a:cs typeface="Leelawadee" panose="020B0502040204020203" pitchFamily="34" charset="-34"/>
              </a:rPr>
              <a:t>Use of substances to cope with frequent stress </a:t>
            </a:r>
            <a:r>
              <a:rPr lang="en-US" sz="3200" b="1" dirty="0">
                <a:solidFill>
                  <a:srgbClr val="2A5934"/>
                </a:solidFill>
                <a:latin typeface="Leelawadee" panose="020B0502040204020203" pitchFamily="34" charset="-34"/>
                <a:cs typeface="Leelawadee" panose="020B0502040204020203" pitchFamily="34" charset="-34"/>
              </a:rPr>
              <a:t>adversely impacted daily function and responsibilities</a:t>
            </a:r>
            <a:r>
              <a:rPr lang="en-US" sz="3200" b="1" dirty="0">
                <a:latin typeface="Leelawadee" panose="020B0502040204020203" pitchFamily="34" charset="-34"/>
                <a:cs typeface="Leelawadee" panose="020B0502040204020203" pitchFamily="34" charset="-34"/>
              </a:rPr>
              <a:t>. </a:t>
            </a:r>
            <a:br>
              <a:rPr lang="en-US" sz="2400" b="1" dirty="0">
                <a:solidFill>
                  <a:srgbClr val="2A5934"/>
                </a:solidFill>
                <a:latin typeface="Leelawadee" panose="020B0502040204020203" pitchFamily="34" charset="-34"/>
                <a:cs typeface="Leelawadee" panose="020B0502040204020203" pitchFamily="34" charset="-34"/>
              </a:rPr>
            </a:br>
            <a:r>
              <a:rPr lang="en-US" sz="2000" dirty="0">
                <a:solidFill>
                  <a:schemeClr val="tx1"/>
                </a:solidFill>
                <a:latin typeface="Franklin Gothic Book" panose="020B0503020102020204" pitchFamily="34" charset="0"/>
                <a:cs typeface="Leelawadee" panose="020B0502040204020203" pitchFamily="34" charset="-34"/>
              </a:rPr>
              <a:t>WI Needs Assessment, 2022</a:t>
            </a:r>
            <a:endParaRPr lang="en-US" sz="2000" dirty="0">
              <a:latin typeface="Leelawadee" panose="020B0502040204020203" pitchFamily="34" charset="-34"/>
              <a:cs typeface="Leelawadee" panose="020B0502040204020203" pitchFamily="34" charset="-34"/>
            </a:endParaRPr>
          </a:p>
        </p:txBody>
      </p:sp>
      <p:pic>
        <p:nvPicPr>
          <p:cNvPr id="14" name="Picture 13">
            <a:extLst>
              <a:ext uri="{FF2B5EF4-FFF2-40B4-BE49-F238E27FC236}">
                <a16:creationId xmlns:a16="http://schemas.microsoft.com/office/drawing/2014/main" id="{526056CD-1418-4569-9FF7-CD8226E1E15B}"/>
              </a:ext>
            </a:extLst>
          </p:cNvPr>
          <p:cNvPicPr>
            <a:picLocks noChangeAspect="1"/>
          </p:cNvPicPr>
          <p:nvPr/>
        </p:nvPicPr>
        <p:blipFill>
          <a:blip r:embed="rId3"/>
          <a:stretch>
            <a:fillRect/>
          </a:stretch>
        </p:blipFill>
        <p:spPr>
          <a:xfrm>
            <a:off x="1359533" y="1210568"/>
            <a:ext cx="2432707" cy="2373578"/>
          </a:xfrm>
          <a:prstGeom prst="rect">
            <a:avLst/>
          </a:prstGeom>
        </p:spPr>
      </p:pic>
      <p:pic>
        <p:nvPicPr>
          <p:cNvPr id="16" name="Picture 15">
            <a:extLst>
              <a:ext uri="{FF2B5EF4-FFF2-40B4-BE49-F238E27FC236}">
                <a16:creationId xmlns:a16="http://schemas.microsoft.com/office/drawing/2014/main" id="{2F208647-918B-404D-B865-25D63FF02C80}"/>
              </a:ext>
            </a:extLst>
          </p:cNvPr>
          <p:cNvPicPr>
            <a:picLocks noChangeAspect="1"/>
          </p:cNvPicPr>
          <p:nvPr/>
        </p:nvPicPr>
        <p:blipFill>
          <a:blip r:embed="rId4"/>
          <a:stretch>
            <a:fillRect/>
          </a:stretch>
        </p:blipFill>
        <p:spPr>
          <a:xfrm>
            <a:off x="4841749" y="1265629"/>
            <a:ext cx="2508501" cy="2239184"/>
          </a:xfrm>
          <a:prstGeom prst="rect">
            <a:avLst/>
          </a:prstGeom>
        </p:spPr>
      </p:pic>
      <p:pic>
        <p:nvPicPr>
          <p:cNvPr id="26" name="Picture 25">
            <a:extLst>
              <a:ext uri="{FF2B5EF4-FFF2-40B4-BE49-F238E27FC236}">
                <a16:creationId xmlns:a16="http://schemas.microsoft.com/office/drawing/2014/main" id="{3DFC82FB-A85E-457A-9DFD-6D3F4DED19D2}"/>
              </a:ext>
            </a:extLst>
          </p:cNvPr>
          <p:cNvPicPr>
            <a:picLocks noChangeAspect="1"/>
          </p:cNvPicPr>
          <p:nvPr/>
        </p:nvPicPr>
        <p:blipFill>
          <a:blip r:embed="rId5"/>
          <a:stretch>
            <a:fillRect/>
          </a:stretch>
        </p:blipFill>
        <p:spPr>
          <a:xfrm>
            <a:off x="8389682" y="1264668"/>
            <a:ext cx="2508500" cy="2268070"/>
          </a:xfrm>
          <a:prstGeom prst="rect">
            <a:avLst/>
          </a:prstGeom>
        </p:spPr>
      </p:pic>
      <p:sp>
        <p:nvSpPr>
          <p:cNvPr id="33" name="TextBox 32">
            <a:extLst>
              <a:ext uri="{FF2B5EF4-FFF2-40B4-BE49-F238E27FC236}">
                <a16:creationId xmlns:a16="http://schemas.microsoft.com/office/drawing/2014/main" id="{1FCCE13F-B990-4028-9750-7AE4AA3E879D}"/>
              </a:ext>
            </a:extLst>
          </p:cNvPr>
          <p:cNvSpPr txBox="1"/>
          <p:nvPr/>
        </p:nvSpPr>
        <p:spPr>
          <a:xfrm>
            <a:off x="244702" y="3641134"/>
            <a:ext cx="5109284" cy="369332"/>
          </a:xfrm>
          <a:prstGeom prst="rect">
            <a:avLst/>
          </a:prstGeom>
          <a:solidFill>
            <a:srgbClr val="2A5934"/>
          </a:solidFill>
        </p:spPr>
        <p:txBody>
          <a:bodyPr wrap="square" rtlCol="0">
            <a:spAutoFit/>
          </a:bodyPr>
          <a:lstStyle/>
          <a:p>
            <a:r>
              <a:rPr lang="en-US" dirty="0">
                <a:solidFill>
                  <a:schemeClr val="bg1"/>
                </a:solidFill>
                <a:latin typeface="Franklin Gothic Book" panose="020B0503020102020204" pitchFamily="34" charset="0"/>
              </a:rPr>
              <a:t>Drugs used the most to cope with stress / anxiety </a:t>
            </a:r>
          </a:p>
        </p:txBody>
      </p:sp>
      <p:sp>
        <p:nvSpPr>
          <p:cNvPr id="56" name="TextBox 55">
            <a:extLst>
              <a:ext uri="{FF2B5EF4-FFF2-40B4-BE49-F238E27FC236}">
                <a16:creationId xmlns:a16="http://schemas.microsoft.com/office/drawing/2014/main" id="{8B29FCAF-3831-4691-8D66-BC11D9302A28}"/>
              </a:ext>
            </a:extLst>
          </p:cNvPr>
          <p:cNvSpPr txBox="1"/>
          <p:nvPr/>
        </p:nvSpPr>
        <p:spPr>
          <a:xfrm>
            <a:off x="6177872" y="3649340"/>
            <a:ext cx="5320445" cy="369332"/>
          </a:xfrm>
          <a:prstGeom prst="rect">
            <a:avLst/>
          </a:prstGeom>
          <a:solidFill>
            <a:srgbClr val="2A5934"/>
          </a:solidFill>
        </p:spPr>
        <p:txBody>
          <a:bodyPr wrap="square" rtlCol="0">
            <a:spAutoFit/>
          </a:bodyPr>
          <a:lstStyle/>
          <a:p>
            <a:r>
              <a:rPr lang="en-US" dirty="0">
                <a:solidFill>
                  <a:schemeClr val="bg1"/>
                </a:solidFill>
                <a:latin typeface="Franklin Gothic Book" panose="020B0503020102020204" pitchFamily="34" charset="0"/>
              </a:rPr>
              <a:t>Syringe use and sharing practices</a:t>
            </a:r>
          </a:p>
        </p:txBody>
      </p:sp>
      <p:pic>
        <p:nvPicPr>
          <p:cNvPr id="4" name="Picture 3" descr="Graphical user interface, application&#10;&#10;Description automatically generated">
            <a:extLst>
              <a:ext uri="{FF2B5EF4-FFF2-40B4-BE49-F238E27FC236}">
                <a16:creationId xmlns:a16="http://schemas.microsoft.com/office/drawing/2014/main" id="{9868CB3F-5D68-33BE-BA70-9CBF092377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0247" y="4106049"/>
            <a:ext cx="6060037" cy="2718288"/>
          </a:xfrm>
          <a:prstGeom prst="rect">
            <a:avLst/>
          </a:prstGeom>
        </p:spPr>
      </p:pic>
      <p:pic>
        <p:nvPicPr>
          <p:cNvPr id="6" name="Picture 5" descr="Chart, funnel chart&#10;&#10;Description automatically generated">
            <a:extLst>
              <a:ext uri="{FF2B5EF4-FFF2-40B4-BE49-F238E27FC236}">
                <a16:creationId xmlns:a16="http://schemas.microsoft.com/office/drawing/2014/main" id="{D2B421B0-24EF-E49B-EDB0-6611CF7726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6458" y="4163199"/>
            <a:ext cx="5145628" cy="2624076"/>
          </a:xfrm>
          <a:prstGeom prst="rect">
            <a:avLst/>
          </a:prstGeom>
        </p:spPr>
      </p:pic>
    </p:spTree>
    <p:extLst>
      <p:ext uri="{BB962C8B-B14F-4D97-AF65-F5344CB8AC3E}">
        <p14:creationId xmlns:p14="http://schemas.microsoft.com/office/powerpoint/2010/main" val="32945488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CA4E1-E913-4A10-920B-FAE93CD7172F}"/>
              </a:ext>
            </a:extLst>
          </p:cNvPr>
          <p:cNvSpPr>
            <a:spLocks noGrp="1"/>
          </p:cNvSpPr>
          <p:nvPr>
            <p:ph type="title"/>
          </p:nvPr>
        </p:nvSpPr>
        <p:spPr>
          <a:xfrm>
            <a:off x="578224" y="108801"/>
            <a:ext cx="11187952" cy="1325563"/>
          </a:xfrm>
        </p:spPr>
        <p:txBody>
          <a:bodyPr>
            <a:normAutofit fontScale="90000"/>
          </a:bodyPr>
          <a:lstStyle/>
          <a:p>
            <a:r>
              <a:rPr lang="en-US" sz="3600" b="1" dirty="0">
                <a:latin typeface="Leelawadee" panose="020B0502040204020203" pitchFamily="34" charset="-34"/>
                <a:cs typeface="Leelawadee" panose="020B0502040204020203" pitchFamily="34" charset="-34"/>
              </a:rPr>
              <a:t>Wisconsin LGBT youth experience </a:t>
            </a:r>
            <a:r>
              <a:rPr lang="en-US" sz="3600" b="1" dirty="0">
                <a:solidFill>
                  <a:srgbClr val="2A5934"/>
                </a:solidFill>
                <a:latin typeface="Leelawadee" panose="020B0502040204020203" pitchFamily="34" charset="-34"/>
                <a:cs typeface="Leelawadee" panose="020B0502040204020203" pitchFamily="34" charset="-34"/>
              </a:rPr>
              <a:t>worse mental health</a:t>
            </a:r>
            <a:r>
              <a:rPr lang="en-US" sz="3600" b="1" dirty="0">
                <a:latin typeface="Leelawadee" panose="020B0502040204020203" pitchFamily="34" charset="-34"/>
                <a:cs typeface="Leelawadee" panose="020B0502040204020203" pitchFamily="34" charset="-34"/>
              </a:rPr>
              <a:t> than straight-cisgender youth. </a:t>
            </a:r>
            <a:br>
              <a:rPr lang="en-US" sz="3600" b="1" dirty="0">
                <a:latin typeface="Leelawadee" panose="020B0502040204020203" pitchFamily="34" charset="-34"/>
                <a:cs typeface="Leelawadee" panose="020B0502040204020203" pitchFamily="34" charset="-34"/>
              </a:rPr>
            </a:br>
            <a:r>
              <a:rPr lang="en-US" sz="2200" dirty="0">
                <a:latin typeface="Franklin Gothic Book" panose="020B0503020102020204" pitchFamily="34" charset="0"/>
                <a:cs typeface="Leelawadee" panose="020B0502040204020203" pitchFamily="34" charset="-34"/>
              </a:rPr>
              <a:t>Youth Risk Behavior Surveillance System</a:t>
            </a:r>
            <a:r>
              <a:rPr lang="en-US" sz="2400" dirty="0">
                <a:latin typeface="Franklin Gothic Book" panose="020B0503020102020204" pitchFamily="34" charset="0"/>
                <a:cs typeface="Leelawadee" panose="020B0502040204020203" pitchFamily="34" charset="-34"/>
              </a:rPr>
              <a:t>, 2019</a:t>
            </a:r>
          </a:p>
        </p:txBody>
      </p:sp>
      <p:pic>
        <p:nvPicPr>
          <p:cNvPr id="18" name="Picture 17" descr="Graphical user interface&#10;&#10;Description automatically generated">
            <a:extLst>
              <a:ext uri="{FF2B5EF4-FFF2-40B4-BE49-F238E27FC236}">
                <a16:creationId xmlns:a16="http://schemas.microsoft.com/office/drawing/2014/main" id="{B34DC048-A2E2-0FC9-EDC6-330F30D400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879" y="1442799"/>
            <a:ext cx="11859606" cy="5397783"/>
          </a:xfrm>
          <a:prstGeom prst="rect">
            <a:avLst/>
          </a:prstGeom>
        </p:spPr>
      </p:pic>
    </p:spTree>
    <p:extLst>
      <p:ext uri="{BB962C8B-B14F-4D97-AF65-F5344CB8AC3E}">
        <p14:creationId xmlns:p14="http://schemas.microsoft.com/office/powerpoint/2010/main" val="11592897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DC5B4-E7F3-4F92-9F31-804D5CD7CCE0}"/>
              </a:ext>
            </a:extLst>
          </p:cNvPr>
          <p:cNvSpPr>
            <a:spLocks noGrp="1"/>
          </p:cNvSpPr>
          <p:nvPr>
            <p:ph type="title"/>
          </p:nvPr>
        </p:nvSpPr>
        <p:spPr>
          <a:xfrm>
            <a:off x="524435" y="19550"/>
            <a:ext cx="11057965" cy="1524000"/>
          </a:xfrm>
        </p:spPr>
        <p:txBody>
          <a:bodyPr/>
          <a:lstStyle/>
          <a:p>
            <a:pPr algn="l"/>
            <a:r>
              <a:rPr lang="en-US" sz="3200" b="1" dirty="0">
                <a:solidFill>
                  <a:schemeClr val="tx1"/>
                </a:solidFill>
                <a:latin typeface="Leelawadee" panose="020B0502040204020203" pitchFamily="34" charset="-34"/>
                <a:cs typeface="Leelawadee" panose="020B0502040204020203" pitchFamily="34" charset="-34"/>
              </a:rPr>
              <a:t>Wisconsin </a:t>
            </a:r>
            <a:r>
              <a:rPr lang="en-US" sz="3200" b="1" dirty="0">
                <a:solidFill>
                  <a:srgbClr val="2A5934"/>
                </a:solidFill>
                <a:latin typeface="Leelawadee" panose="020B0502040204020203" pitchFamily="34" charset="-34"/>
                <a:cs typeface="Leelawadee" panose="020B0502040204020203" pitchFamily="34" charset="-34"/>
              </a:rPr>
              <a:t>LGBT youth have greater substance use</a:t>
            </a:r>
            <a:r>
              <a:rPr lang="en-US" sz="3200" b="1" dirty="0">
                <a:solidFill>
                  <a:schemeClr val="tx1"/>
                </a:solidFill>
                <a:latin typeface="Leelawadee" panose="020B0502040204020203" pitchFamily="34" charset="-34"/>
                <a:cs typeface="Leelawadee" panose="020B0502040204020203" pitchFamily="34" charset="-34"/>
              </a:rPr>
              <a:t> than straight-cisgender youth.</a:t>
            </a:r>
            <a:br>
              <a:rPr lang="en-US" sz="3600" b="1" dirty="0">
                <a:solidFill>
                  <a:schemeClr val="tx1"/>
                </a:solidFill>
                <a:latin typeface="Leelawadee" panose="020B0502040204020203" pitchFamily="34" charset="-34"/>
                <a:cs typeface="Leelawadee" panose="020B0502040204020203" pitchFamily="34" charset="-34"/>
              </a:rPr>
            </a:br>
            <a:r>
              <a:rPr lang="en-US" sz="2200" dirty="0">
                <a:latin typeface="Franklin Gothic Book" panose="020B0503020102020204" pitchFamily="34" charset="0"/>
                <a:cs typeface="Leelawadee" panose="020B0502040204020203" pitchFamily="34" charset="-34"/>
              </a:rPr>
              <a:t>Youth Risk Behavior Surveillance System</a:t>
            </a:r>
            <a:r>
              <a:rPr lang="en-US" sz="2200" dirty="0">
                <a:solidFill>
                  <a:schemeClr val="tx1"/>
                </a:solidFill>
                <a:latin typeface="Franklin Gothic Book" panose="020B0503020102020204" pitchFamily="34" charset="0"/>
                <a:cs typeface="Leelawadee" panose="020B0502040204020203" pitchFamily="34" charset="-34"/>
              </a:rPr>
              <a:t>, 2019</a:t>
            </a:r>
          </a:p>
        </p:txBody>
      </p:sp>
      <p:grpSp>
        <p:nvGrpSpPr>
          <p:cNvPr id="8" name="Group 7">
            <a:extLst>
              <a:ext uri="{FF2B5EF4-FFF2-40B4-BE49-F238E27FC236}">
                <a16:creationId xmlns:a16="http://schemas.microsoft.com/office/drawing/2014/main" id="{21864973-00AA-41F8-88C8-B49E9E3A4EFB}"/>
              </a:ext>
            </a:extLst>
          </p:cNvPr>
          <p:cNvGrpSpPr/>
          <p:nvPr/>
        </p:nvGrpSpPr>
        <p:grpSpPr>
          <a:xfrm>
            <a:off x="6534150" y="2488371"/>
            <a:ext cx="2867758" cy="1601215"/>
            <a:chOff x="7591927" y="2358189"/>
            <a:chExt cx="1203158" cy="637674"/>
          </a:xfrm>
        </p:grpSpPr>
        <p:sp>
          <p:nvSpPr>
            <p:cNvPr id="9" name="Right Bracket 8">
              <a:extLst>
                <a:ext uri="{FF2B5EF4-FFF2-40B4-BE49-F238E27FC236}">
                  <a16:creationId xmlns:a16="http://schemas.microsoft.com/office/drawing/2014/main" id="{05F3590F-8D58-40EF-8398-395A1BB9E8CD}"/>
                </a:ext>
              </a:extLst>
            </p:cNvPr>
            <p:cNvSpPr/>
            <p:nvPr/>
          </p:nvSpPr>
          <p:spPr>
            <a:xfrm>
              <a:off x="7591927" y="2358189"/>
              <a:ext cx="48126" cy="637674"/>
            </a:xfrm>
            <a:prstGeom prst="rightBracket">
              <a:avLst/>
            </a:prstGeom>
            <a:ln>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FE2CC9C-3845-4572-A2A7-F472E25F745A}"/>
                </a:ext>
              </a:extLst>
            </p:cNvPr>
            <p:cNvCxnSpPr/>
            <p:nvPr/>
          </p:nvCxnSpPr>
          <p:spPr>
            <a:xfrm>
              <a:off x="7640053" y="2677026"/>
              <a:ext cx="115503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4" name="Picture 3" descr="Graphical user interface, website&#10;&#10;Description automatically generated">
            <a:extLst>
              <a:ext uri="{FF2B5EF4-FFF2-40B4-BE49-F238E27FC236}">
                <a16:creationId xmlns:a16="http://schemas.microsoft.com/office/drawing/2014/main" id="{0E379816-8E5B-9672-34BA-A71DE5FF81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479" y="1543550"/>
            <a:ext cx="11748769" cy="5201047"/>
          </a:xfrm>
          <a:prstGeom prst="rect">
            <a:avLst/>
          </a:prstGeom>
        </p:spPr>
      </p:pic>
    </p:spTree>
    <p:extLst>
      <p:ext uri="{BB962C8B-B14F-4D97-AF65-F5344CB8AC3E}">
        <p14:creationId xmlns:p14="http://schemas.microsoft.com/office/powerpoint/2010/main" val="1248911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a:solidFill>
                  <a:schemeClr val="bg1"/>
                </a:solidFill>
                <a:latin typeface="Leelawadee" panose="020B0502040204020203" pitchFamily="34" charset="-34"/>
                <a:cs typeface="Leelawadee" panose="020B0502040204020203" pitchFamily="34" charset="-34"/>
              </a:rPr>
              <a:t>Social Determinants of Health and HIV </a:t>
            </a:r>
          </a:p>
        </p:txBody>
      </p:sp>
      <p:sp>
        <p:nvSpPr>
          <p:cNvPr id="6" name="Action Button: Go Home 5">
            <a:hlinkClick r:id="rId3" action="ppaction://hlinksldjump" highlightClick="1"/>
            <a:extLst>
              <a:ext uri="{FF2B5EF4-FFF2-40B4-BE49-F238E27FC236}">
                <a16:creationId xmlns:a16="http://schemas.microsoft.com/office/drawing/2014/main" id="{6A46BF3B-1272-4D23-BF71-F65D62DC7571}"/>
              </a:ext>
            </a:extLst>
          </p:cNvPr>
          <p:cNvSpPr/>
          <p:nvPr/>
        </p:nvSpPr>
        <p:spPr>
          <a:xfrm>
            <a:off x="11456276" y="6074978"/>
            <a:ext cx="611492" cy="600981"/>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957051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EEFF9C3-EC8C-42E2-BAA0-F675C26186DA}"/>
              </a:ext>
            </a:extLst>
          </p:cNvPr>
          <p:cNvPicPr>
            <a:picLocks noChangeAspect="1"/>
          </p:cNvPicPr>
          <p:nvPr/>
        </p:nvPicPr>
        <p:blipFill>
          <a:blip r:embed="rId3"/>
          <a:stretch>
            <a:fillRect/>
          </a:stretch>
        </p:blipFill>
        <p:spPr>
          <a:xfrm>
            <a:off x="2802266" y="1848819"/>
            <a:ext cx="9389734" cy="4409175"/>
          </a:xfrm>
          <a:prstGeom prst="rect">
            <a:avLst/>
          </a:prstGeom>
        </p:spPr>
      </p:pic>
      <p:sp>
        <p:nvSpPr>
          <p:cNvPr id="8" name="Title 1">
            <a:extLst>
              <a:ext uri="{FF2B5EF4-FFF2-40B4-BE49-F238E27FC236}">
                <a16:creationId xmlns:a16="http://schemas.microsoft.com/office/drawing/2014/main" id="{37BF4E8B-DB5D-485B-A796-20D036D89C4B}"/>
              </a:ext>
            </a:extLst>
          </p:cNvPr>
          <p:cNvSpPr>
            <a:spLocks noGrp="1"/>
          </p:cNvSpPr>
          <p:nvPr>
            <p:ph type="title"/>
          </p:nvPr>
        </p:nvSpPr>
        <p:spPr>
          <a:xfrm>
            <a:off x="242552" y="82429"/>
            <a:ext cx="11706896" cy="1541655"/>
          </a:xfrm>
        </p:spPr>
        <p:txBody>
          <a:bodyPr>
            <a:normAutofit fontScale="90000"/>
          </a:bodyPr>
          <a:lstStyle/>
          <a:p>
            <a:pPr algn="l"/>
            <a:r>
              <a:rPr lang="en-US" sz="3600" b="1" dirty="0">
                <a:solidFill>
                  <a:schemeClr val="tx1"/>
                </a:solidFill>
                <a:latin typeface="Leelawadee" panose="020B0502040204020203" pitchFamily="34" charset="-34"/>
                <a:cs typeface="Leelawadee" panose="020B0502040204020203" pitchFamily="34" charset="-34"/>
              </a:rPr>
              <a:t>The </a:t>
            </a:r>
            <a:r>
              <a:rPr lang="en-US" sz="3600" b="1" dirty="0">
                <a:solidFill>
                  <a:schemeClr val="accent1"/>
                </a:solidFill>
                <a:latin typeface="Leelawadee" panose="020B0502040204020203" pitchFamily="34" charset="-34"/>
                <a:cs typeface="Leelawadee" panose="020B0502040204020203" pitchFamily="34" charset="-34"/>
              </a:rPr>
              <a:t>rate of HIV diagnosis increased </a:t>
            </a:r>
            <a:r>
              <a:rPr lang="en-US" sz="3600" b="1" dirty="0">
                <a:solidFill>
                  <a:schemeClr val="tx1"/>
                </a:solidFill>
                <a:latin typeface="Leelawadee" panose="020B0502040204020203" pitchFamily="34" charset="-34"/>
                <a:cs typeface="Leelawadee" panose="020B0502040204020203" pitchFamily="34" charset="-34"/>
              </a:rPr>
              <a:t>as the percentage of residents living </a:t>
            </a:r>
            <a:r>
              <a:rPr lang="en-US" sz="3600" b="1" dirty="0">
                <a:solidFill>
                  <a:schemeClr val="accent1"/>
                </a:solidFill>
                <a:latin typeface="Leelawadee" panose="020B0502040204020203" pitchFamily="34" charset="-34"/>
                <a:cs typeface="Leelawadee" panose="020B0502040204020203" pitchFamily="34" charset="-34"/>
              </a:rPr>
              <a:t>below the federal poverty level increased</a:t>
            </a:r>
            <a:r>
              <a:rPr lang="en-US" sz="3600" b="1" dirty="0">
                <a:solidFill>
                  <a:schemeClr val="tx1"/>
                </a:solidFill>
                <a:latin typeface="Leelawadee" panose="020B0502040204020203" pitchFamily="34" charset="-34"/>
                <a:cs typeface="Leelawadee" panose="020B0502040204020203" pitchFamily="34" charset="-34"/>
              </a:rPr>
              <a:t>. </a:t>
            </a:r>
            <a:br>
              <a:rPr lang="en-US" sz="3200" dirty="0">
                <a:solidFill>
                  <a:schemeClr val="tx1"/>
                </a:solidFill>
                <a:latin typeface="Leelawadee" panose="020B0502040204020203" pitchFamily="34" charset="-34"/>
                <a:cs typeface="Leelawadee" panose="020B0502040204020203" pitchFamily="34" charset="-34"/>
              </a:rPr>
            </a:br>
            <a:r>
              <a:rPr lang="en-US" sz="2200" dirty="0">
                <a:solidFill>
                  <a:schemeClr val="tx1"/>
                </a:solidFill>
                <a:latin typeface="Franklin Gothic Book" panose="020B0503020102020204" pitchFamily="34" charset="0"/>
                <a:cs typeface="Leelawadee" panose="020B0502040204020203" pitchFamily="34" charset="-34"/>
              </a:rPr>
              <a:t>HIV diagnosis rate by federal poverty level at census tract level, race, and sex, Wisconsin, 2017–2020</a:t>
            </a:r>
            <a:endParaRPr lang="en-US" sz="2200" dirty="0">
              <a:solidFill>
                <a:schemeClr val="tx1"/>
              </a:solidFill>
              <a:latin typeface="Leelawadee" panose="020B0502040204020203" pitchFamily="34" charset="-34"/>
              <a:cs typeface="Leelawadee" panose="020B0502040204020203" pitchFamily="34" charset="-34"/>
            </a:endParaRPr>
          </a:p>
        </p:txBody>
      </p:sp>
      <p:graphicFrame>
        <p:nvGraphicFramePr>
          <p:cNvPr id="27" name="Chart 26">
            <a:extLst>
              <a:ext uri="{FF2B5EF4-FFF2-40B4-BE49-F238E27FC236}">
                <a16:creationId xmlns:a16="http://schemas.microsoft.com/office/drawing/2014/main" id="{9E547CBB-882C-4E1D-BBF6-E716573C5807}"/>
              </a:ext>
            </a:extLst>
          </p:cNvPr>
          <p:cNvGraphicFramePr>
            <a:graphicFrameLocks/>
          </p:cNvGraphicFramePr>
          <p:nvPr/>
        </p:nvGraphicFramePr>
        <p:xfrm>
          <a:off x="242552" y="1787859"/>
          <a:ext cx="2045660" cy="4695399"/>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Box 31">
            <a:extLst>
              <a:ext uri="{FF2B5EF4-FFF2-40B4-BE49-F238E27FC236}">
                <a16:creationId xmlns:a16="http://schemas.microsoft.com/office/drawing/2014/main" id="{BEB36EAD-2732-407D-9AB2-AD47901BED2A}"/>
              </a:ext>
            </a:extLst>
          </p:cNvPr>
          <p:cNvSpPr txBox="1"/>
          <p:nvPr/>
        </p:nvSpPr>
        <p:spPr>
          <a:xfrm>
            <a:off x="69200" y="6163713"/>
            <a:ext cx="2392364" cy="611858"/>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All new diagnoses,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2017–2020</a:t>
            </a:r>
          </a:p>
        </p:txBody>
      </p:sp>
      <p:sp>
        <p:nvSpPr>
          <p:cNvPr id="5" name="TextBox 4">
            <a:extLst>
              <a:ext uri="{FF2B5EF4-FFF2-40B4-BE49-F238E27FC236}">
                <a16:creationId xmlns:a16="http://schemas.microsoft.com/office/drawing/2014/main" id="{B227249A-BAE0-4115-877A-5577201E627C}"/>
              </a:ext>
            </a:extLst>
          </p:cNvPr>
          <p:cNvSpPr txBox="1"/>
          <p:nvPr/>
        </p:nvSpPr>
        <p:spPr>
          <a:xfrm>
            <a:off x="9304421" y="1939615"/>
            <a:ext cx="2887579" cy="132343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Below federal poverty level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&lt;6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6.00–10.99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11.00–17.99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≥18</a:t>
            </a:r>
          </a:p>
        </p:txBody>
      </p:sp>
      <p:sp>
        <p:nvSpPr>
          <p:cNvPr id="6" name="Flowchart: Connector 5">
            <a:extLst>
              <a:ext uri="{FF2B5EF4-FFF2-40B4-BE49-F238E27FC236}">
                <a16:creationId xmlns:a16="http://schemas.microsoft.com/office/drawing/2014/main" id="{8DA4FC6B-9FFC-4905-84FA-38556CD647FD}"/>
              </a:ext>
            </a:extLst>
          </p:cNvPr>
          <p:cNvSpPr/>
          <p:nvPr/>
        </p:nvSpPr>
        <p:spPr>
          <a:xfrm>
            <a:off x="9406494" y="2293220"/>
            <a:ext cx="137160" cy="137160"/>
          </a:xfrm>
          <a:prstGeom prst="flowChartConnector">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lowchart: Connector 9">
            <a:extLst>
              <a:ext uri="{FF2B5EF4-FFF2-40B4-BE49-F238E27FC236}">
                <a16:creationId xmlns:a16="http://schemas.microsoft.com/office/drawing/2014/main" id="{E016CB89-0480-4CE8-B3F4-89A74543E2A7}"/>
              </a:ext>
            </a:extLst>
          </p:cNvPr>
          <p:cNvSpPr/>
          <p:nvPr/>
        </p:nvSpPr>
        <p:spPr>
          <a:xfrm>
            <a:off x="9408160" y="2541876"/>
            <a:ext cx="137160" cy="137160"/>
          </a:xfrm>
          <a:prstGeom prst="flowChartConnector">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lowchart: Connector 10">
            <a:extLst>
              <a:ext uri="{FF2B5EF4-FFF2-40B4-BE49-F238E27FC236}">
                <a16:creationId xmlns:a16="http://schemas.microsoft.com/office/drawing/2014/main" id="{E1187779-9E67-43BE-ABC5-D584FD5009AB}"/>
              </a:ext>
            </a:extLst>
          </p:cNvPr>
          <p:cNvSpPr/>
          <p:nvPr/>
        </p:nvSpPr>
        <p:spPr>
          <a:xfrm>
            <a:off x="9408163" y="2782511"/>
            <a:ext cx="137160" cy="137160"/>
          </a:xfrm>
          <a:prstGeom prst="flowChartConnector">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lowchart: Connector 11">
            <a:extLst>
              <a:ext uri="{FF2B5EF4-FFF2-40B4-BE49-F238E27FC236}">
                <a16:creationId xmlns:a16="http://schemas.microsoft.com/office/drawing/2014/main" id="{E4750AAB-BF36-40D4-A61B-A76CB32E23BA}"/>
              </a:ext>
            </a:extLst>
          </p:cNvPr>
          <p:cNvSpPr/>
          <p:nvPr/>
        </p:nvSpPr>
        <p:spPr>
          <a:xfrm>
            <a:off x="9408162" y="3030156"/>
            <a:ext cx="137160" cy="137160"/>
          </a:xfrm>
          <a:prstGeom prst="flowChart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31">
            <a:extLst>
              <a:ext uri="{FF2B5EF4-FFF2-40B4-BE49-F238E27FC236}">
                <a16:creationId xmlns:a16="http://schemas.microsoft.com/office/drawing/2014/main" id="{FF2937A4-E756-465E-94ED-5B096FF4DE1B}"/>
              </a:ext>
            </a:extLst>
          </p:cNvPr>
          <p:cNvSpPr txBox="1"/>
          <p:nvPr/>
        </p:nvSpPr>
        <p:spPr>
          <a:xfrm>
            <a:off x="2901470" y="6163713"/>
            <a:ext cx="4461855" cy="611858"/>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      Black                 Hispanic                  White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                                    </a:t>
            </a:r>
            <a:r>
              <a:rPr kumimoji="0" lang="en-US" sz="14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Male</a:t>
            </a:r>
          </a:p>
        </p:txBody>
      </p:sp>
      <p:sp>
        <p:nvSpPr>
          <p:cNvPr id="15" name="TextBox 31">
            <a:extLst>
              <a:ext uri="{FF2B5EF4-FFF2-40B4-BE49-F238E27FC236}">
                <a16:creationId xmlns:a16="http://schemas.microsoft.com/office/drawing/2014/main" id="{082C127E-FBDF-4877-B7E0-5CAF02B69005}"/>
              </a:ext>
            </a:extLst>
          </p:cNvPr>
          <p:cNvSpPr txBox="1"/>
          <p:nvPr/>
        </p:nvSpPr>
        <p:spPr>
          <a:xfrm>
            <a:off x="7742570" y="6163713"/>
            <a:ext cx="4319569" cy="611858"/>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       Black                  Hispanic                  White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                                    </a:t>
            </a:r>
            <a:r>
              <a:rPr kumimoji="0" lang="en-US" sz="14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Female</a:t>
            </a:r>
          </a:p>
        </p:txBody>
      </p:sp>
      <p:cxnSp>
        <p:nvCxnSpPr>
          <p:cNvPr id="7" name="Straight Connector 6">
            <a:extLst>
              <a:ext uri="{FF2B5EF4-FFF2-40B4-BE49-F238E27FC236}">
                <a16:creationId xmlns:a16="http://schemas.microsoft.com/office/drawing/2014/main" id="{649AC92E-5801-4789-BF74-AD36FBC0A973}"/>
              </a:ext>
            </a:extLst>
          </p:cNvPr>
          <p:cNvCxnSpPr/>
          <p:nvPr/>
        </p:nvCxnSpPr>
        <p:spPr>
          <a:xfrm flipH="1">
            <a:off x="3007892" y="6603575"/>
            <a:ext cx="1691640"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8B8367D-9AAA-4890-870F-CA997AB7A106}"/>
              </a:ext>
            </a:extLst>
          </p:cNvPr>
          <p:cNvCxnSpPr/>
          <p:nvPr/>
        </p:nvCxnSpPr>
        <p:spPr>
          <a:xfrm flipH="1">
            <a:off x="5338007" y="6603575"/>
            <a:ext cx="1828800"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43C314-28F2-4B82-89A8-B1D29BD43346}"/>
              </a:ext>
            </a:extLst>
          </p:cNvPr>
          <p:cNvCxnSpPr/>
          <p:nvPr/>
        </p:nvCxnSpPr>
        <p:spPr>
          <a:xfrm flipH="1">
            <a:off x="7799075" y="6603575"/>
            <a:ext cx="1744579"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DF28E0B-F4B7-4967-9B73-676F0AFC983B}"/>
              </a:ext>
            </a:extLst>
          </p:cNvPr>
          <p:cNvCxnSpPr/>
          <p:nvPr/>
        </p:nvCxnSpPr>
        <p:spPr>
          <a:xfrm flipH="1">
            <a:off x="10317560" y="6603575"/>
            <a:ext cx="1744579"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9281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30AEA3-0266-4278-B26A-37D70515E70F}"/>
              </a:ext>
            </a:extLst>
          </p:cNvPr>
          <p:cNvPicPr>
            <a:picLocks noChangeAspect="1"/>
          </p:cNvPicPr>
          <p:nvPr/>
        </p:nvPicPr>
        <p:blipFill>
          <a:blip r:embed="rId3"/>
          <a:stretch>
            <a:fillRect/>
          </a:stretch>
        </p:blipFill>
        <p:spPr>
          <a:xfrm>
            <a:off x="3183816" y="1555844"/>
            <a:ext cx="8977536" cy="4652466"/>
          </a:xfrm>
          <a:prstGeom prst="rect">
            <a:avLst/>
          </a:prstGeom>
        </p:spPr>
      </p:pic>
      <p:graphicFrame>
        <p:nvGraphicFramePr>
          <p:cNvPr id="20" name="Chart 19">
            <a:extLst>
              <a:ext uri="{FF2B5EF4-FFF2-40B4-BE49-F238E27FC236}">
                <a16:creationId xmlns:a16="http://schemas.microsoft.com/office/drawing/2014/main" id="{DAE53927-9FD9-4886-8318-9410189620C1}"/>
              </a:ext>
            </a:extLst>
          </p:cNvPr>
          <p:cNvGraphicFramePr>
            <a:graphicFrameLocks/>
          </p:cNvGraphicFramePr>
          <p:nvPr/>
        </p:nvGraphicFramePr>
        <p:xfrm>
          <a:off x="267653" y="1817177"/>
          <a:ext cx="2005240" cy="4652465"/>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1">
            <a:extLst>
              <a:ext uri="{FF2B5EF4-FFF2-40B4-BE49-F238E27FC236}">
                <a16:creationId xmlns:a16="http://schemas.microsoft.com/office/drawing/2014/main" id="{37BF4E8B-DB5D-485B-A796-20D036D89C4B}"/>
              </a:ext>
            </a:extLst>
          </p:cNvPr>
          <p:cNvSpPr>
            <a:spLocks noGrp="1"/>
          </p:cNvSpPr>
          <p:nvPr>
            <p:ph type="title"/>
          </p:nvPr>
        </p:nvSpPr>
        <p:spPr>
          <a:xfrm>
            <a:off x="267652" y="82429"/>
            <a:ext cx="11823435" cy="1541655"/>
          </a:xfrm>
        </p:spPr>
        <p:txBody>
          <a:bodyPr>
            <a:normAutofit fontScale="90000"/>
          </a:bodyPr>
          <a:lstStyle/>
          <a:p>
            <a:pPr algn="l"/>
            <a:r>
              <a:rPr lang="en-US" sz="3600" b="1" dirty="0">
                <a:solidFill>
                  <a:schemeClr val="tx1"/>
                </a:solidFill>
                <a:latin typeface="Leelawadee" panose="020B0502040204020203" pitchFamily="34" charset="-34"/>
                <a:cs typeface="Leelawadee" panose="020B0502040204020203" pitchFamily="34" charset="-34"/>
              </a:rPr>
              <a:t>The </a:t>
            </a:r>
            <a:r>
              <a:rPr lang="en-US" sz="3600" b="1" dirty="0">
                <a:solidFill>
                  <a:schemeClr val="accent1"/>
                </a:solidFill>
                <a:latin typeface="Leelawadee" panose="020B0502040204020203" pitchFamily="34" charset="-34"/>
                <a:cs typeface="Leelawadee" panose="020B0502040204020203" pitchFamily="34" charset="-34"/>
              </a:rPr>
              <a:t>rate of HIV diagnosis increased </a:t>
            </a:r>
            <a:r>
              <a:rPr lang="en-US" sz="3600" b="1" dirty="0">
                <a:solidFill>
                  <a:schemeClr val="tx1"/>
                </a:solidFill>
                <a:latin typeface="Leelawadee" panose="020B0502040204020203" pitchFamily="34" charset="-34"/>
                <a:cs typeface="Leelawadee" panose="020B0502040204020203" pitchFamily="34" charset="-34"/>
              </a:rPr>
              <a:t>as the percentage of residents </a:t>
            </a:r>
            <a:r>
              <a:rPr lang="en-US" sz="3600" b="1" dirty="0">
                <a:solidFill>
                  <a:schemeClr val="accent1"/>
                </a:solidFill>
                <a:latin typeface="Leelawadee" panose="020B0502040204020203" pitchFamily="34" charset="-34"/>
                <a:cs typeface="Leelawadee" panose="020B0502040204020203" pitchFamily="34" charset="-34"/>
              </a:rPr>
              <a:t>without a high school diploma increased</a:t>
            </a:r>
            <a:r>
              <a:rPr lang="en-US" sz="3600" b="1" dirty="0">
                <a:solidFill>
                  <a:schemeClr val="tx1"/>
                </a:solidFill>
                <a:latin typeface="Leelawadee" panose="020B0502040204020203" pitchFamily="34" charset="-34"/>
                <a:cs typeface="Leelawadee" panose="020B0502040204020203" pitchFamily="34" charset="-34"/>
              </a:rPr>
              <a:t>. </a:t>
            </a:r>
            <a:br>
              <a:rPr lang="en-US" sz="3200" dirty="0">
                <a:solidFill>
                  <a:schemeClr val="tx1"/>
                </a:solidFill>
                <a:latin typeface="Leelawadee" panose="020B0502040204020203" pitchFamily="34" charset="-34"/>
                <a:cs typeface="Leelawadee" panose="020B0502040204020203" pitchFamily="34" charset="-34"/>
              </a:rPr>
            </a:br>
            <a:r>
              <a:rPr lang="en-US" sz="2400" dirty="0">
                <a:solidFill>
                  <a:schemeClr val="tx1"/>
                </a:solidFill>
                <a:latin typeface="Franklin Gothic Book" panose="020B0503020102020204" pitchFamily="34" charset="0"/>
                <a:cs typeface="Leelawadee" panose="020B0502040204020203" pitchFamily="34" charset="-34"/>
              </a:rPr>
              <a:t>HIV diagnosis rate by education level at census tract level, race, and sex, Wisconsin, 2017–2020</a:t>
            </a:r>
            <a:endParaRPr lang="en-US" sz="2400" dirty="0">
              <a:solidFill>
                <a:schemeClr val="tx1"/>
              </a:solidFill>
              <a:latin typeface="Leelawadee" panose="020B0502040204020203" pitchFamily="34" charset="-34"/>
              <a:cs typeface="Leelawadee" panose="020B0502040204020203" pitchFamily="34" charset="-34"/>
            </a:endParaRPr>
          </a:p>
        </p:txBody>
      </p:sp>
      <p:sp>
        <p:nvSpPr>
          <p:cNvPr id="28" name="TextBox 31">
            <a:extLst>
              <a:ext uri="{FF2B5EF4-FFF2-40B4-BE49-F238E27FC236}">
                <a16:creationId xmlns:a16="http://schemas.microsoft.com/office/drawing/2014/main" id="{BEB36EAD-2732-407D-9AB2-AD47901BED2A}"/>
              </a:ext>
            </a:extLst>
          </p:cNvPr>
          <p:cNvSpPr txBox="1"/>
          <p:nvPr/>
        </p:nvSpPr>
        <p:spPr>
          <a:xfrm>
            <a:off x="69200" y="6163713"/>
            <a:ext cx="2392364" cy="611858"/>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All new diagnoses,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2017–2020</a:t>
            </a:r>
          </a:p>
        </p:txBody>
      </p:sp>
      <p:sp>
        <p:nvSpPr>
          <p:cNvPr id="5" name="TextBox 4">
            <a:extLst>
              <a:ext uri="{FF2B5EF4-FFF2-40B4-BE49-F238E27FC236}">
                <a16:creationId xmlns:a16="http://schemas.microsoft.com/office/drawing/2014/main" id="{B227249A-BAE0-4115-877A-5577201E627C}"/>
              </a:ext>
            </a:extLst>
          </p:cNvPr>
          <p:cNvSpPr txBox="1"/>
          <p:nvPr/>
        </p:nvSpPr>
        <p:spPr>
          <a:xfrm>
            <a:off x="8855243" y="1939615"/>
            <a:ext cx="3336758" cy="132343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Less than a high school diploma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&lt;6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6.00–10.99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11.00–17.99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≥18</a:t>
            </a:r>
          </a:p>
        </p:txBody>
      </p:sp>
      <p:sp>
        <p:nvSpPr>
          <p:cNvPr id="6" name="Flowchart: Connector 5">
            <a:extLst>
              <a:ext uri="{FF2B5EF4-FFF2-40B4-BE49-F238E27FC236}">
                <a16:creationId xmlns:a16="http://schemas.microsoft.com/office/drawing/2014/main" id="{8DA4FC6B-9FFC-4905-84FA-38556CD647FD}"/>
              </a:ext>
            </a:extLst>
          </p:cNvPr>
          <p:cNvSpPr/>
          <p:nvPr/>
        </p:nvSpPr>
        <p:spPr>
          <a:xfrm>
            <a:off x="8985386" y="2286688"/>
            <a:ext cx="137160" cy="137160"/>
          </a:xfrm>
          <a:prstGeom prst="flowChartConnector">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lowchart: Connector 9">
            <a:extLst>
              <a:ext uri="{FF2B5EF4-FFF2-40B4-BE49-F238E27FC236}">
                <a16:creationId xmlns:a16="http://schemas.microsoft.com/office/drawing/2014/main" id="{E016CB89-0480-4CE8-B3F4-89A74543E2A7}"/>
              </a:ext>
            </a:extLst>
          </p:cNvPr>
          <p:cNvSpPr/>
          <p:nvPr/>
        </p:nvSpPr>
        <p:spPr>
          <a:xfrm>
            <a:off x="8982752" y="2535344"/>
            <a:ext cx="137160" cy="137160"/>
          </a:xfrm>
          <a:prstGeom prst="flowChartConnector">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lowchart: Connector 10">
            <a:extLst>
              <a:ext uri="{FF2B5EF4-FFF2-40B4-BE49-F238E27FC236}">
                <a16:creationId xmlns:a16="http://schemas.microsoft.com/office/drawing/2014/main" id="{E1187779-9E67-43BE-ABC5-D584FD5009AB}"/>
              </a:ext>
            </a:extLst>
          </p:cNvPr>
          <p:cNvSpPr/>
          <p:nvPr/>
        </p:nvSpPr>
        <p:spPr>
          <a:xfrm>
            <a:off x="8983617" y="2775979"/>
            <a:ext cx="137160" cy="137160"/>
          </a:xfrm>
          <a:prstGeom prst="flowChartConnector">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lowchart: Connector 11">
            <a:extLst>
              <a:ext uri="{FF2B5EF4-FFF2-40B4-BE49-F238E27FC236}">
                <a16:creationId xmlns:a16="http://schemas.microsoft.com/office/drawing/2014/main" id="{E4750AAB-BF36-40D4-A61B-A76CB32E23BA}"/>
              </a:ext>
            </a:extLst>
          </p:cNvPr>
          <p:cNvSpPr/>
          <p:nvPr/>
        </p:nvSpPr>
        <p:spPr>
          <a:xfrm>
            <a:off x="8986881" y="3017092"/>
            <a:ext cx="137160" cy="137160"/>
          </a:xfrm>
          <a:prstGeom prst="flowChart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31">
            <a:extLst>
              <a:ext uri="{FF2B5EF4-FFF2-40B4-BE49-F238E27FC236}">
                <a16:creationId xmlns:a16="http://schemas.microsoft.com/office/drawing/2014/main" id="{FF2937A4-E756-465E-94ED-5B096FF4DE1B}"/>
              </a:ext>
            </a:extLst>
          </p:cNvPr>
          <p:cNvSpPr txBox="1"/>
          <p:nvPr/>
        </p:nvSpPr>
        <p:spPr>
          <a:xfrm>
            <a:off x="3210729" y="6163713"/>
            <a:ext cx="4461855" cy="611858"/>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      Black                 Hispanic                  White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                                    </a:t>
            </a:r>
            <a:r>
              <a:rPr kumimoji="0" lang="en-US" sz="14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Male</a:t>
            </a:r>
          </a:p>
        </p:txBody>
      </p:sp>
      <p:sp>
        <p:nvSpPr>
          <p:cNvPr id="15" name="TextBox 31">
            <a:extLst>
              <a:ext uri="{FF2B5EF4-FFF2-40B4-BE49-F238E27FC236}">
                <a16:creationId xmlns:a16="http://schemas.microsoft.com/office/drawing/2014/main" id="{082C127E-FBDF-4877-B7E0-5CAF02B69005}"/>
              </a:ext>
            </a:extLst>
          </p:cNvPr>
          <p:cNvSpPr txBox="1"/>
          <p:nvPr/>
        </p:nvSpPr>
        <p:spPr>
          <a:xfrm>
            <a:off x="7742570" y="6163713"/>
            <a:ext cx="4319569" cy="611858"/>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          Black                Hispanic                  White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                                     </a:t>
            </a:r>
            <a:r>
              <a:rPr kumimoji="0" lang="en-US" sz="14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Female</a:t>
            </a:r>
          </a:p>
        </p:txBody>
      </p:sp>
      <p:cxnSp>
        <p:nvCxnSpPr>
          <p:cNvPr id="7" name="Straight Connector 6">
            <a:extLst>
              <a:ext uri="{FF2B5EF4-FFF2-40B4-BE49-F238E27FC236}">
                <a16:creationId xmlns:a16="http://schemas.microsoft.com/office/drawing/2014/main" id="{649AC92E-5801-4789-BF74-AD36FBC0A973}"/>
              </a:ext>
            </a:extLst>
          </p:cNvPr>
          <p:cNvCxnSpPr/>
          <p:nvPr/>
        </p:nvCxnSpPr>
        <p:spPr>
          <a:xfrm flipH="1">
            <a:off x="3294499" y="6603575"/>
            <a:ext cx="1691640"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8B8367D-9AAA-4890-870F-CA997AB7A106}"/>
              </a:ext>
            </a:extLst>
          </p:cNvPr>
          <p:cNvCxnSpPr/>
          <p:nvPr/>
        </p:nvCxnSpPr>
        <p:spPr>
          <a:xfrm flipH="1">
            <a:off x="5665559" y="6603575"/>
            <a:ext cx="1828800"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43C314-28F2-4B82-89A8-B1D29BD43346}"/>
              </a:ext>
            </a:extLst>
          </p:cNvPr>
          <p:cNvCxnSpPr/>
          <p:nvPr/>
        </p:nvCxnSpPr>
        <p:spPr>
          <a:xfrm flipH="1">
            <a:off x="7880963" y="6603575"/>
            <a:ext cx="1691640"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DF28E0B-F4B7-4967-9B73-676F0AFC983B}"/>
              </a:ext>
            </a:extLst>
          </p:cNvPr>
          <p:cNvCxnSpPr/>
          <p:nvPr/>
        </p:nvCxnSpPr>
        <p:spPr>
          <a:xfrm flipH="1">
            <a:off x="10399448" y="6603575"/>
            <a:ext cx="1691640"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22668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BB9A97-A3BA-425D-9556-7CFC5AD1B557}"/>
              </a:ext>
            </a:extLst>
          </p:cNvPr>
          <p:cNvPicPr>
            <a:picLocks noChangeAspect="1"/>
          </p:cNvPicPr>
          <p:nvPr/>
        </p:nvPicPr>
        <p:blipFill>
          <a:blip r:embed="rId3"/>
          <a:stretch>
            <a:fillRect/>
          </a:stretch>
        </p:blipFill>
        <p:spPr>
          <a:xfrm>
            <a:off x="2856922" y="1675023"/>
            <a:ext cx="9265878" cy="4488690"/>
          </a:xfrm>
          <a:prstGeom prst="rect">
            <a:avLst/>
          </a:prstGeom>
        </p:spPr>
      </p:pic>
      <p:graphicFrame>
        <p:nvGraphicFramePr>
          <p:cNvPr id="21" name="Chart 20">
            <a:extLst>
              <a:ext uri="{FF2B5EF4-FFF2-40B4-BE49-F238E27FC236}">
                <a16:creationId xmlns:a16="http://schemas.microsoft.com/office/drawing/2014/main" id="{05714E39-A71F-4E68-B0E6-3FDBC2930736}"/>
              </a:ext>
            </a:extLst>
          </p:cNvPr>
          <p:cNvGraphicFramePr>
            <a:graphicFrameLocks/>
          </p:cNvGraphicFramePr>
          <p:nvPr/>
        </p:nvGraphicFramePr>
        <p:xfrm>
          <a:off x="357115" y="1675023"/>
          <a:ext cx="2104449" cy="4846971"/>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1">
            <a:extLst>
              <a:ext uri="{FF2B5EF4-FFF2-40B4-BE49-F238E27FC236}">
                <a16:creationId xmlns:a16="http://schemas.microsoft.com/office/drawing/2014/main" id="{37BF4E8B-DB5D-485B-A796-20D036D89C4B}"/>
              </a:ext>
            </a:extLst>
          </p:cNvPr>
          <p:cNvSpPr>
            <a:spLocks noGrp="1"/>
          </p:cNvSpPr>
          <p:nvPr>
            <p:ph type="title"/>
          </p:nvPr>
        </p:nvSpPr>
        <p:spPr>
          <a:xfrm>
            <a:off x="357115" y="110904"/>
            <a:ext cx="11477769" cy="1541655"/>
          </a:xfrm>
        </p:spPr>
        <p:txBody>
          <a:bodyPr>
            <a:normAutofit fontScale="90000"/>
          </a:bodyPr>
          <a:lstStyle/>
          <a:p>
            <a:pPr algn="l"/>
            <a:r>
              <a:rPr lang="en-US" sz="3600" b="1" dirty="0">
                <a:solidFill>
                  <a:schemeClr val="tx1"/>
                </a:solidFill>
                <a:latin typeface="Leelawadee" panose="020B0502040204020203" pitchFamily="34" charset="-34"/>
                <a:cs typeface="Leelawadee" panose="020B0502040204020203" pitchFamily="34" charset="-34"/>
              </a:rPr>
              <a:t>The </a:t>
            </a:r>
            <a:r>
              <a:rPr lang="en-US" sz="3600" b="1" dirty="0">
                <a:solidFill>
                  <a:schemeClr val="accent4"/>
                </a:solidFill>
                <a:latin typeface="Leelawadee" panose="020B0502040204020203" pitchFamily="34" charset="-34"/>
                <a:cs typeface="Leelawadee" panose="020B0502040204020203" pitchFamily="34" charset="-34"/>
              </a:rPr>
              <a:t>rate of HIV diagnosis decreased </a:t>
            </a:r>
            <a:r>
              <a:rPr lang="en-US" sz="3600" b="1" dirty="0">
                <a:solidFill>
                  <a:schemeClr val="tx1"/>
                </a:solidFill>
                <a:latin typeface="Leelawadee" panose="020B0502040204020203" pitchFamily="34" charset="-34"/>
                <a:cs typeface="Leelawadee" panose="020B0502040204020203" pitchFamily="34" charset="-34"/>
              </a:rPr>
              <a:t>as the </a:t>
            </a:r>
            <a:r>
              <a:rPr lang="en-US" sz="3600" b="1" dirty="0">
                <a:solidFill>
                  <a:schemeClr val="accent4"/>
                </a:solidFill>
                <a:latin typeface="Leelawadee" panose="020B0502040204020203" pitchFamily="34" charset="-34"/>
                <a:cs typeface="Leelawadee" panose="020B0502040204020203" pitchFamily="34" charset="-34"/>
              </a:rPr>
              <a:t>median household income increased</a:t>
            </a:r>
            <a:r>
              <a:rPr lang="en-US" sz="3600" b="1" dirty="0">
                <a:solidFill>
                  <a:schemeClr val="tx1"/>
                </a:solidFill>
                <a:latin typeface="Leelawadee" panose="020B0502040204020203" pitchFamily="34" charset="-34"/>
                <a:cs typeface="Leelawadee" panose="020B0502040204020203" pitchFamily="34" charset="-34"/>
              </a:rPr>
              <a:t>. </a:t>
            </a:r>
            <a:br>
              <a:rPr lang="en-US" sz="3200" dirty="0">
                <a:solidFill>
                  <a:schemeClr val="tx1"/>
                </a:solidFill>
                <a:latin typeface="Leelawadee" panose="020B0502040204020203" pitchFamily="34" charset="-34"/>
                <a:cs typeface="Leelawadee" panose="020B0502040204020203" pitchFamily="34" charset="-34"/>
              </a:rPr>
            </a:br>
            <a:r>
              <a:rPr lang="en-US" sz="2400" dirty="0">
                <a:solidFill>
                  <a:schemeClr val="tx1"/>
                </a:solidFill>
                <a:latin typeface="Franklin Gothic Book" panose="020B0503020102020204" pitchFamily="34" charset="0"/>
                <a:cs typeface="Leelawadee" panose="020B0502040204020203" pitchFamily="34" charset="-34"/>
              </a:rPr>
              <a:t>HIV diagnosis rate by median household income at census tract level, race, and sex, Wisconsin, 2017–2020</a:t>
            </a:r>
            <a:endParaRPr lang="en-US" sz="2400" dirty="0">
              <a:solidFill>
                <a:schemeClr val="tx1"/>
              </a:solidFill>
              <a:latin typeface="Leelawadee" panose="020B0502040204020203" pitchFamily="34" charset="-34"/>
              <a:cs typeface="Leelawadee" panose="020B0502040204020203" pitchFamily="34" charset="-34"/>
            </a:endParaRPr>
          </a:p>
        </p:txBody>
      </p:sp>
      <p:sp>
        <p:nvSpPr>
          <p:cNvPr id="28" name="TextBox 31">
            <a:extLst>
              <a:ext uri="{FF2B5EF4-FFF2-40B4-BE49-F238E27FC236}">
                <a16:creationId xmlns:a16="http://schemas.microsoft.com/office/drawing/2014/main" id="{BEB36EAD-2732-407D-9AB2-AD47901BED2A}"/>
              </a:ext>
            </a:extLst>
          </p:cNvPr>
          <p:cNvSpPr txBox="1"/>
          <p:nvPr/>
        </p:nvSpPr>
        <p:spPr>
          <a:xfrm>
            <a:off x="409172" y="6163713"/>
            <a:ext cx="2052392" cy="611858"/>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All new diagnoses,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2017–2020</a:t>
            </a:r>
          </a:p>
        </p:txBody>
      </p:sp>
      <p:sp>
        <p:nvSpPr>
          <p:cNvPr id="5" name="TextBox 4">
            <a:extLst>
              <a:ext uri="{FF2B5EF4-FFF2-40B4-BE49-F238E27FC236}">
                <a16:creationId xmlns:a16="http://schemas.microsoft.com/office/drawing/2014/main" id="{B227249A-BAE0-4115-877A-5577201E627C}"/>
              </a:ext>
            </a:extLst>
          </p:cNvPr>
          <p:cNvSpPr txBox="1"/>
          <p:nvPr/>
        </p:nvSpPr>
        <p:spPr>
          <a:xfrm>
            <a:off x="8855243" y="1939615"/>
            <a:ext cx="3336758" cy="132343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Median household income (U.S.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&lt;42,000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42,000–56,999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57,000–77,999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≥78,000</a:t>
            </a:r>
          </a:p>
        </p:txBody>
      </p:sp>
      <p:sp>
        <p:nvSpPr>
          <p:cNvPr id="6" name="Flowchart: Connector 5">
            <a:extLst>
              <a:ext uri="{FF2B5EF4-FFF2-40B4-BE49-F238E27FC236}">
                <a16:creationId xmlns:a16="http://schemas.microsoft.com/office/drawing/2014/main" id="{8DA4FC6B-9FFC-4905-84FA-38556CD647FD}"/>
              </a:ext>
            </a:extLst>
          </p:cNvPr>
          <p:cNvSpPr/>
          <p:nvPr/>
        </p:nvSpPr>
        <p:spPr>
          <a:xfrm>
            <a:off x="8982752" y="3016614"/>
            <a:ext cx="137160" cy="137160"/>
          </a:xfrm>
          <a:prstGeom prst="flowChartConnector">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lowchart: Connector 9">
            <a:extLst>
              <a:ext uri="{FF2B5EF4-FFF2-40B4-BE49-F238E27FC236}">
                <a16:creationId xmlns:a16="http://schemas.microsoft.com/office/drawing/2014/main" id="{E016CB89-0480-4CE8-B3F4-89A74543E2A7}"/>
              </a:ext>
            </a:extLst>
          </p:cNvPr>
          <p:cNvSpPr/>
          <p:nvPr/>
        </p:nvSpPr>
        <p:spPr>
          <a:xfrm>
            <a:off x="8978068" y="2776039"/>
            <a:ext cx="137160" cy="137160"/>
          </a:xfrm>
          <a:prstGeom prst="flowChartConnector">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lowchart: Connector 10">
            <a:extLst>
              <a:ext uri="{FF2B5EF4-FFF2-40B4-BE49-F238E27FC236}">
                <a16:creationId xmlns:a16="http://schemas.microsoft.com/office/drawing/2014/main" id="{E1187779-9E67-43BE-ABC5-D584FD5009AB}"/>
              </a:ext>
            </a:extLst>
          </p:cNvPr>
          <p:cNvSpPr/>
          <p:nvPr/>
        </p:nvSpPr>
        <p:spPr>
          <a:xfrm>
            <a:off x="8978068" y="2532754"/>
            <a:ext cx="137160" cy="137160"/>
          </a:xfrm>
          <a:prstGeom prst="flowChartConnector">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lowchart: Connector 11">
            <a:extLst>
              <a:ext uri="{FF2B5EF4-FFF2-40B4-BE49-F238E27FC236}">
                <a16:creationId xmlns:a16="http://schemas.microsoft.com/office/drawing/2014/main" id="{E4750AAB-BF36-40D4-A61B-A76CB32E23BA}"/>
              </a:ext>
            </a:extLst>
          </p:cNvPr>
          <p:cNvSpPr/>
          <p:nvPr/>
        </p:nvSpPr>
        <p:spPr>
          <a:xfrm>
            <a:off x="8982752" y="2294769"/>
            <a:ext cx="137160" cy="137160"/>
          </a:xfrm>
          <a:prstGeom prst="flowChart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31">
            <a:extLst>
              <a:ext uri="{FF2B5EF4-FFF2-40B4-BE49-F238E27FC236}">
                <a16:creationId xmlns:a16="http://schemas.microsoft.com/office/drawing/2014/main" id="{FF2937A4-E756-465E-94ED-5B096FF4DE1B}"/>
              </a:ext>
            </a:extLst>
          </p:cNvPr>
          <p:cNvSpPr txBox="1"/>
          <p:nvPr/>
        </p:nvSpPr>
        <p:spPr>
          <a:xfrm>
            <a:off x="2856923" y="6163713"/>
            <a:ext cx="4637436" cy="611858"/>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       Black                  Hispanic                 White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                                       </a:t>
            </a:r>
            <a:r>
              <a:rPr kumimoji="0" lang="en-US" sz="14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Male</a:t>
            </a:r>
          </a:p>
        </p:txBody>
      </p:sp>
      <p:sp>
        <p:nvSpPr>
          <p:cNvPr id="15" name="TextBox 31">
            <a:extLst>
              <a:ext uri="{FF2B5EF4-FFF2-40B4-BE49-F238E27FC236}">
                <a16:creationId xmlns:a16="http://schemas.microsoft.com/office/drawing/2014/main" id="{082C127E-FBDF-4877-B7E0-5CAF02B69005}"/>
              </a:ext>
            </a:extLst>
          </p:cNvPr>
          <p:cNvSpPr txBox="1"/>
          <p:nvPr/>
        </p:nvSpPr>
        <p:spPr>
          <a:xfrm>
            <a:off x="7494360" y="6163713"/>
            <a:ext cx="4567780" cy="611858"/>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           Black                  Hispanic                  White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                                        </a:t>
            </a:r>
            <a:r>
              <a:rPr kumimoji="0" lang="en-US" sz="14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Female</a:t>
            </a:r>
          </a:p>
        </p:txBody>
      </p:sp>
      <p:cxnSp>
        <p:nvCxnSpPr>
          <p:cNvPr id="7" name="Straight Connector 6">
            <a:extLst>
              <a:ext uri="{FF2B5EF4-FFF2-40B4-BE49-F238E27FC236}">
                <a16:creationId xmlns:a16="http://schemas.microsoft.com/office/drawing/2014/main" id="{649AC92E-5801-4789-BF74-AD36FBC0A973}"/>
              </a:ext>
            </a:extLst>
          </p:cNvPr>
          <p:cNvCxnSpPr/>
          <p:nvPr/>
        </p:nvCxnSpPr>
        <p:spPr>
          <a:xfrm flipH="1">
            <a:off x="3007893" y="6620828"/>
            <a:ext cx="1691640"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8B8367D-9AAA-4890-870F-CA997AB7A106}"/>
              </a:ext>
            </a:extLst>
          </p:cNvPr>
          <p:cNvCxnSpPr/>
          <p:nvPr/>
        </p:nvCxnSpPr>
        <p:spPr>
          <a:xfrm flipH="1">
            <a:off x="5488135" y="6615077"/>
            <a:ext cx="1828800"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43C314-28F2-4B82-89A8-B1D29BD43346}"/>
              </a:ext>
            </a:extLst>
          </p:cNvPr>
          <p:cNvCxnSpPr/>
          <p:nvPr/>
        </p:nvCxnSpPr>
        <p:spPr>
          <a:xfrm flipH="1">
            <a:off x="7771779" y="6609326"/>
            <a:ext cx="1691640"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DF28E0B-F4B7-4967-9B73-676F0AFC983B}"/>
              </a:ext>
            </a:extLst>
          </p:cNvPr>
          <p:cNvCxnSpPr/>
          <p:nvPr/>
        </p:nvCxnSpPr>
        <p:spPr>
          <a:xfrm flipH="1">
            <a:off x="10358504" y="6603575"/>
            <a:ext cx="1691640"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493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4D82552-169D-46A1-A1C9-B1017CAFA376}"/>
              </a:ext>
            </a:extLst>
          </p:cNvPr>
          <p:cNvPicPr>
            <a:picLocks noChangeAspect="1"/>
          </p:cNvPicPr>
          <p:nvPr/>
        </p:nvPicPr>
        <p:blipFill>
          <a:blip r:embed="rId3"/>
          <a:stretch>
            <a:fillRect/>
          </a:stretch>
        </p:blipFill>
        <p:spPr>
          <a:xfrm>
            <a:off x="2802080" y="1624084"/>
            <a:ext cx="9221330" cy="4539629"/>
          </a:xfrm>
          <a:prstGeom prst="rect">
            <a:avLst/>
          </a:prstGeom>
        </p:spPr>
      </p:pic>
      <p:graphicFrame>
        <p:nvGraphicFramePr>
          <p:cNvPr id="20" name="Chart 19">
            <a:extLst>
              <a:ext uri="{FF2B5EF4-FFF2-40B4-BE49-F238E27FC236}">
                <a16:creationId xmlns:a16="http://schemas.microsoft.com/office/drawing/2014/main" id="{7061A87C-5BEA-4DFE-9095-F78ABB391B00}"/>
              </a:ext>
            </a:extLst>
          </p:cNvPr>
          <p:cNvGraphicFramePr>
            <a:graphicFrameLocks/>
          </p:cNvGraphicFramePr>
          <p:nvPr>
            <p:extLst>
              <p:ext uri="{D42A27DB-BD31-4B8C-83A1-F6EECF244321}">
                <p14:modId xmlns:p14="http://schemas.microsoft.com/office/powerpoint/2010/main" val="95571754"/>
              </p:ext>
            </p:extLst>
          </p:nvPr>
        </p:nvGraphicFramePr>
        <p:xfrm>
          <a:off x="242552" y="1798983"/>
          <a:ext cx="2063326" cy="4736589"/>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1">
            <a:extLst>
              <a:ext uri="{FF2B5EF4-FFF2-40B4-BE49-F238E27FC236}">
                <a16:creationId xmlns:a16="http://schemas.microsoft.com/office/drawing/2014/main" id="{37BF4E8B-DB5D-485B-A796-20D036D89C4B}"/>
              </a:ext>
            </a:extLst>
          </p:cNvPr>
          <p:cNvSpPr>
            <a:spLocks noGrp="1"/>
          </p:cNvSpPr>
          <p:nvPr>
            <p:ph type="title"/>
          </p:nvPr>
        </p:nvSpPr>
        <p:spPr>
          <a:xfrm>
            <a:off x="242552" y="109323"/>
            <a:ext cx="11819587" cy="1541655"/>
          </a:xfrm>
        </p:spPr>
        <p:txBody>
          <a:bodyPr>
            <a:normAutofit fontScale="90000"/>
          </a:bodyPr>
          <a:lstStyle/>
          <a:p>
            <a:pPr algn="l"/>
            <a:r>
              <a:rPr lang="en-US" sz="3600" b="1" dirty="0">
                <a:solidFill>
                  <a:schemeClr val="tx1"/>
                </a:solidFill>
                <a:latin typeface="Leelawadee" panose="020B0502040204020203" pitchFamily="34" charset="-34"/>
                <a:cs typeface="Leelawadee" panose="020B0502040204020203" pitchFamily="34" charset="-34"/>
              </a:rPr>
              <a:t>The </a:t>
            </a:r>
            <a:r>
              <a:rPr lang="en-US" sz="3600" b="1" dirty="0">
                <a:solidFill>
                  <a:schemeClr val="accent1"/>
                </a:solidFill>
                <a:latin typeface="Leelawadee" panose="020B0502040204020203" pitchFamily="34" charset="-34"/>
                <a:cs typeface="Leelawadee" panose="020B0502040204020203" pitchFamily="34" charset="-34"/>
              </a:rPr>
              <a:t>rate of HIV diagnosis increased </a:t>
            </a:r>
            <a:r>
              <a:rPr lang="en-US" sz="3600" b="1" dirty="0">
                <a:solidFill>
                  <a:schemeClr val="tx1"/>
                </a:solidFill>
                <a:latin typeface="Leelawadee" panose="020B0502040204020203" pitchFamily="34" charset="-34"/>
                <a:cs typeface="Leelawadee" panose="020B0502040204020203" pitchFamily="34" charset="-34"/>
              </a:rPr>
              <a:t>as the percentage of residents </a:t>
            </a:r>
            <a:r>
              <a:rPr lang="en-US" sz="3600" b="1" dirty="0">
                <a:solidFill>
                  <a:schemeClr val="accent1"/>
                </a:solidFill>
                <a:latin typeface="Leelawadee" panose="020B0502040204020203" pitchFamily="34" charset="-34"/>
                <a:cs typeface="Leelawadee" panose="020B0502040204020203" pitchFamily="34" charset="-34"/>
              </a:rPr>
              <a:t>without health insurance coverage increased</a:t>
            </a:r>
            <a:r>
              <a:rPr lang="en-US" sz="3600" b="1" dirty="0">
                <a:solidFill>
                  <a:schemeClr val="tx1"/>
                </a:solidFill>
                <a:latin typeface="Leelawadee" panose="020B0502040204020203" pitchFamily="34" charset="-34"/>
                <a:cs typeface="Leelawadee" panose="020B0502040204020203" pitchFamily="34" charset="-34"/>
              </a:rPr>
              <a:t>. </a:t>
            </a:r>
            <a:br>
              <a:rPr lang="en-US" sz="3200" dirty="0">
                <a:solidFill>
                  <a:schemeClr val="tx1"/>
                </a:solidFill>
                <a:latin typeface="Leelawadee" panose="020B0502040204020203" pitchFamily="34" charset="-34"/>
                <a:cs typeface="Leelawadee" panose="020B0502040204020203" pitchFamily="34" charset="-34"/>
              </a:rPr>
            </a:br>
            <a:r>
              <a:rPr lang="en-US" sz="2400" dirty="0">
                <a:solidFill>
                  <a:schemeClr val="tx1"/>
                </a:solidFill>
                <a:latin typeface="Franklin Gothic Book" panose="020B0503020102020204" pitchFamily="34" charset="0"/>
                <a:cs typeface="Leelawadee" panose="020B0502040204020203" pitchFamily="34" charset="-34"/>
              </a:rPr>
              <a:t>HIV diagnosis rate by health insurance coverage at census tract level, race, and sex, Wisconsin, 2017–2020</a:t>
            </a:r>
            <a:endParaRPr lang="en-US" sz="2400" dirty="0">
              <a:solidFill>
                <a:schemeClr val="tx1"/>
              </a:solidFill>
              <a:latin typeface="Leelawadee" panose="020B0502040204020203" pitchFamily="34" charset="-34"/>
              <a:cs typeface="Leelawadee" panose="020B0502040204020203" pitchFamily="34" charset="-34"/>
            </a:endParaRPr>
          </a:p>
        </p:txBody>
      </p:sp>
      <p:sp>
        <p:nvSpPr>
          <p:cNvPr id="28" name="TextBox 31">
            <a:extLst>
              <a:ext uri="{FF2B5EF4-FFF2-40B4-BE49-F238E27FC236}">
                <a16:creationId xmlns:a16="http://schemas.microsoft.com/office/drawing/2014/main" id="{BEB36EAD-2732-407D-9AB2-AD47901BED2A}"/>
              </a:ext>
            </a:extLst>
          </p:cNvPr>
          <p:cNvSpPr txBox="1"/>
          <p:nvPr/>
        </p:nvSpPr>
        <p:spPr>
          <a:xfrm>
            <a:off x="69199" y="6143835"/>
            <a:ext cx="2455339" cy="611858"/>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All new diagnoses,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2017–2020</a:t>
            </a:r>
          </a:p>
        </p:txBody>
      </p:sp>
      <p:sp>
        <p:nvSpPr>
          <p:cNvPr id="5" name="TextBox 4">
            <a:extLst>
              <a:ext uri="{FF2B5EF4-FFF2-40B4-BE49-F238E27FC236}">
                <a16:creationId xmlns:a16="http://schemas.microsoft.com/office/drawing/2014/main" id="{B227249A-BAE0-4115-877A-5577201E627C}"/>
              </a:ext>
            </a:extLst>
          </p:cNvPr>
          <p:cNvSpPr txBox="1"/>
          <p:nvPr/>
        </p:nvSpPr>
        <p:spPr>
          <a:xfrm>
            <a:off x="9304421" y="1939615"/>
            <a:ext cx="2887579" cy="132343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Without health insurance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&lt;5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5.00–8.99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9.00–13.99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≥14</a:t>
            </a:r>
          </a:p>
        </p:txBody>
      </p:sp>
      <p:sp>
        <p:nvSpPr>
          <p:cNvPr id="6" name="Flowchart: Connector 5">
            <a:extLst>
              <a:ext uri="{FF2B5EF4-FFF2-40B4-BE49-F238E27FC236}">
                <a16:creationId xmlns:a16="http://schemas.microsoft.com/office/drawing/2014/main" id="{8DA4FC6B-9FFC-4905-84FA-38556CD647FD}"/>
              </a:ext>
            </a:extLst>
          </p:cNvPr>
          <p:cNvSpPr/>
          <p:nvPr/>
        </p:nvSpPr>
        <p:spPr>
          <a:xfrm>
            <a:off x="9406494" y="2293220"/>
            <a:ext cx="137160" cy="137160"/>
          </a:xfrm>
          <a:prstGeom prst="flowChartConnector">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lowchart: Connector 9">
            <a:extLst>
              <a:ext uri="{FF2B5EF4-FFF2-40B4-BE49-F238E27FC236}">
                <a16:creationId xmlns:a16="http://schemas.microsoft.com/office/drawing/2014/main" id="{E016CB89-0480-4CE8-B3F4-89A74543E2A7}"/>
              </a:ext>
            </a:extLst>
          </p:cNvPr>
          <p:cNvSpPr/>
          <p:nvPr/>
        </p:nvSpPr>
        <p:spPr>
          <a:xfrm>
            <a:off x="9406494" y="2532754"/>
            <a:ext cx="137160" cy="137160"/>
          </a:xfrm>
          <a:prstGeom prst="flowChartConnector">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lowchart: Connector 10">
            <a:extLst>
              <a:ext uri="{FF2B5EF4-FFF2-40B4-BE49-F238E27FC236}">
                <a16:creationId xmlns:a16="http://schemas.microsoft.com/office/drawing/2014/main" id="{E1187779-9E67-43BE-ABC5-D584FD5009AB}"/>
              </a:ext>
            </a:extLst>
          </p:cNvPr>
          <p:cNvSpPr/>
          <p:nvPr/>
        </p:nvSpPr>
        <p:spPr>
          <a:xfrm>
            <a:off x="9408163" y="2782511"/>
            <a:ext cx="137160" cy="137160"/>
          </a:xfrm>
          <a:prstGeom prst="flowChartConnector">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lowchart: Connector 11">
            <a:extLst>
              <a:ext uri="{FF2B5EF4-FFF2-40B4-BE49-F238E27FC236}">
                <a16:creationId xmlns:a16="http://schemas.microsoft.com/office/drawing/2014/main" id="{E4750AAB-BF36-40D4-A61B-A76CB32E23BA}"/>
              </a:ext>
            </a:extLst>
          </p:cNvPr>
          <p:cNvSpPr/>
          <p:nvPr/>
        </p:nvSpPr>
        <p:spPr>
          <a:xfrm>
            <a:off x="9408162" y="3030156"/>
            <a:ext cx="137160" cy="137160"/>
          </a:xfrm>
          <a:prstGeom prst="flowChart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31">
            <a:extLst>
              <a:ext uri="{FF2B5EF4-FFF2-40B4-BE49-F238E27FC236}">
                <a16:creationId xmlns:a16="http://schemas.microsoft.com/office/drawing/2014/main" id="{FF2937A4-E756-465E-94ED-5B096FF4DE1B}"/>
              </a:ext>
            </a:extLst>
          </p:cNvPr>
          <p:cNvSpPr txBox="1"/>
          <p:nvPr/>
        </p:nvSpPr>
        <p:spPr>
          <a:xfrm>
            <a:off x="2802080" y="6163713"/>
            <a:ext cx="4461855" cy="611858"/>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      Black                 Hispanic                  White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                                    </a:t>
            </a:r>
            <a:r>
              <a:rPr kumimoji="0" lang="en-US" sz="14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Male</a:t>
            </a:r>
          </a:p>
        </p:txBody>
      </p:sp>
      <p:sp>
        <p:nvSpPr>
          <p:cNvPr id="15" name="TextBox 31">
            <a:extLst>
              <a:ext uri="{FF2B5EF4-FFF2-40B4-BE49-F238E27FC236}">
                <a16:creationId xmlns:a16="http://schemas.microsoft.com/office/drawing/2014/main" id="{082C127E-FBDF-4877-B7E0-5CAF02B69005}"/>
              </a:ext>
            </a:extLst>
          </p:cNvPr>
          <p:cNvSpPr txBox="1"/>
          <p:nvPr/>
        </p:nvSpPr>
        <p:spPr>
          <a:xfrm>
            <a:off x="7702814" y="6163713"/>
            <a:ext cx="4319569" cy="611858"/>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       Black                  Hispanic                  White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                                    </a:t>
            </a:r>
            <a:r>
              <a:rPr kumimoji="0" lang="en-US" sz="14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Female</a:t>
            </a:r>
          </a:p>
        </p:txBody>
      </p:sp>
      <p:cxnSp>
        <p:nvCxnSpPr>
          <p:cNvPr id="7" name="Straight Connector 6">
            <a:extLst>
              <a:ext uri="{FF2B5EF4-FFF2-40B4-BE49-F238E27FC236}">
                <a16:creationId xmlns:a16="http://schemas.microsoft.com/office/drawing/2014/main" id="{649AC92E-5801-4789-BF74-AD36FBC0A973}"/>
              </a:ext>
            </a:extLst>
          </p:cNvPr>
          <p:cNvCxnSpPr/>
          <p:nvPr/>
        </p:nvCxnSpPr>
        <p:spPr>
          <a:xfrm flipH="1">
            <a:off x="3007892" y="6603575"/>
            <a:ext cx="1691640"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8B8367D-9AAA-4890-870F-CA997AB7A106}"/>
              </a:ext>
            </a:extLst>
          </p:cNvPr>
          <p:cNvCxnSpPr/>
          <p:nvPr/>
        </p:nvCxnSpPr>
        <p:spPr>
          <a:xfrm flipH="1">
            <a:off x="5338007" y="6603575"/>
            <a:ext cx="2011680"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43C314-28F2-4B82-89A8-B1D29BD43346}"/>
              </a:ext>
            </a:extLst>
          </p:cNvPr>
          <p:cNvCxnSpPr/>
          <p:nvPr/>
        </p:nvCxnSpPr>
        <p:spPr>
          <a:xfrm flipH="1">
            <a:off x="7799075" y="6603575"/>
            <a:ext cx="1744579"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DF28E0B-F4B7-4967-9B73-676F0AFC983B}"/>
              </a:ext>
            </a:extLst>
          </p:cNvPr>
          <p:cNvCxnSpPr/>
          <p:nvPr/>
        </p:nvCxnSpPr>
        <p:spPr>
          <a:xfrm flipH="1">
            <a:off x="10317560" y="6603575"/>
            <a:ext cx="1744579"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152180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D64B43A-796D-4D40-A2CD-49EDF8BD53DC}"/>
              </a:ext>
            </a:extLst>
          </p:cNvPr>
          <p:cNvPicPr>
            <a:picLocks noChangeAspect="1"/>
          </p:cNvPicPr>
          <p:nvPr/>
        </p:nvPicPr>
        <p:blipFill>
          <a:blip r:embed="rId3"/>
          <a:stretch>
            <a:fillRect/>
          </a:stretch>
        </p:blipFill>
        <p:spPr>
          <a:xfrm>
            <a:off x="2672945" y="1856443"/>
            <a:ext cx="9370343" cy="4307270"/>
          </a:xfrm>
          <a:prstGeom prst="rect">
            <a:avLst/>
          </a:prstGeom>
        </p:spPr>
      </p:pic>
      <p:graphicFrame>
        <p:nvGraphicFramePr>
          <p:cNvPr id="20" name="Chart 19">
            <a:extLst>
              <a:ext uri="{FF2B5EF4-FFF2-40B4-BE49-F238E27FC236}">
                <a16:creationId xmlns:a16="http://schemas.microsoft.com/office/drawing/2014/main" id="{5BE605E4-DFB2-44C2-AB9C-9E0CE33386D1}"/>
              </a:ext>
            </a:extLst>
          </p:cNvPr>
          <p:cNvGraphicFramePr>
            <a:graphicFrameLocks/>
          </p:cNvGraphicFramePr>
          <p:nvPr>
            <p:extLst>
              <p:ext uri="{D42A27DB-BD31-4B8C-83A1-F6EECF244321}">
                <p14:modId xmlns:p14="http://schemas.microsoft.com/office/powerpoint/2010/main" val="3957168763"/>
              </p:ext>
            </p:extLst>
          </p:nvPr>
        </p:nvGraphicFramePr>
        <p:xfrm>
          <a:off x="282941" y="1856443"/>
          <a:ext cx="1916870" cy="4678892"/>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1">
            <a:extLst>
              <a:ext uri="{FF2B5EF4-FFF2-40B4-BE49-F238E27FC236}">
                <a16:creationId xmlns:a16="http://schemas.microsoft.com/office/drawing/2014/main" id="{37BF4E8B-DB5D-485B-A796-20D036D89C4B}"/>
              </a:ext>
            </a:extLst>
          </p:cNvPr>
          <p:cNvSpPr>
            <a:spLocks noGrp="1"/>
          </p:cNvSpPr>
          <p:nvPr>
            <p:ph type="title"/>
          </p:nvPr>
        </p:nvSpPr>
        <p:spPr>
          <a:xfrm>
            <a:off x="242552" y="82429"/>
            <a:ext cx="11706896" cy="1541655"/>
          </a:xfrm>
        </p:spPr>
        <p:txBody>
          <a:bodyPr>
            <a:normAutofit/>
          </a:bodyPr>
          <a:lstStyle/>
          <a:p>
            <a:pPr algn="l"/>
            <a:r>
              <a:rPr lang="en-US" sz="3200" b="1" dirty="0">
                <a:solidFill>
                  <a:schemeClr val="tx1"/>
                </a:solidFill>
                <a:latin typeface="Leelawadee" panose="020B0502040204020203" pitchFamily="34" charset="-34"/>
                <a:cs typeface="Leelawadee" panose="020B0502040204020203" pitchFamily="34" charset="-34"/>
              </a:rPr>
              <a:t>The </a:t>
            </a:r>
            <a:r>
              <a:rPr lang="en-US" sz="3200" b="1" dirty="0">
                <a:solidFill>
                  <a:schemeClr val="accent1"/>
                </a:solidFill>
                <a:latin typeface="Leelawadee" panose="020B0502040204020203" pitchFamily="34" charset="-34"/>
                <a:cs typeface="Leelawadee" panose="020B0502040204020203" pitchFamily="34" charset="-34"/>
              </a:rPr>
              <a:t>rate of HIV diagnosis increased </a:t>
            </a:r>
            <a:r>
              <a:rPr lang="en-US" sz="3200" b="1" dirty="0">
                <a:solidFill>
                  <a:schemeClr val="tx1"/>
                </a:solidFill>
                <a:latin typeface="Leelawadee" panose="020B0502040204020203" pitchFamily="34" charset="-34"/>
                <a:cs typeface="Leelawadee" panose="020B0502040204020203" pitchFamily="34" charset="-34"/>
              </a:rPr>
              <a:t>as the percentage of </a:t>
            </a:r>
            <a:r>
              <a:rPr lang="en-US" sz="3200" b="1" dirty="0">
                <a:solidFill>
                  <a:schemeClr val="accent1"/>
                </a:solidFill>
                <a:latin typeface="Leelawadee" panose="020B0502040204020203" pitchFamily="34" charset="-34"/>
                <a:cs typeface="Leelawadee" panose="020B0502040204020203" pitchFamily="34" charset="-34"/>
              </a:rPr>
              <a:t>income inequality increased</a:t>
            </a:r>
            <a:r>
              <a:rPr lang="en-US" sz="3200" b="1" dirty="0">
                <a:solidFill>
                  <a:schemeClr val="tx1"/>
                </a:solidFill>
                <a:latin typeface="Leelawadee" panose="020B0502040204020203" pitchFamily="34" charset="-34"/>
                <a:cs typeface="Leelawadee" panose="020B0502040204020203" pitchFamily="34" charset="-34"/>
              </a:rPr>
              <a:t>. </a:t>
            </a:r>
            <a:br>
              <a:rPr lang="en-US" sz="3200" dirty="0">
                <a:solidFill>
                  <a:schemeClr val="tx1"/>
                </a:solidFill>
                <a:latin typeface="Leelawadee" panose="020B0502040204020203" pitchFamily="34" charset="-34"/>
                <a:cs typeface="Leelawadee" panose="020B0502040204020203" pitchFamily="34" charset="-34"/>
              </a:rPr>
            </a:br>
            <a:r>
              <a:rPr lang="en-US" sz="2200" dirty="0">
                <a:solidFill>
                  <a:schemeClr val="tx1"/>
                </a:solidFill>
                <a:latin typeface="Franklin Gothic Book" panose="020B0503020102020204" pitchFamily="34" charset="0"/>
                <a:cs typeface="Leelawadee" panose="020B0502040204020203" pitchFamily="34" charset="-34"/>
              </a:rPr>
              <a:t>HIV diagnosis rate by Gini Index at census tract level, race, and sex, Wisconsin, 2017–2020</a:t>
            </a:r>
            <a:endParaRPr lang="en-US" sz="2200" dirty="0">
              <a:solidFill>
                <a:schemeClr val="tx1"/>
              </a:solidFill>
              <a:latin typeface="Leelawadee" panose="020B0502040204020203" pitchFamily="34" charset="-34"/>
              <a:cs typeface="Leelawadee" panose="020B0502040204020203" pitchFamily="34" charset="-34"/>
            </a:endParaRPr>
          </a:p>
        </p:txBody>
      </p:sp>
      <p:sp>
        <p:nvSpPr>
          <p:cNvPr id="28" name="TextBox 31">
            <a:extLst>
              <a:ext uri="{FF2B5EF4-FFF2-40B4-BE49-F238E27FC236}">
                <a16:creationId xmlns:a16="http://schemas.microsoft.com/office/drawing/2014/main" id="{BEB36EAD-2732-407D-9AB2-AD47901BED2A}"/>
              </a:ext>
            </a:extLst>
          </p:cNvPr>
          <p:cNvSpPr txBox="1"/>
          <p:nvPr/>
        </p:nvSpPr>
        <p:spPr>
          <a:xfrm>
            <a:off x="272368" y="6163713"/>
            <a:ext cx="1927443" cy="611858"/>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All new diagnoses,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2017–2020</a:t>
            </a:r>
          </a:p>
        </p:txBody>
      </p:sp>
      <p:sp>
        <p:nvSpPr>
          <p:cNvPr id="5" name="TextBox 4">
            <a:extLst>
              <a:ext uri="{FF2B5EF4-FFF2-40B4-BE49-F238E27FC236}">
                <a16:creationId xmlns:a16="http://schemas.microsoft.com/office/drawing/2014/main" id="{B227249A-BAE0-4115-877A-5577201E627C}"/>
              </a:ext>
            </a:extLst>
          </p:cNvPr>
          <p:cNvSpPr txBox="1"/>
          <p:nvPr/>
        </p:nvSpPr>
        <p:spPr>
          <a:xfrm>
            <a:off x="9304421" y="1939615"/>
            <a:ext cx="2887579" cy="132343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Gini Index(%)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&lt;38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38.00–41.99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42.00–45.99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≥46</a:t>
            </a:r>
          </a:p>
        </p:txBody>
      </p:sp>
      <p:sp>
        <p:nvSpPr>
          <p:cNvPr id="6" name="Flowchart: Connector 5">
            <a:extLst>
              <a:ext uri="{FF2B5EF4-FFF2-40B4-BE49-F238E27FC236}">
                <a16:creationId xmlns:a16="http://schemas.microsoft.com/office/drawing/2014/main" id="{8DA4FC6B-9FFC-4905-84FA-38556CD647FD}"/>
              </a:ext>
            </a:extLst>
          </p:cNvPr>
          <p:cNvSpPr/>
          <p:nvPr/>
        </p:nvSpPr>
        <p:spPr>
          <a:xfrm>
            <a:off x="9406494" y="2293220"/>
            <a:ext cx="137160" cy="137160"/>
          </a:xfrm>
          <a:prstGeom prst="flowChartConnector">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lowchart: Connector 9">
            <a:extLst>
              <a:ext uri="{FF2B5EF4-FFF2-40B4-BE49-F238E27FC236}">
                <a16:creationId xmlns:a16="http://schemas.microsoft.com/office/drawing/2014/main" id="{E016CB89-0480-4CE8-B3F4-89A74543E2A7}"/>
              </a:ext>
            </a:extLst>
          </p:cNvPr>
          <p:cNvSpPr/>
          <p:nvPr/>
        </p:nvSpPr>
        <p:spPr>
          <a:xfrm>
            <a:off x="9408160" y="2541876"/>
            <a:ext cx="137160" cy="137160"/>
          </a:xfrm>
          <a:prstGeom prst="flowChartConnector">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lowchart: Connector 10">
            <a:extLst>
              <a:ext uri="{FF2B5EF4-FFF2-40B4-BE49-F238E27FC236}">
                <a16:creationId xmlns:a16="http://schemas.microsoft.com/office/drawing/2014/main" id="{E1187779-9E67-43BE-ABC5-D584FD5009AB}"/>
              </a:ext>
            </a:extLst>
          </p:cNvPr>
          <p:cNvSpPr/>
          <p:nvPr/>
        </p:nvSpPr>
        <p:spPr>
          <a:xfrm>
            <a:off x="9408163" y="2782511"/>
            <a:ext cx="137160" cy="137160"/>
          </a:xfrm>
          <a:prstGeom prst="flowChartConnector">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lowchart: Connector 11">
            <a:extLst>
              <a:ext uri="{FF2B5EF4-FFF2-40B4-BE49-F238E27FC236}">
                <a16:creationId xmlns:a16="http://schemas.microsoft.com/office/drawing/2014/main" id="{E4750AAB-BF36-40D4-A61B-A76CB32E23BA}"/>
              </a:ext>
            </a:extLst>
          </p:cNvPr>
          <p:cNvSpPr/>
          <p:nvPr/>
        </p:nvSpPr>
        <p:spPr>
          <a:xfrm>
            <a:off x="9408162" y="3030156"/>
            <a:ext cx="137160" cy="137160"/>
          </a:xfrm>
          <a:prstGeom prst="flowChart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31">
            <a:extLst>
              <a:ext uri="{FF2B5EF4-FFF2-40B4-BE49-F238E27FC236}">
                <a16:creationId xmlns:a16="http://schemas.microsoft.com/office/drawing/2014/main" id="{FF2937A4-E756-465E-94ED-5B096FF4DE1B}"/>
              </a:ext>
            </a:extLst>
          </p:cNvPr>
          <p:cNvSpPr txBox="1"/>
          <p:nvPr/>
        </p:nvSpPr>
        <p:spPr>
          <a:xfrm>
            <a:off x="2821958" y="6163713"/>
            <a:ext cx="4461855" cy="611858"/>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     Black                  Hispanic                  White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                                    </a:t>
            </a:r>
            <a:r>
              <a:rPr kumimoji="0" lang="en-US" sz="14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Male</a:t>
            </a:r>
          </a:p>
        </p:txBody>
      </p:sp>
      <p:sp>
        <p:nvSpPr>
          <p:cNvPr id="15" name="TextBox 31">
            <a:extLst>
              <a:ext uri="{FF2B5EF4-FFF2-40B4-BE49-F238E27FC236}">
                <a16:creationId xmlns:a16="http://schemas.microsoft.com/office/drawing/2014/main" id="{082C127E-FBDF-4877-B7E0-5CAF02B69005}"/>
              </a:ext>
            </a:extLst>
          </p:cNvPr>
          <p:cNvSpPr txBox="1"/>
          <p:nvPr/>
        </p:nvSpPr>
        <p:spPr>
          <a:xfrm>
            <a:off x="7663058" y="6163713"/>
            <a:ext cx="4319569" cy="611858"/>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      Black                   Hispanic                  White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                                    </a:t>
            </a:r>
            <a:r>
              <a:rPr kumimoji="0" lang="en-US" sz="14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Female</a:t>
            </a:r>
          </a:p>
        </p:txBody>
      </p:sp>
      <p:cxnSp>
        <p:nvCxnSpPr>
          <p:cNvPr id="7" name="Straight Connector 6">
            <a:extLst>
              <a:ext uri="{FF2B5EF4-FFF2-40B4-BE49-F238E27FC236}">
                <a16:creationId xmlns:a16="http://schemas.microsoft.com/office/drawing/2014/main" id="{649AC92E-5801-4789-BF74-AD36FBC0A973}"/>
              </a:ext>
            </a:extLst>
          </p:cNvPr>
          <p:cNvCxnSpPr/>
          <p:nvPr/>
        </p:nvCxnSpPr>
        <p:spPr>
          <a:xfrm flipH="1">
            <a:off x="2980596" y="6603575"/>
            <a:ext cx="1691640"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8B8367D-9AAA-4890-870F-CA997AB7A106}"/>
              </a:ext>
            </a:extLst>
          </p:cNvPr>
          <p:cNvCxnSpPr/>
          <p:nvPr/>
        </p:nvCxnSpPr>
        <p:spPr>
          <a:xfrm flipH="1">
            <a:off x="5378951" y="6603575"/>
            <a:ext cx="1828800"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43C314-28F2-4B82-89A8-B1D29BD43346}"/>
              </a:ext>
            </a:extLst>
          </p:cNvPr>
          <p:cNvCxnSpPr/>
          <p:nvPr/>
        </p:nvCxnSpPr>
        <p:spPr>
          <a:xfrm flipH="1">
            <a:off x="7799075" y="6603575"/>
            <a:ext cx="1744579"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DF28E0B-F4B7-4967-9B73-676F0AFC983B}"/>
              </a:ext>
            </a:extLst>
          </p:cNvPr>
          <p:cNvCxnSpPr/>
          <p:nvPr/>
        </p:nvCxnSpPr>
        <p:spPr>
          <a:xfrm flipH="1">
            <a:off x="10317560" y="6603575"/>
            <a:ext cx="1744579"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1428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a:solidFill>
                  <a:schemeClr val="bg1"/>
                </a:solidFill>
                <a:latin typeface="Leelawadee" panose="020B0502040204020203" pitchFamily="34" charset="-34"/>
                <a:cs typeface="Leelawadee" panose="020B0502040204020203" pitchFamily="34" charset="-34"/>
              </a:rPr>
              <a:t>Program Outcomes</a:t>
            </a:r>
          </a:p>
        </p:txBody>
      </p:sp>
      <p:sp>
        <p:nvSpPr>
          <p:cNvPr id="5" name="Text Placeholder 4"/>
          <p:cNvSpPr>
            <a:spLocks noGrp="1"/>
          </p:cNvSpPr>
          <p:nvPr>
            <p:ph type="body" idx="1"/>
          </p:nvPr>
        </p:nvSpPr>
        <p:spPr/>
        <p:txBody>
          <a:bodyPr/>
          <a:lstStyle/>
          <a:p>
            <a:r>
              <a:rPr lang="en-US" sz="2800" dirty="0">
                <a:solidFill>
                  <a:schemeClr val="bg1"/>
                </a:solidFill>
                <a:latin typeface="Franklin Gothic Book" panose="020B0503020102020204" pitchFamily="34" charset="0"/>
              </a:rPr>
              <a:t>HIV Care Services—Ryan White Program</a:t>
            </a:r>
          </a:p>
        </p:txBody>
      </p:sp>
      <p:sp>
        <p:nvSpPr>
          <p:cNvPr id="6" name="Action Button: Go Home 5">
            <a:hlinkClick r:id="rId3" action="ppaction://hlinksldjump" highlightClick="1"/>
            <a:extLst>
              <a:ext uri="{FF2B5EF4-FFF2-40B4-BE49-F238E27FC236}">
                <a16:creationId xmlns:a16="http://schemas.microsoft.com/office/drawing/2014/main" id="{97954570-AD71-4911-9BF2-7B6372038D05}"/>
              </a:ext>
            </a:extLst>
          </p:cNvPr>
          <p:cNvSpPr/>
          <p:nvPr/>
        </p:nvSpPr>
        <p:spPr>
          <a:xfrm>
            <a:off x="11456276" y="6074978"/>
            <a:ext cx="611492" cy="600981"/>
          </a:xfrm>
          <a:prstGeom prst="actionButtonHome">
            <a:avLst/>
          </a:prstGeom>
          <a:solidFill>
            <a:schemeClr val="bg1"/>
          </a:solidFill>
          <a:ln>
            <a:solidFill>
              <a:srgbClr val="0033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4017755"/>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800080"/>
      </a:accent1>
      <a:accent2>
        <a:srgbClr val="0033A1"/>
      </a:accent2>
      <a:accent3>
        <a:srgbClr val="2A5934"/>
      </a:accent3>
      <a:accent4>
        <a:srgbClr val="207C88"/>
      </a:accent4>
      <a:accent5>
        <a:srgbClr val="52057F"/>
      </a:accent5>
      <a:accent6>
        <a:srgbClr val="4F5A65"/>
      </a:accent6>
      <a:hlink>
        <a:srgbClr val="0652DD"/>
      </a:hlink>
      <a:folHlink>
        <a:srgbClr val="AA0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pg slides">
  <a:themeElements>
    <a:clrScheme name="Custom 1">
      <a:dk1>
        <a:sysClr val="windowText" lastClr="000000"/>
      </a:dk1>
      <a:lt1>
        <a:sysClr val="window" lastClr="FFFFFF"/>
      </a:lt1>
      <a:dk2>
        <a:srgbClr val="003D78"/>
      </a:dk2>
      <a:lt2>
        <a:srgbClr val="EEECE1"/>
      </a:lt2>
      <a:accent1>
        <a:srgbClr val="800080"/>
      </a:accent1>
      <a:accent2>
        <a:srgbClr val="0033A1"/>
      </a:accent2>
      <a:accent3>
        <a:srgbClr val="2A5934"/>
      </a:accent3>
      <a:accent4>
        <a:srgbClr val="207C88"/>
      </a:accent4>
      <a:accent5>
        <a:srgbClr val="52057F"/>
      </a:accent5>
      <a:accent6>
        <a:srgbClr val="4F5A65"/>
      </a:accent6>
      <a:hlink>
        <a:srgbClr val="0652DD"/>
      </a:hlink>
      <a:folHlink>
        <a:srgbClr val="AA00AA"/>
      </a:folHlink>
    </a:clrScheme>
    <a:fontScheme name="ppttemplate 2">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apg slides">
  <a:themeElements>
    <a:clrScheme name="Data Viz Style Guide">
      <a:dk1>
        <a:sysClr val="windowText" lastClr="000000"/>
      </a:dk1>
      <a:lt1>
        <a:sysClr val="window" lastClr="FFFFFF"/>
      </a:lt1>
      <a:dk2>
        <a:srgbClr val="003D78"/>
      </a:dk2>
      <a:lt2>
        <a:srgbClr val="EEECE1"/>
      </a:lt2>
      <a:accent1>
        <a:srgbClr val="800080"/>
      </a:accent1>
      <a:accent2>
        <a:srgbClr val="0033A1"/>
      </a:accent2>
      <a:accent3>
        <a:srgbClr val="2A5934"/>
      </a:accent3>
      <a:accent4>
        <a:srgbClr val="207C88"/>
      </a:accent4>
      <a:accent5>
        <a:srgbClr val="52057F"/>
      </a:accent5>
      <a:accent6>
        <a:srgbClr val="4F5A65"/>
      </a:accent6>
      <a:hlink>
        <a:srgbClr val="0652DD"/>
      </a:hlink>
      <a:folHlink>
        <a:srgbClr val="AA00AA"/>
      </a:folHlink>
    </a:clrScheme>
    <a:fontScheme name="ppttemplate 2">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Custom 2">
      <a:dk1>
        <a:sysClr val="windowText" lastClr="000000"/>
      </a:dk1>
      <a:lt1>
        <a:sysClr val="window" lastClr="FFFFFF"/>
      </a:lt1>
      <a:dk2>
        <a:srgbClr val="1F497D"/>
      </a:dk2>
      <a:lt2>
        <a:srgbClr val="EEECE1"/>
      </a:lt2>
      <a:accent1>
        <a:srgbClr val="800080"/>
      </a:accent1>
      <a:accent2>
        <a:srgbClr val="0033A1"/>
      </a:accent2>
      <a:accent3>
        <a:srgbClr val="2A5934"/>
      </a:accent3>
      <a:accent4>
        <a:srgbClr val="207C88"/>
      </a:accent4>
      <a:accent5>
        <a:srgbClr val="52057F"/>
      </a:accent5>
      <a:accent6>
        <a:srgbClr val="4F5A65"/>
      </a:accent6>
      <a:hlink>
        <a:srgbClr val="0652DD"/>
      </a:hlink>
      <a:folHlink>
        <a:srgbClr val="AA0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sapg slides">
  <a:themeElements>
    <a:clrScheme name="Data Viz Style Guide">
      <a:dk1>
        <a:sysClr val="windowText" lastClr="000000"/>
      </a:dk1>
      <a:lt1>
        <a:sysClr val="window" lastClr="FFFFFF"/>
      </a:lt1>
      <a:dk2>
        <a:srgbClr val="003D78"/>
      </a:dk2>
      <a:lt2>
        <a:srgbClr val="EEECE1"/>
      </a:lt2>
      <a:accent1>
        <a:srgbClr val="800080"/>
      </a:accent1>
      <a:accent2>
        <a:srgbClr val="0033A1"/>
      </a:accent2>
      <a:accent3>
        <a:srgbClr val="2A5934"/>
      </a:accent3>
      <a:accent4>
        <a:srgbClr val="207C88"/>
      </a:accent4>
      <a:accent5>
        <a:srgbClr val="52057F"/>
      </a:accent5>
      <a:accent6>
        <a:srgbClr val="4F5A65"/>
      </a:accent6>
      <a:hlink>
        <a:srgbClr val="0652DD"/>
      </a:hlink>
      <a:folHlink>
        <a:srgbClr val="AA00AA"/>
      </a:folHlink>
    </a:clrScheme>
    <a:fontScheme name="ppttemplate 2">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ysClr val="windowText" lastClr="000000"/>
    </a:dk1>
    <a:lt1>
      <a:sysClr val="window" lastClr="FFFFFF"/>
    </a:lt1>
    <a:dk2>
      <a:srgbClr val="1F497D"/>
    </a:dk2>
    <a:lt2>
      <a:srgbClr val="EEECE1"/>
    </a:lt2>
    <a:accent1>
      <a:srgbClr val="800080"/>
    </a:accent1>
    <a:accent2>
      <a:srgbClr val="0033A1"/>
    </a:accent2>
    <a:accent3>
      <a:srgbClr val="2A5934"/>
    </a:accent3>
    <a:accent4>
      <a:srgbClr val="207C88"/>
    </a:accent4>
    <a:accent5>
      <a:srgbClr val="52057F"/>
    </a:accent5>
    <a:accent6>
      <a:srgbClr val="4F5A65"/>
    </a:accent6>
    <a:hlink>
      <a:srgbClr val="0652DD"/>
    </a:hlink>
    <a:folHlink>
      <a:srgbClr val="AA00AA"/>
    </a:folHlink>
  </a:clrScheme>
  <a:fontScheme name="ODS Theme">
    <a:majorFont>
      <a:latin typeface="Courier New"/>
      <a:ea typeface=""/>
      <a:cs typeface=""/>
    </a:majorFont>
    <a:minorFont>
      <a:latin typeface="Courier New"/>
      <a:ea typeface=""/>
      <a:cs typeface=""/>
    </a:minorFont>
  </a:fontScheme>
  <a:fmtScheme name="ODS Theme">
    <a:fillStyleLst>
      <a:solidFill>
        <a:schemeClr val="phClr"/>
      </a:solidFill>
      <a:solidFill>
        <a:schemeClr val="phClr"/>
      </a:solidFill>
      <a:solidFill>
        <a:schemeClr val="phClr"/>
      </a:soli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Override>
</file>

<file path=ppt/theme/themeOverride10.xml><?xml version="1.0" encoding="utf-8"?>
<a:themeOverride xmlns:a="http://schemas.openxmlformats.org/drawingml/2006/main">
  <a:clrScheme name="Custom 2">
    <a:dk1>
      <a:sysClr val="windowText" lastClr="000000"/>
    </a:dk1>
    <a:lt1>
      <a:sysClr val="window" lastClr="FFFFFF"/>
    </a:lt1>
    <a:dk2>
      <a:srgbClr val="1F497D"/>
    </a:dk2>
    <a:lt2>
      <a:srgbClr val="EEECE1"/>
    </a:lt2>
    <a:accent1>
      <a:srgbClr val="800080"/>
    </a:accent1>
    <a:accent2>
      <a:srgbClr val="0033A1"/>
    </a:accent2>
    <a:accent3>
      <a:srgbClr val="2A5934"/>
    </a:accent3>
    <a:accent4>
      <a:srgbClr val="207C88"/>
    </a:accent4>
    <a:accent5>
      <a:srgbClr val="52057F"/>
    </a:accent5>
    <a:accent6>
      <a:srgbClr val="4F5A65"/>
    </a:accent6>
    <a:hlink>
      <a:srgbClr val="0652DD"/>
    </a:hlink>
    <a:folHlink>
      <a:srgbClr val="AA00AA"/>
    </a:folHlink>
  </a:clrScheme>
  <a:fontScheme name="ODS Theme">
    <a:majorFont>
      <a:latin typeface="Courier New"/>
      <a:ea typeface=""/>
      <a:cs typeface=""/>
    </a:majorFont>
    <a:minorFont>
      <a:latin typeface="Courier New"/>
      <a:ea typeface=""/>
      <a:cs typeface=""/>
    </a:minorFont>
  </a:fontScheme>
  <a:fmtScheme name="ODS Theme">
    <a:fillStyleLst>
      <a:solidFill>
        <a:schemeClr val="phClr"/>
      </a:solidFill>
      <a:solidFill>
        <a:schemeClr val="phClr"/>
      </a:solidFill>
      <a:solidFill>
        <a:schemeClr val="phClr"/>
      </a:soli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Override>
</file>

<file path=ppt/theme/themeOverride11.xml><?xml version="1.0" encoding="utf-8"?>
<a:themeOverride xmlns:a="http://schemas.openxmlformats.org/drawingml/2006/main">
  <a:clrScheme name="Custom 2">
    <a:dk1>
      <a:sysClr val="windowText" lastClr="000000"/>
    </a:dk1>
    <a:lt1>
      <a:sysClr val="window" lastClr="FFFFFF"/>
    </a:lt1>
    <a:dk2>
      <a:srgbClr val="1F497D"/>
    </a:dk2>
    <a:lt2>
      <a:srgbClr val="EEECE1"/>
    </a:lt2>
    <a:accent1>
      <a:srgbClr val="800080"/>
    </a:accent1>
    <a:accent2>
      <a:srgbClr val="0033A1"/>
    </a:accent2>
    <a:accent3>
      <a:srgbClr val="2A5934"/>
    </a:accent3>
    <a:accent4>
      <a:srgbClr val="207C88"/>
    </a:accent4>
    <a:accent5>
      <a:srgbClr val="52057F"/>
    </a:accent5>
    <a:accent6>
      <a:srgbClr val="4F5A65"/>
    </a:accent6>
    <a:hlink>
      <a:srgbClr val="0652DD"/>
    </a:hlink>
    <a:folHlink>
      <a:srgbClr val="AA00AA"/>
    </a:folHlink>
  </a:clrScheme>
  <a:fontScheme name="ODS Theme">
    <a:majorFont>
      <a:latin typeface="Courier New"/>
      <a:ea typeface=""/>
      <a:cs typeface=""/>
    </a:majorFont>
    <a:minorFont>
      <a:latin typeface="Courier New"/>
      <a:ea typeface=""/>
      <a:cs typeface=""/>
    </a:minorFont>
  </a:fontScheme>
  <a:fmtScheme name="ODS Theme">
    <a:fillStyleLst>
      <a:solidFill>
        <a:schemeClr val="phClr"/>
      </a:solidFill>
      <a:solidFill>
        <a:schemeClr val="phClr"/>
      </a:solidFill>
      <a:solidFill>
        <a:schemeClr val="phClr"/>
      </a:soli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Override>
</file>

<file path=ppt/theme/themeOverride12.xml><?xml version="1.0" encoding="utf-8"?>
<a:themeOverride xmlns:a="http://schemas.openxmlformats.org/drawingml/2006/main">
  <a:clrScheme name="Custom 2">
    <a:dk1>
      <a:sysClr val="windowText" lastClr="000000"/>
    </a:dk1>
    <a:lt1>
      <a:sysClr val="window" lastClr="FFFFFF"/>
    </a:lt1>
    <a:dk2>
      <a:srgbClr val="1F497D"/>
    </a:dk2>
    <a:lt2>
      <a:srgbClr val="EEECE1"/>
    </a:lt2>
    <a:accent1>
      <a:srgbClr val="800080"/>
    </a:accent1>
    <a:accent2>
      <a:srgbClr val="0033A1"/>
    </a:accent2>
    <a:accent3>
      <a:srgbClr val="2A5934"/>
    </a:accent3>
    <a:accent4>
      <a:srgbClr val="207C88"/>
    </a:accent4>
    <a:accent5>
      <a:srgbClr val="52057F"/>
    </a:accent5>
    <a:accent6>
      <a:srgbClr val="4F5A65"/>
    </a:accent6>
    <a:hlink>
      <a:srgbClr val="0652DD"/>
    </a:hlink>
    <a:folHlink>
      <a:srgbClr val="AA00AA"/>
    </a:folHlink>
  </a:clrScheme>
  <a:fontScheme name="ODS Theme">
    <a:majorFont>
      <a:latin typeface="Courier New"/>
      <a:ea typeface=""/>
      <a:cs typeface=""/>
    </a:majorFont>
    <a:minorFont>
      <a:latin typeface="Courier New"/>
      <a:ea typeface=""/>
      <a:cs typeface=""/>
    </a:minorFont>
  </a:fontScheme>
  <a:fmtScheme name="ODS Theme">
    <a:fillStyleLst>
      <a:solidFill>
        <a:schemeClr val="phClr"/>
      </a:solidFill>
      <a:solidFill>
        <a:schemeClr val="phClr"/>
      </a:solidFill>
      <a:solidFill>
        <a:schemeClr val="phClr"/>
      </a:soli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Override>
</file>

<file path=ppt/theme/themeOverride13.xml><?xml version="1.0" encoding="utf-8"?>
<a:themeOverride xmlns:a="http://schemas.openxmlformats.org/drawingml/2006/main">
  <a:clrScheme name="Custom 2">
    <a:dk1>
      <a:sysClr val="windowText" lastClr="000000"/>
    </a:dk1>
    <a:lt1>
      <a:sysClr val="window" lastClr="FFFFFF"/>
    </a:lt1>
    <a:dk2>
      <a:srgbClr val="1F497D"/>
    </a:dk2>
    <a:lt2>
      <a:srgbClr val="EEECE1"/>
    </a:lt2>
    <a:accent1>
      <a:srgbClr val="800080"/>
    </a:accent1>
    <a:accent2>
      <a:srgbClr val="0033A1"/>
    </a:accent2>
    <a:accent3>
      <a:srgbClr val="2A5934"/>
    </a:accent3>
    <a:accent4>
      <a:srgbClr val="207C88"/>
    </a:accent4>
    <a:accent5>
      <a:srgbClr val="52057F"/>
    </a:accent5>
    <a:accent6>
      <a:srgbClr val="4F5A65"/>
    </a:accent6>
    <a:hlink>
      <a:srgbClr val="0652DD"/>
    </a:hlink>
    <a:folHlink>
      <a:srgbClr val="AA00AA"/>
    </a:folHlink>
  </a:clrScheme>
  <a:fontScheme name="ODS Theme">
    <a:majorFont>
      <a:latin typeface="Courier New"/>
      <a:ea typeface=""/>
      <a:cs typeface=""/>
    </a:majorFont>
    <a:minorFont>
      <a:latin typeface="Courier New"/>
      <a:ea typeface=""/>
      <a:cs typeface=""/>
    </a:minorFont>
  </a:fontScheme>
  <a:fmtScheme name="ODS Theme">
    <a:fillStyleLst>
      <a:solidFill>
        <a:schemeClr val="phClr"/>
      </a:solidFill>
      <a:solidFill>
        <a:schemeClr val="phClr"/>
      </a:solidFill>
      <a:solidFill>
        <a:schemeClr val="phClr"/>
      </a:soli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Override>
</file>

<file path=ppt/theme/themeOverride14.xml><?xml version="1.0" encoding="utf-8"?>
<a:themeOverride xmlns:a="http://schemas.openxmlformats.org/drawingml/2006/main">
  <a:clrScheme name="Custom 2">
    <a:dk1>
      <a:sysClr val="windowText" lastClr="000000"/>
    </a:dk1>
    <a:lt1>
      <a:sysClr val="window" lastClr="FFFFFF"/>
    </a:lt1>
    <a:dk2>
      <a:srgbClr val="1F497D"/>
    </a:dk2>
    <a:lt2>
      <a:srgbClr val="EEECE1"/>
    </a:lt2>
    <a:accent1>
      <a:srgbClr val="800080"/>
    </a:accent1>
    <a:accent2>
      <a:srgbClr val="0033A1"/>
    </a:accent2>
    <a:accent3>
      <a:srgbClr val="2A5934"/>
    </a:accent3>
    <a:accent4>
      <a:srgbClr val="207C88"/>
    </a:accent4>
    <a:accent5>
      <a:srgbClr val="52057F"/>
    </a:accent5>
    <a:accent6>
      <a:srgbClr val="4F5A65"/>
    </a:accent6>
    <a:hlink>
      <a:srgbClr val="0652DD"/>
    </a:hlink>
    <a:folHlink>
      <a:srgbClr val="AA00AA"/>
    </a:folHlink>
  </a:clrScheme>
  <a:fontScheme name="ODS Theme">
    <a:majorFont>
      <a:latin typeface="Courier New"/>
      <a:ea typeface=""/>
      <a:cs typeface=""/>
    </a:majorFont>
    <a:minorFont>
      <a:latin typeface="Courier New"/>
      <a:ea typeface=""/>
      <a:cs typeface=""/>
    </a:minorFont>
  </a:fontScheme>
  <a:fmtScheme name="ODS Theme">
    <a:fillStyleLst>
      <a:solidFill>
        <a:schemeClr val="phClr"/>
      </a:solidFill>
      <a:solidFill>
        <a:schemeClr val="phClr"/>
      </a:solidFill>
      <a:solidFill>
        <a:schemeClr val="phClr"/>
      </a:soli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Override>
</file>

<file path=ppt/theme/themeOverride15.xml><?xml version="1.0" encoding="utf-8"?>
<a:themeOverride xmlns:a="http://schemas.openxmlformats.org/drawingml/2006/main">
  <a:clrScheme name="Custom 2">
    <a:dk1>
      <a:sysClr val="windowText" lastClr="000000"/>
    </a:dk1>
    <a:lt1>
      <a:sysClr val="window" lastClr="FFFFFF"/>
    </a:lt1>
    <a:dk2>
      <a:srgbClr val="1F497D"/>
    </a:dk2>
    <a:lt2>
      <a:srgbClr val="EEECE1"/>
    </a:lt2>
    <a:accent1>
      <a:srgbClr val="800080"/>
    </a:accent1>
    <a:accent2>
      <a:srgbClr val="0033A1"/>
    </a:accent2>
    <a:accent3>
      <a:srgbClr val="2A5934"/>
    </a:accent3>
    <a:accent4>
      <a:srgbClr val="207C88"/>
    </a:accent4>
    <a:accent5>
      <a:srgbClr val="52057F"/>
    </a:accent5>
    <a:accent6>
      <a:srgbClr val="4F5A65"/>
    </a:accent6>
    <a:hlink>
      <a:srgbClr val="0652DD"/>
    </a:hlink>
    <a:folHlink>
      <a:srgbClr val="AA00AA"/>
    </a:folHlink>
  </a:clrScheme>
  <a:fontScheme name="ODS Theme">
    <a:majorFont>
      <a:latin typeface="Courier New"/>
      <a:ea typeface=""/>
      <a:cs typeface=""/>
    </a:majorFont>
    <a:minorFont>
      <a:latin typeface="Courier New"/>
      <a:ea typeface=""/>
      <a:cs typeface=""/>
    </a:minorFont>
  </a:fontScheme>
  <a:fmtScheme name="ODS Theme">
    <a:fillStyleLst>
      <a:solidFill>
        <a:schemeClr val="phClr"/>
      </a:solidFill>
      <a:solidFill>
        <a:schemeClr val="phClr"/>
      </a:solidFill>
      <a:solidFill>
        <a:schemeClr val="phClr"/>
      </a:soli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Override>
</file>

<file path=ppt/theme/themeOverride16.xml><?xml version="1.0" encoding="utf-8"?>
<a:themeOverride xmlns:a="http://schemas.openxmlformats.org/drawingml/2006/main">
  <a:clrScheme name="Custom 2">
    <a:dk1>
      <a:sysClr val="windowText" lastClr="000000"/>
    </a:dk1>
    <a:lt1>
      <a:sysClr val="window" lastClr="FFFFFF"/>
    </a:lt1>
    <a:dk2>
      <a:srgbClr val="1F497D"/>
    </a:dk2>
    <a:lt2>
      <a:srgbClr val="EEECE1"/>
    </a:lt2>
    <a:accent1>
      <a:srgbClr val="800080"/>
    </a:accent1>
    <a:accent2>
      <a:srgbClr val="0033A1"/>
    </a:accent2>
    <a:accent3>
      <a:srgbClr val="2A5934"/>
    </a:accent3>
    <a:accent4>
      <a:srgbClr val="207C88"/>
    </a:accent4>
    <a:accent5>
      <a:srgbClr val="52057F"/>
    </a:accent5>
    <a:accent6>
      <a:srgbClr val="4F5A65"/>
    </a:accent6>
    <a:hlink>
      <a:srgbClr val="0652DD"/>
    </a:hlink>
    <a:folHlink>
      <a:srgbClr val="AA00AA"/>
    </a:folHlink>
  </a:clrScheme>
  <a:fontScheme name="ODS Theme">
    <a:majorFont>
      <a:latin typeface="Courier New"/>
      <a:ea typeface=""/>
      <a:cs typeface=""/>
    </a:majorFont>
    <a:minorFont>
      <a:latin typeface="Courier New"/>
      <a:ea typeface=""/>
      <a:cs typeface=""/>
    </a:minorFont>
  </a:fontScheme>
  <a:fmtScheme name="ODS Theme">
    <a:fillStyleLst>
      <a:solidFill>
        <a:schemeClr val="phClr"/>
      </a:solidFill>
      <a:solidFill>
        <a:schemeClr val="phClr"/>
      </a:solidFill>
      <a:solidFill>
        <a:schemeClr val="phClr"/>
      </a:soli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Override>
</file>

<file path=ppt/theme/themeOverride17.xml><?xml version="1.0" encoding="utf-8"?>
<a:themeOverride xmlns:a="http://schemas.openxmlformats.org/drawingml/2006/main">
  <a:clrScheme name="Custom 2">
    <a:dk1>
      <a:sysClr val="windowText" lastClr="000000"/>
    </a:dk1>
    <a:lt1>
      <a:sysClr val="window" lastClr="FFFFFF"/>
    </a:lt1>
    <a:dk2>
      <a:srgbClr val="1F497D"/>
    </a:dk2>
    <a:lt2>
      <a:srgbClr val="EEECE1"/>
    </a:lt2>
    <a:accent1>
      <a:srgbClr val="800080"/>
    </a:accent1>
    <a:accent2>
      <a:srgbClr val="0033A1"/>
    </a:accent2>
    <a:accent3>
      <a:srgbClr val="2A5934"/>
    </a:accent3>
    <a:accent4>
      <a:srgbClr val="207C88"/>
    </a:accent4>
    <a:accent5>
      <a:srgbClr val="52057F"/>
    </a:accent5>
    <a:accent6>
      <a:srgbClr val="4F5A65"/>
    </a:accent6>
    <a:hlink>
      <a:srgbClr val="0652DD"/>
    </a:hlink>
    <a:folHlink>
      <a:srgbClr val="AA0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Custom 2">
    <a:dk1>
      <a:sysClr val="windowText" lastClr="000000"/>
    </a:dk1>
    <a:lt1>
      <a:sysClr val="window" lastClr="FFFFFF"/>
    </a:lt1>
    <a:dk2>
      <a:srgbClr val="1F497D"/>
    </a:dk2>
    <a:lt2>
      <a:srgbClr val="EEECE1"/>
    </a:lt2>
    <a:accent1>
      <a:srgbClr val="800080"/>
    </a:accent1>
    <a:accent2>
      <a:srgbClr val="0033A1"/>
    </a:accent2>
    <a:accent3>
      <a:srgbClr val="2A5934"/>
    </a:accent3>
    <a:accent4>
      <a:srgbClr val="207C88"/>
    </a:accent4>
    <a:accent5>
      <a:srgbClr val="52057F"/>
    </a:accent5>
    <a:accent6>
      <a:srgbClr val="4F5A65"/>
    </a:accent6>
    <a:hlink>
      <a:srgbClr val="0652DD"/>
    </a:hlink>
    <a:folHlink>
      <a:srgbClr val="AA0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Custom 2">
    <a:dk1>
      <a:sysClr val="windowText" lastClr="000000"/>
    </a:dk1>
    <a:lt1>
      <a:sysClr val="window" lastClr="FFFFFF"/>
    </a:lt1>
    <a:dk2>
      <a:srgbClr val="1F497D"/>
    </a:dk2>
    <a:lt2>
      <a:srgbClr val="EEECE1"/>
    </a:lt2>
    <a:accent1>
      <a:srgbClr val="800080"/>
    </a:accent1>
    <a:accent2>
      <a:srgbClr val="0033A1"/>
    </a:accent2>
    <a:accent3>
      <a:srgbClr val="2A5934"/>
    </a:accent3>
    <a:accent4>
      <a:srgbClr val="207C88"/>
    </a:accent4>
    <a:accent5>
      <a:srgbClr val="52057F"/>
    </a:accent5>
    <a:accent6>
      <a:srgbClr val="4F5A65"/>
    </a:accent6>
    <a:hlink>
      <a:srgbClr val="0652DD"/>
    </a:hlink>
    <a:folHlink>
      <a:srgbClr val="AA0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2">
    <a:dk1>
      <a:sysClr val="windowText" lastClr="000000"/>
    </a:dk1>
    <a:lt1>
      <a:sysClr val="window" lastClr="FFFFFF"/>
    </a:lt1>
    <a:dk2>
      <a:srgbClr val="1F497D"/>
    </a:dk2>
    <a:lt2>
      <a:srgbClr val="EEECE1"/>
    </a:lt2>
    <a:accent1>
      <a:srgbClr val="800080"/>
    </a:accent1>
    <a:accent2>
      <a:srgbClr val="0033A1"/>
    </a:accent2>
    <a:accent3>
      <a:srgbClr val="2A5934"/>
    </a:accent3>
    <a:accent4>
      <a:srgbClr val="207C88"/>
    </a:accent4>
    <a:accent5>
      <a:srgbClr val="52057F"/>
    </a:accent5>
    <a:accent6>
      <a:srgbClr val="4F5A65"/>
    </a:accent6>
    <a:hlink>
      <a:srgbClr val="0652DD"/>
    </a:hlink>
    <a:folHlink>
      <a:srgbClr val="AA00AA"/>
    </a:folHlink>
  </a:clrScheme>
  <a:fontScheme name="ODS Theme">
    <a:majorFont>
      <a:latin typeface="Courier New"/>
      <a:ea typeface=""/>
      <a:cs typeface=""/>
    </a:majorFont>
    <a:minorFont>
      <a:latin typeface="Courier New"/>
      <a:ea typeface=""/>
      <a:cs typeface=""/>
    </a:minorFont>
  </a:fontScheme>
  <a:fmtScheme name="ODS Theme">
    <a:fillStyleLst>
      <a:solidFill>
        <a:schemeClr val="phClr"/>
      </a:solidFill>
      <a:solidFill>
        <a:schemeClr val="phClr"/>
      </a:solidFill>
      <a:solidFill>
        <a:schemeClr val="phClr"/>
      </a:soli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Override>
</file>

<file path=ppt/theme/themeOverride20.xml><?xml version="1.0" encoding="utf-8"?>
<a:themeOverride xmlns:a="http://schemas.openxmlformats.org/drawingml/2006/main">
  <a:clrScheme name="Custom 2">
    <a:dk1>
      <a:sysClr val="windowText" lastClr="000000"/>
    </a:dk1>
    <a:lt1>
      <a:sysClr val="window" lastClr="FFFFFF"/>
    </a:lt1>
    <a:dk2>
      <a:srgbClr val="1F497D"/>
    </a:dk2>
    <a:lt2>
      <a:srgbClr val="EEECE1"/>
    </a:lt2>
    <a:accent1>
      <a:srgbClr val="800080"/>
    </a:accent1>
    <a:accent2>
      <a:srgbClr val="0033A1"/>
    </a:accent2>
    <a:accent3>
      <a:srgbClr val="2A5934"/>
    </a:accent3>
    <a:accent4>
      <a:srgbClr val="207C88"/>
    </a:accent4>
    <a:accent5>
      <a:srgbClr val="52057F"/>
    </a:accent5>
    <a:accent6>
      <a:srgbClr val="4F5A65"/>
    </a:accent6>
    <a:hlink>
      <a:srgbClr val="0652DD"/>
    </a:hlink>
    <a:folHlink>
      <a:srgbClr val="AA0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800080"/>
    </a:accent1>
    <a:accent2>
      <a:srgbClr val="0033A1"/>
    </a:accent2>
    <a:accent3>
      <a:srgbClr val="2A5934"/>
    </a:accent3>
    <a:accent4>
      <a:srgbClr val="207C88"/>
    </a:accent4>
    <a:accent5>
      <a:srgbClr val="52057F"/>
    </a:accent5>
    <a:accent6>
      <a:srgbClr val="4F5A65"/>
    </a:accent6>
    <a:hlink>
      <a:srgbClr val="0652DD"/>
    </a:hlink>
    <a:folHlink>
      <a:srgbClr val="AA0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2">
    <a:dk1>
      <a:sysClr val="windowText" lastClr="000000"/>
    </a:dk1>
    <a:lt1>
      <a:sysClr val="window" lastClr="FFFFFF"/>
    </a:lt1>
    <a:dk2>
      <a:srgbClr val="1F497D"/>
    </a:dk2>
    <a:lt2>
      <a:srgbClr val="EEECE1"/>
    </a:lt2>
    <a:accent1>
      <a:srgbClr val="800080"/>
    </a:accent1>
    <a:accent2>
      <a:srgbClr val="0033A1"/>
    </a:accent2>
    <a:accent3>
      <a:srgbClr val="2A5934"/>
    </a:accent3>
    <a:accent4>
      <a:srgbClr val="207C88"/>
    </a:accent4>
    <a:accent5>
      <a:srgbClr val="52057F"/>
    </a:accent5>
    <a:accent6>
      <a:srgbClr val="4F5A65"/>
    </a:accent6>
    <a:hlink>
      <a:srgbClr val="0652DD"/>
    </a:hlink>
    <a:folHlink>
      <a:srgbClr val="AA00AA"/>
    </a:folHlink>
  </a:clrScheme>
  <a:fontScheme name="ODS Theme">
    <a:majorFont>
      <a:latin typeface="Courier New"/>
      <a:ea typeface=""/>
      <a:cs typeface=""/>
    </a:majorFont>
    <a:minorFont>
      <a:latin typeface="Courier New"/>
      <a:ea typeface=""/>
      <a:cs typeface=""/>
    </a:minorFont>
  </a:fontScheme>
  <a:fmtScheme name="ODS Theme">
    <a:fillStyleLst>
      <a:solidFill>
        <a:schemeClr val="phClr"/>
      </a:solidFill>
      <a:solidFill>
        <a:schemeClr val="phClr"/>
      </a:solidFill>
      <a:solidFill>
        <a:schemeClr val="phClr"/>
      </a:soli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Override>
</file>

<file path=ppt/theme/themeOverride4.xml><?xml version="1.0" encoding="utf-8"?>
<a:themeOverride xmlns:a="http://schemas.openxmlformats.org/drawingml/2006/main">
  <a:clrScheme name="Custom 2">
    <a:dk1>
      <a:sysClr val="windowText" lastClr="000000"/>
    </a:dk1>
    <a:lt1>
      <a:sysClr val="window" lastClr="FFFFFF"/>
    </a:lt1>
    <a:dk2>
      <a:srgbClr val="1F497D"/>
    </a:dk2>
    <a:lt2>
      <a:srgbClr val="EEECE1"/>
    </a:lt2>
    <a:accent1>
      <a:srgbClr val="800080"/>
    </a:accent1>
    <a:accent2>
      <a:srgbClr val="0033A1"/>
    </a:accent2>
    <a:accent3>
      <a:srgbClr val="2A5934"/>
    </a:accent3>
    <a:accent4>
      <a:srgbClr val="207C88"/>
    </a:accent4>
    <a:accent5>
      <a:srgbClr val="52057F"/>
    </a:accent5>
    <a:accent6>
      <a:srgbClr val="4F5A65"/>
    </a:accent6>
    <a:hlink>
      <a:srgbClr val="0652DD"/>
    </a:hlink>
    <a:folHlink>
      <a:srgbClr val="AA00AA"/>
    </a:folHlink>
  </a:clrScheme>
  <a:fontScheme name="ODS Theme">
    <a:majorFont>
      <a:latin typeface="Courier New"/>
      <a:ea typeface=""/>
      <a:cs typeface=""/>
    </a:majorFont>
    <a:minorFont>
      <a:latin typeface="Courier New"/>
      <a:ea typeface=""/>
      <a:cs typeface=""/>
    </a:minorFont>
  </a:fontScheme>
  <a:fmtScheme name="ODS Theme">
    <a:fillStyleLst>
      <a:solidFill>
        <a:schemeClr val="phClr"/>
      </a:solidFill>
      <a:solidFill>
        <a:schemeClr val="phClr"/>
      </a:solidFill>
      <a:solidFill>
        <a:schemeClr val="phClr"/>
      </a:soli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Override>
</file>

<file path=ppt/theme/themeOverride5.xml><?xml version="1.0" encoding="utf-8"?>
<a:themeOverride xmlns:a="http://schemas.openxmlformats.org/drawingml/2006/main">
  <a:clrScheme name="Custom 2">
    <a:dk1>
      <a:sysClr val="windowText" lastClr="000000"/>
    </a:dk1>
    <a:lt1>
      <a:sysClr val="window" lastClr="FFFFFF"/>
    </a:lt1>
    <a:dk2>
      <a:srgbClr val="1F497D"/>
    </a:dk2>
    <a:lt2>
      <a:srgbClr val="EEECE1"/>
    </a:lt2>
    <a:accent1>
      <a:srgbClr val="800080"/>
    </a:accent1>
    <a:accent2>
      <a:srgbClr val="0033A1"/>
    </a:accent2>
    <a:accent3>
      <a:srgbClr val="2A5934"/>
    </a:accent3>
    <a:accent4>
      <a:srgbClr val="207C88"/>
    </a:accent4>
    <a:accent5>
      <a:srgbClr val="52057F"/>
    </a:accent5>
    <a:accent6>
      <a:srgbClr val="4F5A65"/>
    </a:accent6>
    <a:hlink>
      <a:srgbClr val="0652DD"/>
    </a:hlink>
    <a:folHlink>
      <a:srgbClr val="AA00AA"/>
    </a:folHlink>
  </a:clrScheme>
  <a:fontScheme name="ODS Theme">
    <a:majorFont>
      <a:latin typeface="Courier New"/>
      <a:ea typeface=""/>
      <a:cs typeface=""/>
    </a:majorFont>
    <a:minorFont>
      <a:latin typeface="Courier New"/>
      <a:ea typeface=""/>
      <a:cs typeface=""/>
    </a:minorFont>
  </a:fontScheme>
  <a:fmtScheme name="ODS Theme">
    <a:fillStyleLst>
      <a:solidFill>
        <a:schemeClr val="phClr"/>
      </a:solidFill>
      <a:solidFill>
        <a:schemeClr val="phClr"/>
      </a:solidFill>
      <a:solidFill>
        <a:schemeClr val="phClr"/>
      </a:soli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Override>
</file>

<file path=ppt/theme/themeOverride6.xml><?xml version="1.0" encoding="utf-8"?>
<a:themeOverride xmlns:a="http://schemas.openxmlformats.org/drawingml/2006/main">
  <a:clrScheme name="Custom 2">
    <a:dk1>
      <a:sysClr val="windowText" lastClr="000000"/>
    </a:dk1>
    <a:lt1>
      <a:sysClr val="window" lastClr="FFFFFF"/>
    </a:lt1>
    <a:dk2>
      <a:srgbClr val="1F497D"/>
    </a:dk2>
    <a:lt2>
      <a:srgbClr val="EEECE1"/>
    </a:lt2>
    <a:accent1>
      <a:srgbClr val="800080"/>
    </a:accent1>
    <a:accent2>
      <a:srgbClr val="0033A1"/>
    </a:accent2>
    <a:accent3>
      <a:srgbClr val="2A5934"/>
    </a:accent3>
    <a:accent4>
      <a:srgbClr val="207C88"/>
    </a:accent4>
    <a:accent5>
      <a:srgbClr val="52057F"/>
    </a:accent5>
    <a:accent6>
      <a:srgbClr val="4F5A65"/>
    </a:accent6>
    <a:hlink>
      <a:srgbClr val="0652DD"/>
    </a:hlink>
    <a:folHlink>
      <a:srgbClr val="AA00AA"/>
    </a:folHlink>
  </a:clrScheme>
  <a:fontScheme name="ODS Theme">
    <a:majorFont>
      <a:latin typeface="Courier New"/>
      <a:ea typeface=""/>
      <a:cs typeface=""/>
    </a:majorFont>
    <a:minorFont>
      <a:latin typeface="Courier New"/>
      <a:ea typeface=""/>
      <a:cs typeface=""/>
    </a:minorFont>
  </a:fontScheme>
  <a:fmtScheme name="ODS Theme">
    <a:fillStyleLst>
      <a:solidFill>
        <a:schemeClr val="phClr"/>
      </a:solidFill>
      <a:solidFill>
        <a:schemeClr val="phClr"/>
      </a:solidFill>
      <a:solidFill>
        <a:schemeClr val="phClr"/>
      </a:soli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Override>
</file>

<file path=ppt/theme/themeOverride7.xml><?xml version="1.0" encoding="utf-8"?>
<a:themeOverride xmlns:a="http://schemas.openxmlformats.org/drawingml/2006/main">
  <a:clrScheme name="Custom 2">
    <a:dk1>
      <a:sysClr val="windowText" lastClr="000000"/>
    </a:dk1>
    <a:lt1>
      <a:sysClr val="window" lastClr="FFFFFF"/>
    </a:lt1>
    <a:dk2>
      <a:srgbClr val="1F497D"/>
    </a:dk2>
    <a:lt2>
      <a:srgbClr val="EEECE1"/>
    </a:lt2>
    <a:accent1>
      <a:srgbClr val="800080"/>
    </a:accent1>
    <a:accent2>
      <a:srgbClr val="0033A1"/>
    </a:accent2>
    <a:accent3>
      <a:srgbClr val="2A5934"/>
    </a:accent3>
    <a:accent4>
      <a:srgbClr val="207C88"/>
    </a:accent4>
    <a:accent5>
      <a:srgbClr val="52057F"/>
    </a:accent5>
    <a:accent6>
      <a:srgbClr val="4F5A65"/>
    </a:accent6>
    <a:hlink>
      <a:srgbClr val="0652DD"/>
    </a:hlink>
    <a:folHlink>
      <a:srgbClr val="AA00AA"/>
    </a:folHlink>
  </a:clrScheme>
  <a:fontScheme name="ODS Theme">
    <a:majorFont>
      <a:latin typeface="Courier New"/>
      <a:ea typeface=""/>
      <a:cs typeface=""/>
    </a:majorFont>
    <a:minorFont>
      <a:latin typeface="Courier New"/>
      <a:ea typeface=""/>
      <a:cs typeface=""/>
    </a:minorFont>
  </a:fontScheme>
  <a:fmtScheme name="ODS Theme">
    <a:fillStyleLst>
      <a:solidFill>
        <a:schemeClr val="phClr"/>
      </a:solidFill>
      <a:solidFill>
        <a:schemeClr val="phClr"/>
      </a:solidFill>
      <a:solidFill>
        <a:schemeClr val="phClr"/>
      </a:soli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Override>
</file>

<file path=ppt/theme/themeOverride8.xml><?xml version="1.0" encoding="utf-8"?>
<a:themeOverride xmlns:a="http://schemas.openxmlformats.org/drawingml/2006/main">
  <a:clrScheme name="Custom 2">
    <a:dk1>
      <a:sysClr val="windowText" lastClr="000000"/>
    </a:dk1>
    <a:lt1>
      <a:sysClr val="window" lastClr="FFFFFF"/>
    </a:lt1>
    <a:dk2>
      <a:srgbClr val="1F497D"/>
    </a:dk2>
    <a:lt2>
      <a:srgbClr val="EEECE1"/>
    </a:lt2>
    <a:accent1>
      <a:srgbClr val="800080"/>
    </a:accent1>
    <a:accent2>
      <a:srgbClr val="0033A1"/>
    </a:accent2>
    <a:accent3>
      <a:srgbClr val="2A5934"/>
    </a:accent3>
    <a:accent4>
      <a:srgbClr val="207C88"/>
    </a:accent4>
    <a:accent5>
      <a:srgbClr val="52057F"/>
    </a:accent5>
    <a:accent6>
      <a:srgbClr val="4F5A65"/>
    </a:accent6>
    <a:hlink>
      <a:srgbClr val="0652DD"/>
    </a:hlink>
    <a:folHlink>
      <a:srgbClr val="AA00AA"/>
    </a:folHlink>
  </a:clrScheme>
  <a:fontScheme name="ODS Theme">
    <a:majorFont>
      <a:latin typeface="Courier New"/>
      <a:ea typeface=""/>
      <a:cs typeface=""/>
    </a:majorFont>
    <a:minorFont>
      <a:latin typeface="Courier New"/>
      <a:ea typeface=""/>
      <a:cs typeface=""/>
    </a:minorFont>
  </a:fontScheme>
  <a:fmtScheme name="ODS Theme">
    <a:fillStyleLst>
      <a:solidFill>
        <a:schemeClr val="phClr"/>
      </a:solidFill>
      <a:solidFill>
        <a:schemeClr val="phClr"/>
      </a:solidFill>
      <a:solidFill>
        <a:schemeClr val="phClr"/>
      </a:soli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Override>
</file>

<file path=ppt/theme/themeOverride9.xml><?xml version="1.0" encoding="utf-8"?>
<a:themeOverride xmlns:a="http://schemas.openxmlformats.org/drawingml/2006/main">
  <a:clrScheme name="Custom 2">
    <a:dk1>
      <a:sysClr val="windowText" lastClr="000000"/>
    </a:dk1>
    <a:lt1>
      <a:sysClr val="window" lastClr="FFFFFF"/>
    </a:lt1>
    <a:dk2>
      <a:srgbClr val="1F497D"/>
    </a:dk2>
    <a:lt2>
      <a:srgbClr val="EEECE1"/>
    </a:lt2>
    <a:accent1>
      <a:srgbClr val="800080"/>
    </a:accent1>
    <a:accent2>
      <a:srgbClr val="0033A1"/>
    </a:accent2>
    <a:accent3>
      <a:srgbClr val="2A5934"/>
    </a:accent3>
    <a:accent4>
      <a:srgbClr val="207C88"/>
    </a:accent4>
    <a:accent5>
      <a:srgbClr val="52057F"/>
    </a:accent5>
    <a:accent6>
      <a:srgbClr val="4F5A65"/>
    </a:accent6>
    <a:hlink>
      <a:srgbClr val="0652DD"/>
    </a:hlink>
    <a:folHlink>
      <a:srgbClr val="AA00AA"/>
    </a:folHlink>
  </a:clrScheme>
  <a:fontScheme name="ODS Theme">
    <a:majorFont>
      <a:latin typeface="Courier New"/>
      <a:ea typeface=""/>
      <a:cs typeface=""/>
    </a:majorFont>
    <a:minorFont>
      <a:latin typeface="Courier New"/>
      <a:ea typeface=""/>
      <a:cs typeface=""/>
    </a:minorFont>
  </a:fontScheme>
  <a:fmtScheme name="ODS Theme">
    <a:fillStyleLst>
      <a:solidFill>
        <a:schemeClr val="phClr"/>
      </a:solidFill>
      <a:solidFill>
        <a:schemeClr val="phClr"/>
      </a:solidFill>
      <a:solidFill>
        <a:schemeClr val="phClr"/>
      </a:soli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Override>
</file>

<file path=docProps/app.xml><?xml version="1.0" encoding="utf-8"?>
<Properties xmlns="http://schemas.openxmlformats.org/officeDocument/2006/extended-properties" xmlns:vt="http://schemas.openxmlformats.org/officeDocument/2006/docPropsVTypes">
  <TotalTime>62343</TotalTime>
  <Words>32402</Words>
  <Application>Microsoft Office PowerPoint</Application>
  <PresentationFormat>Widescreen</PresentationFormat>
  <Paragraphs>2350</Paragraphs>
  <Slides>123</Slides>
  <Notes>123</Notes>
  <HiddenSlides>0</HiddenSlides>
  <MMClips>0</MMClips>
  <ScaleCrop>false</ScaleCrop>
  <HeadingPairs>
    <vt:vector size="6" baseType="variant">
      <vt:variant>
        <vt:lpstr>Fonts Used</vt:lpstr>
      </vt:variant>
      <vt:variant>
        <vt:i4>18</vt:i4>
      </vt:variant>
      <vt:variant>
        <vt:lpstr>Theme</vt:lpstr>
      </vt:variant>
      <vt:variant>
        <vt:i4>5</vt:i4>
      </vt:variant>
      <vt:variant>
        <vt:lpstr>Slide Titles</vt:lpstr>
      </vt:variant>
      <vt:variant>
        <vt:i4>123</vt:i4>
      </vt:variant>
    </vt:vector>
  </HeadingPairs>
  <TitlesOfParts>
    <vt:vector size="146" baseType="lpstr">
      <vt:lpstr>Apple Garamond Light</vt:lpstr>
      <vt:lpstr>Arial</vt:lpstr>
      <vt:lpstr>BlinkMacSystemFont</vt:lpstr>
      <vt:lpstr>Calibri</vt:lpstr>
      <vt:lpstr>Calibri Light</vt:lpstr>
      <vt:lpstr>Cambria</vt:lpstr>
      <vt:lpstr>Courier New</vt:lpstr>
      <vt:lpstr>Franklin Gothic Book</vt:lpstr>
      <vt:lpstr>Franklin Gothic Demi</vt:lpstr>
      <vt:lpstr>Franklin Gothic Medium</vt:lpstr>
      <vt:lpstr>Franklin Gothic Medium Cond</vt:lpstr>
      <vt:lpstr>Leelawadee</vt:lpstr>
      <vt:lpstr>Roboto</vt:lpstr>
      <vt:lpstr>Symbol</vt:lpstr>
      <vt:lpstr>Times New Roman</vt:lpstr>
      <vt:lpstr>Tunga</vt:lpstr>
      <vt:lpstr>Verdana</vt:lpstr>
      <vt:lpstr>Wingdings</vt:lpstr>
      <vt:lpstr>Office Theme</vt:lpstr>
      <vt:lpstr>sapg slides</vt:lpstr>
      <vt:lpstr>1_sapg slides</vt:lpstr>
      <vt:lpstr>1_Office Theme</vt:lpstr>
      <vt:lpstr>2_sapg slides</vt:lpstr>
      <vt:lpstr>HIV in Wisconsin Integrated Epidemiology Profile, 2016-2020</vt:lpstr>
      <vt:lpstr>PowerPoint Presentation</vt:lpstr>
      <vt:lpstr>Acknowledgements</vt:lpstr>
      <vt:lpstr>Table of Contents Interactive—Click to navigate</vt:lpstr>
      <vt:lpstr>Introduction  and Technical Notes</vt:lpstr>
      <vt:lpstr>Introduction</vt:lpstr>
      <vt:lpstr>Technical Notes</vt:lpstr>
      <vt:lpstr>Abbreviations (more below in Notes section)</vt:lpstr>
      <vt:lpstr>Wisconsin Demographics</vt:lpstr>
      <vt:lpstr>Demographic Highlights</vt:lpstr>
      <vt:lpstr>Population</vt:lpstr>
      <vt:lpstr>Population: Demographics</vt:lpstr>
      <vt:lpstr>Population: Demographics by region</vt:lpstr>
      <vt:lpstr>Wisconsin experienced a notable increase in reported net migration in 2019, with more people entering than leaving the state.  Births, deaths, and net migration, Wisconsin, 2011–2020</vt:lpstr>
      <vt:lpstr>Age by sex at birth and race, Wisconsin, 2020</vt:lpstr>
      <vt:lpstr>Median age varies by county with Milwaukee County having the youngest population.  Median age by county, Wisconsin, 2020</vt:lpstr>
      <vt:lpstr>Wisconsin is home to 11 federally recognized Native American communities.</vt:lpstr>
      <vt:lpstr>In 2020, foreign-born people constituted 5% of all Wisconsin residents but about 3 in 10 Asians and 4 in 10 Hispanics. Percent of the population that is foreign-born, by race/ethnicity, Wisconsin, 2020</vt:lpstr>
      <vt:lpstr>Lesbian, gay, bisexual populations</vt:lpstr>
      <vt:lpstr>The counties with the largest percent of residents living in poverty are found primarily in the Western and Northern regions of Wisconsin.  Percent living in poverty, Wisconsin 2020</vt:lpstr>
      <vt:lpstr>Educational attainment of adults ages 25 and older, by race/ethnicity, Wisconsin, 2020</vt:lpstr>
      <vt:lpstr>During 2007–2020, about 5,600 people were without housing each night, about 1 in 1,000 Wisconsin residents. Housing, Wisconsin, 2020</vt:lpstr>
      <vt:lpstr>Overview of HIV in Wisconsin</vt:lpstr>
      <vt:lpstr>Overview</vt:lpstr>
      <vt:lpstr>People Living with HIV </vt:lpstr>
      <vt:lpstr>Male-male sexual contact continued to be the most common HIV transmission mode.  New HIV diagnoses among males who report MMSC by selected demographics, Wisconsin, 2016–2020</vt:lpstr>
      <vt:lpstr>Age distribution of males who report MMSC and are living with HIV in Wisconsin (prevalent cases) compared to ages of newly diagnosed males who report MMSC during 2020.</vt:lpstr>
      <vt:lpstr>People Living with HIV</vt:lpstr>
      <vt:lpstr>While the number of new diagnoses attributed to male-female sexual contact has remained stable in recent years, it still accounted for 17% of recent HIV transmission in Wisconsin. New HIV diagnoses (MFSC) by selected demographics, Wisconsin, 2016–2020</vt:lpstr>
      <vt:lpstr>Age distribution of people living with HIV attributed to MFSC in Wisconsin (prevalent cases) compared to ages of people newly diagnosed with HIV attributed to MFSC during 2020.</vt:lpstr>
      <vt:lpstr>People Living with HIV</vt:lpstr>
      <vt:lpstr>Injection drug use accounted for 6% of recent HIV diagnoses in Wisconsin and remained steady in the past ten years.  New HIV diagnoses among PWID by selected demographics, Wisconsin, 2016–2020</vt:lpstr>
      <vt:lpstr>Age distribution of people living with HIV attributed to IDU in Wisconsin (prevalent cases) compared to ages of people newly diagnosed with HIV attributed to IDU during 2020.</vt:lpstr>
      <vt:lpstr>People Living with HIV </vt:lpstr>
      <vt:lpstr>Perinatal transmission of HIV to babies is rare in Wisconsin due to strong partnerships for providing care to pregnant people living with HIV. Diagnostic status of children born to people of childbearing potential living with HIV, Wisconsin, 2011–2020</vt:lpstr>
      <vt:lpstr>People Living with HIV</vt:lpstr>
      <vt:lpstr>2 in 9 community respondents of the needs assessment were currently or previously engaged in sex work. Respondents to the question “are you now, or have you ever been a sex worker?”, Wisconsin Needs Assessment, 2022</vt:lpstr>
      <vt:lpstr>People Living with HIV</vt:lpstr>
      <vt:lpstr>Black males were 14 times and Hispanic males were 5 times more likely to be diagnosed with HIV than White males.  New HIV diagnoses among birth sex of male by selected demographics, Wisconsin, 2016–2020</vt:lpstr>
      <vt:lpstr>Age distribution of men living with HIV in Wisconsin (prevalent cases) compared to ages of men newly diagnosed with HIV during 2020.</vt:lpstr>
      <vt:lpstr>People Living with HIV </vt:lpstr>
      <vt:lpstr>Black females are 21 times and Hispanic females were 4 times more likely to be diagnosed with HIV than White females.  New HIV diagnoses among birth sex of female by selected demographics, Wisconsin, 2016–2020</vt:lpstr>
      <vt:lpstr>Age distribution of women living with HIV in Wisconsin (prevalent cases) compared to ages of women newly diagnosed with HIV during 2020.</vt:lpstr>
      <vt:lpstr>People Living with HIV</vt:lpstr>
      <vt:lpstr>Over half of transgender people diagnosed with HIV in the last 10 years were young people of color. Number of HIV diagnoses among transgender people by age at diagnosis and race and ethnicity, 2011–2020 </vt:lpstr>
      <vt:lpstr>People Living with HIV</vt:lpstr>
      <vt:lpstr>Black people accounted for 43% of recent HIV diagnoses in Wisconsin and the HIV diagnosis rate in Black people was more than 14 times higher than in White people. New HIV diagnoses among Black people by selected demographics, Wisconsin, 2016–2020</vt:lpstr>
      <vt:lpstr>Milwaukee County residents accounted for over 3 in 4 new diagnoses among Black people in Wisconsin.  HIV diagnoses among Black people by county,  Wisconsin 2016–2020</vt:lpstr>
      <vt:lpstr>People Living with HIV </vt:lpstr>
      <vt:lpstr>Hispanics accounted for 15% of recent HIV diagnoses in Wisconsin and the HIV diagnosis rate in Hispanics was more than five times higher than in Whites. New HIV diagnoses among Hispanic people by selected demographics, Wisconsin, 2016–2020</vt:lpstr>
      <vt:lpstr>PowerPoint Presentation</vt:lpstr>
      <vt:lpstr>People Living with HIV </vt:lpstr>
      <vt:lpstr>Injection drug use accounted for a higher percentage of new diagnoses in Native Americans compared to other racial and ethnic groups.  New HIV diagnoses among Native Americans by selected demographics, Wisconsin, 1979–2020</vt:lpstr>
      <vt:lpstr>PowerPoint Presentation</vt:lpstr>
      <vt:lpstr>People Living with HIV </vt:lpstr>
      <vt:lpstr>115 Asian people were diagnosed with HIV in Wisconsin during 1987–2020.  New HIV diagnoses among Asian people by selected demographics, Wisconsin, 1987–2020</vt:lpstr>
      <vt:lpstr>PowerPoint Presentation</vt:lpstr>
      <vt:lpstr>People Living with HIV </vt:lpstr>
      <vt:lpstr>Youth accounted for 1 in 4 new HIV diagnoses in Wisconsin during 2016–2020. New HIV diagnoses among youth ages 13–24 by selected demographics, Wisconsin, 2016–2020</vt:lpstr>
      <vt:lpstr>People Living with HIV </vt:lpstr>
      <vt:lpstr>Adults aged 55 and older accounted for less than 1 in 10 new diagnoses during 2016–2020 but represent 2 in 5 people living with HIV in Wisconsin.  New HIV diagnoses among adults aged &gt;55 by selected demographics, Wisconsin, 2016–2020</vt:lpstr>
      <vt:lpstr>People Living with HIV </vt:lpstr>
      <vt:lpstr>Indicators for HIV late diagnosis showed a small decrease of progressing to Stage 3 within 12 months and a small increase in Stage 3 at time of diagnosis from 2015–2019.      Percentage of people who progressed to Stage 3 (AIDS) of HIV within one year of diagnosis, Wisconsin, 2015–2020</vt:lpstr>
      <vt:lpstr>People Living with HIV </vt:lpstr>
      <vt:lpstr>An average of 5 new diagnoses of HIV per year were diagnosed within the Wisconsin Department of Corrections (DOC) during 2011–2020.  New HIV diagnoses among incarcerated people by selected demographics, Wisconsin, 2016–2020</vt:lpstr>
      <vt:lpstr>PowerPoint Presentation</vt:lpstr>
      <vt:lpstr>People Living with HIV </vt:lpstr>
      <vt:lpstr>Compared to non-metropolitan counties, new diagnosis rates were 8 times higher in Milwaukee County, 3-fold higher in Dane County and 1.5 times higher in small metro counties. New HIV diagnoses by metropolitan grouping and selected demographics, Wisconsin, 2016–2020</vt:lpstr>
      <vt:lpstr>More people are diagnosed with HIV and living with HIV in metropolitan (metro) areas than non-metro areas. </vt:lpstr>
      <vt:lpstr>HIV Cluster Detection and Response in Wisconsin</vt:lpstr>
      <vt:lpstr>Cluster detection: HIV community partners observe and report increases in disease.</vt:lpstr>
      <vt:lpstr>Prioritizing clusters is a dynamic and iterative process.  Review of data and collaboration with partner agencies</vt:lpstr>
      <vt:lpstr>Routine HIV cluster detection activities</vt:lpstr>
      <vt:lpstr>Co-Occurring Conditions</vt:lpstr>
      <vt:lpstr>Syphilis-HIV co-occurring conditions were 25% of syphilis reports, primarily affecting people engaging in male-male sexual contact.  People living with HIV and diagnosed with syphilis, Wisconsin, 2016–2020</vt:lpstr>
      <vt:lpstr>Syphilis-HIV co-occurring conditions affected mostly Black and White men of reproductive age living in Milwaukee County. People living with HIV diagnosed with syphilis by selected demographics, Wisconsin, 2016-2020</vt:lpstr>
      <vt:lpstr>Gonorrhea-HIV co-occurring conditions were 3% of all GC infections primarily affecting people engaging in male-male sexual contact.  People living with HIV and diagnosed with gonorrhea by selected demographics, Wisconsin, 2016–2020</vt:lpstr>
      <vt:lpstr>Gonorrhea-HIV co-occurring conditions affected Black men aged 25–34 in Milwaukee County. People living with HIV and diagnosed with gonorrhea by selected demographics, Wisconsin, 2016–2020</vt:lpstr>
      <vt:lpstr>Chlamydia-HIV co-occurring conditions primarily affected males who reported male-male sexual contact. People living with HIV and diagnosed with chlamydia by selected demographics, Wisconsin, 2016–2020</vt:lpstr>
      <vt:lpstr>Chlamydia-HIV co-occurring conditions affected Black men ages 25–34 in Milwaukee County. People living with HIV and diagnosed with chlamydia by selected demographics, Wisconsin, 2016–2020</vt:lpstr>
      <vt:lpstr>While syphilis was more commonly diagnosed among people living with HIV compared to the general population, it increased from 2018–2020 for both populations. People living with HIV who received an STI diagnosis by selected demographics, Wisconsin, 2016–2020</vt:lpstr>
      <vt:lpstr>Co-Occurring Conditions</vt:lpstr>
      <vt:lpstr>As of 2020, 8.3% of people living with HIV in Wisconsin had also been diagnosed with hepatitis C.  People living with HIV and diagnosed with HCV by selected demographics, Wisconsin, 2020</vt:lpstr>
      <vt:lpstr>Co-Occurring Conditions</vt:lpstr>
      <vt:lpstr>TB-HIV co-occurring conditions in Wisconsin (4.9%) was similar compared to the United States (4.6%). People living with HIV and diagnosed with tuberculosis by selected demographics, Wisconsin, 2016–2020</vt:lpstr>
      <vt:lpstr>Foreign-born persons represent 66% of TB cases and half of the 11 TB-HIV cases. People living with HIV and a TB diagnosis by birth country, Wisconsin, 2016–2020</vt:lpstr>
      <vt:lpstr>People living with both HIV and TB are younger and have more racial/ethnic diversity than everyone living with TB.  People living with HIV and a TB diagnosis by age and race, Wisconsin, 2016–2020</vt:lpstr>
      <vt:lpstr>Co-Occurring Conditions</vt:lpstr>
      <vt:lpstr>95% of HIV service providers said poor mental health is a barrier to health care. Clients reported prevalent anxiety, depression and self-harm behaviors.  Questions about mental health, Wisconsin Needs Assessment, 2022</vt:lpstr>
      <vt:lpstr>Use of substances to cope with frequent stress adversely impacted daily function and responsibilities.  WI Needs Assessment, 2022</vt:lpstr>
      <vt:lpstr>Wisconsin LGBT youth experience worse mental health than straight-cisgender youth.  Youth Risk Behavior Surveillance System, 2019</vt:lpstr>
      <vt:lpstr>Wisconsin LGBT youth have greater substance use than straight-cisgender youth. Youth Risk Behavior Surveillance System, 2019</vt:lpstr>
      <vt:lpstr>Social Determinants of Health and HIV </vt:lpstr>
      <vt:lpstr>The rate of HIV diagnosis increased as the percentage of residents living below the federal poverty level increased.  HIV diagnosis rate by federal poverty level at census tract level, race, and sex, Wisconsin, 2017–2020</vt:lpstr>
      <vt:lpstr>The rate of HIV diagnosis increased as the percentage of residents without a high school diploma increased.  HIV diagnosis rate by education level at census tract level, race, and sex, Wisconsin, 2017–2020</vt:lpstr>
      <vt:lpstr>The rate of HIV diagnosis decreased as the median household income increased.  HIV diagnosis rate by median household income at census tract level, race, and sex, Wisconsin, 2017–2020</vt:lpstr>
      <vt:lpstr>The rate of HIV diagnosis increased as the percentage of residents without health insurance coverage increased.  HIV diagnosis rate by health insurance coverage at census tract level, race, and sex, Wisconsin, 2017–2020</vt:lpstr>
      <vt:lpstr>The rate of HIV diagnosis increased as the percentage of income inequality increased.  HIV diagnosis rate by Gini Index at census tract level, race, and sex, Wisconsin, 2017–2020</vt:lpstr>
      <vt:lpstr>Program Outcomes</vt:lpstr>
      <vt:lpstr>In 2020, 73% (n=5,206) of people living with HIV in Wisconsin were served by the Ryan White HIV/AIDS Program.   People living with HIV receiving Ryan White services by selected demographics, Wisconsin, 2020</vt:lpstr>
      <vt:lpstr>The percentage of clients accessing medical case management has increased in the past five years.  People living with HIV receiving Ryan White core services, Wisconsin, 2016–2020</vt:lpstr>
      <vt:lpstr>PowerPoint Presentation</vt:lpstr>
      <vt:lpstr>Program Outcomes</vt:lpstr>
      <vt:lpstr>The majority of PLWH accessing ADAP services are male between the ages of 25 and 65 and are virally suppressed. People living with HIV receiving ADAP services by selected demographics, Wisconsin, 2020</vt:lpstr>
      <vt:lpstr>The majority of PLWH accessing IAP services are male between the ages of 45 and 65 and are virally suppressed.  People living with HIV receiving IAP services by selected demographics, Wisconsin, 2020</vt:lpstr>
      <vt:lpstr>The number of antiretroviral prescriptions decreased as clients hit their deductibles in 2020.  Medication prescriptions filled per month by type of medication, Wisconsin ADAP 2020</vt:lpstr>
      <vt:lpstr>Program Outcomes</vt:lpstr>
      <vt:lpstr>While the make-up of Medicaid members largely matches that of prevalent HIV cases, several populations have a lower rate of Medicaid claims: White people, men, and Northeastern Wisconsin residents. Characteristics of 2020 Medicaid members with HIV claims and prevalent cases of HIV as of 2020, Wisconsin</vt:lpstr>
      <vt:lpstr>Most people living with HIV who are on Medicaid had an evaluation and management office visit in 2020.  Claims by service category among Medicaid members with HIV claims, Wisconsin, 2020</vt:lpstr>
      <vt:lpstr>Program Outcomes</vt:lpstr>
      <vt:lpstr>PowerPoint Presentation</vt:lpstr>
      <vt:lpstr>PowerPoint Presentation</vt:lpstr>
      <vt:lpstr>Program Outcomes</vt:lpstr>
      <vt:lpstr>PowerPoint Presentation</vt:lpstr>
      <vt:lpstr>Program Outcomes</vt:lpstr>
      <vt:lpstr>State-funded HIV CTR sites diagnosed 1 in 5 of  Wisconsin’s new HIV positive cases in 2018–2019. </vt:lpstr>
      <vt:lpstr>Men and people who report male-female sexual contact received the most HIV testing at HIV CTR sites. Most new diagnoses were among males who report male-male sexual contact. Proportion of total HIV tests performed by demographics, Wisconsin 2018–2019</vt:lpstr>
      <vt:lpstr>Black people accounted for most new HIV diagnoses identified, but most HIV testing occurred among White people at HIV CTR sites. Proportion of total HIV tests performed by demographics, Wisconsin 2018–2019</vt:lpstr>
      <vt:lpstr>Program Outcomes</vt:lpstr>
      <vt:lpstr>Only half (49%) of clients assigned to Partner Services from 2016–2019 were interviewed.  HIV Partner Services outcomes, Wisconsin, January 2016–February 2020</vt:lpstr>
      <vt:lpstr>Program Outcomes</vt:lpstr>
      <vt:lpstr>In Wisconsin there are 16 primary syringe service programs (SSPs) and 13 satellite locations. Location of primary and satellite SSPs, Wisconsin, 2020</vt:lpstr>
      <vt:lpstr>Areas of concern located outside of a 30-minute driving time of a syringe service program (SSP) are important areas to target for increased access to SSPs.  Location of primary and satellite SSPs compared to areas of concern for the opioid crisis, Wisconsin, 2017–2018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in Wisconsin Integrated Epidemiology Profile, 2016-2020</dc:title>
  <dc:creator>Winkler, Abby L - DHS</dc:creator>
  <cp:lastModifiedBy>Emmert, Alesha D - DHS</cp:lastModifiedBy>
  <cp:revision>1774</cp:revision>
  <dcterms:created xsi:type="dcterms:W3CDTF">2022-05-20T16:25:16Z</dcterms:created>
  <dcterms:modified xsi:type="dcterms:W3CDTF">2024-02-19T21:15:14Z</dcterms:modified>
</cp:coreProperties>
</file>