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Lst>
  <p:sldSz cx="12192000" cy="6858000"/>
  <p:notesSz cx="6858000" cy="9144000"/>
  <p:embeddedFontLst>
    <p:embeddedFont>
      <p:font typeface="Helvetica Neue" panose="020B0604020202020204" charset="0"/>
      <p:regular r:id="rId53"/>
      <p:bold r:id="rId54"/>
      <p:italic r:id="rId55"/>
      <p:boldItalic r:id="rId56"/>
    </p:embeddedFont>
    <p:embeddedFont>
      <p:font typeface="Calibri" panose="020F0502020204030204" pitchFamily="34" charset="0"/>
      <p:regular r:id="rId57"/>
      <p:bold r:id="rId58"/>
      <p:italic r:id="rId59"/>
      <p:bold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1" roundtripDataSignature="AMtx7mjgr+dhDZ5mdr1y6dY09AhBmTopA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87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61"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
        <p:cNvGrpSpPr/>
        <p:nvPr/>
      </p:nvGrpSpPr>
      <p:grpSpPr>
        <a:xfrm>
          <a:off x="0" y="0"/>
          <a:ext cx="0" cy="0"/>
          <a:chOff x="0" y="0"/>
          <a:chExt cx="0" cy="0"/>
        </a:xfrm>
      </p:grpSpPr>
      <p:sp>
        <p:nvSpPr>
          <p:cNvPr id="21" name="Google Shape;2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 name="Google Shape;2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Hello, everyone. My name is [ FULL NAME] and I am a [ JOB TITLE] with the [ORGANIZATION NAME].</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23" name="Google Shape;23;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Lastly, kids are naturally inclined to try new things and take risks, and this is especially dangerous with alcohol, as we can see here.</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123" name="Google Shape;12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So, with all the dangers that come from underage drinking, the big question is—why do kids drink? Let’s look at a few key influences on kids’ perceptions of alcohol.</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132" name="Google Shape;13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Advertising and media play a huge role in kids' opinions about alcohol. Alcohol companies spend $2 billion per year on advertising. </a:t>
            </a:r>
            <a:r>
              <a:rPr lang="en-US" sz="1200">
                <a:solidFill>
                  <a:schemeClr val="dk1"/>
                </a:solidFill>
                <a:latin typeface="Calibri"/>
                <a:ea typeface="Calibri"/>
                <a:cs typeface="Calibri"/>
                <a:sym typeface="Calibri"/>
              </a:rPr>
              <a:t>Because of this, kids </a:t>
            </a:r>
            <a:r>
              <a:rPr lang="en-US" sz="1200" i="1">
                <a:solidFill>
                  <a:schemeClr val="dk1"/>
                </a:solidFill>
                <a:latin typeface="Calibri"/>
                <a:ea typeface="Calibri"/>
                <a:cs typeface="Calibri"/>
                <a:sym typeface="Calibri"/>
              </a:rPr>
              <a:t>are constantly exposed to messages about alcohol and other substances through ads, social media, television, music, magazines, and more. In fact, the average kid is exposed to three alcohol ads per day, leading to a more positive view of drinking among youth. Why? Because the people often featured in these ads are celebrities or other influencers that kids admire or identify with. That is no accident!</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148" name="Google Shape;148;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i="1">
                <a:solidFill>
                  <a:schemeClr val="dk1"/>
                </a:solidFill>
                <a:latin typeface="Calibri"/>
                <a:ea typeface="Calibri"/>
                <a:cs typeface="Calibri"/>
                <a:sym typeface="Calibri"/>
              </a:rPr>
              <a:t>However, kids also form their opinions about alcohol from those around them, like their parents, extended family, friends, and others in the community. Try to think about some of your common behaviors with drinking. Do you turn to a drink after a long stressful day? Have a few drinks with friends during the big game? Or pop the cork on a bottle of wine or two when the friends are over? These are all pretty common examples, right?</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i="1">
                <a:solidFill>
                  <a:schemeClr val="dk1"/>
                </a:solidFill>
                <a:latin typeface="Calibri"/>
                <a:ea typeface="Calibri"/>
                <a:cs typeface="Calibri"/>
                <a:sym typeface="Calibri"/>
              </a:rPr>
              <a:t>Now, I'm not telling you that drinking is wrong—responsible drinking is ok for adults. But it's important to remember that our behavior with alcohol impacts kids' attitudes toward drinking.</a:t>
            </a:r>
            <a:endParaRPr sz="1200">
              <a:solidFill>
                <a:schemeClr val="dk1"/>
              </a:solidFill>
              <a:latin typeface="Calibri"/>
              <a:ea typeface="Calibri"/>
              <a:cs typeface="Calibri"/>
              <a:sym typeface="Calibri"/>
            </a:endParaRPr>
          </a:p>
        </p:txBody>
      </p:sp>
      <p:sp>
        <p:nvSpPr>
          <p:cNvPr id="169" name="Google Shape;16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We also know that kids drink when they have access to alcohol. Kids commonly get alcohol from unsecured liquor in their homes, from older friends and siblings, or even purchasing it from local retailers.</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189" name="Google Shape;189;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i="1">
                <a:solidFill>
                  <a:schemeClr val="dk1"/>
                </a:solidFill>
                <a:latin typeface="Calibri"/>
                <a:ea typeface="Calibri"/>
                <a:cs typeface="Calibri"/>
                <a:sym typeface="Calibri"/>
              </a:rPr>
              <a:t>Recently, with the impact of the COVID-19 pandemic, we've seen a new trend emerging with underage drinking. Given all the new stressors we've all faced during this challenging time, there has been an increase in parents drinking with their kids. Social hosting has become more common as well. Parents may think that if kids are going to drink, it's safer for them and their friends to do so in a home where an adult is present. But that's not the case. First off, it's illegal to provide underage kids with alcohol and a place to drink. Secondly, social hosting can have dangerous consequences. It often opens the door to future drinking, raises the chances of alcohol poisoning, and increases the risk of physical harm if a kid leaves intoxicated.</a:t>
            </a:r>
            <a:endParaRPr sz="1200">
              <a:solidFill>
                <a:schemeClr val="dk1"/>
              </a:solidFill>
              <a:latin typeface="Calibri"/>
              <a:ea typeface="Calibri"/>
              <a:cs typeface="Calibri"/>
              <a:sym typeface="Calibri"/>
            </a:endParaRPr>
          </a:p>
        </p:txBody>
      </p:sp>
      <p:sp>
        <p:nvSpPr>
          <p:cNvPr id="196" name="Google Shape;196;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So, this brings us to the whole point of why we’re here. What can we do to prevent underage drinking? The answer may be simpler than you think! Have small talks. (Speaker reads slide)</a:t>
            </a:r>
            <a:endParaRPr sz="1200">
              <a:solidFill>
                <a:schemeClr val="dk1"/>
              </a:solidFill>
              <a:latin typeface="Calibri"/>
              <a:ea typeface="Calibri"/>
              <a:cs typeface="Calibri"/>
              <a:sym typeface="Calibri"/>
            </a:endParaRPr>
          </a:p>
        </p:txBody>
      </p:sp>
      <p:sp>
        <p:nvSpPr>
          <p:cNvPr id="204" name="Google Shape;204;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It may be shocking to some of you here, but kids listen. Research shows that parents and other caring adults are the most powerful influence on children’s choices about underage drinking. But most people aren’t sure when to begin the conversations about alcohol. So, let’s ask the obvious question.</a:t>
            </a:r>
            <a:endParaRPr/>
          </a:p>
          <a:p>
            <a:pPr marL="0" marR="0" lvl="0" indent="0" algn="l" rtl="0">
              <a:lnSpc>
                <a:spcPct val="100000"/>
              </a:lnSpc>
              <a:spcBef>
                <a:spcPts val="0"/>
              </a:spcBef>
              <a:spcAft>
                <a:spcPts val="0"/>
              </a:spcAft>
              <a:buClr>
                <a:schemeClr val="dk1"/>
              </a:buClr>
              <a:buSzPts val="1200"/>
              <a:buFont typeface="Calibri"/>
              <a:buNone/>
            </a:pPr>
            <a:endParaRPr sz="1200" i="1">
              <a:solidFill>
                <a:schemeClr val="dk1"/>
              </a:solidFill>
              <a:latin typeface="Calibri"/>
              <a:ea typeface="Calibri"/>
              <a:cs typeface="Calibri"/>
              <a:sym typeface="Calibri"/>
            </a:endParaRPr>
          </a:p>
          <a:p>
            <a:pPr marL="0" lvl="0" indent="0" algn="l" rtl="0">
              <a:spcBef>
                <a:spcPts val="0"/>
              </a:spcBef>
              <a:spcAft>
                <a:spcPts val="0"/>
              </a:spcAft>
              <a:buNone/>
            </a:pPr>
            <a:r>
              <a:rPr lang="en-US" sz="1200" i="1">
                <a:solidFill>
                  <a:schemeClr val="dk1"/>
                </a:solidFill>
                <a:latin typeface="Calibri"/>
                <a:ea typeface="Calibri"/>
                <a:cs typeface="Calibri"/>
                <a:sym typeface="Calibri"/>
              </a:rPr>
              <a:t>When do you think small talks about alcohol with children should begin? Look at the age groups on the slide; let's hear what a few of you think.</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 </a:t>
            </a:r>
            <a:endParaRPr/>
          </a:p>
          <a:p>
            <a:pPr marL="0" lvl="0" indent="0" algn="l" rtl="0">
              <a:spcBef>
                <a:spcPts val="0"/>
              </a:spcBef>
              <a:spcAft>
                <a:spcPts val="0"/>
              </a:spcAft>
              <a:buNone/>
            </a:pPr>
            <a:r>
              <a:rPr lang="en-US" sz="1200" i="1">
                <a:solidFill>
                  <a:schemeClr val="dk1"/>
                </a:solidFill>
                <a:latin typeface="Calibri"/>
                <a:ea typeface="Calibri"/>
                <a:cs typeface="Calibri"/>
                <a:sym typeface="Calibri"/>
              </a:rPr>
              <a:t>[PAUSE FOR GROUP INTERACTION]</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 </a:t>
            </a:r>
            <a:endParaRPr/>
          </a:p>
          <a:p>
            <a:pPr marL="0" lvl="0" indent="0" algn="l" rtl="0">
              <a:spcBef>
                <a:spcPts val="0"/>
              </a:spcBef>
              <a:spcAft>
                <a:spcPts val="0"/>
              </a:spcAft>
              <a:buNone/>
            </a:pPr>
            <a:r>
              <a:rPr lang="en-US" sz="1200" i="1">
                <a:solidFill>
                  <a:schemeClr val="dk1"/>
                </a:solidFill>
                <a:latin typeface="Calibri"/>
                <a:ea typeface="Calibri"/>
                <a:cs typeface="Calibri"/>
                <a:sym typeface="Calibri"/>
              </a:rPr>
              <a:t>Thanks for sharing. </a:t>
            </a: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213" name="Google Shape;213;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Well, while small talks make a difference at any age, research shows that conversations about alcohol should begin around the age of 8.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230" name="Google Shape;230;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This might seem early to some of you, but here’s why it’s important to start the conversations when they’re young: (Speaker reads through slide)</a:t>
            </a:r>
            <a:endParaRPr sz="1200">
              <a:solidFill>
                <a:schemeClr val="dk1"/>
              </a:solidFill>
              <a:latin typeface="Calibri"/>
              <a:ea typeface="Calibri"/>
              <a:cs typeface="Calibri"/>
              <a:sym typeface="Calibri"/>
            </a:endParaRPr>
          </a:p>
        </p:txBody>
      </p:sp>
      <p:sp>
        <p:nvSpPr>
          <p:cNvPr id="237" name="Google Shape;237;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
        <p:cNvGrpSpPr/>
        <p:nvPr/>
      </p:nvGrpSpPr>
      <p:grpSpPr>
        <a:xfrm>
          <a:off x="0" y="0"/>
          <a:ext cx="0" cy="0"/>
          <a:chOff x="0" y="0"/>
          <a:chExt cx="0" cy="0"/>
        </a:xfrm>
      </p:grpSpPr>
      <p:sp>
        <p:nvSpPr>
          <p:cNvPr id="32" name="Google Shape;3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 name="Google Shape;3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i="1">
                <a:solidFill>
                  <a:schemeClr val="dk1"/>
                </a:solidFill>
                <a:latin typeface="Calibri"/>
                <a:ea typeface="Calibri"/>
                <a:cs typeface="Calibri"/>
                <a:sym typeface="Calibri"/>
              </a:rPr>
              <a:t>I’m here to talk to you about what we can do to reduce underage drinking in Wisconsin. Specifically…</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34" name="Google Shape;3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Now I know it’s a bit scary for parents to have these talks with their kids. But it really doesn’t have to be. Let’s see how some of your fellow Wisconsin parents were feeling:</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248" name="Google Shape;248;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i="1">
                <a:solidFill>
                  <a:schemeClr val="dk1"/>
                </a:solidFill>
                <a:latin typeface="Calibri"/>
                <a:ea typeface="Calibri"/>
                <a:cs typeface="Calibri"/>
                <a:sym typeface="Calibri"/>
              </a:rPr>
              <a:t>So, as you may have learned from the video, it's completely normal to be nervous about having talks about alcohol with kids. But the most important thing to remember is just to get the conversation started…</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256" name="Google Shape;256;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 …Let’s look at a few opportunities for parents and caregivers to begin a small talk.</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You could ask: “Why do you think that character drinks?”</a:t>
            </a:r>
            <a:endParaRPr/>
          </a:p>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[NEXT]</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Ask: “Do your favorite artists sing about alcohol?”</a:t>
            </a: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[NEXT]</a:t>
            </a:r>
            <a:endParaRPr/>
          </a:p>
          <a:p>
            <a:pPr marL="0" marR="0" lvl="0" indent="0" algn="l" rtl="0">
              <a:lnSpc>
                <a:spcPct val="100000"/>
              </a:lnSpc>
              <a:spcBef>
                <a:spcPts val="0"/>
              </a:spcBef>
              <a:spcAft>
                <a:spcPts val="0"/>
              </a:spcAft>
              <a:buClr>
                <a:schemeClr val="dk1"/>
              </a:buClr>
              <a:buSzPts val="1200"/>
              <a:buFont typeface="Calibri"/>
              <a:buNone/>
            </a:pPr>
            <a:endParaRPr sz="1200" i="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You could ask: “How do you and your friends have fun?”</a:t>
            </a:r>
            <a:r>
              <a:rPr lang="en-US"/>
              <a:t> </a:t>
            </a:r>
            <a:endParaRPr/>
          </a:p>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[NEXT]</a:t>
            </a:r>
            <a:endParaRPr/>
          </a:p>
          <a:p>
            <a:pPr marL="0" marR="0" lvl="0" indent="0" algn="l" rtl="0">
              <a:lnSpc>
                <a:spcPct val="100000"/>
              </a:lnSpc>
              <a:spcBef>
                <a:spcPts val="0"/>
              </a:spcBef>
              <a:spcAft>
                <a:spcPts val="0"/>
              </a:spcAft>
              <a:buClr>
                <a:schemeClr val="dk1"/>
              </a:buClr>
              <a:buSzPts val="1200"/>
              <a:buFont typeface="Calibri"/>
              <a:buNone/>
            </a:pPr>
            <a:endParaRPr sz="1200" i="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Ask: “What’s a good reason to buy alcohol?”</a:t>
            </a: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i="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i="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264" name="Google Shape;264;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a:solidFill>
                  <a:schemeClr val="dk1"/>
                </a:solidFill>
                <a:latin typeface="Calibri"/>
                <a:ea typeface="Calibri"/>
                <a:cs typeface="Calibri"/>
                <a:sym typeface="Calibri"/>
              </a:rPr>
              <a:t>…</a:t>
            </a:r>
            <a:r>
              <a:rPr lang="en-US" sz="1200" i="1">
                <a:solidFill>
                  <a:schemeClr val="dk1"/>
                </a:solidFill>
                <a:latin typeface="Calibri"/>
                <a:ea typeface="Calibri"/>
                <a:cs typeface="Calibri"/>
                <a:sym typeface="Calibri"/>
              </a:rPr>
              <a:t>Parents and caregivers are kids' number one influence when preventing underage drinking. But small talks can come from anyone.</a:t>
            </a:r>
            <a:r>
              <a:rPr lang="en-US" sz="1200">
                <a:solidFill>
                  <a:schemeClr val="dk1"/>
                </a:solidFill>
                <a:latin typeface="Calibri"/>
                <a:ea typeface="Calibri"/>
                <a:cs typeface="Calibri"/>
                <a:sym typeface="Calibri"/>
              </a:rPr>
              <a:t> </a:t>
            </a:r>
            <a:r>
              <a:rPr lang="en-US" sz="1200" i="1">
                <a:solidFill>
                  <a:schemeClr val="dk1"/>
                </a:solidFill>
                <a:latin typeface="Calibri"/>
                <a:ea typeface="Calibri"/>
                <a:cs typeface="Calibri"/>
                <a:sym typeface="Calibri"/>
              </a:rPr>
              <a:t>Role models like teachers, coaches, law enforcement, and other community leaders also play an important role in conversations about alcohol. Let's look at a few opportunities for role models to begin a small talk.</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i="1">
                <a:solidFill>
                  <a:schemeClr val="dk1"/>
                </a:solidFill>
                <a:latin typeface="Calibri"/>
                <a:ea typeface="Calibri"/>
                <a:cs typeface="Calibri"/>
                <a:sym typeface="Calibri"/>
              </a:rPr>
              <a:t>Look for ways to incorporate alcohol education into your lessons and how it can affect learning and their grades.</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94" name="Google Shape;294;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Take time after practice to let kids know how alcohol can affect their body and performance.</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302" name="Google Shape;302;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Interact with kids at school and in their neighborhoods and talk to them about how alcohol can lead to risky behavior.</a:t>
            </a:r>
            <a:endParaRPr sz="1200">
              <a:solidFill>
                <a:schemeClr val="dk1"/>
              </a:solidFill>
              <a:latin typeface="Calibri"/>
              <a:ea typeface="Calibri"/>
              <a:cs typeface="Calibri"/>
              <a:sym typeface="Calibri"/>
            </a:endParaRPr>
          </a:p>
        </p:txBody>
      </p:sp>
      <p:sp>
        <p:nvSpPr>
          <p:cNvPr id="310" name="Google Shape;310;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Look for ways to integrate underage drinking education into community events and focus on how alcohol can affect their mental health.</a:t>
            </a:r>
            <a:endParaRPr sz="1200">
              <a:solidFill>
                <a:schemeClr val="dk1"/>
              </a:solidFill>
              <a:latin typeface="Calibri"/>
              <a:ea typeface="Calibri"/>
              <a:cs typeface="Calibri"/>
              <a:sym typeface="Calibri"/>
            </a:endParaRPr>
          </a:p>
        </p:txBody>
      </p:sp>
      <p:sp>
        <p:nvSpPr>
          <p:cNvPr id="318" name="Google Shape;318;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So, as you can see, there’s always an opportunity to talk with kids about alcohol. But once we get the conversations started, we want to make it as successful as possible by knowing what to do and what we can say.</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No need for a fancy script or setting. Just think about what you want to share with your kid before diving in.</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326" name="Google Shape;326;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Be prepared to hear things you may not expect or like. If this happens, just make sure to relax and only talk about your feelings when you’re calm.</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334" name="Google Shape;334;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It’s ok to admit when you need to learn more. Remember, you don’t have to discuss everything all at once.</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342" name="Google Shape;342;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 name="Google Shape;4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i="1">
                <a:solidFill>
                  <a:schemeClr val="dk1"/>
                </a:solidFill>
                <a:latin typeface="Calibri"/>
                <a:ea typeface="Calibri"/>
                <a:cs typeface="Calibri"/>
                <a:sym typeface="Calibri"/>
              </a:rPr>
              <a:t>So, before getting into the presentation, let's take a quick look at what we'll be discussing today and what we hope to learn. (Speaker reads through slide)</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44" name="Google Shape;4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Make it known that underage drinking is illegal and unacceptable and enforce your house rules consistently.</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350" name="Google Shape;350;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Become your kid’s go-to for information and support. Take all their questions seriously and provide calm, nonjudgmental answers.</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So now that we know how to approach a small talk, let’s look at some things we can say for a successful small talk.</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358" name="Google Shape;358;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i="1">
                <a:solidFill>
                  <a:schemeClr val="dk1"/>
                </a:solidFill>
                <a:latin typeface="Calibri"/>
                <a:ea typeface="Calibri"/>
                <a:cs typeface="Calibri"/>
                <a:sym typeface="Calibri"/>
              </a:rPr>
              <a:t>Get them talking by avoiding yes or no questions. Ask about their friends' choices, school experiences, or perceptions about alcohol use in games, TV, and social media.</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366" name="Google Shape;366;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Show them you are interested in what they have to say. Ask questions and let their responses guide the discussion.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374" name="Google Shape;374;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Kids can sometimes think of alcohol as a way to cope with stress or trauma. Give them a safe place to talk about those feelings instead.</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382" name="Google Shape;382;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If your kid’s info or opinion differs from yours, avoid correcting them. It’s important not to lecture them, use scare tactics, or shut them down with facts.</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390" name="Google Shape;390;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What you share is up to you. But revealing your own choices, regrets, or family history may help kids understand what’s at stake.</a:t>
            </a:r>
            <a:endParaRPr/>
          </a:p>
          <a:p>
            <a:pPr marL="0" marR="0" lvl="0" indent="0" algn="l" rtl="0">
              <a:lnSpc>
                <a:spcPct val="100000"/>
              </a:lnSpc>
              <a:spcBef>
                <a:spcPts val="0"/>
              </a:spcBef>
              <a:spcAft>
                <a:spcPts val="0"/>
              </a:spcAft>
              <a:buClr>
                <a:schemeClr val="dk1"/>
              </a:buClr>
              <a:buSzPts val="1200"/>
              <a:buFont typeface="Calibri"/>
              <a:buNone/>
            </a:pPr>
            <a:endParaRPr sz="1200" i="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Now, no matter how many talks we have with kids about alcohol, the reality is—they will find themselves in a situation where there’s pressure to drink. Beyond educating them about all the risks of underage drinking, it’s important to give them the tools to make the right choice when faced with peer pressure. So, what can we do?</a:t>
            </a: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398" name="Google Shape;398;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Come up with a code word that your child can text to you if they need a ride home or an excuse to leave a sticky situation.</a:t>
            </a:r>
            <a:endParaRPr/>
          </a:p>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[NEXT]</a:t>
            </a:r>
            <a:endParaRPr/>
          </a:p>
          <a:p>
            <a:pPr marL="0" marR="0" lvl="0" indent="0" algn="l" rtl="0">
              <a:lnSpc>
                <a:spcPct val="100000"/>
              </a:lnSpc>
              <a:spcBef>
                <a:spcPts val="0"/>
              </a:spcBef>
              <a:spcAft>
                <a:spcPts val="0"/>
              </a:spcAft>
              <a:buClr>
                <a:schemeClr val="dk1"/>
              </a:buClr>
              <a:buSzPts val="1200"/>
              <a:buFont typeface="Calibri"/>
              <a:buNone/>
            </a:pPr>
            <a:endParaRPr sz="1200" i="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Let your child know that your home is a safe space for them and their friends when they want to leave a situation with alcohol or other peer pressures.</a:t>
            </a:r>
            <a:endParaRPr/>
          </a:p>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[NEXT]</a:t>
            </a:r>
            <a:endParaRPr/>
          </a:p>
          <a:p>
            <a:pPr marL="0" marR="0" lvl="0" indent="0" algn="l" rtl="0">
              <a:lnSpc>
                <a:spcPct val="100000"/>
              </a:lnSpc>
              <a:spcBef>
                <a:spcPts val="0"/>
              </a:spcBef>
              <a:spcAft>
                <a:spcPts val="0"/>
              </a:spcAft>
              <a:buClr>
                <a:schemeClr val="dk1"/>
              </a:buClr>
              <a:buSzPts val="1200"/>
              <a:buFont typeface="Calibri"/>
              <a:buNone/>
            </a:pPr>
            <a:endParaRPr sz="1200" i="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Before your kids go out, practice ways they can say no to alcohol like, “No thanks, I have a big day tomorrow.” or “No way! My parents are very strict and find out everything.”</a:t>
            </a:r>
            <a:endParaRPr/>
          </a:p>
          <a:p>
            <a:pPr marL="0" marR="0" lvl="0" indent="0" algn="l" rtl="0">
              <a:lnSpc>
                <a:spcPct val="100000"/>
              </a:lnSpc>
              <a:spcBef>
                <a:spcPts val="0"/>
              </a:spcBef>
              <a:spcAft>
                <a:spcPts val="0"/>
              </a:spcAft>
              <a:buClr>
                <a:schemeClr val="dk1"/>
              </a:buClr>
              <a:buSzPts val="1200"/>
              <a:buFont typeface="Calibri"/>
              <a:buNone/>
            </a:pPr>
            <a:endParaRPr sz="1200" i="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Alright, now that we’ve given you some tips and tricks for managing small talks, you may be asking yourself…</a:t>
            </a: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406" name="Google Shape;406;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What if I mess it up? It’s always tough having serious conversations with your kids, but the fact is…</a:t>
            </a:r>
            <a:endParaRPr/>
          </a:p>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[NEXT]</a:t>
            </a:r>
            <a:endParaRPr/>
          </a:p>
          <a:p>
            <a:pPr marL="0" marR="0" lvl="0" indent="0" algn="l" rtl="0">
              <a:lnSpc>
                <a:spcPct val="100000"/>
              </a:lnSpc>
              <a:spcBef>
                <a:spcPts val="0"/>
              </a:spcBef>
              <a:spcAft>
                <a:spcPts val="0"/>
              </a:spcAft>
              <a:buClr>
                <a:schemeClr val="dk1"/>
              </a:buClr>
              <a:buSzPts val="1200"/>
              <a:buFont typeface="Calibri"/>
              <a:buNone/>
            </a:pPr>
            <a:endParaRPr sz="1200" i="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…you can’t. Having a lot of talks (even do-overs) is the point. Every attempt shows kids you care and are paying attention. </a:t>
            </a: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416" name="Google Shape;416;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i="1">
                <a:solidFill>
                  <a:schemeClr val="dk1"/>
                </a:solidFill>
                <a:latin typeface="Calibri"/>
                <a:ea typeface="Calibri"/>
                <a:cs typeface="Calibri"/>
                <a:sym typeface="Calibri"/>
              </a:rPr>
              <a:t>Remember, mistakes are ok, and you won't always have the right answers, but practice makes perfect, and there's always a way to bounce back. Let's look at how some Wisconsin parents deal with difficult situations during small talks.</a:t>
            </a:r>
            <a:endParaRPr/>
          </a:p>
          <a:p>
            <a:pPr marL="0" lvl="0" indent="0" algn="l" rtl="0">
              <a:spcBef>
                <a:spcPts val="0"/>
              </a:spcBef>
              <a:spcAft>
                <a:spcPts val="0"/>
              </a:spcAft>
              <a:buNone/>
            </a:pPr>
            <a:endParaRPr sz="1200" i="1">
              <a:solidFill>
                <a:schemeClr val="dk1"/>
              </a:solidFill>
              <a:latin typeface="Calibri"/>
              <a:ea typeface="Calibri"/>
              <a:cs typeface="Calibri"/>
              <a:sym typeface="Calibri"/>
            </a:endParaRPr>
          </a:p>
          <a:p>
            <a:pPr marL="0" lvl="0" indent="0" algn="l" rtl="0">
              <a:spcBef>
                <a:spcPts val="0"/>
              </a:spcBef>
              <a:spcAft>
                <a:spcPts val="0"/>
              </a:spcAft>
              <a:buNone/>
            </a:pPr>
            <a:r>
              <a:rPr lang="en-US" sz="1200" i="1">
                <a:solidFill>
                  <a:schemeClr val="dk1"/>
                </a:solidFill>
                <a:latin typeface="Calibri"/>
                <a:ea typeface="Calibri"/>
                <a:cs typeface="Calibri"/>
                <a:sym typeface="Calibri"/>
              </a:rPr>
              <a:t>PLAY VIDEO</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431" name="Google Shape;431;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 name="Google Shape;5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Alright, so to begin, let's see a show of hands…</a:t>
            </a:r>
            <a:endParaRPr/>
          </a:p>
          <a:p>
            <a:pPr marL="0" marR="0" lvl="0" indent="0" algn="l" rtl="0">
              <a:lnSpc>
                <a:spcPct val="100000"/>
              </a:lnSpc>
              <a:spcBef>
                <a:spcPts val="0"/>
              </a:spcBef>
              <a:spcAft>
                <a:spcPts val="0"/>
              </a:spcAft>
              <a:buClr>
                <a:schemeClr val="dk1"/>
              </a:buClr>
              <a:buSzPts val="1200"/>
              <a:buFont typeface="Calibri"/>
              <a:buNone/>
            </a:pPr>
            <a:endParaRPr sz="1200" i="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 How many people know that it is currently legal to drink with your kids in a bar in Wisconsin—at any age?</a:t>
            </a:r>
            <a:endParaRPr/>
          </a:p>
          <a:p>
            <a:pPr marL="0" marR="0" lvl="0" indent="0" algn="l" rtl="0">
              <a:lnSpc>
                <a:spcPct val="100000"/>
              </a:lnSpc>
              <a:spcBef>
                <a:spcPts val="0"/>
              </a:spcBef>
              <a:spcAft>
                <a:spcPts val="0"/>
              </a:spcAft>
              <a:buClr>
                <a:schemeClr val="dk1"/>
              </a:buClr>
              <a:buSzPts val="1200"/>
              <a:buFont typeface="Calibri"/>
              <a:buNone/>
            </a:pPr>
            <a:endParaRPr sz="1200" i="1">
              <a:solidFill>
                <a:schemeClr val="dk1"/>
              </a:solidFill>
              <a:latin typeface="Calibri"/>
              <a:ea typeface="Calibri"/>
              <a:cs typeface="Calibri"/>
              <a:sym typeface="Calibri"/>
            </a:endParaRPr>
          </a:p>
          <a:p>
            <a:pPr marL="0" lvl="0" indent="0" algn="l" rtl="0">
              <a:spcBef>
                <a:spcPts val="0"/>
              </a:spcBef>
              <a:spcAft>
                <a:spcPts val="0"/>
              </a:spcAft>
              <a:buNone/>
            </a:pPr>
            <a:r>
              <a:rPr lang="en-US" sz="1200" i="1">
                <a:solidFill>
                  <a:schemeClr val="dk1"/>
                </a:solidFill>
                <a:latin typeface="Calibri"/>
                <a:ea typeface="Calibri"/>
                <a:cs typeface="Calibri"/>
                <a:sym typeface="Calibri"/>
              </a:rPr>
              <a:t>[PAUSE FOR GROUP INTERACTION]</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 </a:t>
            </a:r>
            <a:endParaRPr/>
          </a:p>
          <a:p>
            <a:pPr marL="0" lvl="0" indent="0" algn="l" rtl="0">
              <a:spcBef>
                <a:spcPts val="0"/>
              </a:spcBef>
              <a:spcAft>
                <a:spcPts val="0"/>
              </a:spcAft>
              <a:buNone/>
            </a:pPr>
            <a:r>
              <a:rPr lang="en-US" sz="1200" i="1">
                <a:solidFill>
                  <a:schemeClr val="dk1"/>
                </a:solidFill>
                <a:latin typeface="Calibri"/>
                <a:ea typeface="Calibri"/>
                <a:cs typeface="Calibri"/>
                <a:sym typeface="Calibri"/>
              </a:rPr>
              <a:t>That says a lot about the drinking culture in Wisconsin, right? </a:t>
            </a: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54" name="Google Shape;54;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Google Shape;437;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As you can see, small talks aren't always going to be easy or the most comfortable. Kids are very perceptive, and they're going to ask some tough questions—questions you may not have the answers to. But when kids start asking questions, that means they are engaged and listening—and that's a great sign. So, before we look at a few tough questions kids might ask, and how you can answer them, I want to do a little practice run. Let's hear how a few of you might answer this question.</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438" name="Google Shape;438;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i="1">
                <a:solidFill>
                  <a:schemeClr val="dk1"/>
                </a:solidFill>
                <a:latin typeface="Calibri"/>
                <a:ea typeface="Calibri"/>
                <a:cs typeface="Calibri"/>
                <a:sym typeface="Calibri"/>
              </a:rPr>
              <a:t>If drinking is bad, why do you do it?</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i="1">
                <a:solidFill>
                  <a:schemeClr val="dk1"/>
                </a:solidFill>
                <a:latin typeface="Calibri"/>
                <a:ea typeface="Calibri"/>
                <a:cs typeface="Calibri"/>
                <a:sym typeface="Calibri"/>
              </a:rPr>
              <a:t>That's a tough one, right? Think about it for a second, and let's hear how some of you might answer this.</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 </a:t>
            </a:r>
            <a:endParaRPr/>
          </a:p>
          <a:p>
            <a:pPr marL="0" lvl="0" indent="0" algn="l" rtl="0">
              <a:spcBef>
                <a:spcPts val="0"/>
              </a:spcBef>
              <a:spcAft>
                <a:spcPts val="0"/>
              </a:spcAft>
              <a:buNone/>
            </a:pPr>
            <a:r>
              <a:rPr lang="en-US" sz="1200" i="1">
                <a:solidFill>
                  <a:schemeClr val="dk1"/>
                </a:solidFill>
                <a:latin typeface="Calibri"/>
                <a:ea typeface="Calibri"/>
                <a:cs typeface="Calibri"/>
                <a:sym typeface="Calibri"/>
              </a:rPr>
              <a:t>[PAUSE FOR GROUP INTERACTION]</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 </a:t>
            </a:r>
            <a:endParaRPr/>
          </a:p>
          <a:p>
            <a:pPr marL="0" lvl="0" indent="0" algn="l" rtl="0">
              <a:spcBef>
                <a:spcPts val="0"/>
              </a:spcBef>
              <a:spcAft>
                <a:spcPts val="0"/>
              </a:spcAft>
              <a:buNone/>
            </a:pPr>
            <a:r>
              <a:rPr lang="en-US" sz="1200" i="1">
                <a:solidFill>
                  <a:schemeClr val="dk1"/>
                </a:solidFill>
                <a:latin typeface="Calibri"/>
                <a:ea typeface="Calibri"/>
                <a:cs typeface="Calibri"/>
                <a:sym typeface="Calibri"/>
              </a:rPr>
              <a:t>Thanks for sharing.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446" name="Google Shape;446;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5" name="Google Shape;455;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Now let's look at some other tough questions you might face and ways you can answer them.</a:t>
            </a: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i="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Try saying, “Sometimes adults don’t mean to get drunk, but they aren’t careful when they’re drinking, and they have too much.”</a:t>
            </a:r>
            <a:endParaRPr/>
          </a:p>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[NEXT]</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If you did, be honest. Say something like, “I did try alcohol when I was a kid, but looking back, I realize how risky it was and how it could have affected my health.”</a:t>
            </a: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[NEXT]</a:t>
            </a:r>
            <a:endParaRPr/>
          </a:p>
          <a:p>
            <a:pPr marL="0" marR="0" lvl="0" indent="0" algn="l" rtl="0">
              <a:lnSpc>
                <a:spcPct val="100000"/>
              </a:lnSpc>
              <a:spcBef>
                <a:spcPts val="0"/>
              </a:spcBef>
              <a:spcAft>
                <a:spcPts val="0"/>
              </a:spcAft>
              <a:buClr>
                <a:schemeClr val="dk1"/>
              </a:buClr>
              <a:buSzPts val="1200"/>
              <a:buFont typeface="Calibri"/>
              <a:buNone/>
            </a:pPr>
            <a:endParaRPr sz="1200" i="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Tell them, “Your body and brain are still developing and drinking alcohol can </a:t>
            </a:r>
            <a:r>
              <a:rPr lang="en-US" sz="1200">
                <a:solidFill>
                  <a:schemeClr val="dk1"/>
                </a:solidFill>
                <a:latin typeface="Calibri"/>
                <a:ea typeface="Calibri"/>
                <a:cs typeface="Calibri"/>
                <a:sym typeface="Calibri"/>
              </a:rPr>
              <a:t>affect </a:t>
            </a:r>
            <a:r>
              <a:rPr lang="en-US" sz="1200" i="1">
                <a:solidFill>
                  <a:schemeClr val="dk1"/>
                </a:solidFill>
                <a:latin typeface="Calibri"/>
                <a:ea typeface="Calibri"/>
                <a:cs typeface="Calibri"/>
                <a:sym typeface="Calibri"/>
              </a:rPr>
              <a:t>the way you grow and how your brain develops. Also, it’s the law.”</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r>
              <a:rPr lang="en-US" sz="1200" i="1">
                <a:solidFill>
                  <a:schemeClr val="dk1"/>
                </a:solidFill>
                <a:latin typeface="Calibri"/>
                <a:ea typeface="Calibri"/>
                <a:cs typeface="Calibri"/>
                <a:sym typeface="Calibri"/>
              </a:rPr>
              <a:t>Now as important as small talks are—that's just the beginning. We can do many actions every day in our homes and our communities to prevent underage drinking. Let's look at a few ways we can make a difference.</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i="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456" name="Google Shape;456;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Taking a stand against underage drinking doesn’t mean you have to give up alcohol. But, if you drink in front of your child, drink in moderation. Also, don’t talk about drinking as a way to manage stress.</a:t>
            </a:r>
            <a:endParaRPr/>
          </a:p>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[NEXT]</a:t>
            </a:r>
            <a:endParaRPr/>
          </a:p>
          <a:p>
            <a:pPr marL="0" marR="0" lvl="0" indent="0" algn="l" rtl="0">
              <a:lnSpc>
                <a:spcPct val="100000"/>
              </a:lnSpc>
              <a:spcBef>
                <a:spcPts val="0"/>
              </a:spcBef>
              <a:spcAft>
                <a:spcPts val="0"/>
              </a:spcAft>
              <a:buClr>
                <a:schemeClr val="dk1"/>
              </a:buClr>
              <a:buSzPts val="1200"/>
              <a:buFont typeface="Calibri"/>
              <a:buNone/>
            </a:pPr>
            <a:endParaRPr sz="1200" i="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Familiarize yourself with all of Wisconsin’s drinking laws and let your kids know they are non-negotiable. Remember, it’s illegal for anyone under 21 to drink, and it’s illegal to provide minors with alcohol or a place to drink.</a:t>
            </a: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[NEXT]</a:t>
            </a:r>
            <a:endParaRPr/>
          </a:p>
          <a:p>
            <a:pPr marL="0" marR="0" lvl="0" indent="0" algn="l" rtl="0">
              <a:lnSpc>
                <a:spcPct val="100000"/>
              </a:lnSpc>
              <a:spcBef>
                <a:spcPts val="0"/>
              </a:spcBef>
              <a:spcAft>
                <a:spcPts val="0"/>
              </a:spcAft>
              <a:buClr>
                <a:schemeClr val="dk1"/>
              </a:buClr>
              <a:buSzPts val="1200"/>
              <a:buFont typeface="Calibri"/>
              <a:buNone/>
            </a:pPr>
            <a:endParaRPr sz="1200" i="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Make it clear that you have a zero-tolerance policy with alcohol and there are consequences if rules are broken.</a:t>
            </a: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[NEXT]</a:t>
            </a:r>
            <a:endParaRPr/>
          </a:p>
          <a:p>
            <a:pPr marL="0" marR="0" lvl="0" indent="0" algn="l" rtl="0">
              <a:lnSpc>
                <a:spcPct val="100000"/>
              </a:lnSpc>
              <a:spcBef>
                <a:spcPts val="0"/>
              </a:spcBef>
              <a:spcAft>
                <a:spcPts val="0"/>
              </a:spcAft>
              <a:buClr>
                <a:schemeClr val="dk1"/>
              </a:buClr>
              <a:buSzPts val="1200"/>
              <a:buFont typeface="Calibri"/>
              <a:buNone/>
            </a:pPr>
            <a:endParaRPr sz="1200" i="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As we mentioned earlier, most kids get their alcohol at home. If you keep alcohol in your house—the easiest thing you can do is lock it up. You can always contact your local coalition and ask where you can get fridge locks.</a:t>
            </a: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i="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i="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466" name="Google Shape;466;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6" name="Google Shape;476;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One of the best things we can do to help reduce the underage drinking statistics in Wisconsin is to get involved on a community level. This means engaging schools, health care systems, employers, government agencies, and prevention coalitions. Together, here’s how we can make an impact.</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477" name="Google Shape;477;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i="1">
                <a:solidFill>
                  <a:schemeClr val="dk1"/>
                </a:solidFill>
                <a:latin typeface="Calibri"/>
                <a:ea typeface="Calibri"/>
                <a:cs typeface="Calibri"/>
                <a:sym typeface="Calibri"/>
              </a:rPr>
              <a:t>As we finish up, I'd like to touch on one last subject briefly. The reality is, as much as we do to help our kids make the right choices about alcohol, it's important to recognize when kids may be struggling and in need of help. Take some time to talk with your kids if you notice: (Speaker reads through the slide)</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486" name="Google Shape;486;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4" name="Google Shape;494;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i="1">
                <a:solidFill>
                  <a:schemeClr val="dk1"/>
                </a:solidFill>
                <a:latin typeface="Calibri"/>
                <a:ea typeface="Calibri"/>
                <a:cs typeface="Calibri"/>
                <a:sym typeface="Calibri"/>
              </a:rPr>
              <a:t>If you are concerned about a child who is struggling with alcohol, here’s where to find help.</a:t>
            </a:r>
            <a:r>
              <a:rPr lang="en-US"/>
              <a:t> </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&lt;SHORT PAUSE FOR VIEWERS TO READ INFORMATION&gt;</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495" name="Google Shape;495;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If you'd like more information on underage drinking facts, talking tips, advice from other parents, or how to take action, visit the Small Talks website. You can also sign up for the Small Talks email list to receive quarterly newsletters, and information on steps to receive free Small Talks merchandise.</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&lt;SHORT PAUSE FOR VIEWERS TO READ INFORMATION&gt;</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506" name="Google Shape;506;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2" name="Google Shape;512;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Before we go, I’d like to open the floor for some discussion and answer any questions you may have.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513" name="Google Shape;513;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0" name="Google Shape;520;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i="1">
                <a:solidFill>
                  <a:schemeClr val="dk1"/>
                </a:solidFill>
                <a:latin typeface="Calibri"/>
                <a:ea typeface="Calibri"/>
                <a:cs typeface="Calibri"/>
                <a:sym typeface="Calibri"/>
              </a:rPr>
              <a:t>If you'd like to learn more, please don't hesitate to contact me and, again, you can find more information on the small talks website.</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521" name="Google Shape;521;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 name="Google Shape;6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i="1">
                <a:solidFill>
                  <a:schemeClr val="dk1"/>
                </a:solidFill>
                <a:latin typeface="Calibri"/>
                <a:ea typeface="Calibri"/>
                <a:cs typeface="Calibri"/>
                <a:sym typeface="Calibri"/>
              </a:rPr>
              <a:t>As you know, Wisconsin has always had a culture of drinking—excessively. Our state leads the nation in heavy drinking and binge drinking. We drink to celebrate, connect, unwind, and sometimes deal with stress. And our kids notice this behavior at a very impressionable time in their lives. A time when they are starting to establish their views on alcohol. So, it's important that we do our best to show kids that drinking can be done responsibly—and show them early.</a:t>
            </a:r>
            <a:endParaRPr sz="1200">
              <a:solidFill>
                <a:schemeClr val="dk1"/>
              </a:solidFill>
              <a:latin typeface="Calibri"/>
              <a:ea typeface="Calibri"/>
              <a:cs typeface="Calibri"/>
              <a:sym typeface="Calibri"/>
            </a:endParaRPr>
          </a:p>
        </p:txBody>
      </p:sp>
      <p:sp>
        <p:nvSpPr>
          <p:cNvPr id="62" name="Google Shape;6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1" name="Google Shape;531;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Thank you!</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532" name="Google Shape;532;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 name="Google Shape;6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i="1">
                <a:solidFill>
                  <a:schemeClr val="dk1"/>
                </a:solidFill>
                <a:latin typeface="Calibri"/>
                <a:ea typeface="Calibri"/>
                <a:cs typeface="Calibri"/>
                <a:sym typeface="Calibri"/>
              </a:rPr>
              <a:t>Given Wisconsin's history of being an alcohol-friendly environment, the damaging effects of underage drinking can be overlooked. Drinking at a young age has often been viewed as a rite of passage that everyone does. But the dangers and consequences are real. Now, you may be thinking… (Speaker reads slide)</a:t>
            </a:r>
            <a:endParaRPr sz="1200">
              <a:solidFill>
                <a:schemeClr val="dk1"/>
              </a:solidFill>
              <a:latin typeface="Calibri"/>
              <a:ea typeface="Calibri"/>
              <a:cs typeface="Calibri"/>
              <a:sym typeface="Calibri"/>
            </a:endParaRPr>
          </a:p>
        </p:txBody>
      </p:sp>
      <p:sp>
        <p:nvSpPr>
          <p:cNvPr id="69" name="Google Shape;6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 name="Google Shape;7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Well, times have changed. We know a lot more about the risks of underage drinking and kids’ habits with alcohol. Kids are trying alcohol earlier, and in larger amounts. And while underage drinking has dropped nationally, as you can see—Wisconsin isn’t keeping up with the trend.</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76" name="Google Shape;7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 name="Google Shape;9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i="1">
                <a:solidFill>
                  <a:schemeClr val="dk1"/>
                </a:solidFill>
                <a:latin typeface="Calibri"/>
                <a:ea typeface="Calibri"/>
                <a:cs typeface="Calibri"/>
                <a:sym typeface="Calibri"/>
              </a:rPr>
              <a:t>Because the brain continues to develop until the age of 25, drinking when young can damage the parts of the brain responsible for learning, memory, and self-control.</a:t>
            </a:r>
            <a:endParaRPr/>
          </a:p>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[NEXT]</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High levels of alcohol in the body can shut down those parts of the brain that control breathing, heart rate, and body temperature.</a:t>
            </a:r>
            <a:endParaRPr/>
          </a:p>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[NEXT]</a:t>
            </a:r>
            <a:endParaRPr/>
          </a:p>
          <a:p>
            <a:pPr marL="0" marR="0" lvl="0" indent="0" algn="l" rtl="0">
              <a:lnSpc>
                <a:spcPct val="100000"/>
              </a:lnSpc>
              <a:spcBef>
                <a:spcPts val="0"/>
              </a:spcBef>
              <a:spcAft>
                <a:spcPts val="0"/>
              </a:spcAft>
              <a:buClr>
                <a:schemeClr val="dk1"/>
              </a:buClr>
              <a:buSzPts val="1200"/>
              <a:buFont typeface="Calibri"/>
              <a:buNone/>
            </a:pPr>
            <a:endParaRPr sz="1200" i="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We now know that drinking alcohol can increase a person’s risk for at least seven different types of cancer. Scary, right?</a:t>
            </a:r>
            <a:endParaRPr/>
          </a:p>
          <a:p>
            <a:pPr marL="0" marR="0" lvl="0" indent="0" algn="l" rtl="0">
              <a:lnSpc>
                <a:spcPct val="100000"/>
              </a:lnSpc>
              <a:spcBef>
                <a:spcPts val="0"/>
              </a:spcBef>
              <a:spcAft>
                <a:spcPts val="0"/>
              </a:spcAft>
              <a:buClr>
                <a:schemeClr val="dk1"/>
              </a:buClr>
              <a:buSzPts val="1200"/>
              <a:buFont typeface="Calibri"/>
              <a:buNone/>
            </a:pPr>
            <a:endParaRPr sz="1200" i="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Beyond the physical implications that underage drinking can cause, we know that alcohol can affect kids emotionally—during an already challenging time in their development.</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92" name="Google Shape;9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Underage drinking goes hand in hand with higher rates of depression and anxiety.</a:t>
            </a:r>
            <a:endParaRPr/>
          </a:p>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[NEXT]</a:t>
            </a:r>
            <a:endParaRPr/>
          </a:p>
          <a:p>
            <a:pPr marL="0" marR="0" lvl="0" indent="0" algn="l" rtl="0">
              <a:lnSpc>
                <a:spcPct val="100000"/>
              </a:lnSpc>
              <a:spcBef>
                <a:spcPts val="0"/>
              </a:spcBef>
              <a:spcAft>
                <a:spcPts val="0"/>
              </a:spcAft>
              <a:buClr>
                <a:schemeClr val="dk1"/>
              </a:buClr>
              <a:buSzPts val="1200"/>
              <a:buFont typeface="Calibri"/>
              <a:buNone/>
            </a:pPr>
            <a:endParaRPr sz="1200" i="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Each year, 300 young people nationwide die in alcohol-related suicides where consuming alcohol led them to commit self-harm.</a:t>
            </a:r>
            <a:endParaRPr/>
          </a:p>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[NEXT]</a:t>
            </a:r>
            <a:endParaRPr/>
          </a:p>
          <a:p>
            <a:pPr marL="0" marR="0" lvl="0" indent="0" algn="l" rtl="0">
              <a:lnSpc>
                <a:spcPct val="100000"/>
              </a:lnSpc>
              <a:spcBef>
                <a:spcPts val="0"/>
              </a:spcBef>
              <a:spcAft>
                <a:spcPts val="0"/>
              </a:spcAft>
              <a:buClr>
                <a:schemeClr val="dk1"/>
              </a:buClr>
              <a:buSzPts val="1200"/>
              <a:buFont typeface="Calibri"/>
              <a:buNone/>
            </a:pPr>
            <a:endParaRPr sz="1200" i="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Underage drinking increases the risks of developing a substance use disorder later in life.</a:t>
            </a: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113" name="Google Shape;113;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3"/>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4"/>
        <p:cNvGrpSpPr/>
        <p:nvPr/>
      </p:nvGrpSpPr>
      <p:grpSpPr>
        <a:xfrm>
          <a:off x="0" y="0"/>
          <a:ext cx="0" cy="0"/>
          <a:chOff x="0" y="0"/>
          <a:chExt cx="0" cy="0"/>
        </a:xfrm>
      </p:grpSpPr>
      <p:sp>
        <p:nvSpPr>
          <p:cNvPr id="15" name="Google Shape;15;p53"/>
          <p:cNvSpPr/>
          <p:nvPr/>
        </p:nvSpPr>
        <p:spPr>
          <a:xfrm>
            <a:off x="0" y="0"/>
            <a:ext cx="10531366" cy="243067"/>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 name="Google Shape;16;p53"/>
          <p:cNvSpPr/>
          <p:nvPr/>
        </p:nvSpPr>
        <p:spPr>
          <a:xfrm>
            <a:off x="10350631" y="0"/>
            <a:ext cx="1841369" cy="24306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7"/>
        <p:cNvGrpSpPr/>
        <p:nvPr/>
      </p:nvGrpSpPr>
      <p:grpSpPr>
        <a:xfrm>
          <a:off x="0" y="0"/>
          <a:ext cx="0" cy="0"/>
          <a:chOff x="0" y="0"/>
          <a:chExt cx="0" cy="0"/>
        </a:xfrm>
      </p:grpSpPr>
      <p:sp>
        <p:nvSpPr>
          <p:cNvPr id="18" name="Google Shape;18;p54"/>
          <p:cNvSpPr/>
          <p:nvPr/>
        </p:nvSpPr>
        <p:spPr>
          <a:xfrm>
            <a:off x="0" y="0"/>
            <a:ext cx="10531366" cy="243067"/>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 name="Google Shape;19;p54"/>
          <p:cNvSpPr/>
          <p:nvPr/>
        </p:nvSpPr>
        <p:spPr>
          <a:xfrm>
            <a:off x="10350631" y="0"/>
            <a:ext cx="1841369" cy="617455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1"/>
          <p:cNvSpPr/>
          <p:nvPr/>
        </p:nvSpPr>
        <p:spPr>
          <a:xfrm>
            <a:off x="0" y="6169152"/>
            <a:ext cx="12192000" cy="68884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1" name="Google Shape;11;p51" descr="Text&#10;&#10;Description automatically generated"/>
          <p:cNvPicPr preferRelativeResize="0"/>
          <p:nvPr/>
        </p:nvPicPr>
        <p:blipFill rotWithShape="1">
          <a:blip r:embed="rId5">
            <a:alphaModFix/>
          </a:blip>
          <a:srcRect/>
          <a:stretch/>
        </p:blipFill>
        <p:spPr>
          <a:xfrm>
            <a:off x="154171" y="6336303"/>
            <a:ext cx="1865898" cy="357631"/>
          </a:xfrm>
          <a:prstGeom prst="rect">
            <a:avLst/>
          </a:prstGeom>
          <a:noFill/>
          <a:ln>
            <a:noFill/>
          </a:ln>
        </p:spPr>
      </p:pic>
      <p:pic>
        <p:nvPicPr>
          <p:cNvPr id="12" name="Google Shape;12;p51" descr="Icon&#10;&#10;Description automatically generated with medium confidence"/>
          <p:cNvPicPr preferRelativeResize="0"/>
          <p:nvPr/>
        </p:nvPicPr>
        <p:blipFill rotWithShape="1">
          <a:blip r:embed="rId6">
            <a:alphaModFix/>
          </a:blip>
          <a:srcRect/>
          <a:stretch/>
        </p:blipFill>
        <p:spPr>
          <a:xfrm>
            <a:off x="10560015" y="6336303"/>
            <a:ext cx="1477814" cy="35763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3.jpg"/><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6.jpg"/><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3.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
        <p:cNvGrpSpPr/>
        <p:nvPr/>
      </p:nvGrpSpPr>
      <p:grpSpPr>
        <a:xfrm>
          <a:off x="0" y="0"/>
          <a:ext cx="0" cy="0"/>
          <a:chOff x="0" y="0"/>
          <a:chExt cx="0" cy="0"/>
        </a:xfrm>
      </p:grpSpPr>
      <p:sp>
        <p:nvSpPr>
          <p:cNvPr id="25" name="Google Shape;25;p1"/>
          <p:cNvSpPr/>
          <p:nvPr/>
        </p:nvSpPr>
        <p:spPr>
          <a:xfrm>
            <a:off x="0" y="0"/>
            <a:ext cx="10531366" cy="18288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6" name="Google Shape;26;p1"/>
          <p:cNvSpPr/>
          <p:nvPr/>
        </p:nvSpPr>
        <p:spPr>
          <a:xfrm>
            <a:off x="10531366" y="0"/>
            <a:ext cx="1660634" cy="1828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 name="Google Shape;27;p1"/>
          <p:cNvSpPr txBox="1"/>
          <p:nvPr/>
        </p:nvSpPr>
        <p:spPr>
          <a:xfrm>
            <a:off x="731520" y="360402"/>
            <a:ext cx="5205984"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i="0" u="none" strike="noStrike" cap="none">
                <a:solidFill>
                  <a:schemeClr val="accent2"/>
                </a:solidFill>
                <a:latin typeface="Helvetica Neue"/>
                <a:ea typeface="Helvetica Neue"/>
                <a:cs typeface="Helvetica Neue"/>
                <a:sym typeface="Helvetica Neue"/>
              </a:rPr>
              <a:t>WELCOME!</a:t>
            </a:r>
            <a:endParaRPr/>
          </a:p>
        </p:txBody>
      </p:sp>
      <p:sp>
        <p:nvSpPr>
          <p:cNvPr id="28" name="Google Shape;28;p1"/>
          <p:cNvSpPr txBox="1"/>
          <p:nvPr/>
        </p:nvSpPr>
        <p:spPr>
          <a:xfrm>
            <a:off x="731520" y="2977581"/>
            <a:ext cx="5205984" cy="17543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0" i="0">
                <a:solidFill>
                  <a:schemeClr val="accent3"/>
                </a:solidFill>
                <a:latin typeface="Helvetica Neue"/>
                <a:ea typeface="Helvetica Neue"/>
                <a:cs typeface="Helvetica Neue"/>
                <a:sym typeface="Helvetica Neue"/>
              </a:rPr>
              <a:t>[Name]</a:t>
            </a:r>
            <a:endParaRPr/>
          </a:p>
          <a:p>
            <a:pPr marL="0" marR="0" lvl="0" indent="0" algn="l" rtl="0">
              <a:spcBef>
                <a:spcPts val="0"/>
              </a:spcBef>
              <a:spcAft>
                <a:spcPts val="0"/>
              </a:spcAft>
              <a:buNone/>
            </a:pPr>
            <a:r>
              <a:rPr lang="en-US" sz="3600" b="0" i="0">
                <a:solidFill>
                  <a:schemeClr val="accent3"/>
                </a:solidFill>
                <a:latin typeface="Helvetica Neue"/>
                <a:ea typeface="Helvetica Neue"/>
                <a:cs typeface="Helvetica Neue"/>
                <a:sym typeface="Helvetica Neue"/>
              </a:rPr>
              <a:t>[Title]</a:t>
            </a:r>
            <a:endParaRPr/>
          </a:p>
          <a:p>
            <a:pPr marL="0" marR="0" lvl="0" indent="0" algn="l" rtl="0">
              <a:spcBef>
                <a:spcPts val="0"/>
              </a:spcBef>
              <a:spcAft>
                <a:spcPts val="0"/>
              </a:spcAft>
              <a:buNone/>
            </a:pPr>
            <a:r>
              <a:rPr lang="en-US" sz="3600">
                <a:solidFill>
                  <a:schemeClr val="accent3"/>
                </a:solidFill>
                <a:latin typeface="Helvetica Neue"/>
                <a:ea typeface="Helvetica Neue"/>
                <a:cs typeface="Helvetica Neue"/>
                <a:sym typeface="Helvetica Neue"/>
              </a:rPr>
              <a:t>[Organization]</a:t>
            </a:r>
            <a:endParaRPr sz="3600" b="0" i="0">
              <a:solidFill>
                <a:schemeClr val="accent3"/>
              </a:solidFill>
              <a:latin typeface="Helvetica Neue"/>
              <a:ea typeface="Helvetica Neue"/>
              <a:cs typeface="Helvetica Neue"/>
              <a:sym typeface="Helvetica Neue"/>
            </a:endParaRPr>
          </a:p>
        </p:txBody>
      </p:sp>
      <p:sp>
        <p:nvSpPr>
          <p:cNvPr id="29" name="Google Shape;29;p1"/>
          <p:cNvSpPr/>
          <p:nvPr/>
        </p:nvSpPr>
        <p:spPr>
          <a:xfrm>
            <a:off x="6669024" y="1828800"/>
            <a:ext cx="5522976" cy="4349931"/>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 name="Google Shape;30;p1"/>
          <p:cNvSpPr/>
          <p:nvPr/>
        </p:nvSpPr>
        <p:spPr>
          <a:xfrm>
            <a:off x="8562282" y="3703598"/>
            <a:ext cx="217142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Helvetica Neue"/>
                <a:ea typeface="Helvetica Neue"/>
                <a:cs typeface="Helvetica Neue"/>
                <a:sym typeface="Helvetica Neue"/>
              </a:rPr>
              <a:t>[Insert image here]</a:t>
            </a:r>
            <a:endParaRPr sz="1800">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0"/>
          <p:cNvSpPr/>
          <p:nvPr/>
        </p:nvSpPr>
        <p:spPr>
          <a:xfrm>
            <a:off x="4012442" y="0"/>
            <a:ext cx="8198597" cy="616634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6" name="Google Shape;126;p10"/>
          <p:cNvSpPr txBox="1"/>
          <p:nvPr/>
        </p:nvSpPr>
        <p:spPr>
          <a:xfrm>
            <a:off x="4818993" y="1513059"/>
            <a:ext cx="6687900" cy="3848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lt1"/>
                </a:solidFill>
                <a:latin typeface="Helvetica Neue"/>
                <a:ea typeface="Helvetica Neue"/>
                <a:cs typeface="Helvetica Neue"/>
                <a:sym typeface="Helvetica Neue"/>
              </a:rPr>
              <a:t>Kids who drink are:</a:t>
            </a:r>
            <a:endParaRPr/>
          </a:p>
          <a:p>
            <a:pPr marL="342900" marR="0" lvl="0" indent="-342900" algn="l" rtl="0">
              <a:spcBef>
                <a:spcPts val="600"/>
              </a:spcBef>
              <a:spcAft>
                <a:spcPts val="0"/>
              </a:spcAft>
              <a:buClr>
                <a:schemeClr val="lt1"/>
              </a:buClr>
              <a:buSzPts val="2800"/>
              <a:buFont typeface="Arial"/>
              <a:buChar char="•"/>
            </a:pPr>
            <a:r>
              <a:rPr lang="en-US" sz="2800">
                <a:solidFill>
                  <a:schemeClr val="lt1"/>
                </a:solidFill>
                <a:latin typeface="Helvetica Neue"/>
                <a:ea typeface="Helvetica Neue"/>
                <a:cs typeface="Helvetica Neue"/>
                <a:sym typeface="Helvetica Neue"/>
              </a:rPr>
              <a:t>more likely to get in a car with someone who’s been drinking.</a:t>
            </a:r>
            <a:endParaRPr/>
          </a:p>
          <a:p>
            <a:pPr marL="342900" marR="0" lvl="0" indent="-342900" algn="l" rtl="0">
              <a:spcBef>
                <a:spcPts val="600"/>
              </a:spcBef>
              <a:spcAft>
                <a:spcPts val="0"/>
              </a:spcAft>
              <a:buClr>
                <a:schemeClr val="lt1"/>
              </a:buClr>
              <a:buSzPts val="2800"/>
              <a:buFont typeface="Arial"/>
              <a:buChar char="•"/>
            </a:pPr>
            <a:r>
              <a:rPr lang="en-US" sz="2800">
                <a:solidFill>
                  <a:schemeClr val="lt1"/>
                </a:solidFill>
                <a:latin typeface="Helvetica Neue"/>
                <a:ea typeface="Helvetica Neue"/>
                <a:cs typeface="Helvetica Neue"/>
                <a:sym typeface="Helvetica Neue"/>
              </a:rPr>
              <a:t>more likely to have issues with the law.</a:t>
            </a:r>
            <a:endParaRPr/>
          </a:p>
          <a:p>
            <a:pPr marL="342900" marR="0" lvl="0" indent="-342900" algn="l" rtl="0">
              <a:spcBef>
                <a:spcPts val="600"/>
              </a:spcBef>
              <a:spcAft>
                <a:spcPts val="0"/>
              </a:spcAft>
              <a:buClr>
                <a:schemeClr val="lt1"/>
              </a:buClr>
              <a:buSzPts val="2800"/>
              <a:buFont typeface="Arial"/>
              <a:buChar char="•"/>
            </a:pPr>
            <a:r>
              <a:rPr lang="en-US" sz="2800">
                <a:solidFill>
                  <a:schemeClr val="lt1"/>
                </a:solidFill>
                <a:latin typeface="Helvetica Neue"/>
                <a:ea typeface="Helvetica Neue"/>
                <a:cs typeface="Helvetica Neue"/>
                <a:sym typeface="Helvetica Neue"/>
              </a:rPr>
              <a:t>at a higher risk of physical and </a:t>
            </a:r>
            <a:br>
              <a:rPr lang="en-US" sz="2800">
                <a:solidFill>
                  <a:schemeClr val="lt1"/>
                </a:solidFill>
                <a:latin typeface="Helvetica Neue"/>
                <a:ea typeface="Helvetica Neue"/>
                <a:cs typeface="Helvetica Neue"/>
                <a:sym typeface="Helvetica Neue"/>
              </a:rPr>
            </a:br>
            <a:r>
              <a:rPr lang="en-US" sz="2800">
                <a:solidFill>
                  <a:schemeClr val="lt1"/>
                </a:solidFill>
                <a:latin typeface="Helvetica Neue"/>
                <a:ea typeface="Helvetica Neue"/>
                <a:cs typeface="Helvetica Neue"/>
                <a:sym typeface="Helvetica Neue"/>
              </a:rPr>
              <a:t>sexual assault.</a:t>
            </a:r>
            <a:endParaRPr/>
          </a:p>
          <a:p>
            <a:pPr marL="342900" marR="0" lvl="0" indent="-342900" algn="l" rtl="0">
              <a:spcBef>
                <a:spcPts val="600"/>
              </a:spcBef>
              <a:spcAft>
                <a:spcPts val="0"/>
              </a:spcAft>
              <a:buClr>
                <a:schemeClr val="lt1"/>
              </a:buClr>
              <a:buSzPts val="2800"/>
              <a:buFont typeface="Arial"/>
              <a:buChar char="•"/>
            </a:pPr>
            <a:r>
              <a:rPr lang="en-US" sz="2800">
                <a:solidFill>
                  <a:schemeClr val="lt1"/>
                </a:solidFill>
                <a:latin typeface="Helvetica Neue"/>
                <a:ea typeface="Helvetica Neue"/>
                <a:cs typeface="Helvetica Neue"/>
                <a:sym typeface="Helvetica Neue"/>
              </a:rPr>
              <a:t>more likely to end up in the </a:t>
            </a:r>
            <a:br>
              <a:rPr lang="en-US" sz="2800">
                <a:solidFill>
                  <a:schemeClr val="lt1"/>
                </a:solidFill>
                <a:latin typeface="Helvetica Neue"/>
                <a:ea typeface="Helvetica Neue"/>
                <a:cs typeface="Helvetica Neue"/>
                <a:sym typeface="Helvetica Neue"/>
              </a:rPr>
            </a:br>
            <a:r>
              <a:rPr lang="en-US" sz="2800">
                <a:solidFill>
                  <a:schemeClr val="lt1"/>
                </a:solidFill>
                <a:latin typeface="Helvetica Neue"/>
                <a:ea typeface="Helvetica Neue"/>
                <a:cs typeface="Helvetica Neue"/>
                <a:sym typeface="Helvetica Neue"/>
              </a:rPr>
              <a:t>emergency room.</a:t>
            </a:r>
            <a:endParaRPr/>
          </a:p>
        </p:txBody>
      </p:sp>
      <p:sp>
        <p:nvSpPr>
          <p:cNvPr id="127" name="Google Shape;127;p10"/>
          <p:cNvSpPr txBox="1"/>
          <p:nvPr/>
        </p:nvSpPr>
        <p:spPr>
          <a:xfrm>
            <a:off x="4818993" y="683420"/>
            <a:ext cx="668785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lt1"/>
                </a:solidFill>
                <a:latin typeface="Helvetica Neue"/>
                <a:ea typeface="Helvetica Neue"/>
                <a:cs typeface="Helvetica Neue"/>
                <a:sym typeface="Helvetica Neue"/>
              </a:rPr>
              <a:t>Alcohol leads to risky behavior</a:t>
            </a:r>
            <a:endParaRPr/>
          </a:p>
        </p:txBody>
      </p:sp>
      <p:pic>
        <p:nvPicPr>
          <p:cNvPr id="128" name="Google Shape;128;p10"/>
          <p:cNvPicPr preferRelativeResize="0"/>
          <p:nvPr/>
        </p:nvPicPr>
        <p:blipFill rotWithShape="1">
          <a:blip r:embed="rId3">
            <a:alphaModFix/>
          </a:blip>
          <a:srcRect/>
          <a:stretch/>
        </p:blipFill>
        <p:spPr>
          <a:xfrm>
            <a:off x="0" y="-1"/>
            <a:ext cx="4114800" cy="616633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1"/>
          <p:cNvSpPr/>
          <p:nvPr/>
        </p:nvSpPr>
        <p:spPr>
          <a:xfrm>
            <a:off x="3777889" y="704541"/>
            <a:ext cx="28621033" cy="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5" name="Google Shape;135;p11"/>
          <p:cNvSpPr/>
          <p:nvPr/>
        </p:nvSpPr>
        <p:spPr>
          <a:xfrm>
            <a:off x="6285053" y="3697047"/>
            <a:ext cx="12192000" cy="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6" name="Google Shape;136;p11"/>
          <p:cNvSpPr/>
          <p:nvPr/>
        </p:nvSpPr>
        <p:spPr>
          <a:xfrm>
            <a:off x="5295900" y="3695532"/>
            <a:ext cx="12192000" cy="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7" name="Google Shape;137;p11"/>
          <p:cNvSpPr/>
          <p:nvPr/>
        </p:nvSpPr>
        <p:spPr>
          <a:xfrm>
            <a:off x="7261506" y="3694018"/>
            <a:ext cx="12192000" cy="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38" name="Google Shape;138;p11"/>
          <p:cNvGrpSpPr/>
          <p:nvPr/>
        </p:nvGrpSpPr>
        <p:grpSpPr>
          <a:xfrm>
            <a:off x="731520" y="1849160"/>
            <a:ext cx="5141683" cy="2471744"/>
            <a:chOff x="731520" y="1336582"/>
            <a:chExt cx="5141683" cy="2471744"/>
          </a:xfrm>
        </p:grpSpPr>
        <p:sp>
          <p:nvSpPr>
            <p:cNvPr id="139" name="Google Shape;139;p11"/>
            <p:cNvSpPr txBox="1"/>
            <p:nvPr/>
          </p:nvSpPr>
          <p:spPr>
            <a:xfrm>
              <a:off x="1000693" y="1869334"/>
              <a:ext cx="4872510"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accent1"/>
                  </a:solidFill>
                  <a:latin typeface="Helvetica Neue"/>
                  <a:ea typeface="Helvetica Neue"/>
                  <a:cs typeface="Helvetica Neue"/>
                  <a:sym typeface="Helvetica Neue"/>
                </a:rPr>
                <a:t>What can influence kids’ choices about alcohol? </a:t>
              </a:r>
              <a:endParaRPr/>
            </a:p>
          </p:txBody>
        </p:sp>
        <p:pic>
          <p:nvPicPr>
            <p:cNvPr id="140" name="Google Shape;140;p11" descr="Logo&#10;&#10;Description automatically generated"/>
            <p:cNvPicPr preferRelativeResize="0"/>
            <p:nvPr/>
          </p:nvPicPr>
          <p:blipFill rotWithShape="1">
            <a:blip r:embed="rId3">
              <a:alphaModFix/>
            </a:blip>
            <a:srcRect/>
            <a:stretch/>
          </p:blipFill>
          <p:spPr>
            <a:xfrm flipH="1">
              <a:off x="731520" y="1336582"/>
              <a:ext cx="548851" cy="547209"/>
            </a:xfrm>
            <a:prstGeom prst="rect">
              <a:avLst/>
            </a:prstGeom>
            <a:noFill/>
            <a:ln>
              <a:noFill/>
            </a:ln>
          </p:spPr>
        </p:pic>
      </p:grpSp>
      <p:pic>
        <p:nvPicPr>
          <p:cNvPr id="141" name="Google Shape;141;p11"/>
          <p:cNvPicPr preferRelativeResize="0"/>
          <p:nvPr/>
        </p:nvPicPr>
        <p:blipFill rotWithShape="1">
          <a:blip r:embed="rId4">
            <a:alphaModFix/>
          </a:blip>
          <a:srcRect/>
          <a:stretch/>
        </p:blipFill>
        <p:spPr>
          <a:xfrm>
            <a:off x="9032026" y="759405"/>
            <a:ext cx="2428453" cy="2313913"/>
          </a:xfrm>
          <a:prstGeom prst="roundRect">
            <a:avLst>
              <a:gd name="adj" fmla="val 5006"/>
            </a:avLst>
          </a:prstGeom>
          <a:noFill/>
          <a:ln>
            <a:noFill/>
          </a:ln>
        </p:spPr>
      </p:pic>
      <p:pic>
        <p:nvPicPr>
          <p:cNvPr id="142" name="Google Shape;142;p11"/>
          <p:cNvPicPr preferRelativeResize="0"/>
          <p:nvPr/>
        </p:nvPicPr>
        <p:blipFill rotWithShape="1">
          <a:blip r:embed="rId5">
            <a:alphaModFix/>
          </a:blip>
          <a:srcRect/>
          <a:stretch/>
        </p:blipFill>
        <p:spPr>
          <a:xfrm>
            <a:off x="9032027" y="3347201"/>
            <a:ext cx="2428453" cy="2313913"/>
          </a:xfrm>
          <a:prstGeom prst="roundRect">
            <a:avLst>
              <a:gd name="adj" fmla="val 5654"/>
            </a:avLst>
          </a:prstGeom>
          <a:noFill/>
          <a:ln>
            <a:noFill/>
          </a:ln>
        </p:spPr>
      </p:pic>
      <p:pic>
        <p:nvPicPr>
          <p:cNvPr id="143" name="Google Shape;143;p11"/>
          <p:cNvPicPr preferRelativeResize="0"/>
          <p:nvPr/>
        </p:nvPicPr>
        <p:blipFill rotWithShape="1">
          <a:blip r:embed="rId6">
            <a:alphaModFix/>
          </a:blip>
          <a:srcRect/>
          <a:stretch/>
        </p:blipFill>
        <p:spPr>
          <a:xfrm>
            <a:off x="6318797" y="759405"/>
            <a:ext cx="2428453" cy="2313913"/>
          </a:xfrm>
          <a:prstGeom prst="roundRect">
            <a:avLst>
              <a:gd name="adj" fmla="val 5654"/>
            </a:avLst>
          </a:prstGeom>
          <a:noFill/>
          <a:ln>
            <a:noFill/>
          </a:ln>
        </p:spPr>
      </p:pic>
      <p:pic>
        <p:nvPicPr>
          <p:cNvPr id="144" name="Google Shape;144;p11"/>
          <p:cNvPicPr preferRelativeResize="0"/>
          <p:nvPr/>
        </p:nvPicPr>
        <p:blipFill rotWithShape="1">
          <a:blip r:embed="rId7">
            <a:alphaModFix/>
          </a:blip>
          <a:srcRect/>
          <a:stretch/>
        </p:blipFill>
        <p:spPr>
          <a:xfrm>
            <a:off x="6318798" y="3347201"/>
            <a:ext cx="2428453" cy="2313913"/>
          </a:xfrm>
          <a:prstGeom prst="roundRect">
            <a:avLst>
              <a:gd name="adj" fmla="val 6302"/>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12"/>
          <p:cNvSpPr/>
          <p:nvPr/>
        </p:nvSpPr>
        <p:spPr>
          <a:xfrm>
            <a:off x="0" y="0"/>
            <a:ext cx="10531366" cy="18288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1" name="Google Shape;151;p12"/>
          <p:cNvSpPr/>
          <p:nvPr/>
        </p:nvSpPr>
        <p:spPr>
          <a:xfrm>
            <a:off x="10531366" y="0"/>
            <a:ext cx="1660634" cy="1828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2" name="Google Shape;152;p12"/>
          <p:cNvSpPr txBox="1"/>
          <p:nvPr/>
        </p:nvSpPr>
        <p:spPr>
          <a:xfrm>
            <a:off x="731520" y="595580"/>
            <a:ext cx="5334408"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lt1"/>
                </a:solidFill>
                <a:latin typeface="Helvetica Neue"/>
                <a:ea typeface="Helvetica Neue"/>
                <a:cs typeface="Helvetica Neue"/>
                <a:sym typeface="Helvetica Neue"/>
              </a:rPr>
              <a:t>The Media Effect</a:t>
            </a:r>
            <a:endParaRPr/>
          </a:p>
        </p:txBody>
      </p:sp>
      <p:grpSp>
        <p:nvGrpSpPr>
          <p:cNvPr id="153" name="Google Shape;153;p12"/>
          <p:cNvGrpSpPr/>
          <p:nvPr/>
        </p:nvGrpSpPr>
        <p:grpSpPr>
          <a:xfrm>
            <a:off x="731520" y="2560320"/>
            <a:ext cx="6343543" cy="3074890"/>
            <a:chOff x="731520" y="2264161"/>
            <a:chExt cx="6343543" cy="3074890"/>
          </a:xfrm>
        </p:grpSpPr>
        <p:sp>
          <p:nvSpPr>
            <p:cNvPr id="154" name="Google Shape;154;p12"/>
            <p:cNvSpPr/>
            <p:nvPr/>
          </p:nvSpPr>
          <p:spPr>
            <a:xfrm>
              <a:off x="731520" y="2335265"/>
              <a:ext cx="250738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EEA494"/>
                  </a:solidFill>
                  <a:latin typeface="Helvetica Neue"/>
                  <a:ea typeface="Helvetica Neue"/>
                  <a:cs typeface="Helvetica Neue"/>
                  <a:sym typeface="Helvetica Neue"/>
                </a:rPr>
                <a:t>Advertising</a:t>
              </a:r>
              <a:r>
                <a:rPr lang="en-US" sz="1800">
                  <a:solidFill>
                    <a:schemeClr val="accent1"/>
                  </a:solidFill>
                  <a:latin typeface="Helvetica Neue"/>
                  <a:ea typeface="Helvetica Neue"/>
                  <a:cs typeface="Helvetica Neue"/>
                  <a:sym typeface="Helvetica Neue"/>
                </a:rPr>
                <a:t> </a:t>
              </a:r>
              <a:endParaRPr/>
            </a:p>
          </p:txBody>
        </p:sp>
        <p:sp>
          <p:nvSpPr>
            <p:cNvPr id="155" name="Google Shape;155;p12"/>
            <p:cNvSpPr/>
            <p:nvPr/>
          </p:nvSpPr>
          <p:spPr>
            <a:xfrm rot="-5400000">
              <a:off x="5597864" y="3805059"/>
              <a:ext cx="2139817" cy="6001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300">
                  <a:solidFill>
                    <a:srgbClr val="C63C1F"/>
                  </a:solidFill>
                  <a:latin typeface="Helvetica Neue"/>
                  <a:ea typeface="Helvetica Neue"/>
                  <a:cs typeface="Helvetica Neue"/>
                  <a:sym typeface="Helvetica Neue"/>
                </a:rPr>
                <a:t>Television</a:t>
              </a:r>
              <a:r>
                <a:rPr lang="en-US" sz="3300">
                  <a:solidFill>
                    <a:srgbClr val="EEA494"/>
                  </a:solidFill>
                  <a:latin typeface="Helvetica Neue"/>
                  <a:ea typeface="Helvetica Neue"/>
                  <a:cs typeface="Helvetica Neue"/>
                  <a:sym typeface="Helvetica Neue"/>
                </a:rPr>
                <a:t> </a:t>
              </a:r>
              <a:endParaRPr/>
            </a:p>
          </p:txBody>
        </p:sp>
        <p:sp>
          <p:nvSpPr>
            <p:cNvPr id="156" name="Google Shape;156;p12"/>
            <p:cNvSpPr txBox="1"/>
            <p:nvPr/>
          </p:nvSpPr>
          <p:spPr>
            <a:xfrm rot="-5400000">
              <a:off x="5171676" y="4052071"/>
              <a:ext cx="1652921" cy="59963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accent1"/>
                  </a:solidFill>
                  <a:latin typeface="Helvetica Neue"/>
                  <a:ea typeface="Helvetica Neue"/>
                  <a:cs typeface="Helvetica Neue"/>
                  <a:sym typeface="Helvetica Neue"/>
                </a:rPr>
                <a:t>Radio </a:t>
              </a:r>
              <a:endParaRPr/>
            </a:p>
          </p:txBody>
        </p:sp>
        <p:sp>
          <p:nvSpPr>
            <p:cNvPr id="157" name="Google Shape;157;p12"/>
            <p:cNvSpPr/>
            <p:nvPr/>
          </p:nvSpPr>
          <p:spPr>
            <a:xfrm rot="5400000">
              <a:off x="2414088" y="4212774"/>
              <a:ext cx="1652920" cy="59963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accent1"/>
                  </a:solidFill>
                  <a:latin typeface="Helvetica Neue"/>
                  <a:ea typeface="Helvetica Neue"/>
                  <a:cs typeface="Helvetica Neue"/>
                  <a:sym typeface="Helvetica Neue"/>
                </a:rPr>
                <a:t>Music </a:t>
              </a:r>
              <a:endParaRPr/>
            </a:p>
          </p:txBody>
        </p:sp>
        <p:sp>
          <p:nvSpPr>
            <p:cNvPr id="158" name="Google Shape;158;p12"/>
            <p:cNvSpPr txBox="1"/>
            <p:nvPr/>
          </p:nvSpPr>
          <p:spPr>
            <a:xfrm>
              <a:off x="3804095" y="3162911"/>
              <a:ext cx="2493859" cy="5827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EEA494"/>
                  </a:solidFill>
                  <a:latin typeface="Helvetica Neue"/>
                  <a:ea typeface="Helvetica Neue"/>
                  <a:cs typeface="Helvetica Neue"/>
                  <a:sym typeface="Helvetica Neue"/>
                </a:rPr>
                <a:t>Magazines</a:t>
              </a:r>
              <a:r>
                <a:rPr lang="en-US" sz="1800">
                  <a:solidFill>
                    <a:schemeClr val="accent1"/>
                  </a:solidFill>
                  <a:latin typeface="Helvetica Neue"/>
                  <a:ea typeface="Helvetica Neue"/>
                  <a:cs typeface="Helvetica Neue"/>
                  <a:sym typeface="Helvetica Neue"/>
                </a:rPr>
                <a:t> </a:t>
              </a:r>
              <a:endParaRPr/>
            </a:p>
          </p:txBody>
        </p:sp>
        <p:sp>
          <p:nvSpPr>
            <p:cNvPr id="159" name="Google Shape;159;p12"/>
            <p:cNvSpPr/>
            <p:nvPr/>
          </p:nvSpPr>
          <p:spPr>
            <a:xfrm>
              <a:off x="2318475" y="3031966"/>
              <a:ext cx="1275900" cy="428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accent1"/>
                  </a:solidFill>
                  <a:latin typeface="Helvetica Neue"/>
                  <a:ea typeface="Helvetica Neue"/>
                  <a:cs typeface="Helvetica Neue"/>
                  <a:sym typeface="Helvetica Neue"/>
                </a:rPr>
                <a:t>Movies</a:t>
              </a:r>
              <a:r>
                <a:rPr lang="en-US" sz="1800">
                  <a:solidFill>
                    <a:schemeClr val="accent1"/>
                  </a:solidFill>
                  <a:latin typeface="Helvetica Neue"/>
                  <a:ea typeface="Helvetica Neue"/>
                  <a:cs typeface="Helvetica Neue"/>
                  <a:sym typeface="Helvetica Neue"/>
                </a:rPr>
                <a:t> </a:t>
              </a:r>
              <a:endParaRPr/>
            </a:p>
          </p:txBody>
        </p:sp>
        <p:sp>
          <p:nvSpPr>
            <p:cNvPr id="160" name="Google Shape;160;p12"/>
            <p:cNvSpPr/>
            <p:nvPr/>
          </p:nvSpPr>
          <p:spPr>
            <a:xfrm>
              <a:off x="3398724" y="2264161"/>
              <a:ext cx="3676339" cy="6567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accent1"/>
                  </a:solidFill>
                  <a:latin typeface="Helvetica Neue"/>
                  <a:ea typeface="Helvetica Neue"/>
                  <a:cs typeface="Helvetica Neue"/>
                  <a:sym typeface="Helvetica Neue"/>
                </a:rPr>
                <a:t>Social Media </a:t>
              </a:r>
              <a:endParaRPr/>
            </a:p>
          </p:txBody>
        </p:sp>
        <p:sp>
          <p:nvSpPr>
            <p:cNvPr id="161" name="Google Shape;161;p12"/>
            <p:cNvSpPr/>
            <p:nvPr/>
          </p:nvSpPr>
          <p:spPr>
            <a:xfrm>
              <a:off x="778300" y="3345254"/>
              <a:ext cx="1962397"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rgbClr val="C63C1F"/>
                  </a:solidFill>
                  <a:latin typeface="Helvetica Neue"/>
                  <a:ea typeface="Helvetica Neue"/>
                  <a:cs typeface="Helvetica Neue"/>
                  <a:sym typeface="Helvetica Neue"/>
                </a:rPr>
                <a:t>Video </a:t>
              </a:r>
              <a:br>
                <a:rPr lang="en-US" sz="4000">
                  <a:solidFill>
                    <a:srgbClr val="C63C1F"/>
                  </a:solidFill>
                  <a:latin typeface="Helvetica Neue"/>
                  <a:ea typeface="Helvetica Neue"/>
                  <a:cs typeface="Helvetica Neue"/>
                  <a:sym typeface="Helvetica Neue"/>
                </a:rPr>
              </a:br>
              <a:r>
                <a:rPr lang="en-US" sz="4000">
                  <a:solidFill>
                    <a:srgbClr val="C63C1F"/>
                  </a:solidFill>
                  <a:latin typeface="Helvetica Neue"/>
                  <a:ea typeface="Helvetica Neue"/>
                  <a:cs typeface="Helvetica Neue"/>
                  <a:sym typeface="Helvetica Neue"/>
                </a:rPr>
                <a:t>Games </a:t>
              </a:r>
              <a:endParaRPr/>
            </a:p>
          </p:txBody>
        </p:sp>
        <p:sp>
          <p:nvSpPr>
            <p:cNvPr id="162" name="Google Shape;162;p12"/>
            <p:cNvSpPr/>
            <p:nvPr/>
          </p:nvSpPr>
          <p:spPr>
            <a:xfrm>
              <a:off x="3832651" y="3983791"/>
              <a:ext cx="1865700" cy="656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rgbClr val="C63C1F"/>
                  </a:solidFill>
                  <a:latin typeface="Helvetica Neue"/>
                  <a:ea typeface="Helvetica Neue"/>
                  <a:cs typeface="Helvetica Neue"/>
                  <a:sym typeface="Helvetica Neue"/>
                </a:rPr>
                <a:t>Videos</a:t>
              </a:r>
              <a:r>
                <a:rPr lang="en-US" sz="3200">
                  <a:solidFill>
                    <a:schemeClr val="accent1"/>
                  </a:solidFill>
                  <a:latin typeface="Helvetica Neue"/>
                  <a:ea typeface="Helvetica Neue"/>
                  <a:cs typeface="Helvetica Neue"/>
                  <a:sym typeface="Helvetica Neue"/>
                </a:rPr>
                <a:t> </a:t>
              </a:r>
              <a:endParaRPr/>
            </a:p>
          </p:txBody>
        </p:sp>
      </p:grpSp>
      <p:sp>
        <p:nvSpPr>
          <p:cNvPr id="163" name="Google Shape;163;p12"/>
          <p:cNvSpPr/>
          <p:nvPr/>
        </p:nvSpPr>
        <p:spPr>
          <a:xfrm>
            <a:off x="8138160" y="453220"/>
            <a:ext cx="3317395" cy="1700493"/>
          </a:xfrm>
          <a:prstGeom prst="roundRect">
            <a:avLst>
              <a:gd name="adj" fmla="val 6515"/>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4" name="Google Shape;164;p12"/>
          <p:cNvSpPr/>
          <p:nvPr/>
        </p:nvSpPr>
        <p:spPr>
          <a:xfrm>
            <a:off x="8138160" y="2346875"/>
            <a:ext cx="3317395" cy="1700493"/>
          </a:xfrm>
          <a:prstGeom prst="roundRect">
            <a:avLst>
              <a:gd name="adj" fmla="val 6515"/>
            </a:avLst>
          </a:prstGeom>
          <a:blipFill rotWithShape="1">
            <a:blip r:embed="rId4">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5" name="Google Shape;165;p12"/>
          <p:cNvSpPr/>
          <p:nvPr/>
        </p:nvSpPr>
        <p:spPr>
          <a:xfrm>
            <a:off x="8138160" y="4240531"/>
            <a:ext cx="3317395" cy="1700784"/>
          </a:xfrm>
          <a:prstGeom prst="roundRect">
            <a:avLst>
              <a:gd name="adj" fmla="val 6515"/>
            </a:avLst>
          </a:prstGeom>
          <a:blipFill rotWithShape="1">
            <a:blip r:embed="rId5">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13"/>
          <p:cNvSpPr/>
          <p:nvPr/>
        </p:nvSpPr>
        <p:spPr>
          <a:xfrm>
            <a:off x="0" y="0"/>
            <a:ext cx="10531366" cy="18288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2" name="Google Shape;172;p13"/>
          <p:cNvSpPr/>
          <p:nvPr/>
        </p:nvSpPr>
        <p:spPr>
          <a:xfrm>
            <a:off x="10531366" y="0"/>
            <a:ext cx="1660634" cy="1828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3" name="Google Shape;173;p13"/>
          <p:cNvSpPr txBox="1"/>
          <p:nvPr/>
        </p:nvSpPr>
        <p:spPr>
          <a:xfrm>
            <a:off x="731520" y="261873"/>
            <a:ext cx="4589988"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lt1"/>
                </a:solidFill>
                <a:latin typeface="Helvetica Neue"/>
                <a:ea typeface="Helvetica Neue"/>
                <a:cs typeface="Helvetica Neue"/>
                <a:sym typeface="Helvetica Neue"/>
              </a:rPr>
              <a:t>Kids mimic the</a:t>
            </a:r>
            <a:br>
              <a:rPr lang="en-US" sz="4000" b="1">
                <a:solidFill>
                  <a:schemeClr val="lt1"/>
                </a:solidFill>
                <a:latin typeface="Helvetica Neue"/>
                <a:ea typeface="Helvetica Neue"/>
                <a:cs typeface="Helvetica Neue"/>
                <a:sym typeface="Helvetica Neue"/>
              </a:rPr>
            </a:br>
            <a:r>
              <a:rPr lang="en-US" sz="4000" b="1">
                <a:solidFill>
                  <a:schemeClr val="lt1"/>
                </a:solidFill>
                <a:latin typeface="Helvetica Neue"/>
                <a:ea typeface="Helvetica Neue"/>
                <a:cs typeface="Helvetica Neue"/>
                <a:sym typeface="Helvetica Neue"/>
              </a:rPr>
              <a:t>behavior they see.</a:t>
            </a:r>
            <a:endParaRPr/>
          </a:p>
        </p:txBody>
      </p:sp>
      <p:grpSp>
        <p:nvGrpSpPr>
          <p:cNvPr id="174" name="Google Shape;174;p13"/>
          <p:cNvGrpSpPr/>
          <p:nvPr/>
        </p:nvGrpSpPr>
        <p:grpSpPr>
          <a:xfrm>
            <a:off x="731520" y="2564215"/>
            <a:ext cx="6587632" cy="3001271"/>
            <a:chOff x="731520" y="2564215"/>
            <a:chExt cx="6587632" cy="3001271"/>
          </a:xfrm>
        </p:grpSpPr>
        <p:sp>
          <p:nvSpPr>
            <p:cNvPr id="175" name="Google Shape;175;p13"/>
            <p:cNvSpPr/>
            <p:nvPr/>
          </p:nvSpPr>
          <p:spPr>
            <a:xfrm>
              <a:off x="3308365" y="3881719"/>
              <a:ext cx="337945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EEA494"/>
                  </a:solidFill>
                  <a:latin typeface="Helvetica Neue"/>
                  <a:ea typeface="Helvetica Neue"/>
                  <a:cs typeface="Helvetica Neue"/>
                  <a:sym typeface="Helvetica Neue"/>
                </a:rPr>
                <a:t>Birthday Parties</a:t>
              </a:r>
              <a:r>
                <a:rPr lang="en-US" sz="1800">
                  <a:solidFill>
                    <a:schemeClr val="accent1"/>
                  </a:solidFill>
                  <a:latin typeface="Helvetica Neue"/>
                  <a:ea typeface="Helvetica Neue"/>
                  <a:cs typeface="Helvetica Neue"/>
                  <a:sym typeface="Helvetica Neue"/>
                </a:rPr>
                <a:t> </a:t>
              </a:r>
              <a:endParaRPr/>
            </a:p>
          </p:txBody>
        </p:sp>
        <p:sp>
          <p:nvSpPr>
            <p:cNvPr id="176" name="Google Shape;176;p13"/>
            <p:cNvSpPr/>
            <p:nvPr/>
          </p:nvSpPr>
          <p:spPr>
            <a:xfrm>
              <a:off x="733867" y="3697052"/>
              <a:ext cx="1943161"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EEA494"/>
                  </a:solidFill>
                  <a:latin typeface="Helvetica Neue"/>
                  <a:ea typeface="Helvetica Neue"/>
                  <a:cs typeface="Helvetica Neue"/>
                  <a:sym typeface="Helvetica Neue"/>
                </a:rPr>
                <a:t>Family</a:t>
              </a:r>
              <a:br>
                <a:rPr lang="en-US" sz="2800">
                  <a:solidFill>
                    <a:srgbClr val="EEA494"/>
                  </a:solidFill>
                  <a:latin typeface="Helvetica Neue"/>
                  <a:ea typeface="Helvetica Neue"/>
                  <a:cs typeface="Helvetica Neue"/>
                  <a:sym typeface="Helvetica Neue"/>
                </a:rPr>
              </a:br>
              <a:r>
                <a:rPr lang="en-US" sz="2800">
                  <a:solidFill>
                    <a:srgbClr val="EEA494"/>
                  </a:solidFill>
                  <a:latin typeface="Helvetica Neue"/>
                  <a:ea typeface="Helvetica Neue"/>
                  <a:cs typeface="Helvetica Neue"/>
                  <a:sym typeface="Helvetica Neue"/>
                </a:rPr>
                <a:t>Gatherings</a:t>
              </a:r>
              <a:endParaRPr/>
            </a:p>
          </p:txBody>
        </p:sp>
        <p:sp>
          <p:nvSpPr>
            <p:cNvPr id="177" name="Google Shape;177;p13"/>
            <p:cNvSpPr txBox="1"/>
            <p:nvPr/>
          </p:nvSpPr>
          <p:spPr>
            <a:xfrm>
              <a:off x="4066788" y="4540914"/>
              <a:ext cx="184858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rgbClr val="C63C1F"/>
                  </a:solidFill>
                  <a:latin typeface="Helvetica Neue"/>
                  <a:ea typeface="Helvetica Neue"/>
                  <a:cs typeface="Helvetica Neue"/>
                  <a:sym typeface="Helvetica Neue"/>
                </a:rPr>
                <a:t>Dinner</a:t>
              </a:r>
              <a:r>
                <a:rPr lang="en-US" sz="3200">
                  <a:solidFill>
                    <a:schemeClr val="accent1"/>
                  </a:solidFill>
                  <a:latin typeface="Helvetica Neue"/>
                  <a:ea typeface="Helvetica Neue"/>
                  <a:cs typeface="Helvetica Neue"/>
                  <a:sym typeface="Helvetica Neue"/>
                </a:rPr>
                <a:t> </a:t>
              </a:r>
              <a:endParaRPr/>
            </a:p>
          </p:txBody>
        </p:sp>
        <p:sp>
          <p:nvSpPr>
            <p:cNvPr id="178" name="Google Shape;178;p13"/>
            <p:cNvSpPr/>
            <p:nvPr/>
          </p:nvSpPr>
          <p:spPr>
            <a:xfrm rot="5400000">
              <a:off x="5651228" y="3897561"/>
              <a:ext cx="275107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accent1"/>
                  </a:solidFill>
                  <a:latin typeface="Helvetica Neue"/>
                  <a:ea typeface="Helvetica Neue"/>
                  <a:cs typeface="Helvetica Neue"/>
                  <a:sym typeface="Helvetica Neue"/>
                </a:rPr>
                <a:t>Music Events </a:t>
              </a:r>
              <a:endParaRPr/>
            </a:p>
          </p:txBody>
        </p:sp>
        <p:sp>
          <p:nvSpPr>
            <p:cNvPr id="179" name="Google Shape;179;p13"/>
            <p:cNvSpPr/>
            <p:nvPr/>
          </p:nvSpPr>
          <p:spPr>
            <a:xfrm>
              <a:off x="4314591" y="3395400"/>
              <a:ext cx="1361591"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accent1"/>
                  </a:solidFill>
                  <a:latin typeface="Helvetica Neue"/>
                  <a:ea typeface="Helvetica Neue"/>
                  <a:cs typeface="Helvetica Neue"/>
                  <a:sym typeface="Helvetica Neue"/>
                </a:rPr>
                <a:t>Vacations</a:t>
              </a:r>
              <a:r>
                <a:rPr lang="en-US" sz="1800">
                  <a:solidFill>
                    <a:schemeClr val="accent1"/>
                  </a:solidFill>
                  <a:latin typeface="Helvetica Neue"/>
                  <a:ea typeface="Helvetica Neue"/>
                  <a:cs typeface="Helvetica Neue"/>
                  <a:sym typeface="Helvetica Neue"/>
                </a:rPr>
                <a:t> </a:t>
              </a:r>
              <a:endParaRPr/>
            </a:p>
          </p:txBody>
        </p:sp>
        <p:sp>
          <p:nvSpPr>
            <p:cNvPr id="180" name="Google Shape;180;p13"/>
            <p:cNvSpPr/>
            <p:nvPr/>
          </p:nvSpPr>
          <p:spPr>
            <a:xfrm>
              <a:off x="731520" y="2564215"/>
              <a:ext cx="4075155"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accent1"/>
                  </a:solidFill>
                  <a:latin typeface="Helvetica Neue"/>
                  <a:ea typeface="Helvetica Neue"/>
                  <a:cs typeface="Helvetica Neue"/>
                  <a:sym typeface="Helvetica Neue"/>
                </a:rPr>
                <a:t>Sporting Events</a:t>
              </a:r>
              <a:endParaRPr/>
            </a:p>
          </p:txBody>
        </p:sp>
        <p:sp>
          <p:nvSpPr>
            <p:cNvPr id="181" name="Google Shape;181;p13"/>
            <p:cNvSpPr/>
            <p:nvPr/>
          </p:nvSpPr>
          <p:spPr>
            <a:xfrm rot="-5400000">
              <a:off x="2135256" y="3996142"/>
              <a:ext cx="1688283"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chemeClr val="accent1"/>
                  </a:solidFill>
                  <a:latin typeface="Helvetica Neue"/>
                  <a:ea typeface="Helvetica Neue"/>
                  <a:cs typeface="Helvetica Neue"/>
                  <a:sym typeface="Helvetica Neue"/>
                </a:rPr>
                <a:t>Festivals</a:t>
              </a:r>
              <a:endParaRPr/>
            </a:p>
          </p:txBody>
        </p:sp>
        <p:sp>
          <p:nvSpPr>
            <p:cNvPr id="182" name="Google Shape;182;p13"/>
            <p:cNvSpPr/>
            <p:nvPr/>
          </p:nvSpPr>
          <p:spPr>
            <a:xfrm>
              <a:off x="5052021" y="2785686"/>
              <a:ext cx="144142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C63C1F"/>
                  </a:solidFill>
                  <a:latin typeface="Helvetica Neue"/>
                  <a:ea typeface="Helvetica Neue"/>
                  <a:cs typeface="Helvetica Neue"/>
                  <a:sym typeface="Helvetica Neue"/>
                </a:rPr>
                <a:t>Holidays</a:t>
              </a:r>
              <a:r>
                <a:rPr lang="en-US" sz="1800">
                  <a:solidFill>
                    <a:schemeClr val="accent1"/>
                  </a:solidFill>
                  <a:latin typeface="Helvetica Neue"/>
                  <a:ea typeface="Helvetica Neue"/>
                  <a:cs typeface="Helvetica Neue"/>
                  <a:sym typeface="Helvetica Neue"/>
                </a:rPr>
                <a:t> </a:t>
              </a:r>
              <a:endParaRPr/>
            </a:p>
          </p:txBody>
        </p:sp>
      </p:grpSp>
      <p:sp>
        <p:nvSpPr>
          <p:cNvPr id="183" name="Google Shape;183;p13"/>
          <p:cNvSpPr/>
          <p:nvPr/>
        </p:nvSpPr>
        <p:spPr>
          <a:xfrm>
            <a:off x="8138159" y="4242939"/>
            <a:ext cx="3317395" cy="1700493"/>
          </a:xfrm>
          <a:prstGeom prst="roundRect">
            <a:avLst>
              <a:gd name="adj" fmla="val 6515"/>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4" name="Google Shape;184;p13"/>
          <p:cNvSpPr/>
          <p:nvPr/>
        </p:nvSpPr>
        <p:spPr>
          <a:xfrm>
            <a:off x="8138159" y="2363506"/>
            <a:ext cx="3317395" cy="1645920"/>
          </a:xfrm>
          <a:prstGeom prst="roundRect">
            <a:avLst>
              <a:gd name="adj" fmla="val 6515"/>
            </a:avLst>
          </a:prstGeom>
          <a:blipFill rotWithShape="1">
            <a:blip r:embed="rId4">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5" name="Google Shape;185;p13"/>
          <p:cNvSpPr/>
          <p:nvPr/>
        </p:nvSpPr>
        <p:spPr>
          <a:xfrm>
            <a:off x="8138159" y="447497"/>
            <a:ext cx="3317395" cy="1737360"/>
          </a:xfrm>
          <a:prstGeom prst="roundRect">
            <a:avLst>
              <a:gd name="adj" fmla="val 6515"/>
            </a:avLst>
          </a:prstGeom>
          <a:blipFill rotWithShape="1">
            <a:blip r:embed="rId5">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14"/>
          <p:cNvSpPr txBox="1"/>
          <p:nvPr/>
        </p:nvSpPr>
        <p:spPr>
          <a:xfrm>
            <a:off x="731521" y="2152957"/>
            <a:ext cx="4897401"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accent3"/>
                </a:solidFill>
                <a:latin typeface="Helvetica Neue"/>
                <a:ea typeface="Helvetica Neue"/>
                <a:cs typeface="Helvetica Neue"/>
                <a:sym typeface="Helvetica Neue"/>
              </a:rPr>
              <a:t>Kids often drink because they </a:t>
            </a:r>
            <a:br>
              <a:rPr lang="en-US" sz="4000" b="1">
                <a:solidFill>
                  <a:schemeClr val="accent3"/>
                </a:solidFill>
                <a:latin typeface="Helvetica Neue"/>
                <a:ea typeface="Helvetica Neue"/>
                <a:cs typeface="Helvetica Neue"/>
                <a:sym typeface="Helvetica Neue"/>
              </a:rPr>
            </a:br>
            <a:r>
              <a:rPr lang="en-US" sz="4000" b="1">
                <a:solidFill>
                  <a:schemeClr val="accent3"/>
                </a:solidFill>
                <a:latin typeface="Helvetica Neue"/>
                <a:ea typeface="Helvetica Neue"/>
                <a:cs typeface="Helvetica Neue"/>
                <a:sym typeface="Helvetica Neue"/>
              </a:rPr>
              <a:t>have access.</a:t>
            </a:r>
            <a:endParaRPr/>
          </a:p>
        </p:txBody>
      </p:sp>
      <p:pic>
        <p:nvPicPr>
          <p:cNvPr id="192" name="Google Shape;192;p14"/>
          <p:cNvPicPr preferRelativeResize="0"/>
          <p:nvPr/>
        </p:nvPicPr>
        <p:blipFill rotWithShape="1">
          <a:blip r:embed="rId3">
            <a:alphaModFix/>
          </a:blip>
          <a:srcRect/>
          <a:stretch/>
        </p:blipFill>
        <p:spPr>
          <a:xfrm>
            <a:off x="5651292" y="0"/>
            <a:ext cx="6540708" cy="61849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5"/>
          <p:cNvSpPr txBox="1"/>
          <p:nvPr/>
        </p:nvSpPr>
        <p:spPr>
          <a:xfrm>
            <a:off x="731520" y="3166180"/>
            <a:ext cx="5364479"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accent3"/>
                </a:solidFill>
                <a:latin typeface="Helvetica Neue"/>
                <a:ea typeface="Helvetica Neue"/>
                <a:cs typeface="Helvetica Neue"/>
                <a:sym typeface="Helvetica Neue"/>
              </a:rPr>
              <a:t>1 in 6 parents of younger adolescents allowed them to drink with their family—kids as young as 11.</a:t>
            </a:r>
            <a:endParaRPr/>
          </a:p>
        </p:txBody>
      </p:sp>
      <p:sp>
        <p:nvSpPr>
          <p:cNvPr id="199" name="Google Shape;199;p15"/>
          <p:cNvSpPr txBox="1"/>
          <p:nvPr/>
        </p:nvSpPr>
        <p:spPr>
          <a:xfrm>
            <a:off x="731520" y="1806723"/>
            <a:ext cx="5381736"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accent3"/>
                </a:solidFill>
                <a:latin typeface="Helvetica Neue"/>
                <a:ea typeface="Helvetica Neue"/>
                <a:cs typeface="Helvetica Neue"/>
                <a:sym typeface="Helvetica Neue"/>
              </a:rPr>
              <a:t>The COVID-19 Pandemic Effect</a:t>
            </a:r>
            <a:endParaRPr/>
          </a:p>
        </p:txBody>
      </p:sp>
      <p:pic>
        <p:nvPicPr>
          <p:cNvPr id="200" name="Google Shape;200;p15"/>
          <p:cNvPicPr preferRelativeResize="0"/>
          <p:nvPr/>
        </p:nvPicPr>
        <p:blipFill rotWithShape="1">
          <a:blip r:embed="rId3">
            <a:alphaModFix/>
          </a:blip>
          <a:srcRect/>
          <a:stretch/>
        </p:blipFill>
        <p:spPr>
          <a:xfrm>
            <a:off x="6606988" y="638735"/>
            <a:ext cx="5029200" cy="52578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16"/>
          <p:cNvSpPr/>
          <p:nvPr/>
        </p:nvSpPr>
        <p:spPr>
          <a:xfrm>
            <a:off x="4114800" y="-1"/>
            <a:ext cx="8077199" cy="619608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7" name="Google Shape;207;p16"/>
          <p:cNvSpPr txBox="1"/>
          <p:nvPr/>
        </p:nvSpPr>
        <p:spPr>
          <a:xfrm>
            <a:off x="4885674" y="2122882"/>
            <a:ext cx="4935444" cy="14260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lt1"/>
                </a:solidFill>
                <a:latin typeface="Helvetica Neue"/>
                <a:ea typeface="Helvetica Neue"/>
                <a:cs typeface="Helvetica Neue"/>
                <a:sym typeface="Helvetica Neue"/>
              </a:rPr>
              <a:t>Small talks are short, casual, and frequent conversations with kids about alcohol.</a:t>
            </a:r>
            <a:endParaRPr/>
          </a:p>
        </p:txBody>
      </p:sp>
      <p:pic>
        <p:nvPicPr>
          <p:cNvPr id="208" name="Google Shape;208;p16"/>
          <p:cNvPicPr preferRelativeResize="0"/>
          <p:nvPr/>
        </p:nvPicPr>
        <p:blipFill rotWithShape="1">
          <a:blip r:embed="rId3">
            <a:alphaModFix/>
          </a:blip>
          <a:srcRect b="-4"/>
          <a:stretch/>
        </p:blipFill>
        <p:spPr>
          <a:xfrm>
            <a:off x="0" y="-2"/>
            <a:ext cx="4114800" cy="6196087"/>
          </a:xfrm>
          <a:prstGeom prst="rect">
            <a:avLst/>
          </a:prstGeom>
          <a:noFill/>
          <a:ln>
            <a:noFill/>
          </a:ln>
        </p:spPr>
      </p:pic>
      <p:sp>
        <p:nvSpPr>
          <p:cNvPr id="209" name="Google Shape;209;p16"/>
          <p:cNvSpPr txBox="1"/>
          <p:nvPr/>
        </p:nvSpPr>
        <p:spPr>
          <a:xfrm>
            <a:off x="4885674" y="779113"/>
            <a:ext cx="6687852"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lt1"/>
                </a:solidFill>
                <a:latin typeface="Helvetica Neue"/>
                <a:ea typeface="Helvetica Neue"/>
                <a:cs typeface="Helvetica Neue"/>
                <a:sym typeface="Helvetica Neue"/>
              </a:rPr>
              <a:t>Engage your kids in small talks about underage drinking!</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17"/>
          <p:cNvSpPr txBox="1"/>
          <p:nvPr/>
        </p:nvSpPr>
        <p:spPr>
          <a:xfrm>
            <a:off x="731520" y="2824002"/>
            <a:ext cx="5364479"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lt1"/>
                </a:solidFill>
                <a:latin typeface="Helvetica Neue"/>
                <a:ea typeface="Helvetica Neue"/>
                <a:cs typeface="Helvetica Neue"/>
                <a:sym typeface="Helvetica Neue"/>
              </a:rPr>
              <a:t>Small talks are short, casual, and frequent conversations with kids about alcohol.</a:t>
            </a:r>
            <a:endParaRPr/>
          </a:p>
        </p:txBody>
      </p:sp>
      <p:grpSp>
        <p:nvGrpSpPr>
          <p:cNvPr id="216" name="Google Shape;216;p17"/>
          <p:cNvGrpSpPr/>
          <p:nvPr/>
        </p:nvGrpSpPr>
        <p:grpSpPr>
          <a:xfrm>
            <a:off x="731519" y="2145222"/>
            <a:ext cx="5364479" cy="1856191"/>
            <a:chOff x="731520" y="1336582"/>
            <a:chExt cx="5364479" cy="1856191"/>
          </a:xfrm>
        </p:grpSpPr>
        <p:sp>
          <p:nvSpPr>
            <p:cNvPr id="217" name="Google Shape;217;p17"/>
            <p:cNvSpPr txBox="1"/>
            <p:nvPr/>
          </p:nvSpPr>
          <p:spPr>
            <a:xfrm>
              <a:off x="1000692" y="1869334"/>
              <a:ext cx="5095307"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accent1"/>
                  </a:solidFill>
                  <a:latin typeface="Helvetica Neue"/>
                  <a:ea typeface="Helvetica Neue"/>
                  <a:cs typeface="Helvetica Neue"/>
                  <a:sym typeface="Helvetica Neue"/>
                </a:rPr>
                <a:t>When should the</a:t>
              </a:r>
              <a:br>
                <a:rPr lang="en-US" sz="4000" b="1">
                  <a:solidFill>
                    <a:schemeClr val="accent1"/>
                  </a:solidFill>
                  <a:latin typeface="Helvetica Neue"/>
                  <a:ea typeface="Helvetica Neue"/>
                  <a:cs typeface="Helvetica Neue"/>
                  <a:sym typeface="Helvetica Neue"/>
                </a:rPr>
              </a:br>
              <a:r>
                <a:rPr lang="en-US" sz="4000" b="1">
                  <a:solidFill>
                    <a:schemeClr val="accent1"/>
                  </a:solidFill>
                  <a:latin typeface="Helvetica Neue"/>
                  <a:ea typeface="Helvetica Neue"/>
                  <a:cs typeface="Helvetica Neue"/>
                  <a:sym typeface="Helvetica Neue"/>
                </a:rPr>
                <a:t>conversation start?</a:t>
              </a:r>
              <a:endParaRPr/>
            </a:p>
          </p:txBody>
        </p:sp>
        <p:pic>
          <p:nvPicPr>
            <p:cNvPr id="218" name="Google Shape;218;p17" descr="Logo&#10;&#10;Description automatically generated"/>
            <p:cNvPicPr preferRelativeResize="0"/>
            <p:nvPr/>
          </p:nvPicPr>
          <p:blipFill rotWithShape="1">
            <a:blip r:embed="rId3">
              <a:alphaModFix/>
            </a:blip>
            <a:srcRect/>
            <a:stretch/>
          </p:blipFill>
          <p:spPr>
            <a:xfrm flipH="1">
              <a:off x="731520" y="1336582"/>
              <a:ext cx="548851" cy="547209"/>
            </a:xfrm>
            <a:prstGeom prst="rect">
              <a:avLst/>
            </a:prstGeom>
            <a:noFill/>
            <a:ln>
              <a:noFill/>
            </a:ln>
          </p:spPr>
        </p:pic>
      </p:grpSp>
      <p:pic>
        <p:nvPicPr>
          <p:cNvPr id="219" name="Google Shape;219;p17"/>
          <p:cNvPicPr preferRelativeResize="0"/>
          <p:nvPr/>
        </p:nvPicPr>
        <p:blipFill rotWithShape="1">
          <a:blip r:embed="rId4">
            <a:alphaModFix/>
          </a:blip>
          <a:srcRect/>
          <a:stretch/>
        </p:blipFill>
        <p:spPr>
          <a:xfrm>
            <a:off x="9032026" y="759405"/>
            <a:ext cx="2427948" cy="2103120"/>
          </a:xfrm>
          <a:prstGeom prst="roundRect">
            <a:avLst>
              <a:gd name="adj" fmla="val 5263"/>
            </a:avLst>
          </a:prstGeom>
          <a:noFill/>
          <a:ln>
            <a:noFill/>
          </a:ln>
        </p:spPr>
      </p:pic>
      <p:pic>
        <p:nvPicPr>
          <p:cNvPr id="220" name="Google Shape;220;p17"/>
          <p:cNvPicPr preferRelativeResize="0"/>
          <p:nvPr/>
        </p:nvPicPr>
        <p:blipFill rotWithShape="1">
          <a:blip r:embed="rId5">
            <a:alphaModFix/>
          </a:blip>
          <a:srcRect/>
          <a:stretch/>
        </p:blipFill>
        <p:spPr>
          <a:xfrm>
            <a:off x="9032027" y="3422151"/>
            <a:ext cx="2428453" cy="2103120"/>
          </a:xfrm>
          <a:prstGeom prst="roundRect">
            <a:avLst>
              <a:gd name="adj" fmla="val 5263"/>
            </a:avLst>
          </a:prstGeom>
          <a:noFill/>
          <a:ln>
            <a:noFill/>
          </a:ln>
        </p:spPr>
      </p:pic>
      <p:pic>
        <p:nvPicPr>
          <p:cNvPr id="221" name="Google Shape;221;p17"/>
          <p:cNvPicPr preferRelativeResize="0"/>
          <p:nvPr/>
        </p:nvPicPr>
        <p:blipFill rotWithShape="1">
          <a:blip r:embed="rId6">
            <a:alphaModFix/>
          </a:blip>
          <a:srcRect/>
          <a:stretch/>
        </p:blipFill>
        <p:spPr>
          <a:xfrm>
            <a:off x="6318797" y="759405"/>
            <a:ext cx="2428453" cy="2103120"/>
          </a:xfrm>
          <a:prstGeom prst="roundRect">
            <a:avLst>
              <a:gd name="adj" fmla="val 5976"/>
            </a:avLst>
          </a:prstGeom>
          <a:noFill/>
          <a:ln>
            <a:noFill/>
          </a:ln>
        </p:spPr>
      </p:pic>
      <p:pic>
        <p:nvPicPr>
          <p:cNvPr id="222" name="Google Shape;222;p17"/>
          <p:cNvPicPr preferRelativeResize="0"/>
          <p:nvPr/>
        </p:nvPicPr>
        <p:blipFill rotWithShape="1">
          <a:blip r:embed="rId7">
            <a:alphaModFix/>
          </a:blip>
          <a:srcRect/>
          <a:stretch/>
        </p:blipFill>
        <p:spPr>
          <a:xfrm>
            <a:off x="6318798" y="3422151"/>
            <a:ext cx="2428453" cy="2103120"/>
          </a:xfrm>
          <a:prstGeom prst="roundRect">
            <a:avLst>
              <a:gd name="adj" fmla="val 6688"/>
            </a:avLst>
          </a:prstGeom>
          <a:noFill/>
          <a:ln>
            <a:noFill/>
          </a:ln>
        </p:spPr>
      </p:pic>
      <p:sp>
        <p:nvSpPr>
          <p:cNvPr id="223" name="Google Shape;223;p17"/>
          <p:cNvSpPr/>
          <p:nvPr/>
        </p:nvSpPr>
        <p:spPr>
          <a:xfrm>
            <a:off x="7172719" y="2878448"/>
            <a:ext cx="78258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accent3"/>
                </a:solidFill>
                <a:latin typeface="Helvetica Neue"/>
                <a:ea typeface="Helvetica Neue"/>
                <a:cs typeface="Helvetica Neue"/>
                <a:sym typeface="Helvetica Neue"/>
              </a:rPr>
              <a:t>Age 8</a:t>
            </a:r>
            <a:endParaRPr sz="1800">
              <a:solidFill>
                <a:schemeClr val="dk1"/>
              </a:solidFill>
              <a:latin typeface="Calibri"/>
              <a:ea typeface="Calibri"/>
              <a:cs typeface="Calibri"/>
              <a:sym typeface="Calibri"/>
            </a:endParaRPr>
          </a:p>
        </p:txBody>
      </p:sp>
      <p:sp>
        <p:nvSpPr>
          <p:cNvPr id="224" name="Google Shape;224;p17"/>
          <p:cNvSpPr/>
          <p:nvPr/>
        </p:nvSpPr>
        <p:spPr>
          <a:xfrm>
            <a:off x="9804509" y="2878448"/>
            <a:ext cx="91082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accent3"/>
                </a:solidFill>
                <a:latin typeface="Helvetica Neue"/>
                <a:ea typeface="Helvetica Neue"/>
                <a:cs typeface="Helvetica Neue"/>
                <a:sym typeface="Helvetica Neue"/>
              </a:rPr>
              <a:t>Age 10</a:t>
            </a:r>
            <a:endParaRPr sz="1800">
              <a:solidFill>
                <a:schemeClr val="dk1"/>
              </a:solidFill>
              <a:latin typeface="Calibri"/>
              <a:ea typeface="Calibri"/>
              <a:cs typeface="Calibri"/>
              <a:sym typeface="Calibri"/>
            </a:endParaRPr>
          </a:p>
        </p:txBody>
      </p:sp>
      <p:sp>
        <p:nvSpPr>
          <p:cNvPr id="225" name="Google Shape;225;p17"/>
          <p:cNvSpPr/>
          <p:nvPr/>
        </p:nvSpPr>
        <p:spPr>
          <a:xfrm>
            <a:off x="7182451" y="5541194"/>
            <a:ext cx="91082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accent3"/>
                </a:solidFill>
                <a:latin typeface="Helvetica Neue"/>
                <a:ea typeface="Helvetica Neue"/>
                <a:cs typeface="Helvetica Neue"/>
                <a:sym typeface="Helvetica Neue"/>
              </a:rPr>
              <a:t>Age 12</a:t>
            </a:r>
            <a:endParaRPr sz="1800">
              <a:solidFill>
                <a:schemeClr val="dk1"/>
              </a:solidFill>
              <a:latin typeface="Calibri"/>
              <a:ea typeface="Calibri"/>
              <a:cs typeface="Calibri"/>
              <a:sym typeface="Calibri"/>
            </a:endParaRPr>
          </a:p>
        </p:txBody>
      </p:sp>
      <p:sp>
        <p:nvSpPr>
          <p:cNvPr id="226" name="Google Shape;226;p17"/>
          <p:cNvSpPr/>
          <p:nvPr/>
        </p:nvSpPr>
        <p:spPr>
          <a:xfrm>
            <a:off x="9814241" y="5541194"/>
            <a:ext cx="91082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accent3"/>
                </a:solidFill>
                <a:latin typeface="Helvetica Neue"/>
                <a:ea typeface="Helvetica Neue"/>
                <a:cs typeface="Helvetica Neue"/>
                <a:sym typeface="Helvetica Neue"/>
              </a:rPr>
              <a:t>Age 14</a:t>
            </a:r>
            <a:endParaRPr sz="18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18"/>
          <p:cNvSpPr txBox="1"/>
          <p:nvPr/>
        </p:nvSpPr>
        <p:spPr>
          <a:xfrm>
            <a:off x="753891" y="1913114"/>
            <a:ext cx="4897401" cy="255454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accent3"/>
                </a:solidFill>
                <a:latin typeface="Helvetica Neue"/>
                <a:ea typeface="Helvetica Neue"/>
                <a:cs typeface="Helvetica Neue"/>
                <a:sym typeface="Helvetica Neue"/>
              </a:rPr>
              <a:t>Small talks </a:t>
            </a:r>
            <a:br>
              <a:rPr lang="en-US" sz="4000" b="1">
                <a:solidFill>
                  <a:schemeClr val="accent3"/>
                </a:solidFill>
                <a:latin typeface="Helvetica Neue"/>
                <a:ea typeface="Helvetica Neue"/>
                <a:cs typeface="Helvetica Neue"/>
                <a:sym typeface="Helvetica Neue"/>
              </a:rPr>
            </a:br>
            <a:r>
              <a:rPr lang="en-US" sz="4000" b="1">
                <a:solidFill>
                  <a:schemeClr val="accent3"/>
                </a:solidFill>
                <a:latin typeface="Helvetica Neue"/>
                <a:ea typeface="Helvetica Neue"/>
                <a:cs typeface="Helvetica Neue"/>
                <a:sym typeface="Helvetica Neue"/>
              </a:rPr>
              <a:t>about alcohol should begin around age 8.</a:t>
            </a:r>
            <a:endParaRPr/>
          </a:p>
        </p:txBody>
      </p:sp>
      <p:pic>
        <p:nvPicPr>
          <p:cNvPr id="233" name="Google Shape;233;p18"/>
          <p:cNvPicPr preferRelativeResize="0"/>
          <p:nvPr/>
        </p:nvPicPr>
        <p:blipFill rotWithShape="1">
          <a:blip r:embed="rId3">
            <a:alphaModFix/>
          </a:blip>
          <a:srcRect/>
          <a:stretch/>
        </p:blipFill>
        <p:spPr>
          <a:xfrm>
            <a:off x="5651292" y="0"/>
            <a:ext cx="6540708" cy="617751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19"/>
          <p:cNvSpPr/>
          <p:nvPr/>
        </p:nvSpPr>
        <p:spPr>
          <a:xfrm>
            <a:off x="4114800" y="-1"/>
            <a:ext cx="8077199" cy="619608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40" name="Google Shape;240;p19"/>
          <p:cNvPicPr preferRelativeResize="0"/>
          <p:nvPr/>
        </p:nvPicPr>
        <p:blipFill rotWithShape="1">
          <a:blip r:embed="rId3">
            <a:alphaModFix/>
          </a:blip>
          <a:srcRect/>
          <a:stretch/>
        </p:blipFill>
        <p:spPr>
          <a:xfrm>
            <a:off x="0" y="-9391"/>
            <a:ext cx="4114800" cy="6172200"/>
          </a:xfrm>
          <a:prstGeom prst="rect">
            <a:avLst/>
          </a:prstGeom>
          <a:noFill/>
          <a:ln>
            <a:noFill/>
          </a:ln>
        </p:spPr>
      </p:pic>
      <p:sp>
        <p:nvSpPr>
          <p:cNvPr id="241" name="Google Shape;241;p19"/>
          <p:cNvSpPr txBox="1"/>
          <p:nvPr/>
        </p:nvSpPr>
        <p:spPr>
          <a:xfrm>
            <a:off x="5257327" y="2304814"/>
            <a:ext cx="5679844" cy="2462213"/>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lt1"/>
              </a:buClr>
              <a:buSzPts val="2400"/>
              <a:buFont typeface="Arial"/>
              <a:buChar char="•"/>
            </a:pPr>
            <a:r>
              <a:rPr lang="en-US" sz="2400">
                <a:solidFill>
                  <a:schemeClr val="lt1"/>
                </a:solidFill>
                <a:latin typeface="Helvetica Neue"/>
                <a:ea typeface="Helvetica Neue"/>
                <a:cs typeface="Helvetica Neue"/>
                <a:sym typeface="Helvetica Neue"/>
              </a:rPr>
              <a:t>Kids start forming their opinions of alcohol around age 8.</a:t>
            </a:r>
            <a:endParaRPr/>
          </a:p>
          <a:p>
            <a:pPr marL="342900" marR="0" lvl="0" indent="-342900" algn="l" rtl="0">
              <a:spcBef>
                <a:spcPts val="600"/>
              </a:spcBef>
              <a:spcAft>
                <a:spcPts val="0"/>
              </a:spcAft>
              <a:buClr>
                <a:schemeClr val="lt1"/>
              </a:buClr>
              <a:buSzPts val="2400"/>
              <a:buFont typeface="Arial"/>
              <a:buChar char="•"/>
            </a:pPr>
            <a:r>
              <a:rPr lang="en-US" sz="2400">
                <a:solidFill>
                  <a:schemeClr val="lt1"/>
                </a:solidFill>
                <a:latin typeface="Helvetica Neue"/>
                <a:ea typeface="Helvetica Neue"/>
                <a:cs typeface="Helvetica Neue"/>
                <a:sym typeface="Helvetica Neue"/>
              </a:rPr>
              <a:t>Kids are starting to drink earlier than they used to.</a:t>
            </a:r>
            <a:endParaRPr/>
          </a:p>
          <a:p>
            <a:pPr marL="342900" marR="0" lvl="0" indent="-342900" algn="l" rtl="0">
              <a:spcBef>
                <a:spcPts val="600"/>
              </a:spcBef>
              <a:spcAft>
                <a:spcPts val="0"/>
              </a:spcAft>
              <a:buClr>
                <a:schemeClr val="lt1"/>
              </a:buClr>
              <a:buSzPts val="2400"/>
              <a:buFont typeface="Arial"/>
              <a:buChar char="•"/>
            </a:pPr>
            <a:r>
              <a:rPr lang="en-US" sz="2400">
                <a:solidFill>
                  <a:schemeClr val="lt1"/>
                </a:solidFill>
                <a:latin typeface="Helvetica Neue"/>
                <a:ea typeface="Helvetica Neue"/>
                <a:cs typeface="Helvetica Neue"/>
                <a:sym typeface="Helvetica Neue"/>
              </a:rPr>
              <a:t>It’s important to lead the conversation—not follow it!</a:t>
            </a:r>
            <a:endParaRPr/>
          </a:p>
        </p:txBody>
      </p:sp>
      <p:grpSp>
        <p:nvGrpSpPr>
          <p:cNvPr id="242" name="Google Shape;242;p19"/>
          <p:cNvGrpSpPr/>
          <p:nvPr/>
        </p:nvGrpSpPr>
        <p:grpSpPr>
          <a:xfrm>
            <a:off x="4946591" y="878802"/>
            <a:ext cx="6206318" cy="1179083"/>
            <a:chOff x="4946591" y="878802"/>
            <a:chExt cx="6206318" cy="1179083"/>
          </a:xfrm>
        </p:grpSpPr>
        <p:sp>
          <p:nvSpPr>
            <p:cNvPr id="243" name="Google Shape;243;p19"/>
            <p:cNvSpPr txBox="1"/>
            <p:nvPr/>
          </p:nvSpPr>
          <p:spPr>
            <a:xfrm>
              <a:off x="5215763" y="1411554"/>
              <a:ext cx="593714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accent2"/>
                  </a:solidFill>
                  <a:latin typeface="Helvetica Neue"/>
                  <a:ea typeface="Helvetica Neue"/>
                  <a:cs typeface="Helvetica Neue"/>
                  <a:sym typeface="Helvetica Neue"/>
                </a:rPr>
                <a:t>Why start talking early?</a:t>
              </a:r>
              <a:endParaRPr/>
            </a:p>
          </p:txBody>
        </p:sp>
        <p:pic>
          <p:nvPicPr>
            <p:cNvPr id="244" name="Google Shape;244;p19" descr="Logo&#10;&#10;Description automatically generated"/>
            <p:cNvPicPr preferRelativeResize="0"/>
            <p:nvPr/>
          </p:nvPicPr>
          <p:blipFill rotWithShape="1">
            <a:blip r:embed="rId4">
              <a:alphaModFix/>
            </a:blip>
            <a:srcRect/>
            <a:stretch/>
          </p:blipFill>
          <p:spPr>
            <a:xfrm flipH="1">
              <a:off x="4946591" y="878802"/>
              <a:ext cx="548851" cy="547209"/>
            </a:xfrm>
            <a:prstGeom prst="rect">
              <a:avLst/>
            </a:prstGeom>
            <a:noFill/>
            <a:ln>
              <a:noFill/>
            </a:ln>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pic>
        <p:nvPicPr>
          <p:cNvPr id="36" name="Google Shape;36;p2"/>
          <p:cNvPicPr preferRelativeResize="0"/>
          <p:nvPr/>
        </p:nvPicPr>
        <p:blipFill rotWithShape="1">
          <a:blip r:embed="rId3">
            <a:alphaModFix/>
          </a:blip>
          <a:srcRect/>
          <a:stretch/>
        </p:blipFill>
        <p:spPr>
          <a:xfrm>
            <a:off x="6705600" y="1828800"/>
            <a:ext cx="5486400" cy="4348716"/>
          </a:xfrm>
          <a:prstGeom prst="rect">
            <a:avLst/>
          </a:prstGeom>
          <a:noFill/>
          <a:ln>
            <a:noFill/>
          </a:ln>
        </p:spPr>
      </p:pic>
      <p:sp>
        <p:nvSpPr>
          <p:cNvPr id="37" name="Google Shape;37;p2"/>
          <p:cNvSpPr/>
          <p:nvPr/>
        </p:nvSpPr>
        <p:spPr>
          <a:xfrm>
            <a:off x="0" y="0"/>
            <a:ext cx="10531366" cy="18288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 name="Google Shape;38;p2"/>
          <p:cNvSpPr/>
          <p:nvPr/>
        </p:nvSpPr>
        <p:spPr>
          <a:xfrm>
            <a:off x="10531366" y="0"/>
            <a:ext cx="1660634" cy="1828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 name="Google Shape;39;p2"/>
          <p:cNvSpPr txBox="1"/>
          <p:nvPr/>
        </p:nvSpPr>
        <p:spPr>
          <a:xfrm>
            <a:off x="731519" y="2371546"/>
            <a:ext cx="5974081" cy="28623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accent3"/>
                </a:solidFill>
                <a:latin typeface="Helvetica Neue"/>
                <a:ea typeface="Helvetica Neue"/>
                <a:cs typeface="Helvetica Neue"/>
                <a:sym typeface="Helvetica Neue"/>
              </a:rPr>
              <a:t>How Wisconsin Prevents Underage Drinking</a:t>
            </a:r>
            <a:endParaRPr/>
          </a:p>
          <a:p>
            <a:pPr marL="0" marR="0" lvl="0" indent="0" algn="l" rtl="0">
              <a:spcBef>
                <a:spcPts val="0"/>
              </a:spcBef>
              <a:spcAft>
                <a:spcPts val="0"/>
              </a:spcAft>
              <a:buNone/>
            </a:pPr>
            <a:endParaRPr sz="3600">
              <a:solidFill>
                <a:schemeClr val="accent3"/>
              </a:solidFill>
              <a:latin typeface="Helvetica Neue"/>
              <a:ea typeface="Helvetica Neue"/>
              <a:cs typeface="Helvetica Neue"/>
              <a:sym typeface="Helvetica Neue"/>
            </a:endParaRPr>
          </a:p>
          <a:p>
            <a:pPr marL="0" marR="0" lvl="0" indent="0" algn="l" rtl="0">
              <a:spcBef>
                <a:spcPts val="0"/>
              </a:spcBef>
              <a:spcAft>
                <a:spcPts val="0"/>
              </a:spcAft>
              <a:buNone/>
            </a:pPr>
            <a:r>
              <a:rPr lang="en-US" sz="2400">
                <a:solidFill>
                  <a:schemeClr val="accent3"/>
                </a:solidFill>
                <a:latin typeface="Helvetica Neue"/>
                <a:ea typeface="Helvetica Neue"/>
                <a:cs typeface="Helvetica Neue"/>
                <a:sym typeface="Helvetica Neue"/>
              </a:rPr>
              <a:t>Month X, 2021 </a:t>
            </a:r>
            <a:endParaRPr/>
          </a:p>
        </p:txBody>
      </p:sp>
      <p:sp>
        <p:nvSpPr>
          <p:cNvPr id="40" name="Google Shape;40;p2"/>
          <p:cNvSpPr txBox="1"/>
          <p:nvPr/>
        </p:nvSpPr>
        <p:spPr>
          <a:xfrm>
            <a:off x="731520" y="429028"/>
            <a:ext cx="5191608"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chemeClr val="accent2"/>
                </a:solidFill>
                <a:latin typeface="Helvetica Neue"/>
                <a:ea typeface="Helvetica Neue"/>
                <a:cs typeface="Helvetica Neue"/>
                <a:sym typeface="Helvetica Neue"/>
              </a:rPr>
              <a:t>Small Talks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20"/>
          <p:cNvSpPr txBox="1"/>
          <p:nvPr/>
        </p:nvSpPr>
        <p:spPr>
          <a:xfrm>
            <a:off x="731520" y="2824002"/>
            <a:ext cx="5364479"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lt1"/>
                </a:solidFill>
                <a:latin typeface="Helvetica Neue"/>
                <a:ea typeface="Helvetica Neue"/>
                <a:cs typeface="Helvetica Neue"/>
                <a:sym typeface="Helvetica Neue"/>
              </a:rPr>
              <a:t>Small talks are short, casual, and frequent conversations with kids about alcohol.</a:t>
            </a:r>
            <a:endParaRPr/>
          </a:p>
        </p:txBody>
      </p:sp>
      <p:sp>
        <p:nvSpPr>
          <p:cNvPr id="251" name="Google Shape;251;p20"/>
          <p:cNvSpPr/>
          <p:nvPr/>
        </p:nvSpPr>
        <p:spPr>
          <a:xfrm>
            <a:off x="0" y="0"/>
            <a:ext cx="12192000" cy="6169305"/>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2" name="Google Shape;252;p20"/>
          <p:cNvSpPr txBox="1"/>
          <p:nvPr/>
        </p:nvSpPr>
        <p:spPr>
          <a:xfrm>
            <a:off x="2316716" y="2270005"/>
            <a:ext cx="7558566"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chemeClr val="lt1"/>
                </a:solidFill>
                <a:latin typeface="Helvetica Neue"/>
                <a:ea typeface="Helvetica Neue"/>
                <a:cs typeface="Helvetica Neue"/>
                <a:sym typeface="Helvetica Neue"/>
              </a:rPr>
              <a:t>Nervous?</a:t>
            </a:r>
            <a:endParaRPr/>
          </a:p>
          <a:p>
            <a:pPr marL="0" marR="0" lvl="0" indent="0" algn="ctr" rtl="0">
              <a:spcBef>
                <a:spcPts val="0"/>
              </a:spcBef>
              <a:spcAft>
                <a:spcPts val="0"/>
              </a:spcAft>
              <a:buNone/>
            </a:pPr>
            <a:r>
              <a:rPr lang="en-US" sz="5400" b="1">
                <a:solidFill>
                  <a:schemeClr val="lt1"/>
                </a:solidFill>
                <a:latin typeface="Helvetica Neue"/>
                <a:ea typeface="Helvetica Neue"/>
                <a:cs typeface="Helvetica Neue"/>
                <a:sym typeface="Helvetica Neue"/>
              </a:rPr>
              <a:t>It’s normal.</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7"/>
        <p:cNvGrpSpPr/>
        <p:nvPr/>
      </p:nvGrpSpPr>
      <p:grpSpPr>
        <a:xfrm>
          <a:off x="0" y="0"/>
          <a:ext cx="0" cy="0"/>
          <a:chOff x="0" y="0"/>
          <a:chExt cx="0" cy="0"/>
        </a:xfrm>
      </p:grpSpPr>
      <p:sp>
        <p:nvSpPr>
          <p:cNvPr id="258" name="Google Shape;258;p21"/>
          <p:cNvSpPr/>
          <p:nvPr/>
        </p:nvSpPr>
        <p:spPr>
          <a:xfrm>
            <a:off x="0" y="1338471"/>
            <a:ext cx="12192000" cy="483704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9" name="Google Shape;259;p21"/>
          <p:cNvSpPr/>
          <p:nvPr/>
        </p:nvSpPr>
        <p:spPr>
          <a:xfrm>
            <a:off x="0" y="0"/>
            <a:ext cx="12192000" cy="1431236"/>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60" name="Google Shape;260;p21" descr="DHS-UDP-Long-Nervous-v3-FINAL_reduced.mp4"/>
          <p:cNvPicPr preferRelativeResize="0"/>
          <p:nvPr/>
        </p:nvPicPr>
        <p:blipFill rotWithShape="1">
          <a:blip r:embed="rId3">
            <a:alphaModFix/>
          </a:blip>
          <a:srcRect/>
          <a:stretch/>
        </p:blipFill>
        <p:spPr>
          <a:xfrm>
            <a:off x="1068456" y="278295"/>
            <a:ext cx="10055087" cy="565598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0"/>
                                        </p:tgtEl>
                                        <p:attrNameLst>
                                          <p:attrName>style.visibility</p:attrName>
                                        </p:attrNameLst>
                                      </p:cBhvr>
                                      <p:to>
                                        <p:strVal val="visible"/>
                                      </p:to>
                                    </p:set>
                                    <p:animEffect transition="in" filter="fade">
                                      <p:cBhvr>
                                        <p:cTn id="7" dur="5000"/>
                                        <p:tgtEl>
                                          <p:spTgt spid="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22"/>
          <p:cNvSpPr txBox="1"/>
          <p:nvPr/>
        </p:nvSpPr>
        <p:spPr>
          <a:xfrm>
            <a:off x="731519" y="731520"/>
            <a:ext cx="9922626"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accent3"/>
                </a:solidFill>
                <a:latin typeface="Helvetica Neue"/>
                <a:ea typeface="Helvetica Neue"/>
                <a:cs typeface="Helvetica Neue"/>
                <a:sym typeface="Helvetica Neue"/>
              </a:rPr>
              <a:t>Small talks can happen anywhere, and at any time.</a:t>
            </a:r>
            <a:endParaRPr/>
          </a:p>
        </p:txBody>
      </p:sp>
      <p:grpSp>
        <p:nvGrpSpPr>
          <p:cNvPr id="267" name="Google Shape;267;p22"/>
          <p:cNvGrpSpPr/>
          <p:nvPr/>
        </p:nvGrpSpPr>
        <p:grpSpPr>
          <a:xfrm>
            <a:off x="672116" y="2281900"/>
            <a:ext cx="2057400" cy="3464508"/>
            <a:chOff x="672116" y="2281900"/>
            <a:chExt cx="2057400" cy="3464508"/>
          </a:xfrm>
        </p:grpSpPr>
        <p:pic>
          <p:nvPicPr>
            <p:cNvPr id="268" name="Google Shape;268;p22"/>
            <p:cNvPicPr preferRelativeResize="0"/>
            <p:nvPr/>
          </p:nvPicPr>
          <p:blipFill rotWithShape="1">
            <a:blip r:embed="rId3">
              <a:alphaModFix/>
            </a:blip>
            <a:srcRect/>
            <a:stretch/>
          </p:blipFill>
          <p:spPr>
            <a:xfrm>
              <a:off x="672116" y="2281900"/>
              <a:ext cx="2057400" cy="2540000"/>
            </a:xfrm>
            <a:prstGeom prst="rect">
              <a:avLst/>
            </a:prstGeom>
            <a:noFill/>
            <a:ln>
              <a:noFill/>
            </a:ln>
          </p:spPr>
        </p:pic>
        <p:sp>
          <p:nvSpPr>
            <p:cNvPr id="269" name="Google Shape;269;p22"/>
            <p:cNvSpPr txBox="1"/>
            <p:nvPr/>
          </p:nvSpPr>
          <p:spPr>
            <a:xfrm>
              <a:off x="672116" y="5038522"/>
              <a:ext cx="20574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accent3"/>
                  </a:solidFill>
                  <a:latin typeface="Helvetica Neue"/>
                  <a:ea typeface="Helvetica Neue"/>
                  <a:cs typeface="Helvetica Neue"/>
                  <a:sym typeface="Helvetica Neue"/>
                </a:rPr>
                <a:t>While watching </a:t>
              </a:r>
              <a:br>
                <a:rPr lang="en-US" sz="2000">
                  <a:solidFill>
                    <a:schemeClr val="accent3"/>
                  </a:solidFill>
                  <a:latin typeface="Helvetica Neue"/>
                  <a:ea typeface="Helvetica Neue"/>
                  <a:cs typeface="Helvetica Neue"/>
                  <a:sym typeface="Helvetica Neue"/>
                </a:rPr>
              </a:br>
              <a:r>
                <a:rPr lang="en-US" sz="2000">
                  <a:solidFill>
                    <a:schemeClr val="accent3"/>
                  </a:solidFill>
                  <a:latin typeface="Helvetica Neue"/>
                  <a:ea typeface="Helvetica Neue"/>
                  <a:cs typeface="Helvetica Neue"/>
                  <a:sym typeface="Helvetica Neue"/>
                </a:rPr>
                <a:t>television</a:t>
              </a:r>
              <a:endParaRPr/>
            </a:p>
          </p:txBody>
        </p:sp>
      </p:grpSp>
      <p:grpSp>
        <p:nvGrpSpPr>
          <p:cNvPr id="270" name="Google Shape;270;p22"/>
          <p:cNvGrpSpPr/>
          <p:nvPr/>
        </p:nvGrpSpPr>
        <p:grpSpPr>
          <a:xfrm>
            <a:off x="672116" y="2281900"/>
            <a:ext cx="5126008" cy="3464508"/>
            <a:chOff x="672116" y="2281900"/>
            <a:chExt cx="5126008" cy="3464508"/>
          </a:xfrm>
        </p:grpSpPr>
        <p:sp>
          <p:nvSpPr>
            <p:cNvPr id="271" name="Google Shape;271;p22"/>
            <p:cNvSpPr txBox="1"/>
            <p:nvPr/>
          </p:nvSpPr>
          <p:spPr>
            <a:xfrm>
              <a:off x="3447700" y="5038522"/>
              <a:ext cx="2350424"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accent3"/>
                  </a:solidFill>
                  <a:latin typeface="Helvetica Neue"/>
                  <a:ea typeface="Helvetica Neue"/>
                  <a:cs typeface="Helvetica Neue"/>
                  <a:sym typeface="Helvetica Neue"/>
                </a:rPr>
                <a:t>While listening</a:t>
              </a:r>
              <a:br>
                <a:rPr lang="en-US" sz="2000">
                  <a:solidFill>
                    <a:schemeClr val="accent3"/>
                  </a:solidFill>
                  <a:latin typeface="Helvetica Neue"/>
                  <a:ea typeface="Helvetica Neue"/>
                  <a:cs typeface="Helvetica Neue"/>
                  <a:sym typeface="Helvetica Neue"/>
                </a:rPr>
              </a:br>
              <a:r>
                <a:rPr lang="en-US" sz="2000">
                  <a:solidFill>
                    <a:schemeClr val="accent3"/>
                  </a:solidFill>
                  <a:latin typeface="Helvetica Neue"/>
                  <a:ea typeface="Helvetica Neue"/>
                  <a:cs typeface="Helvetica Neue"/>
                  <a:sym typeface="Helvetica Neue"/>
                </a:rPr>
                <a:t>to music</a:t>
              </a:r>
              <a:endParaRPr/>
            </a:p>
          </p:txBody>
        </p:sp>
        <p:pic>
          <p:nvPicPr>
            <p:cNvPr id="272" name="Google Shape;272;p22"/>
            <p:cNvPicPr preferRelativeResize="0"/>
            <p:nvPr/>
          </p:nvPicPr>
          <p:blipFill rotWithShape="1">
            <a:blip r:embed="rId4">
              <a:alphaModFix/>
            </a:blip>
            <a:srcRect/>
            <a:stretch/>
          </p:blipFill>
          <p:spPr>
            <a:xfrm>
              <a:off x="3594212" y="2281900"/>
              <a:ext cx="2057400" cy="2540000"/>
            </a:xfrm>
            <a:prstGeom prst="rect">
              <a:avLst/>
            </a:prstGeom>
            <a:noFill/>
            <a:ln>
              <a:noFill/>
            </a:ln>
          </p:spPr>
        </p:pic>
        <p:pic>
          <p:nvPicPr>
            <p:cNvPr id="273" name="Google Shape;273;p22"/>
            <p:cNvPicPr preferRelativeResize="0"/>
            <p:nvPr/>
          </p:nvPicPr>
          <p:blipFill rotWithShape="1">
            <a:blip r:embed="rId3">
              <a:alphaModFix amt="50000"/>
            </a:blip>
            <a:srcRect/>
            <a:stretch/>
          </p:blipFill>
          <p:spPr>
            <a:xfrm>
              <a:off x="672116" y="2281900"/>
              <a:ext cx="2057400" cy="2540000"/>
            </a:xfrm>
            <a:prstGeom prst="rect">
              <a:avLst/>
            </a:prstGeom>
            <a:noFill/>
            <a:ln>
              <a:noFill/>
            </a:ln>
          </p:spPr>
        </p:pic>
        <p:sp>
          <p:nvSpPr>
            <p:cNvPr id="274" name="Google Shape;274;p22"/>
            <p:cNvSpPr txBox="1"/>
            <p:nvPr/>
          </p:nvSpPr>
          <p:spPr>
            <a:xfrm>
              <a:off x="672116" y="5038522"/>
              <a:ext cx="20574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rgbClr val="CED1EA"/>
                  </a:solidFill>
                  <a:latin typeface="Helvetica Neue"/>
                  <a:ea typeface="Helvetica Neue"/>
                  <a:cs typeface="Helvetica Neue"/>
                  <a:sym typeface="Helvetica Neue"/>
                </a:rPr>
                <a:t>While watching </a:t>
              </a:r>
              <a:br>
                <a:rPr lang="en-US" sz="2000">
                  <a:solidFill>
                    <a:srgbClr val="CED1EA"/>
                  </a:solidFill>
                  <a:latin typeface="Helvetica Neue"/>
                  <a:ea typeface="Helvetica Neue"/>
                  <a:cs typeface="Helvetica Neue"/>
                  <a:sym typeface="Helvetica Neue"/>
                </a:rPr>
              </a:br>
              <a:r>
                <a:rPr lang="en-US" sz="2000">
                  <a:solidFill>
                    <a:srgbClr val="CED1EA"/>
                  </a:solidFill>
                  <a:latin typeface="Helvetica Neue"/>
                  <a:ea typeface="Helvetica Neue"/>
                  <a:cs typeface="Helvetica Neue"/>
                  <a:sym typeface="Helvetica Neue"/>
                </a:rPr>
                <a:t>television</a:t>
              </a:r>
              <a:endParaRPr/>
            </a:p>
          </p:txBody>
        </p:sp>
      </p:grpSp>
      <p:grpSp>
        <p:nvGrpSpPr>
          <p:cNvPr id="275" name="Google Shape;275;p22"/>
          <p:cNvGrpSpPr/>
          <p:nvPr/>
        </p:nvGrpSpPr>
        <p:grpSpPr>
          <a:xfrm>
            <a:off x="672116" y="2281900"/>
            <a:ext cx="8048104" cy="3464508"/>
            <a:chOff x="672116" y="2281900"/>
            <a:chExt cx="8048104" cy="3464508"/>
          </a:xfrm>
        </p:grpSpPr>
        <p:sp>
          <p:nvSpPr>
            <p:cNvPr id="276" name="Google Shape;276;p22"/>
            <p:cNvSpPr txBox="1"/>
            <p:nvPr/>
          </p:nvSpPr>
          <p:spPr>
            <a:xfrm>
              <a:off x="6369796" y="5038522"/>
              <a:ext cx="2350424"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accent3"/>
                  </a:solidFill>
                  <a:latin typeface="Helvetica Neue"/>
                  <a:ea typeface="Helvetica Neue"/>
                  <a:cs typeface="Helvetica Neue"/>
                  <a:sym typeface="Helvetica Neue"/>
                </a:rPr>
                <a:t>While gaming</a:t>
              </a:r>
              <a:endParaRPr/>
            </a:p>
          </p:txBody>
        </p:sp>
        <p:sp>
          <p:nvSpPr>
            <p:cNvPr id="277" name="Google Shape;277;p22"/>
            <p:cNvSpPr txBox="1"/>
            <p:nvPr/>
          </p:nvSpPr>
          <p:spPr>
            <a:xfrm>
              <a:off x="3447700" y="5038522"/>
              <a:ext cx="2350424"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rgbClr val="CED1EA"/>
                  </a:solidFill>
                  <a:latin typeface="Helvetica Neue"/>
                  <a:ea typeface="Helvetica Neue"/>
                  <a:cs typeface="Helvetica Neue"/>
                  <a:sym typeface="Helvetica Neue"/>
                </a:rPr>
                <a:t>While listening</a:t>
              </a:r>
              <a:br>
                <a:rPr lang="en-US" sz="2000">
                  <a:solidFill>
                    <a:srgbClr val="CED1EA"/>
                  </a:solidFill>
                  <a:latin typeface="Helvetica Neue"/>
                  <a:ea typeface="Helvetica Neue"/>
                  <a:cs typeface="Helvetica Neue"/>
                  <a:sym typeface="Helvetica Neue"/>
                </a:rPr>
              </a:br>
              <a:r>
                <a:rPr lang="en-US" sz="2000">
                  <a:solidFill>
                    <a:srgbClr val="CED1EA"/>
                  </a:solidFill>
                  <a:latin typeface="Helvetica Neue"/>
                  <a:ea typeface="Helvetica Neue"/>
                  <a:cs typeface="Helvetica Neue"/>
                  <a:sym typeface="Helvetica Neue"/>
                </a:rPr>
                <a:t>to music</a:t>
              </a:r>
              <a:endParaRPr/>
            </a:p>
          </p:txBody>
        </p:sp>
        <p:sp>
          <p:nvSpPr>
            <p:cNvPr id="278" name="Google Shape;278;p22"/>
            <p:cNvSpPr txBox="1"/>
            <p:nvPr/>
          </p:nvSpPr>
          <p:spPr>
            <a:xfrm>
              <a:off x="672116" y="5038522"/>
              <a:ext cx="20574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rgbClr val="CED1EA"/>
                  </a:solidFill>
                  <a:latin typeface="Helvetica Neue"/>
                  <a:ea typeface="Helvetica Neue"/>
                  <a:cs typeface="Helvetica Neue"/>
                  <a:sym typeface="Helvetica Neue"/>
                </a:rPr>
                <a:t>While watching </a:t>
              </a:r>
              <a:br>
                <a:rPr lang="en-US" sz="2000">
                  <a:solidFill>
                    <a:srgbClr val="CED1EA"/>
                  </a:solidFill>
                  <a:latin typeface="Helvetica Neue"/>
                  <a:ea typeface="Helvetica Neue"/>
                  <a:cs typeface="Helvetica Neue"/>
                  <a:sym typeface="Helvetica Neue"/>
                </a:rPr>
              </a:br>
              <a:r>
                <a:rPr lang="en-US" sz="2000">
                  <a:solidFill>
                    <a:srgbClr val="CED1EA"/>
                  </a:solidFill>
                  <a:latin typeface="Helvetica Neue"/>
                  <a:ea typeface="Helvetica Neue"/>
                  <a:cs typeface="Helvetica Neue"/>
                  <a:sym typeface="Helvetica Neue"/>
                </a:rPr>
                <a:t>television</a:t>
              </a:r>
              <a:endParaRPr/>
            </a:p>
          </p:txBody>
        </p:sp>
        <p:pic>
          <p:nvPicPr>
            <p:cNvPr id="279" name="Google Shape;279;p22"/>
            <p:cNvPicPr preferRelativeResize="0"/>
            <p:nvPr/>
          </p:nvPicPr>
          <p:blipFill rotWithShape="1">
            <a:blip r:embed="rId5">
              <a:alphaModFix/>
            </a:blip>
            <a:srcRect/>
            <a:stretch/>
          </p:blipFill>
          <p:spPr>
            <a:xfrm>
              <a:off x="6516308" y="2281900"/>
              <a:ext cx="2057400" cy="2540000"/>
            </a:xfrm>
            <a:prstGeom prst="rect">
              <a:avLst/>
            </a:prstGeom>
            <a:noFill/>
            <a:ln>
              <a:noFill/>
            </a:ln>
          </p:spPr>
        </p:pic>
        <p:pic>
          <p:nvPicPr>
            <p:cNvPr id="280" name="Google Shape;280;p22"/>
            <p:cNvPicPr preferRelativeResize="0"/>
            <p:nvPr/>
          </p:nvPicPr>
          <p:blipFill rotWithShape="1">
            <a:blip r:embed="rId4">
              <a:alphaModFix amt="50000"/>
            </a:blip>
            <a:srcRect/>
            <a:stretch/>
          </p:blipFill>
          <p:spPr>
            <a:xfrm>
              <a:off x="3594212" y="2281900"/>
              <a:ext cx="2057400" cy="2540000"/>
            </a:xfrm>
            <a:prstGeom prst="rect">
              <a:avLst/>
            </a:prstGeom>
            <a:noFill/>
            <a:ln>
              <a:noFill/>
            </a:ln>
          </p:spPr>
        </p:pic>
        <p:pic>
          <p:nvPicPr>
            <p:cNvPr id="281" name="Google Shape;281;p22"/>
            <p:cNvPicPr preferRelativeResize="0"/>
            <p:nvPr/>
          </p:nvPicPr>
          <p:blipFill rotWithShape="1">
            <a:blip r:embed="rId3">
              <a:alphaModFix amt="50000"/>
            </a:blip>
            <a:srcRect/>
            <a:stretch/>
          </p:blipFill>
          <p:spPr>
            <a:xfrm>
              <a:off x="672116" y="2281900"/>
              <a:ext cx="2057400" cy="2540000"/>
            </a:xfrm>
            <a:prstGeom prst="rect">
              <a:avLst/>
            </a:prstGeom>
            <a:noFill/>
            <a:ln>
              <a:noFill/>
            </a:ln>
          </p:spPr>
        </p:pic>
      </p:grpSp>
      <p:grpSp>
        <p:nvGrpSpPr>
          <p:cNvPr id="282" name="Google Shape;282;p22"/>
          <p:cNvGrpSpPr/>
          <p:nvPr/>
        </p:nvGrpSpPr>
        <p:grpSpPr>
          <a:xfrm>
            <a:off x="672116" y="2281900"/>
            <a:ext cx="10970201" cy="3464508"/>
            <a:chOff x="672116" y="2281900"/>
            <a:chExt cx="10970201" cy="3464508"/>
          </a:xfrm>
        </p:grpSpPr>
        <p:sp>
          <p:nvSpPr>
            <p:cNvPr id="283" name="Google Shape;283;p22"/>
            <p:cNvSpPr txBox="1"/>
            <p:nvPr/>
          </p:nvSpPr>
          <p:spPr>
            <a:xfrm>
              <a:off x="6369796" y="5038522"/>
              <a:ext cx="2350424"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rgbClr val="CED1EA"/>
                  </a:solidFill>
                  <a:latin typeface="Helvetica Neue"/>
                  <a:ea typeface="Helvetica Neue"/>
                  <a:cs typeface="Helvetica Neue"/>
                  <a:sym typeface="Helvetica Neue"/>
                </a:rPr>
                <a:t>While gaming</a:t>
              </a:r>
              <a:endParaRPr/>
            </a:p>
          </p:txBody>
        </p:sp>
        <p:pic>
          <p:nvPicPr>
            <p:cNvPr id="284" name="Google Shape;284;p22"/>
            <p:cNvPicPr preferRelativeResize="0"/>
            <p:nvPr/>
          </p:nvPicPr>
          <p:blipFill rotWithShape="1">
            <a:blip r:embed="rId5">
              <a:alphaModFix amt="50000"/>
            </a:blip>
            <a:srcRect/>
            <a:stretch/>
          </p:blipFill>
          <p:spPr>
            <a:xfrm>
              <a:off x="6516308" y="2281900"/>
              <a:ext cx="2057400" cy="2540000"/>
            </a:xfrm>
            <a:prstGeom prst="rect">
              <a:avLst/>
            </a:prstGeom>
            <a:noFill/>
            <a:ln>
              <a:noFill/>
            </a:ln>
          </p:spPr>
        </p:pic>
        <p:pic>
          <p:nvPicPr>
            <p:cNvPr id="285" name="Google Shape;285;p22"/>
            <p:cNvPicPr preferRelativeResize="0"/>
            <p:nvPr/>
          </p:nvPicPr>
          <p:blipFill rotWithShape="1">
            <a:blip r:embed="rId4">
              <a:alphaModFix amt="50000"/>
            </a:blip>
            <a:srcRect/>
            <a:stretch/>
          </p:blipFill>
          <p:spPr>
            <a:xfrm>
              <a:off x="3594212" y="2281900"/>
              <a:ext cx="2057400" cy="2540000"/>
            </a:xfrm>
            <a:prstGeom prst="rect">
              <a:avLst/>
            </a:prstGeom>
            <a:noFill/>
            <a:ln>
              <a:noFill/>
            </a:ln>
          </p:spPr>
        </p:pic>
        <p:sp>
          <p:nvSpPr>
            <p:cNvPr id="286" name="Google Shape;286;p22"/>
            <p:cNvSpPr txBox="1"/>
            <p:nvPr/>
          </p:nvSpPr>
          <p:spPr>
            <a:xfrm>
              <a:off x="3447700" y="5038522"/>
              <a:ext cx="2350424"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rgbClr val="CED1EA"/>
                  </a:solidFill>
                  <a:latin typeface="Helvetica Neue"/>
                  <a:ea typeface="Helvetica Neue"/>
                  <a:cs typeface="Helvetica Neue"/>
                  <a:sym typeface="Helvetica Neue"/>
                </a:rPr>
                <a:t>While listening</a:t>
              </a:r>
              <a:br>
                <a:rPr lang="en-US" sz="2000">
                  <a:solidFill>
                    <a:srgbClr val="CED1EA"/>
                  </a:solidFill>
                  <a:latin typeface="Helvetica Neue"/>
                  <a:ea typeface="Helvetica Neue"/>
                  <a:cs typeface="Helvetica Neue"/>
                  <a:sym typeface="Helvetica Neue"/>
                </a:rPr>
              </a:br>
              <a:r>
                <a:rPr lang="en-US" sz="2000">
                  <a:solidFill>
                    <a:srgbClr val="CED1EA"/>
                  </a:solidFill>
                  <a:latin typeface="Helvetica Neue"/>
                  <a:ea typeface="Helvetica Neue"/>
                  <a:cs typeface="Helvetica Neue"/>
                  <a:sym typeface="Helvetica Neue"/>
                </a:rPr>
                <a:t>to music</a:t>
              </a:r>
              <a:endParaRPr/>
            </a:p>
          </p:txBody>
        </p:sp>
        <p:pic>
          <p:nvPicPr>
            <p:cNvPr id="287" name="Google Shape;287;p22"/>
            <p:cNvPicPr preferRelativeResize="0"/>
            <p:nvPr/>
          </p:nvPicPr>
          <p:blipFill rotWithShape="1">
            <a:blip r:embed="rId3">
              <a:alphaModFix amt="50000"/>
            </a:blip>
            <a:srcRect/>
            <a:stretch/>
          </p:blipFill>
          <p:spPr>
            <a:xfrm>
              <a:off x="672116" y="2281900"/>
              <a:ext cx="2057400" cy="2540000"/>
            </a:xfrm>
            <a:prstGeom prst="rect">
              <a:avLst/>
            </a:prstGeom>
            <a:noFill/>
            <a:ln>
              <a:noFill/>
            </a:ln>
          </p:spPr>
        </p:pic>
        <p:sp>
          <p:nvSpPr>
            <p:cNvPr id="288" name="Google Shape;288;p22"/>
            <p:cNvSpPr txBox="1"/>
            <p:nvPr/>
          </p:nvSpPr>
          <p:spPr>
            <a:xfrm>
              <a:off x="672116" y="5038522"/>
              <a:ext cx="20574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rgbClr val="CED1EA"/>
                  </a:solidFill>
                  <a:latin typeface="Helvetica Neue"/>
                  <a:ea typeface="Helvetica Neue"/>
                  <a:cs typeface="Helvetica Neue"/>
                  <a:sym typeface="Helvetica Neue"/>
                </a:rPr>
                <a:t>While watching </a:t>
              </a:r>
              <a:br>
                <a:rPr lang="en-US" sz="2000">
                  <a:solidFill>
                    <a:srgbClr val="CED1EA"/>
                  </a:solidFill>
                  <a:latin typeface="Helvetica Neue"/>
                  <a:ea typeface="Helvetica Neue"/>
                  <a:cs typeface="Helvetica Neue"/>
                  <a:sym typeface="Helvetica Neue"/>
                </a:rPr>
              </a:br>
              <a:r>
                <a:rPr lang="en-US" sz="2000">
                  <a:solidFill>
                    <a:srgbClr val="CED1EA"/>
                  </a:solidFill>
                  <a:latin typeface="Helvetica Neue"/>
                  <a:ea typeface="Helvetica Neue"/>
                  <a:cs typeface="Helvetica Neue"/>
                  <a:sym typeface="Helvetica Neue"/>
                </a:rPr>
                <a:t>television</a:t>
              </a:r>
              <a:endParaRPr/>
            </a:p>
          </p:txBody>
        </p:sp>
        <p:sp>
          <p:nvSpPr>
            <p:cNvPr id="289" name="Google Shape;289;p22"/>
            <p:cNvSpPr txBox="1"/>
            <p:nvPr/>
          </p:nvSpPr>
          <p:spPr>
            <a:xfrm>
              <a:off x="9291893" y="5038522"/>
              <a:ext cx="2350424"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accent3"/>
                  </a:solidFill>
                  <a:latin typeface="Helvetica Neue"/>
                  <a:ea typeface="Helvetica Neue"/>
                  <a:cs typeface="Helvetica Neue"/>
                  <a:sym typeface="Helvetica Neue"/>
                </a:rPr>
                <a:t>At the store</a:t>
              </a:r>
              <a:endParaRPr/>
            </a:p>
          </p:txBody>
        </p:sp>
        <p:pic>
          <p:nvPicPr>
            <p:cNvPr id="290" name="Google Shape;290;p22"/>
            <p:cNvPicPr preferRelativeResize="0"/>
            <p:nvPr/>
          </p:nvPicPr>
          <p:blipFill rotWithShape="1">
            <a:blip r:embed="rId6">
              <a:alphaModFix/>
            </a:blip>
            <a:srcRect/>
            <a:stretch/>
          </p:blipFill>
          <p:spPr>
            <a:xfrm>
              <a:off x="9438405" y="2281900"/>
              <a:ext cx="2057400" cy="2540000"/>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23"/>
          <p:cNvSpPr txBox="1"/>
          <p:nvPr/>
        </p:nvSpPr>
        <p:spPr>
          <a:xfrm>
            <a:off x="731520" y="1145728"/>
            <a:ext cx="5866050"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accent3"/>
                </a:solidFill>
                <a:latin typeface="Helvetica Neue"/>
                <a:ea typeface="Helvetica Neue"/>
                <a:cs typeface="Helvetica Neue"/>
                <a:sym typeface="Helvetica Neue"/>
              </a:rPr>
              <a:t>Here’s how certain role models can engage kids.</a:t>
            </a:r>
            <a:endParaRPr/>
          </a:p>
        </p:txBody>
      </p:sp>
      <p:sp>
        <p:nvSpPr>
          <p:cNvPr id="297" name="Google Shape;297;p23"/>
          <p:cNvSpPr txBox="1"/>
          <p:nvPr/>
        </p:nvSpPr>
        <p:spPr>
          <a:xfrm>
            <a:off x="731520" y="2560320"/>
            <a:ext cx="6450465" cy="523220"/>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accent3"/>
              </a:buClr>
              <a:buSzPts val="2800"/>
              <a:buFont typeface="Arial"/>
              <a:buChar char="•"/>
            </a:pPr>
            <a:r>
              <a:rPr lang="en-US" sz="2800">
                <a:solidFill>
                  <a:schemeClr val="accent3"/>
                </a:solidFill>
                <a:latin typeface="Helvetica Neue"/>
                <a:ea typeface="Helvetica Neue"/>
                <a:cs typeface="Helvetica Neue"/>
                <a:sym typeface="Helvetica Neue"/>
              </a:rPr>
              <a:t>Teachers</a:t>
            </a:r>
            <a:endParaRPr/>
          </a:p>
        </p:txBody>
      </p:sp>
      <p:pic>
        <p:nvPicPr>
          <p:cNvPr id="298" name="Google Shape;298;p23"/>
          <p:cNvPicPr preferRelativeResize="0"/>
          <p:nvPr/>
        </p:nvPicPr>
        <p:blipFill rotWithShape="1">
          <a:blip r:embed="rId3">
            <a:alphaModFix/>
          </a:blip>
          <a:srcRect/>
          <a:stretch/>
        </p:blipFill>
        <p:spPr>
          <a:xfrm>
            <a:off x="6606988" y="638735"/>
            <a:ext cx="5029200" cy="52578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24"/>
          <p:cNvSpPr txBox="1"/>
          <p:nvPr/>
        </p:nvSpPr>
        <p:spPr>
          <a:xfrm>
            <a:off x="731520" y="1145728"/>
            <a:ext cx="5866050"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accent3"/>
                </a:solidFill>
                <a:latin typeface="Helvetica Neue"/>
                <a:ea typeface="Helvetica Neue"/>
                <a:cs typeface="Helvetica Neue"/>
                <a:sym typeface="Helvetica Neue"/>
              </a:rPr>
              <a:t>Here’s how certain role models can engage kids.</a:t>
            </a:r>
            <a:endParaRPr/>
          </a:p>
        </p:txBody>
      </p:sp>
      <p:sp>
        <p:nvSpPr>
          <p:cNvPr id="305" name="Google Shape;305;p24"/>
          <p:cNvSpPr txBox="1"/>
          <p:nvPr/>
        </p:nvSpPr>
        <p:spPr>
          <a:xfrm>
            <a:off x="731520" y="2560320"/>
            <a:ext cx="6450465" cy="1031051"/>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rgbClr val="CED1EA"/>
              </a:buClr>
              <a:buSzPts val="2800"/>
              <a:buFont typeface="Arial"/>
              <a:buChar char="•"/>
            </a:pPr>
            <a:r>
              <a:rPr lang="en-US" sz="2800">
                <a:solidFill>
                  <a:srgbClr val="CED1EA"/>
                </a:solidFill>
                <a:latin typeface="Helvetica Neue"/>
                <a:ea typeface="Helvetica Neue"/>
                <a:cs typeface="Helvetica Neue"/>
                <a:sym typeface="Helvetica Neue"/>
              </a:rPr>
              <a:t>Teachers</a:t>
            </a:r>
            <a:endParaRPr/>
          </a:p>
          <a:p>
            <a:pPr marL="457200" marR="0" lvl="0" indent="-457200" algn="l" rtl="0">
              <a:spcBef>
                <a:spcPts val="600"/>
              </a:spcBef>
              <a:spcAft>
                <a:spcPts val="0"/>
              </a:spcAft>
              <a:buClr>
                <a:schemeClr val="accent3"/>
              </a:buClr>
              <a:buSzPts val="2800"/>
              <a:buFont typeface="Arial"/>
              <a:buChar char="•"/>
            </a:pPr>
            <a:r>
              <a:rPr lang="en-US" sz="2800">
                <a:solidFill>
                  <a:schemeClr val="accent3"/>
                </a:solidFill>
                <a:latin typeface="Helvetica Neue"/>
                <a:ea typeface="Helvetica Neue"/>
                <a:cs typeface="Helvetica Neue"/>
                <a:sym typeface="Helvetica Neue"/>
              </a:rPr>
              <a:t>Coaches</a:t>
            </a:r>
            <a:endParaRPr/>
          </a:p>
        </p:txBody>
      </p:sp>
      <p:pic>
        <p:nvPicPr>
          <p:cNvPr id="306" name="Google Shape;306;p24"/>
          <p:cNvPicPr preferRelativeResize="0"/>
          <p:nvPr/>
        </p:nvPicPr>
        <p:blipFill rotWithShape="1">
          <a:blip r:embed="rId3">
            <a:alphaModFix/>
          </a:blip>
          <a:srcRect/>
          <a:stretch/>
        </p:blipFill>
        <p:spPr>
          <a:xfrm>
            <a:off x="6606988" y="638735"/>
            <a:ext cx="5029200" cy="52578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25"/>
          <p:cNvSpPr txBox="1"/>
          <p:nvPr/>
        </p:nvSpPr>
        <p:spPr>
          <a:xfrm>
            <a:off x="731520" y="1145728"/>
            <a:ext cx="5866050"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accent3"/>
                </a:solidFill>
                <a:latin typeface="Helvetica Neue"/>
                <a:ea typeface="Helvetica Neue"/>
                <a:cs typeface="Helvetica Neue"/>
                <a:sym typeface="Helvetica Neue"/>
              </a:rPr>
              <a:t>Here’s how certain role models can engage kids.</a:t>
            </a:r>
            <a:endParaRPr/>
          </a:p>
        </p:txBody>
      </p:sp>
      <p:sp>
        <p:nvSpPr>
          <p:cNvPr id="313" name="Google Shape;313;p25"/>
          <p:cNvSpPr txBox="1"/>
          <p:nvPr/>
        </p:nvSpPr>
        <p:spPr>
          <a:xfrm>
            <a:off x="731520" y="2560320"/>
            <a:ext cx="6450465" cy="1538883"/>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rgbClr val="CED1EA"/>
              </a:buClr>
              <a:buSzPts val="2800"/>
              <a:buFont typeface="Arial"/>
              <a:buChar char="•"/>
            </a:pPr>
            <a:r>
              <a:rPr lang="en-US" sz="2800">
                <a:solidFill>
                  <a:srgbClr val="CED1EA"/>
                </a:solidFill>
                <a:latin typeface="Helvetica Neue"/>
                <a:ea typeface="Helvetica Neue"/>
                <a:cs typeface="Helvetica Neue"/>
                <a:sym typeface="Helvetica Neue"/>
              </a:rPr>
              <a:t>Teachers</a:t>
            </a:r>
            <a:endParaRPr/>
          </a:p>
          <a:p>
            <a:pPr marL="457200" marR="0" lvl="0" indent="-457200" algn="l" rtl="0">
              <a:spcBef>
                <a:spcPts val="600"/>
              </a:spcBef>
              <a:spcAft>
                <a:spcPts val="0"/>
              </a:spcAft>
              <a:buClr>
                <a:srgbClr val="CED1EA"/>
              </a:buClr>
              <a:buSzPts val="2800"/>
              <a:buFont typeface="Arial"/>
              <a:buChar char="•"/>
            </a:pPr>
            <a:r>
              <a:rPr lang="en-US" sz="2800">
                <a:solidFill>
                  <a:srgbClr val="CED1EA"/>
                </a:solidFill>
                <a:latin typeface="Helvetica Neue"/>
                <a:ea typeface="Helvetica Neue"/>
                <a:cs typeface="Helvetica Neue"/>
                <a:sym typeface="Helvetica Neue"/>
              </a:rPr>
              <a:t>Coaches</a:t>
            </a:r>
            <a:endParaRPr/>
          </a:p>
          <a:p>
            <a:pPr marL="457200" marR="0" lvl="0" indent="-457200" algn="l" rtl="0">
              <a:spcBef>
                <a:spcPts val="600"/>
              </a:spcBef>
              <a:spcAft>
                <a:spcPts val="0"/>
              </a:spcAft>
              <a:buClr>
                <a:schemeClr val="accent3"/>
              </a:buClr>
              <a:buSzPts val="2800"/>
              <a:buFont typeface="Arial"/>
              <a:buChar char="•"/>
            </a:pPr>
            <a:r>
              <a:rPr lang="en-US" sz="2800">
                <a:solidFill>
                  <a:schemeClr val="accent3"/>
                </a:solidFill>
                <a:latin typeface="Helvetica Neue"/>
                <a:ea typeface="Helvetica Neue"/>
                <a:cs typeface="Helvetica Neue"/>
                <a:sym typeface="Helvetica Neue"/>
              </a:rPr>
              <a:t>Law enforcement</a:t>
            </a:r>
            <a:endParaRPr/>
          </a:p>
        </p:txBody>
      </p:sp>
      <p:pic>
        <p:nvPicPr>
          <p:cNvPr id="314" name="Google Shape;314;p25"/>
          <p:cNvPicPr preferRelativeResize="0"/>
          <p:nvPr/>
        </p:nvPicPr>
        <p:blipFill rotWithShape="1">
          <a:blip r:embed="rId3">
            <a:alphaModFix/>
          </a:blip>
          <a:srcRect/>
          <a:stretch/>
        </p:blipFill>
        <p:spPr>
          <a:xfrm>
            <a:off x="6606988" y="638735"/>
            <a:ext cx="5029200" cy="52578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26"/>
          <p:cNvSpPr txBox="1"/>
          <p:nvPr/>
        </p:nvSpPr>
        <p:spPr>
          <a:xfrm>
            <a:off x="731520" y="1145728"/>
            <a:ext cx="5866050"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accent3"/>
                </a:solidFill>
                <a:latin typeface="Helvetica Neue"/>
                <a:ea typeface="Helvetica Neue"/>
                <a:cs typeface="Helvetica Neue"/>
                <a:sym typeface="Helvetica Neue"/>
              </a:rPr>
              <a:t>Here’s how certain role models can engage kids.</a:t>
            </a:r>
            <a:endParaRPr/>
          </a:p>
        </p:txBody>
      </p:sp>
      <p:sp>
        <p:nvSpPr>
          <p:cNvPr id="321" name="Google Shape;321;p26"/>
          <p:cNvSpPr txBox="1"/>
          <p:nvPr/>
        </p:nvSpPr>
        <p:spPr>
          <a:xfrm>
            <a:off x="731520" y="2560320"/>
            <a:ext cx="6450465" cy="2046714"/>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rgbClr val="CED1EA"/>
              </a:buClr>
              <a:buSzPts val="2800"/>
              <a:buFont typeface="Arial"/>
              <a:buChar char="•"/>
            </a:pPr>
            <a:r>
              <a:rPr lang="en-US" sz="2800">
                <a:solidFill>
                  <a:srgbClr val="CED1EA"/>
                </a:solidFill>
                <a:latin typeface="Helvetica Neue"/>
                <a:ea typeface="Helvetica Neue"/>
                <a:cs typeface="Helvetica Neue"/>
                <a:sym typeface="Helvetica Neue"/>
              </a:rPr>
              <a:t>Teachers</a:t>
            </a:r>
            <a:endParaRPr/>
          </a:p>
          <a:p>
            <a:pPr marL="457200" marR="0" lvl="0" indent="-457200" algn="l" rtl="0">
              <a:spcBef>
                <a:spcPts val="600"/>
              </a:spcBef>
              <a:spcAft>
                <a:spcPts val="0"/>
              </a:spcAft>
              <a:buClr>
                <a:srgbClr val="CED1EA"/>
              </a:buClr>
              <a:buSzPts val="2800"/>
              <a:buFont typeface="Arial"/>
              <a:buChar char="•"/>
            </a:pPr>
            <a:r>
              <a:rPr lang="en-US" sz="2800">
                <a:solidFill>
                  <a:srgbClr val="CED1EA"/>
                </a:solidFill>
                <a:latin typeface="Helvetica Neue"/>
                <a:ea typeface="Helvetica Neue"/>
                <a:cs typeface="Helvetica Neue"/>
                <a:sym typeface="Helvetica Neue"/>
              </a:rPr>
              <a:t>Coaches</a:t>
            </a:r>
            <a:endParaRPr/>
          </a:p>
          <a:p>
            <a:pPr marL="457200" marR="0" lvl="0" indent="-457200" algn="l" rtl="0">
              <a:spcBef>
                <a:spcPts val="600"/>
              </a:spcBef>
              <a:spcAft>
                <a:spcPts val="0"/>
              </a:spcAft>
              <a:buClr>
                <a:srgbClr val="CED1EA"/>
              </a:buClr>
              <a:buSzPts val="2800"/>
              <a:buFont typeface="Arial"/>
              <a:buChar char="•"/>
            </a:pPr>
            <a:r>
              <a:rPr lang="en-US" sz="2800">
                <a:solidFill>
                  <a:srgbClr val="CED1EA"/>
                </a:solidFill>
                <a:latin typeface="Helvetica Neue"/>
                <a:ea typeface="Helvetica Neue"/>
                <a:cs typeface="Helvetica Neue"/>
                <a:sym typeface="Helvetica Neue"/>
              </a:rPr>
              <a:t>Law enforcement</a:t>
            </a:r>
            <a:endParaRPr/>
          </a:p>
          <a:p>
            <a:pPr marL="457200" marR="0" lvl="0" indent="-457200" algn="l" rtl="0">
              <a:spcBef>
                <a:spcPts val="600"/>
              </a:spcBef>
              <a:spcAft>
                <a:spcPts val="0"/>
              </a:spcAft>
              <a:buClr>
                <a:schemeClr val="accent3"/>
              </a:buClr>
              <a:buSzPts val="2800"/>
              <a:buFont typeface="Arial"/>
              <a:buChar char="•"/>
            </a:pPr>
            <a:r>
              <a:rPr lang="en-US" sz="2800">
                <a:solidFill>
                  <a:schemeClr val="accent3"/>
                </a:solidFill>
                <a:latin typeface="Helvetica Neue"/>
                <a:ea typeface="Helvetica Neue"/>
                <a:cs typeface="Helvetica Neue"/>
                <a:sym typeface="Helvetica Neue"/>
              </a:rPr>
              <a:t>Community leaders</a:t>
            </a:r>
            <a:endParaRPr/>
          </a:p>
        </p:txBody>
      </p:sp>
      <p:pic>
        <p:nvPicPr>
          <p:cNvPr id="322" name="Google Shape;322;p26"/>
          <p:cNvPicPr preferRelativeResize="0"/>
          <p:nvPr/>
        </p:nvPicPr>
        <p:blipFill rotWithShape="1">
          <a:blip r:embed="rId3">
            <a:alphaModFix/>
          </a:blip>
          <a:srcRect/>
          <a:stretch/>
        </p:blipFill>
        <p:spPr>
          <a:xfrm>
            <a:off x="6606988" y="638735"/>
            <a:ext cx="5029200" cy="52578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27"/>
          <p:cNvSpPr txBox="1"/>
          <p:nvPr/>
        </p:nvSpPr>
        <p:spPr>
          <a:xfrm>
            <a:off x="731520" y="1145728"/>
            <a:ext cx="5866050"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accent3"/>
                </a:solidFill>
                <a:latin typeface="Helvetica Neue"/>
                <a:ea typeface="Helvetica Neue"/>
                <a:cs typeface="Helvetica Neue"/>
                <a:sym typeface="Helvetica Neue"/>
              </a:rPr>
              <a:t>Here’s what to do for a successful small talk:</a:t>
            </a:r>
            <a:endParaRPr/>
          </a:p>
        </p:txBody>
      </p:sp>
      <p:sp>
        <p:nvSpPr>
          <p:cNvPr id="329" name="Google Shape;329;p27"/>
          <p:cNvSpPr txBox="1"/>
          <p:nvPr/>
        </p:nvSpPr>
        <p:spPr>
          <a:xfrm>
            <a:off x="731520" y="2560320"/>
            <a:ext cx="6450465" cy="523220"/>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accent3"/>
              </a:buClr>
              <a:buSzPts val="2800"/>
              <a:buFont typeface="Arial"/>
              <a:buChar char="•"/>
            </a:pPr>
            <a:r>
              <a:rPr lang="en-US" sz="2800">
                <a:solidFill>
                  <a:schemeClr val="accent3"/>
                </a:solidFill>
                <a:latin typeface="Helvetica Neue"/>
                <a:ea typeface="Helvetica Neue"/>
                <a:cs typeface="Helvetica Neue"/>
                <a:sym typeface="Helvetica Neue"/>
              </a:rPr>
              <a:t>Keep it casual</a:t>
            </a:r>
            <a:endParaRPr/>
          </a:p>
        </p:txBody>
      </p:sp>
      <p:pic>
        <p:nvPicPr>
          <p:cNvPr id="330" name="Google Shape;330;p27"/>
          <p:cNvPicPr preferRelativeResize="0"/>
          <p:nvPr/>
        </p:nvPicPr>
        <p:blipFill rotWithShape="1">
          <a:blip r:embed="rId3">
            <a:alphaModFix/>
          </a:blip>
          <a:srcRect/>
          <a:stretch/>
        </p:blipFill>
        <p:spPr>
          <a:xfrm>
            <a:off x="6606988" y="638735"/>
            <a:ext cx="5029200" cy="52578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28"/>
          <p:cNvSpPr txBox="1"/>
          <p:nvPr/>
        </p:nvSpPr>
        <p:spPr>
          <a:xfrm>
            <a:off x="731520" y="1145728"/>
            <a:ext cx="5866050"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accent3"/>
                </a:solidFill>
                <a:latin typeface="Helvetica Neue"/>
                <a:ea typeface="Helvetica Neue"/>
                <a:cs typeface="Helvetica Neue"/>
                <a:sym typeface="Helvetica Neue"/>
              </a:rPr>
              <a:t>Here’s what to do for a successful small talk:</a:t>
            </a:r>
            <a:endParaRPr/>
          </a:p>
        </p:txBody>
      </p:sp>
      <p:sp>
        <p:nvSpPr>
          <p:cNvPr id="337" name="Google Shape;337;p28"/>
          <p:cNvSpPr txBox="1"/>
          <p:nvPr/>
        </p:nvSpPr>
        <p:spPr>
          <a:xfrm>
            <a:off x="731520" y="2560320"/>
            <a:ext cx="6450465" cy="1031051"/>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rgbClr val="CED1EA"/>
              </a:buClr>
              <a:buSzPts val="2800"/>
              <a:buFont typeface="Arial"/>
              <a:buChar char="•"/>
            </a:pPr>
            <a:r>
              <a:rPr lang="en-US" sz="2800">
                <a:solidFill>
                  <a:srgbClr val="CED1EA"/>
                </a:solidFill>
                <a:latin typeface="Helvetica Neue"/>
                <a:ea typeface="Helvetica Neue"/>
                <a:cs typeface="Helvetica Neue"/>
                <a:sym typeface="Helvetica Neue"/>
              </a:rPr>
              <a:t>Keep it casual</a:t>
            </a:r>
            <a:endParaRPr/>
          </a:p>
          <a:p>
            <a:pPr marL="457200" marR="0" lvl="0" indent="-457200" algn="l" rtl="0">
              <a:spcBef>
                <a:spcPts val="600"/>
              </a:spcBef>
              <a:spcAft>
                <a:spcPts val="0"/>
              </a:spcAft>
              <a:buClr>
                <a:schemeClr val="accent3"/>
              </a:buClr>
              <a:buSzPts val="2800"/>
              <a:buFont typeface="Arial"/>
              <a:buChar char="•"/>
            </a:pPr>
            <a:r>
              <a:rPr lang="en-US" sz="2800">
                <a:solidFill>
                  <a:schemeClr val="accent3"/>
                </a:solidFill>
                <a:latin typeface="Helvetica Neue"/>
                <a:ea typeface="Helvetica Neue"/>
                <a:cs typeface="Helvetica Neue"/>
                <a:sym typeface="Helvetica Neue"/>
              </a:rPr>
              <a:t>Control your emotions</a:t>
            </a:r>
            <a:endParaRPr/>
          </a:p>
        </p:txBody>
      </p:sp>
      <p:pic>
        <p:nvPicPr>
          <p:cNvPr id="338" name="Google Shape;338;p28"/>
          <p:cNvPicPr preferRelativeResize="0"/>
          <p:nvPr/>
        </p:nvPicPr>
        <p:blipFill rotWithShape="1">
          <a:blip r:embed="rId3">
            <a:alphaModFix/>
          </a:blip>
          <a:srcRect/>
          <a:stretch/>
        </p:blipFill>
        <p:spPr>
          <a:xfrm>
            <a:off x="6606988" y="638735"/>
            <a:ext cx="5029200" cy="52578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29"/>
          <p:cNvSpPr txBox="1"/>
          <p:nvPr/>
        </p:nvSpPr>
        <p:spPr>
          <a:xfrm>
            <a:off x="731520" y="1145728"/>
            <a:ext cx="5866050"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accent3"/>
                </a:solidFill>
                <a:latin typeface="Helvetica Neue"/>
                <a:ea typeface="Helvetica Neue"/>
                <a:cs typeface="Helvetica Neue"/>
                <a:sym typeface="Helvetica Neue"/>
              </a:rPr>
              <a:t>Here’s what to do for a successful small talk:</a:t>
            </a:r>
            <a:endParaRPr/>
          </a:p>
        </p:txBody>
      </p:sp>
      <p:sp>
        <p:nvSpPr>
          <p:cNvPr id="345" name="Google Shape;345;p29"/>
          <p:cNvSpPr txBox="1"/>
          <p:nvPr/>
        </p:nvSpPr>
        <p:spPr>
          <a:xfrm>
            <a:off x="731520" y="2560320"/>
            <a:ext cx="6450465" cy="1538883"/>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rgbClr val="CED1EA"/>
              </a:buClr>
              <a:buSzPts val="2800"/>
              <a:buFont typeface="Arial"/>
              <a:buChar char="•"/>
            </a:pPr>
            <a:r>
              <a:rPr lang="en-US" sz="2800">
                <a:solidFill>
                  <a:srgbClr val="CED1EA"/>
                </a:solidFill>
                <a:latin typeface="Helvetica Neue"/>
                <a:ea typeface="Helvetica Neue"/>
                <a:cs typeface="Helvetica Neue"/>
                <a:sym typeface="Helvetica Neue"/>
              </a:rPr>
              <a:t>Keep it casual</a:t>
            </a:r>
            <a:endParaRPr/>
          </a:p>
          <a:p>
            <a:pPr marL="457200" marR="0" lvl="0" indent="-457200" algn="l" rtl="0">
              <a:spcBef>
                <a:spcPts val="600"/>
              </a:spcBef>
              <a:spcAft>
                <a:spcPts val="0"/>
              </a:spcAft>
              <a:buClr>
                <a:srgbClr val="CED1EA"/>
              </a:buClr>
              <a:buSzPts val="2800"/>
              <a:buFont typeface="Arial"/>
              <a:buChar char="•"/>
            </a:pPr>
            <a:r>
              <a:rPr lang="en-US" sz="2800">
                <a:solidFill>
                  <a:srgbClr val="CED1EA"/>
                </a:solidFill>
                <a:latin typeface="Helvetica Neue"/>
                <a:ea typeface="Helvetica Neue"/>
                <a:cs typeface="Helvetica Neue"/>
                <a:sym typeface="Helvetica Neue"/>
              </a:rPr>
              <a:t>Control your emotions</a:t>
            </a:r>
            <a:endParaRPr/>
          </a:p>
          <a:p>
            <a:pPr marL="457200" marR="0" lvl="0" indent="-457200" algn="l" rtl="0">
              <a:spcBef>
                <a:spcPts val="600"/>
              </a:spcBef>
              <a:spcAft>
                <a:spcPts val="0"/>
              </a:spcAft>
              <a:buClr>
                <a:schemeClr val="accent3"/>
              </a:buClr>
              <a:buSzPts val="2800"/>
              <a:buFont typeface="Arial"/>
              <a:buChar char="•"/>
            </a:pPr>
            <a:r>
              <a:rPr lang="en-US" sz="2800">
                <a:solidFill>
                  <a:schemeClr val="accent3"/>
                </a:solidFill>
                <a:latin typeface="Helvetica Neue"/>
                <a:ea typeface="Helvetica Neue"/>
                <a:cs typeface="Helvetica Neue"/>
                <a:sym typeface="Helvetica Neue"/>
              </a:rPr>
              <a:t>No answer? Don’t panic</a:t>
            </a:r>
            <a:endParaRPr/>
          </a:p>
        </p:txBody>
      </p:sp>
      <p:pic>
        <p:nvPicPr>
          <p:cNvPr id="346" name="Google Shape;346;p29"/>
          <p:cNvPicPr preferRelativeResize="0"/>
          <p:nvPr/>
        </p:nvPicPr>
        <p:blipFill rotWithShape="1">
          <a:blip r:embed="rId3">
            <a:alphaModFix/>
          </a:blip>
          <a:srcRect/>
          <a:stretch/>
        </p:blipFill>
        <p:spPr>
          <a:xfrm>
            <a:off x="6606988" y="638735"/>
            <a:ext cx="5029200" cy="5257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pic>
        <p:nvPicPr>
          <p:cNvPr id="46" name="Google Shape;46;p3"/>
          <p:cNvPicPr preferRelativeResize="0"/>
          <p:nvPr/>
        </p:nvPicPr>
        <p:blipFill rotWithShape="1">
          <a:blip r:embed="rId3">
            <a:alphaModFix/>
          </a:blip>
          <a:srcRect/>
          <a:stretch/>
        </p:blipFill>
        <p:spPr>
          <a:xfrm>
            <a:off x="6705600" y="1828800"/>
            <a:ext cx="5486400" cy="4338083"/>
          </a:xfrm>
          <a:prstGeom prst="rect">
            <a:avLst/>
          </a:prstGeom>
          <a:noFill/>
          <a:ln>
            <a:noFill/>
          </a:ln>
        </p:spPr>
      </p:pic>
      <p:sp>
        <p:nvSpPr>
          <p:cNvPr id="47" name="Google Shape;47;p3"/>
          <p:cNvSpPr/>
          <p:nvPr/>
        </p:nvSpPr>
        <p:spPr>
          <a:xfrm>
            <a:off x="0" y="0"/>
            <a:ext cx="10531366" cy="18288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 name="Google Shape;48;p3"/>
          <p:cNvSpPr/>
          <p:nvPr/>
        </p:nvSpPr>
        <p:spPr>
          <a:xfrm>
            <a:off x="10531366" y="0"/>
            <a:ext cx="1660634" cy="1828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 name="Google Shape;49;p3"/>
          <p:cNvSpPr txBox="1"/>
          <p:nvPr/>
        </p:nvSpPr>
        <p:spPr>
          <a:xfrm>
            <a:off x="731519" y="2513890"/>
            <a:ext cx="5974081" cy="287771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accent3"/>
                </a:solidFill>
                <a:latin typeface="Helvetica Neue"/>
                <a:ea typeface="Helvetica Neue"/>
                <a:cs typeface="Helvetica Neue"/>
                <a:sym typeface="Helvetica Neue"/>
              </a:rPr>
              <a:t>Agenda</a:t>
            </a:r>
            <a:endParaRPr/>
          </a:p>
          <a:p>
            <a:pPr marL="342900" marR="0" lvl="0" indent="-342900" algn="l" rtl="0">
              <a:spcBef>
                <a:spcPts val="1200"/>
              </a:spcBef>
              <a:spcAft>
                <a:spcPts val="0"/>
              </a:spcAft>
              <a:buClr>
                <a:schemeClr val="accent3"/>
              </a:buClr>
              <a:buSzPts val="2400"/>
              <a:buFont typeface="Arial"/>
              <a:buChar char="•"/>
            </a:pPr>
            <a:r>
              <a:rPr lang="en-US" sz="2400">
                <a:solidFill>
                  <a:schemeClr val="accent3"/>
                </a:solidFill>
                <a:latin typeface="Helvetica Neue"/>
                <a:ea typeface="Helvetica Neue"/>
                <a:cs typeface="Helvetica Neue"/>
                <a:sym typeface="Helvetica Neue"/>
              </a:rPr>
              <a:t>Why underage drinking matters</a:t>
            </a:r>
            <a:endParaRPr/>
          </a:p>
          <a:p>
            <a:pPr marL="342900" marR="0" lvl="0" indent="-342900" algn="l" rtl="0">
              <a:spcBef>
                <a:spcPts val="600"/>
              </a:spcBef>
              <a:spcAft>
                <a:spcPts val="0"/>
              </a:spcAft>
              <a:buClr>
                <a:schemeClr val="accent3"/>
              </a:buClr>
              <a:buSzPts val="2400"/>
              <a:buFont typeface="Arial"/>
              <a:buChar char="•"/>
            </a:pPr>
            <a:r>
              <a:rPr lang="en-US" sz="2400">
                <a:solidFill>
                  <a:schemeClr val="accent3"/>
                </a:solidFill>
                <a:latin typeface="Helvetica Neue"/>
                <a:ea typeface="Helvetica Neue"/>
                <a:cs typeface="Helvetica Neue"/>
                <a:sym typeface="Helvetica Neue"/>
              </a:rPr>
              <a:t>Talking to your kids about alcohol</a:t>
            </a:r>
            <a:endParaRPr/>
          </a:p>
          <a:p>
            <a:pPr marL="342900" marR="0" lvl="0" indent="-342900" algn="l" rtl="0">
              <a:spcBef>
                <a:spcPts val="600"/>
              </a:spcBef>
              <a:spcAft>
                <a:spcPts val="0"/>
              </a:spcAft>
              <a:buClr>
                <a:schemeClr val="accent3"/>
              </a:buClr>
              <a:buSzPts val="2400"/>
              <a:buFont typeface="Arial"/>
              <a:buChar char="•"/>
            </a:pPr>
            <a:r>
              <a:rPr lang="en-US" sz="2400">
                <a:solidFill>
                  <a:schemeClr val="accent3"/>
                </a:solidFill>
                <a:latin typeface="Helvetica Neue"/>
                <a:ea typeface="Helvetica Neue"/>
                <a:cs typeface="Helvetica Neue"/>
                <a:sym typeface="Helvetica Neue"/>
              </a:rPr>
              <a:t>Taking action to prevent </a:t>
            </a:r>
            <a:br>
              <a:rPr lang="en-US" sz="2400">
                <a:solidFill>
                  <a:schemeClr val="accent3"/>
                </a:solidFill>
                <a:latin typeface="Helvetica Neue"/>
                <a:ea typeface="Helvetica Neue"/>
                <a:cs typeface="Helvetica Neue"/>
                <a:sym typeface="Helvetica Neue"/>
              </a:rPr>
            </a:br>
            <a:r>
              <a:rPr lang="en-US" sz="2400">
                <a:solidFill>
                  <a:schemeClr val="accent3"/>
                </a:solidFill>
                <a:latin typeface="Helvetica Neue"/>
                <a:ea typeface="Helvetica Neue"/>
                <a:cs typeface="Helvetica Neue"/>
                <a:sym typeface="Helvetica Neue"/>
              </a:rPr>
              <a:t>underage drinking</a:t>
            </a:r>
            <a:endParaRPr/>
          </a:p>
          <a:p>
            <a:pPr marL="342900" marR="0" lvl="0" indent="-342900" algn="l" rtl="0">
              <a:spcBef>
                <a:spcPts val="600"/>
              </a:spcBef>
              <a:spcAft>
                <a:spcPts val="0"/>
              </a:spcAft>
              <a:buClr>
                <a:schemeClr val="accent3"/>
              </a:buClr>
              <a:buSzPts val="2400"/>
              <a:buFont typeface="Arial"/>
              <a:buChar char="•"/>
            </a:pPr>
            <a:r>
              <a:rPr lang="en-US" sz="2400">
                <a:solidFill>
                  <a:schemeClr val="accent3"/>
                </a:solidFill>
                <a:latin typeface="Helvetica Neue"/>
                <a:ea typeface="Helvetica Neue"/>
                <a:cs typeface="Helvetica Neue"/>
                <a:sym typeface="Helvetica Neue"/>
              </a:rPr>
              <a:t>Getting help and learning more</a:t>
            </a:r>
            <a:endParaRPr/>
          </a:p>
        </p:txBody>
      </p:sp>
      <p:sp>
        <p:nvSpPr>
          <p:cNvPr id="50" name="Google Shape;50;p3"/>
          <p:cNvSpPr txBox="1"/>
          <p:nvPr/>
        </p:nvSpPr>
        <p:spPr>
          <a:xfrm>
            <a:off x="731519" y="429028"/>
            <a:ext cx="5068779"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chemeClr val="accent2"/>
                </a:solidFill>
                <a:latin typeface="Helvetica Neue"/>
                <a:ea typeface="Helvetica Neue"/>
                <a:cs typeface="Helvetica Neue"/>
                <a:sym typeface="Helvetica Neue"/>
              </a:rPr>
              <a:t>Small Talks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30"/>
          <p:cNvSpPr txBox="1"/>
          <p:nvPr/>
        </p:nvSpPr>
        <p:spPr>
          <a:xfrm>
            <a:off x="731520" y="1145728"/>
            <a:ext cx="5866050"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accent3"/>
                </a:solidFill>
                <a:latin typeface="Helvetica Neue"/>
                <a:ea typeface="Helvetica Neue"/>
                <a:cs typeface="Helvetica Neue"/>
                <a:sym typeface="Helvetica Neue"/>
              </a:rPr>
              <a:t>Here’s what to do for a successful small talk:</a:t>
            </a:r>
            <a:endParaRPr/>
          </a:p>
        </p:txBody>
      </p:sp>
      <p:sp>
        <p:nvSpPr>
          <p:cNvPr id="353" name="Google Shape;353;p30"/>
          <p:cNvSpPr txBox="1"/>
          <p:nvPr/>
        </p:nvSpPr>
        <p:spPr>
          <a:xfrm>
            <a:off x="731520" y="2560320"/>
            <a:ext cx="6450465" cy="2046714"/>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rgbClr val="CED1EA"/>
              </a:buClr>
              <a:buSzPts val="2800"/>
              <a:buFont typeface="Arial"/>
              <a:buChar char="•"/>
            </a:pPr>
            <a:r>
              <a:rPr lang="en-US" sz="2800">
                <a:solidFill>
                  <a:srgbClr val="CED1EA"/>
                </a:solidFill>
                <a:latin typeface="Helvetica Neue"/>
                <a:ea typeface="Helvetica Neue"/>
                <a:cs typeface="Helvetica Neue"/>
                <a:sym typeface="Helvetica Neue"/>
              </a:rPr>
              <a:t>Keep it casual</a:t>
            </a:r>
            <a:endParaRPr/>
          </a:p>
          <a:p>
            <a:pPr marL="457200" marR="0" lvl="0" indent="-457200" algn="l" rtl="0">
              <a:spcBef>
                <a:spcPts val="600"/>
              </a:spcBef>
              <a:spcAft>
                <a:spcPts val="0"/>
              </a:spcAft>
              <a:buClr>
                <a:srgbClr val="CED1EA"/>
              </a:buClr>
              <a:buSzPts val="2800"/>
              <a:buFont typeface="Arial"/>
              <a:buChar char="•"/>
            </a:pPr>
            <a:r>
              <a:rPr lang="en-US" sz="2800">
                <a:solidFill>
                  <a:srgbClr val="CED1EA"/>
                </a:solidFill>
                <a:latin typeface="Helvetica Neue"/>
                <a:ea typeface="Helvetica Neue"/>
                <a:cs typeface="Helvetica Neue"/>
                <a:sym typeface="Helvetica Neue"/>
              </a:rPr>
              <a:t>Control your emotions</a:t>
            </a:r>
            <a:endParaRPr/>
          </a:p>
          <a:p>
            <a:pPr marL="457200" marR="0" lvl="0" indent="-457200" algn="l" rtl="0">
              <a:spcBef>
                <a:spcPts val="600"/>
              </a:spcBef>
              <a:spcAft>
                <a:spcPts val="0"/>
              </a:spcAft>
              <a:buClr>
                <a:srgbClr val="CED1EA"/>
              </a:buClr>
              <a:buSzPts val="2800"/>
              <a:buFont typeface="Arial"/>
              <a:buChar char="•"/>
            </a:pPr>
            <a:r>
              <a:rPr lang="en-US" sz="2800">
                <a:solidFill>
                  <a:srgbClr val="CED1EA"/>
                </a:solidFill>
                <a:latin typeface="Helvetica Neue"/>
                <a:ea typeface="Helvetica Neue"/>
                <a:cs typeface="Helvetica Neue"/>
                <a:sym typeface="Helvetica Neue"/>
              </a:rPr>
              <a:t>No answer? Don’t panic</a:t>
            </a:r>
            <a:endParaRPr/>
          </a:p>
          <a:p>
            <a:pPr marL="457200" marR="0" lvl="0" indent="-457200" algn="l" rtl="0">
              <a:spcBef>
                <a:spcPts val="600"/>
              </a:spcBef>
              <a:spcAft>
                <a:spcPts val="0"/>
              </a:spcAft>
              <a:buClr>
                <a:schemeClr val="accent3"/>
              </a:buClr>
              <a:buSzPts val="2800"/>
              <a:buFont typeface="Arial"/>
              <a:buChar char="•"/>
            </a:pPr>
            <a:r>
              <a:rPr lang="en-US" sz="2800">
                <a:solidFill>
                  <a:schemeClr val="accent3"/>
                </a:solidFill>
                <a:latin typeface="Helvetica Neue"/>
                <a:ea typeface="Helvetica Neue"/>
                <a:cs typeface="Helvetica Neue"/>
                <a:sym typeface="Helvetica Neue"/>
              </a:rPr>
              <a:t>Set clear behavior expectations</a:t>
            </a:r>
            <a:endParaRPr/>
          </a:p>
        </p:txBody>
      </p:sp>
      <p:pic>
        <p:nvPicPr>
          <p:cNvPr id="354" name="Google Shape;354;p30"/>
          <p:cNvPicPr preferRelativeResize="0"/>
          <p:nvPr/>
        </p:nvPicPr>
        <p:blipFill rotWithShape="1">
          <a:blip r:embed="rId3">
            <a:alphaModFix/>
          </a:blip>
          <a:srcRect/>
          <a:stretch/>
        </p:blipFill>
        <p:spPr>
          <a:xfrm>
            <a:off x="6606988" y="638735"/>
            <a:ext cx="5029200" cy="52578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31"/>
          <p:cNvSpPr txBox="1"/>
          <p:nvPr/>
        </p:nvSpPr>
        <p:spPr>
          <a:xfrm>
            <a:off x="731520" y="1145728"/>
            <a:ext cx="5866050"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accent3"/>
                </a:solidFill>
                <a:latin typeface="Helvetica Neue"/>
                <a:ea typeface="Helvetica Neue"/>
                <a:cs typeface="Helvetica Neue"/>
                <a:sym typeface="Helvetica Neue"/>
              </a:rPr>
              <a:t>Here’s what to do for a successful small talk:</a:t>
            </a:r>
            <a:endParaRPr/>
          </a:p>
        </p:txBody>
      </p:sp>
      <p:sp>
        <p:nvSpPr>
          <p:cNvPr id="361" name="Google Shape;361;p31"/>
          <p:cNvSpPr txBox="1"/>
          <p:nvPr/>
        </p:nvSpPr>
        <p:spPr>
          <a:xfrm>
            <a:off x="731520" y="2560320"/>
            <a:ext cx="6450600" cy="2555100"/>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rgbClr val="CED1EA"/>
              </a:buClr>
              <a:buSzPts val="2800"/>
              <a:buFont typeface="Arial"/>
              <a:buChar char="•"/>
            </a:pPr>
            <a:r>
              <a:rPr lang="en-US" sz="2800">
                <a:solidFill>
                  <a:srgbClr val="CED1EA"/>
                </a:solidFill>
                <a:latin typeface="Helvetica Neue"/>
                <a:ea typeface="Helvetica Neue"/>
                <a:cs typeface="Helvetica Neue"/>
                <a:sym typeface="Helvetica Neue"/>
              </a:rPr>
              <a:t>Keep it casual</a:t>
            </a:r>
            <a:endParaRPr/>
          </a:p>
          <a:p>
            <a:pPr marL="457200" marR="0" lvl="0" indent="-457200" algn="l" rtl="0">
              <a:spcBef>
                <a:spcPts val="600"/>
              </a:spcBef>
              <a:spcAft>
                <a:spcPts val="0"/>
              </a:spcAft>
              <a:buClr>
                <a:srgbClr val="CED1EA"/>
              </a:buClr>
              <a:buSzPts val="2800"/>
              <a:buFont typeface="Arial"/>
              <a:buChar char="•"/>
            </a:pPr>
            <a:r>
              <a:rPr lang="en-US" sz="2800">
                <a:solidFill>
                  <a:srgbClr val="CED1EA"/>
                </a:solidFill>
                <a:latin typeface="Helvetica Neue"/>
                <a:ea typeface="Helvetica Neue"/>
                <a:cs typeface="Helvetica Neue"/>
                <a:sym typeface="Helvetica Neue"/>
              </a:rPr>
              <a:t>Control your emotions</a:t>
            </a:r>
            <a:endParaRPr/>
          </a:p>
          <a:p>
            <a:pPr marL="457200" marR="0" lvl="0" indent="-457200" algn="l" rtl="0">
              <a:spcBef>
                <a:spcPts val="600"/>
              </a:spcBef>
              <a:spcAft>
                <a:spcPts val="0"/>
              </a:spcAft>
              <a:buClr>
                <a:srgbClr val="CED1EA"/>
              </a:buClr>
              <a:buSzPts val="2800"/>
              <a:buFont typeface="Arial"/>
              <a:buChar char="•"/>
            </a:pPr>
            <a:r>
              <a:rPr lang="en-US" sz="2800">
                <a:solidFill>
                  <a:srgbClr val="CED1EA"/>
                </a:solidFill>
                <a:latin typeface="Helvetica Neue"/>
                <a:ea typeface="Helvetica Neue"/>
                <a:cs typeface="Helvetica Neue"/>
                <a:sym typeface="Helvetica Neue"/>
              </a:rPr>
              <a:t>No answer? Don’t panic</a:t>
            </a:r>
            <a:endParaRPr/>
          </a:p>
          <a:p>
            <a:pPr marL="457200" marR="0" lvl="0" indent="-457200" algn="l" rtl="0">
              <a:spcBef>
                <a:spcPts val="600"/>
              </a:spcBef>
              <a:spcAft>
                <a:spcPts val="0"/>
              </a:spcAft>
              <a:buClr>
                <a:srgbClr val="CED1EA"/>
              </a:buClr>
              <a:buSzPts val="2800"/>
              <a:buFont typeface="Arial"/>
              <a:buChar char="•"/>
            </a:pPr>
            <a:r>
              <a:rPr lang="en-US" sz="2800">
                <a:solidFill>
                  <a:srgbClr val="CED1EA"/>
                </a:solidFill>
                <a:latin typeface="Helvetica Neue"/>
                <a:ea typeface="Helvetica Neue"/>
                <a:cs typeface="Helvetica Neue"/>
                <a:sym typeface="Helvetica Neue"/>
              </a:rPr>
              <a:t>Set clear behavior expectations</a:t>
            </a:r>
            <a:endParaRPr/>
          </a:p>
          <a:p>
            <a:pPr marL="457200" marR="0" lvl="0" indent="-457200" algn="l" rtl="0">
              <a:spcBef>
                <a:spcPts val="600"/>
              </a:spcBef>
              <a:spcAft>
                <a:spcPts val="0"/>
              </a:spcAft>
              <a:buClr>
                <a:schemeClr val="accent3"/>
              </a:buClr>
              <a:buSzPts val="2800"/>
              <a:buFont typeface="Arial"/>
              <a:buChar char="•"/>
            </a:pPr>
            <a:r>
              <a:rPr lang="en-US" sz="2800">
                <a:solidFill>
                  <a:schemeClr val="accent3"/>
                </a:solidFill>
                <a:latin typeface="Helvetica Neue"/>
                <a:ea typeface="Helvetica Neue"/>
                <a:cs typeface="Helvetica Neue"/>
                <a:sym typeface="Helvetica Neue"/>
              </a:rPr>
              <a:t>Be a nonjudgmental resource</a:t>
            </a:r>
            <a:endParaRPr/>
          </a:p>
        </p:txBody>
      </p:sp>
      <p:pic>
        <p:nvPicPr>
          <p:cNvPr id="362" name="Google Shape;362;p31"/>
          <p:cNvPicPr preferRelativeResize="0"/>
          <p:nvPr/>
        </p:nvPicPr>
        <p:blipFill rotWithShape="1">
          <a:blip r:embed="rId3">
            <a:alphaModFix/>
          </a:blip>
          <a:srcRect/>
          <a:stretch/>
        </p:blipFill>
        <p:spPr>
          <a:xfrm>
            <a:off x="6606988" y="638735"/>
            <a:ext cx="5029200" cy="52578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32"/>
          <p:cNvSpPr txBox="1"/>
          <p:nvPr/>
        </p:nvSpPr>
        <p:spPr>
          <a:xfrm>
            <a:off x="731520" y="1145728"/>
            <a:ext cx="5866050"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accent3"/>
                </a:solidFill>
                <a:latin typeface="Helvetica Neue"/>
                <a:ea typeface="Helvetica Neue"/>
                <a:cs typeface="Helvetica Neue"/>
                <a:sym typeface="Helvetica Neue"/>
              </a:rPr>
              <a:t>What to say for a</a:t>
            </a:r>
            <a:br>
              <a:rPr lang="en-US" sz="3600" b="1">
                <a:solidFill>
                  <a:schemeClr val="accent3"/>
                </a:solidFill>
                <a:latin typeface="Helvetica Neue"/>
                <a:ea typeface="Helvetica Neue"/>
                <a:cs typeface="Helvetica Neue"/>
                <a:sym typeface="Helvetica Neue"/>
              </a:rPr>
            </a:br>
            <a:r>
              <a:rPr lang="en-US" sz="3600" b="1">
                <a:solidFill>
                  <a:schemeClr val="accent3"/>
                </a:solidFill>
                <a:latin typeface="Helvetica Neue"/>
                <a:ea typeface="Helvetica Neue"/>
                <a:cs typeface="Helvetica Neue"/>
                <a:sym typeface="Helvetica Neue"/>
              </a:rPr>
              <a:t>successful small talk:</a:t>
            </a:r>
            <a:endParaRPr/>
          </a:p>
        </p:txBody>
      </p:sp>
      <p:sp>
        <p:nvSpPr>
          <p:cNvPr id="369" name="Google Shape;369;p32"/>
          <p:cNvSpPr txBox="1"/>
          <p:nvPr/>
        </p:nvSpPr>
        <p:spPr>
          <a:xfrm>
            <a:off x="731520" y="2560320"/>
            <a:ext cx="6450465" cy="523220"/>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accent3"/>
              </a:buClr>
              <a:buSzPts val="2800"/>
              <a:buFont typeface="Arial"/>
              <a:buChar char="•"/>
            </a:pPr>
            <a:r>
              <a:rPr lang="en-US" sz="2800">
                <a:solidFill>
                  <a:schemeClr val="accent3"/>
                </a:solidFill>
                <a:latin typeface="Helvetica Neue"/>
                <a:ea typeface="Helvetica Neue"/>
                <a:cs typeface="Helvetica Neue"/>
                <a:sym typeface="Helvetica Neue"/>
              </a:rPr>
              <a:t>Ask open-ended questions</a:t>
            </a:r>
            <a:endParaRPr/>
          </a:p>
        </p:txBody>
      </p:sp>
      <p:pic>
        <p:nvPicPr>
          <p:cNvPr id="370" name="Google Shape;370;p32"/>
          <p:cNvPicPr preferRelativeResize="0"/>
          <p:nvPr/>
        </p:nvPicPr>
        <p:blipFill rotWithShape="1">
          <a:blip r:embed="rId3">
            <a:alphaModFix/>
          </a:blip>
          <a:srcRect/>
          <a:stretch/>
        </p:blipFill>
        <p:spPr>
          <a:xfrm>
            <a:off x="6606988" y="638735"/>
            <a:ext cx="5029200" cy="52578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33"/>
          <p:cNvSpPr txBox="1"/>
          <p:nvPr/>
        </p:nvSpPr>
        <p:spPr>
          <a:xfrm>
            <a:off x="731520" y="1145728"/>
            <a:ext cx="5866050"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accent3"/>
                </a:solidFill>
                <a:latin typeface="Helvetica Neue"/>
                <a:ea typeface="Helvetica Neue"/>
                <a:cs typeface="Helvetica Neue"/>
                <a:sym typeface="Helvetica Neue"/>
              </a:rPr>
              <a:t>What to say for a</a:t>
            </a:r>
            <a:br>
              <a:rPr lang="en-US" sz="3600" b="1">
                <a:solidFill>
                  <a:schemeClr val="accent3"/>
                </a:solidFill>
                <a:latin typeface="Helvetica Neue"/>
                <a:ea typeface="Helvetica Neue"/>
                <a:cs typeface="Helvetica Neue"/>
                <a:sym typeface="Helvetica Neue"/>
              </a:rPr>
            </a:br>
            <a:r>
              <a:rPr lang="en-US" sz="3600" b="1">
                <a:solidFill>
                  <a:schemeClr val="accent3"/>
                </a:solidFill>
                <a:latin typeface="Helvetica Neue"/>
                <a:ea typeface="Helvetica Neue"/>
                <a:cs typeface="Helvetica Neue"/>
                <a:sym typeface="Helvetica Neue"/>
              </a:rPr>
              <a:t>successful small talk:</a:t>
            </a:r>
            <a:endParaRPr/>
          </a:p>
        </p:txBody>
      </p:sp>
      <p:sp>
        <p:nvSpPr>
          <p:cNvPr id="377" name="Google Shape;377;p33"/>
          <p:cNvSpPr txBox="1"/>
          <p:nvPr/>
        </p:nvSpPr>
        <p:spPr>
          <a:xfrm>
            <a:off x="731520" y="2560320"/>
            <a:ext cx="6450465" cy="1031051"/>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rgbClr val="CED1EA"/>
              </a:buClr>
              <a:buSzPts val="2800"/>
              <a:buFont typeface="Arial"/>
              <a:buChar char="•"/>
            </a:pPr>
            <a:r>
              <a:rPr lang="en-US" sz="2800">
                <a:solidFill>
                  <a:srgbClr val="CED1EA"/>
                </a:solidFill>
                <a:latin typeface="Helvetica Neue"/>
                <a:ea typeface="Helvetica Neue"/>
                <a:cs typeface="Helvetica Neue"/>
                <a:sym typeface="Helvetica Neue"/>
              </a:rPr>
              <a:t>Ask open-ended questions</a:t>
            </a:r>
            <a:endParaRPr/>
          </a:p>
          <a:p>
            <a:pPr marL="457200" marR="0" lvl="0" indent="-457200" algn="l" rtl="0">
              <a:spcBef>
                <a:spcPts val="600"/>
              </a:spcBef>
              <a:spcAft>
                <a:spcPts val="0"/>
              </a:spcAft>
              <a:buClr>
                <a:schemeClr val="accent3"/>
              </a:buClr>
              <a:buSzPts val="2800"/>
              <a:buFont typeface="Arial"/>
              <a:buChar char="•"/>
            </a:pPr>
            <a:r>
              <a:rPr lang="en-US" sz="2800">
                <a:solidFill>
                  <a:schemeClr val="accent3"/>
                </a:solidFill>
                <a:latin typeface="Helvetica Neue"/>
                <a:ea typeface="Helvetica Neue"/>
                <a:cs typeface="Helvetica Neue"/>
                <a:sym typeface="Helvetica Neue"/>
              </a:rPr>
              <a:t>Listen, listen, listen</a:t>
            </a:r>
            <a:endParaRPr/>
          </a:p>
        </p:txBody>
      </p:sp>
      <p:pic>
        <p:nvPicPr>
          <p:cNvPr id="378" name="Google Shape;378;p33"/>
          <p:cNvPicPr preferRelativeResize="0"/>
          <p:nvPr/>
        </p:nvPicPr>
        <p:blipFill rotWithShape="1">
          <a:blip r:embed="rId3">
            <a:alphaModFix/>
          </a:blip>
          <a:srcRect/>
          <a:stretch/>
        </p:blipFill>
        <p:spPr>
          <a:xfrm>
            <a:off x="6606988" y="638735"/>
            <a:ext cx="5029200" cy="52578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34"/>
          <p:cNvSpPr txBox="1"/>
          <p:nvPr/>
        </p:nvSpPr>
        <p:spPr>
          <a:xfrm>
            <a:off x="731520" y="1145728"/>
            <a:ext cx="5866050"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accent3"/>
                </a:solidFill>
                <a:latin typeface="Helvetica Neue"/>
                <a:ea typeface="Helvetica Neue"/>
                <a:cs typeface="Helvetica Neue"/>
                <a:sym typeface="Helvetica Neue"/>
              </a:rPr>
              <a:t>What to say for a</a:t>
            </a:r>
            <a:br>
              <a:rPr lang="en-US" sz="3600" b="1">
                <a:solidFill>
                  <a:schemeClr val="accent3"/>
                </a:solidFill>
                <a:latin typeface="Helvetica Neue"/>
                <a:ea typeface="Helvetica Neue"/>
                <a:cs typeface="Helvetica Neue"/>
                <a:sym typeface="Helvetica Neue"/>
              </a:rPr>
            </a:br>
            <a:r>
              <a:rPr lang="en-US" sz="3600" b="1">
                <a:solidFill>
                  <a:schemeClr val="accent3"/>
                </a:solidFill>
                <a:latin typeface="Helvetica Neue"/>
                <a:ea typeface="Helvetica Neue"/>
                <a:cs typeface="Helvetica Neue"/>
                <a:sym typeface="Helvetica Neue"/>
              </a:rPr>
              <a:t>successful small talk:</a:t>
            </a:r>
            <a:endParaRPr/>
          </a:p>
        </p:txBody>
      </p:sp>
      <p:sp>
        <p:nvSpPr>
          <p:cNvPr id="385" name="Google Shape;385;p34"/>
          <p:cNvSpPr txBox="1"/>
          <p:nvPr/>
        </p:nvSpPr>
        <p:spPr>
          <a:xfrm>
            <a:off x="731520" y="2560320"/>
            <a:ext cx="6450465" cy="1538883"/>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rgbClr val="CED1EA"/>
              </a:buClr>
              <a:buSzPts val="2800"/>
              <a:buFont typeface="Arial"/>
              <a:buChar char="•"/>
            </a:pPr>
            <a:r>
              <a:rPr lang="en-US" sz="2800">
                <a:solidFill>
                  <a:srgbClr val="CED1EA"/>
                </a:solidFill>
                <a:latin typeface="Helvetica Neue"/>
                <a:ea typeface="Helvetica Neue"/>
                <a:cs typeface="Helvetica Neue"/>
                <a:sym typeface="Helvetica Neue"/>
              </a:rPr>
              <a:t>Ask open-ended questions</a:t>
            </a:r>
            <a:endParaRPr/>
          </a:p>
          <a:p>
            <a:pPr marL="457200" marR="0" lvl="0" indent="-457200" algn="l" rtl="0">
              <a:spcBef>
                <a:spcPts val="600"/>
              </a:spcBef>
              <a:spcAft>
                <a:spcPts val="0"/>
              </a:spcAft>
              <a:buClr>
                <a:srgbClr val="CED1EA"/>
              </a:buClr>
              <a:buSzPts val="2800"/>
              <a:buFont typeface="Arial"/>
              <a:buChar char="•"/>
            </a:pPr>
            <a:r>
              <a:rPr lang="en-US" sz="2800">
                <a:solidFill>
                  <a:srgbClr val="CED1EA"/>
                </a:solidFill>
                <a:latin typeface="Helvetica Neue"/>
                <a:ea typeface="Helvetica Neue"/>
                <a:cs typeface="Helvetica Neue"/>
                <a:sym typeface="Helvetica Neue"/>
              </a:rPr>
              <a:t>Listen, listen, listen</a:t>
            </a:r>
            <a:endParaRPr/>
          </a:p>
          <a:p>
            <a:pPr marL="457200" marR="0" lvl="0" indent="-457200" algn="l" rtl="0">
              <a:spcBef>
                <a:spcPts val="600"/>
              </a:spcBef>
              <a:spcAft>
                <a:spcPts val="0"/>
              </a:spcAft>
              <a:buClr>
                <a:schemeClr val="accent3"/>
              </a:buClr>
              <a:buSzPts val="2800"/>
              <a:buFont typeface="Arial"/>
              <a:buChar char="•"/>
            </a:pPr>
            <a:r>
              <a:rPr lang="en-US" sz="2800">
                <a:solidFill>
                  <a:schemeClr val="accent3"/>
                </a:solidFill>
                <a:latin typeface="Helvetica Neue"/>
                <a:ea typeface="Helvetica Neue"/>
                <a:cs typeface="Helvetica Neue"/>
                <a:sym typeface="Helvetica Neue"/>
              </a:rPr>
              <a:t>Talk about the tough stuff</a:t>
            </a:r>
            <a:endParaRPr/>
          </a:p>
        </p:txBody>
      </p:sp>
      <p:pic>
        <p:nvPicPr>
          <p:cNvPr id="386" name="Google Shape;386;p34"/>
          <p:cNvPicPr preferRelativeResize="0"/>
          <p:nvPr/>
        </p:nvPicPr>
        <p:blipFill rotWithShape="1">
          <a:blip r:embed="rId3">
            <a:alphaModFix/>
          </a:blip>
          <a:srcRect/>
          <a:stretch/>
        </p:blipFill>
        <p:spPr>
          <a:xfrm>
            <a:off x="6606988" y="638735"/>
            <a:ext cx="5029200" cy="52578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35"/>
          <p:cNvSpPr txBox="1"/>
          <p:nvPr/>
        </p:nvSpPr>
        <p:spPr>
          <a:xfrm>
            <a:off x="731520" y="1145728"/>
            <a:ext cx="5866050"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accent3"/>
                </a:solidFill>
                <a:latin typeface="Helvetica Neue"/>
                <a:ea typeface="Helvetica Neue"/>
                <a:cs typeface="Helvetica Neue"/>
                <a:sym typeface="Helvetica Neue"/>
              </a:rPr>
              <a:t>What to say for a</a:t>
            </a:r>
            <a:br>
              <a:rPr lang="en-US" sz="3600" b="1">
                <a:solidFill>
                  <a:schemeClr val="accent3"/>
                </a:solidFill>
                <a:latin typeface="Helvetica Neue"/>
                <a:ea typeface="Helvetica Neue"/>
                <a:cs typeface="Helvetica Neue"/>
                <a:sym typeface="Helvetica Neue"/>
              </a:rPr>
            </a:br>
            <a:r>
              <a:rPr lang="en-US" sz="3600" b="1">
                <a:solidFill>
                  <a:schemeClr val="accent3"/>
                </a:solidFill>
                <a:latin typeface="Helvetica Neue"/>
                <a:ea typeface="Helvetica Neue"/>
                <a:cs typeface="Helvetica Neue"/>
                <a:sym typeface="Helvetica Neue"/>
              </a:rPr>
              <a:t>successful small talk:</a:t>
            </a:r>
            <a:endParaRPr/>
          </a:p>
        </p:txBody>
      </p:sp>
      <p:sp>
        <p:nvSpPr>
          <p:cNvPr id="393" name="Google Shape;393;p35"/>
          <p:cNvSpPr txBox="1"/>
          <p:nvPr/>
        </p:nvSpPr>
        <p:spPr>
          <a:xfrm>
            <a:off x="731520" y="2560320"/>
            <a:ext cx="6450465" cy="2046714"/>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rgbClr val="CED1EA"/>
              </a:buClr>
              <a:buSzPts val="2800"/>
              <a:buFont typeface="Arial"/>
              <a:buChar char="•"/>
            </a:pPr>
            <a:r>
              <a:rPr lang="en-US" sz="2800">
                <a:solidFill>
                  <a:srgbClr val="CED1EA"/>
                </a:solidFill>
                <a:latin typeface="Helvetica Neue"/>
                <a:ea typeface="Helvetica Neue"/>
                <a:cs typeface="Helvetica Neue"/>
                <a:sym typeface="Helvetica Neue"/>
              </a:rPr>
              <a:t>Ask open-ended questions</a:t>
            </a:r>
            <a:endParaRPr/>
          </a:p>
          <a:p>
            <a:pPr marL="457200" marR="0" lvl="0" indent="-457200" algn="l" rtl="0">
              <a:spcBef>
                <a:spcPts val="600"/>
              </a:spcBef>
              <a:spcAft>
                <a:spcPts val="0"/>
              </a:spcAft>
              <a:buClr>
                <a:srgbClr val="CED1EA"/>
              </a:buClr>
              <a:buSzPts val="2800"/>
              <a:buFont typeface="Arial"/>
              <a:buChar char="•"/>
            </a:pPr>
            <a:r>
              <a:rPr lang="en-US" sz="2800">
                <a:solidFill>
                  <a:srgbClr val="CED1EA"/>
                </a:solidFill>
                <a:latin typeface="Helvetica Neue"/>
                <a:ea typeface="Helvetica Neue"/>
                <a:cs typeface="Helvetica Neue"/>
                <a:sym typeface="Helvetica Neue"/>
              </a:rPr>
              <a:t>Listen, listen, listen</a:t>
            </a:r>
            <a:endParaRPr/>
          </a:p>
          <a:p>
            <a:pPr marL="457200" marR="0" lvl="0" indent="-457200" algn="l" rtl="0">
              <a:spcBef>
                <a:spcPts val="600"/>
              </a:spcBef>
              <a:spcAft>
                <a:spcPts val="0"/>
              </a:spcAft>
              <a:buClr>
                <a:srgbClr val="CED1EA"/>
              </a:buClr>
              <a:buSzPts val="2800"/>
              <a:buFont typeface="Arial"/>
              <a:buChar char="•"/>
            </a:pPr>
            <a:r>
              <a:rPr lang="en-US" sz="2800">
                <a:solidFill>
                  <a:srgbClr val="CED1EA"/>
                </a:solidFill>
                <a:latin typeface="Helvetica Neue"/>
                <a:ea typeface="Helvetica Neue"/>
                <a:cs typeface="Helvetica Neue"/>
                <a:sym typeface="Helvetica Neue"/>
              </a:rPr>
              <a:t>Talk about the tough stuff</a:t>
            </a:r>
            <a:endParaRPr/>
          </a:p>
          <a:p>
            <a:pPr marL="457200" marR="0" lvl="0" indent="-457200" algn="l" rtl="0">
              <a:spcBef>
                <a:spcPts val="600"/>
              </a:spcBef>
              <a:spcAft>
                <a:spcPts val="0"/>
              </a:spcAft>
              <a:buClr>
                <a:schemeClr val="accent3"/>
              </a:buClr>
              <a:buSzPts val="2800"/>
              <a:buFont typeface="Arial"/>
              <a:buChar char="•"/>
            </a:pPr>
            <a:r>
              <a:rPr lang="en-US" sz="2800">
                <a:solidFill>
                  <a:schemeClr val="accent3"/>
                </a:solidFill>
                <a:latin typeface="Helvetica Neue"/>
                <a:ea typeface="Helvetica Neue"/>
                <a:cs typeface="Helvetica Neue"/>
                <a:sym typeface="Helvetica Neue"/>
              </a:rPr>
              <a:t>Don’t keep score</a:t>
            </a:r>
            <a:endParaRPr/>
          </a:p>
        </p:txBody>
      </p:sp>
      <p:pic>
        <p:nvPicPr>
          <p:cNvPr id="394" name="Google Shape;394;p35"/>
          <p:cNvPicPr preferRelativeResize="0"/>
          <p:nvPr/>
        </p:nvPicPr>
        <p:blipFill rotWithShape="1">
          <a:blip r:embed="rId3">
            <a:alphaModFix/>
          </a:blip>
          <a:srcRect/>
          <a:stretch/>
        </p:blipFill>
        <p:spPr>
          <a:xfrm>
            <a:off x="6606988" y="638735"/>
            <a:ext cx="5029200" cy="52578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36"/>
          <p:cNvSpPr txBox="1"/>
          <p:nvPr/>
        </p:nvSpPr>
        <p:spPr>
          <a:xfrm>
            <a:off x="731520" y="1145728"/>
            <a:ext cx="5866050"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accent3"/>
                </a:solidFill>
                <a:latin typeface="Helvetica Neue"/>
                <a:ea typeface="Helvetica Neue"/>
                <a:cs typeface="Helvetica Neue"/>
                <a:sym typeface="Helvetica Neue"/>
              </a:rPr>
              <a:t>What to say for a</a:t>
            </a:r>
            <a:br>
              <a:rPr lang="en-US" sz="3600" b="1">
                <a:solidFill>
                  <a:schemeClr val="accent3"/>
                </a:solidFill>
                <a:latin typeface="Helvetica Neue"/>
                <a:ea typeface="Helvetica Neue"/>
                <a:cs typeface="Helvetica Neue"/>
                <a:sym typeface="Helvetica Neue"/>
              </a:rPr>
            </a:br>
            <a:r>
              <a:rPr lang="en-US" sz="3600" b="1">
                <a:solidFill>
                  <a:schemeClr val="accent3"/>
                </a:solidFill>
                <a:latin typeface="Helvetica Neue"/>
                <a:ea typeface="Helvetica Neue"/>
                <a:cs typeface="Helvetica Neue"/>
                <a:sym typeface="Helvetica Neue"/>
              </a:rPr>
              <a:t>successful small talk:</a:t>
            </a:r>
            <a:endParaRPr/>
          </a:p>
        </p:txBody>
      </p:sp>
      <p:sp>
        <p:nvSpPr>
          <p:cNvPr id="401" name="Google Shape;401;p36"/>
          <p:cNvSpPr txBox="1"/>
          <p:nvPr/>
        </p:nvSpPr>
        <p:spPr>
          <a:xfrm>
            <a:off x="731520" y="2560320"/>
            <a:ext cx="6450465" cy="2985433"/>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rgbClr val="CED1EA"/>
              </a:buClr>
              <a:buSzPts val="2800"/>
              <a:buFont typeface="Arial"/>
              <a:buChar char="•"/>
            </a:pPr>
            <a:r>
              <a:rPr lang="en-US" sz="2800">
                <a:solidFill>
                  <a:srgbClr val="CED1EA"/>
                </a:solidFill>
                <a:latin typeface="Helvetica Neue"/>
                <a:ea typeface="Helvetica Neue"/>
                <a:cs typeface="Helvetica Neue"/>
                <a:sym typeface="Helvetica Neue"/>
              </a:rPr>
              <a:t>Ask open-ended questions</a:t>
            </a:r>
            <a:endParaRPr/>
          </a:p>
          <a:p>
            <a:pPr marL="457200" marR="0" lvl="0" indent="-457200" algn="l" rtl="0">
              <a:spcBef>
                <a:spcPts val="600"/>
              </a:spcBef>
              <a:spcAft>
                <a:spcPts val="0"/>
              </a:spcAft>
              <a:buClr>
                <a:srgbClr val="CED1EA"/>
              </a:buClr>
              <a:buSzPts val="2800"/>
              <a:buFont typeface="Arial"/>
              <a:buChar char="•"/>
            </a:pPr>
            <a:r>
              <a:rPr lang="en-US" sz="2800">
                <a:solidFill>
                  <a:srgbClr val="CED1EA"/>
                </a:solidFill>
                <a:latin typeface="Helvetica Neue"/>
                <a:ea typeface="Helvetica Neue"/>
                <a:cs typeface="Helvetica Neue"/>
                <a:sym typeface="Helvetica Neue"/>
              </a:rPr>
              <a:t>Listen, listen, listen</a:t>
            </a:r>
            <a:endParaRPr/>
          </a:p>
          <a:p>
            <a:pPr marL="457200" marR="0" lvl="0" indent="-457200" algn="l" rtl="0">
              <a:spcBef>
                <a:spcPts val="600"/>
              </a:spcBef>
              <a:spcAft>
                <a:spcPts val="0"/>
              </a:spcAft>
              <a:buClr>
                <a:srgbClr val="CED1EA"/>
              </a:buClr>
              <a:buSzPts val="2800"/>
              <a:buFont typeface="Arial"/>
              <a:buChar char="•"/>
            </a:pPr>
            <a:r>
              <a:rPr lang="en-US" sz="2800">
                <a:solidFill>
                  <a:srgbClr val="CED1EA"/>
                </a:solidFill>
                <a:latin typeface="Helvetica Neue"/>
                <a:ea typeface="Helvetica Neue"/>
                <a:cs typeface="Helvetica Neue"/>
                <a:sym typeface="Helvetica Neue"/>
              </a:rPr>
              <a:t>Talk about the tough stuff</a:t>
            </a:r>
            <a:endParaRPr/>
          </a:p>
          <a:p>
            <a:pPr marL="457200" marR="0" lvl="0" indent="-457200" algn="l" rtl="0">
              <a:spcBef>
                <a:spcPts val="600"/>
              </a:spcBef>
              <a:spcAft>
                <a:spcPts val="0"/>
              </a:spcAft>
              <a:buClr>
                <a:srgbClr val="CED1EA"/>
              </a:buClr>
              <a:buSzPts val="2800"/>
              <a:buFont typeface="Arial"/>
              <a:buChar char="•"/>
            </a:pPr>
            <a:r>
              <a:rPr lang="en-US" sz="2800">
                <a:solidFill>
                  <a:srgbClr val="CED1EA"/>
                </a:solidFill>
                <a:latin typeface="Helvetica Neue"/>
                <a:ea typeface="Helvetica Neue"/>
                <a:cs typeface="Helvetica Neue"/>
                <a:sym typeface="Helvetica Neue"/>
              </a:rPr>
              <a:t>Don’t keep score</a:t>
            </a:r>
            <a:endParaRPr/>
          </a:p>
          <a:p>
            <a:pPr marL="457200" marR="0" lvl="0" indent="-457200" algn="l" rtl="0">
              <a:spcBef>
                <a:spcPts val="600"/>
              </a:spcBef>
              <a:spcAft>
                <a:spcPts val="0"/>
              </a:spcAft>
              <a:buClr>
                <a:schemeClr val="accent3"/>
              </a:buClr>
              <a:buSzPts val="2800"/>
              <a:buFont typeface="Arial"/>
              <a:buChar char="•"/>
            </a:pPr>
            <a:r>
              <a:rPr lang="en-US" sz="2800">
                <a:solidFill>
                  <a:schemeClr val="accent3"/>
                </a:solidFill>
                <a:latin typeface="Helvetica Neue"/>
                <a:ea typeface="Helvetica Neue"/>
                <a:cs typeface="Helvetica Neue"/>
                <a:sym typeface="Helvetica Neue"/>
              </a:rPr>
              <a:t>Consider sharing your </a:t>
            </a:r>
            <a:br>
              <a:rPr lang="en-US" sz="2800">
                <a:solidFill>
                  <a:schemeClr val="accent3"/>
                </a:solidFill>
                <a:latin typeface="Helvetica Neue"/>
                <a:ea typeface="Helvetica Neue"/>
                <a:cs typeface="Helvetica Neue"/>
                <a:sym typeface="Helvetica Neue"/>
              </a:rPr>
            </a:br>
            <a:r>
              <a:rPr lang="en-US" sz="2800">
                <a:solidFill>
                  <a:schemeClr val="accent3"/>
                </a:solidFill>
                <a:latin typeface="Helvetica Neue"/>
                <a:ea typeface="Helvetica Neue"/>
                <a:cs typeface="Helvetica Neue"/>
                <a:sym typeface="Helvetica Neue"/>
              </a:rPr>
              <a:t>own story</a:t>
            </a:r>
            <a:endParaRPr/>
          </a:p>
        </p:txBody>
      </p:sp>
      <p:pic>
        <p:nvPicPr>
          <p:cNvPr id="402" name="Google Shape;402;p36"/>
          <p:cNvPicPr preferRelativeResize="0"/>
          <p:nvPr/>
        </p:nvPicPr>
        <p:blipFill rotWithShape="1">
          <a:blip r:embed="rId3">
            <a:alphaModFix/>
          </a:blip>
          <a:srcRect/>
          <a:stretch/>
        </p:blipFill>
        <p:spPr>
          <a:xfrm>
            <a:off x="6606988" y="638735"/>
            <a:ext cx="5029200" cy="52578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37"/>
          <p:cNvSpPr txBox="1"/>
          <p:nvPr/>
        </p:nvSpPr>
        <p:spPr>
          <a:xfrm>
            <a:off x="731520" y="1145728"/>
            <a:ext cx="5866050"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accent3"/>
                </a:solidFill>
                <a:latin typeface="Helvetica Neue"/>
                <a:ea typeface="Helvetica Neue"/>
                <a:cs typeface="Helvetica Neue"/>
                <a:sym typeface="Helvetica Neue"/>
              </a:rPr>
              <a:t>Help kids plan an </a:t>
            </a:r>
            <a:br>
              <a:rPr lang="en-US" sz="3600" b="1">
                <a:solidFill>
                  <a:schemeClr val="accent3"/>
                </a:solidFill>
                <a:latin typeface="Helvetica Neue"/>
                <a:ea typeface="Helvetica Neue"/>
                <a:cs typeface="Helvetica Neue"/>
                <a:sym typeface="Helvetica Neue"/>
              </a:rPr>
            </a:br>
            <a:r>
              <a:rPr lang="en-US" sz="3600" b="1">
                <a:solidFill>
                  <a:schemeClr val="accent3"/>
                </a:solidFill>
                <a:latin typeface="Helvetica Neue"/>
                <a:ea typeface="Helvetica Neue"/>
                <a:cs typeface="Helvetica Neue"/>
                <a:sym typeface="Helvetica Neue"/>
              </a:rPr>
              <a:t>exit strategy</a:t>
            </a:r>
            <a:endParaRPr/>
          </a:p>
        </p:txBody>
      </p:sp>
      <p:sp>
        <p:nvSpPr>
          <p:cNvPr id="409" name="Google Shape;409;p37"/>
          <p:cNvSpPr txBox="1"/>
          <p:nvPr/>
        </p:nvSpPr>
        <p:spPr>
          <a:xfrm>
            <a:off x="731520" y="2560320"/>
            <a:ext cx="6450465" cy="523220"/>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accent3"/>
              </a:buClr>
              <a:buSzPts val="2800"/>
              <a:buFont typeface="Arial"/>
              <a:buChar char="•"/>
            </a:pPr>
            <a:r>
              <a:rPr lang="en-US" sz="2800">
                <a:solidFill>
                  <a:schemeClr val="accent3"/>
                </a:solidFill>
                <a:latin typeface="Helvetica Neue"/>
                <a:ea typeface="Helvetica Neue"/>
                <a:cs typeface="Helvetica Neue"/>
                <a:sym typeface="Helvetica Neue"/>
              </a:rPr>
              <a:t>Pick a code word</a:t>
            </a:r>
            <a:endParaRPr/>
          </a:p>
        </p:txBody>
      </p:sp>
      <p:pic>
        <p:nvPicPr>
          <p:cNvPr id="410" name="Google Shape;410;p37"/>
          <p:cNvPicPr preferRelativeResize="0"/>
          <p:nvPr/>
        </p:nvPicPr>
        <p:blipFill rotWithShape="1">
          <a:blip r:embed="rId3">
            <a:alphaModFix/>
          </a:blip>
          <a:srcRect/>
          <a:stretch/>
        </p:blipFill>
        <p:spPr>
          <a:xfrm>
            <a:off x="6606988" y="638735"/>
            <a:ext cx="5029200" cy="5257800"/>
          </a:xfrm>
          <a:prstGeom prst="rect">
            <a:avLst/>
          </a:prstGeom>
          <a:noFill/>
          <a:ln>
            <a:noFill/>
          </a:ln>
        </p:spPr>
      </p:pic>
      <p:sp>
        <p:nvSpPr>
          <p:cNvPr id="411" name="Google Shape;411;p37"/>
          <p:cNvSpPr txBox="1"/>
          <p:nvPr/>
        </p:nvSpPr>
        <p:spPr>
          <a:xfrm>
            <a:off x="731520" y="2560320"/>
            <a:ext cx="6450465" cy="1031051"/>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rgbClr val="CED1EA"/>
              </a:buClr>
              <a:buSzPts val="2800"/>
              <a:buFont typeface="Arial"/>
              <a:buChar char="•"/>
            </a:pPr>
            <a:r>
              <a:rPr lang="en-US" sz="2800">
                <a:solidFill>
                  <a:srgbClr val="CED1EA"/>
                </a:solidFill>
                <a:latin typeface="Helvetica Neue"/>
                <a:ea typeface="Helvetica Neue"/>
                <a:cs typeface="Helvetica Neue"/>
                <a:sym typeface="Helvetica Neue"/>
              </a:rPr>
              <a:t>Pick a code word</a:t>
            </a:r>
            <a:endParaRPr/>
          </a:p>
          <a:p>
            <a:pPr marL="457200" marR="0" lvl="0" indent="-457200" algn="l" rtl="0">
              <a:spcBef>
                <a:spcPts val="600"/>
              </a:spcBef>
              <a:spcAft>
                <a:spcPts val="0"/>
              </a:spcAft>
              <a:buClr>
                <a:schemeClr val="accent3"/>
              </a:buClr>
              <a:buSzPts val="2800"/>
              <a:buFont typeface="Arial"/>
              <a:buChar char="•"/>
            </a:pPr>
            <a:r>
              <a:rPr lang="en-US" sz="2800">
                <a:solidFill>
                  <a:schemeClr val="accent3"/>
                </a:solidFill>
                <a:latin typeface="Helvetica Neue"/>
                <a:ea typeface="Helvetica Neue"/>
                <a:cs typeface="Helvetica Neue"/>
                <a:sym typeface="Helvetica Neue"/>
              </a:rPr>
              <a:t>Provide a safe space</a:t>
            </a:r>
            <a:endParaRPr/>
          </a:p>
        </p:txBody>
      </p:sp>
      <p:sp>
        <p:nvSpPr>
          <p:cNvPr id="412" name="Google Shape;412;p37"/>
          <p:cNvSpPr txBox="1"/>
          <p:nvPr/>
        </p:nvSpPr>
        <p:spPr>
          <a:xfrm>
            <a:off x="731520" y="2560320"/>
            <a:ext cx="6450600" cy="1539300"/>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rgbClr val="CED1EA"/>
              </a:buClr>
              <a:buSzPts val="2800"/>
              <a:buFont typeface="Arial"/>
              <a:buChar char="•"/>
            </a:pPr>
            <a:r>
              <a:rPr lang="en-US" sz="2800">
                <a:solidFill>
                  <a:srgbClr val="CED1EA"/>
                </a:solidFill>
                <a:latin typeface="Helvetica Neue"/>
                <a:ea typeface="Helvetica Neue"/>
                <a:cs typeface="Helvetica Neue"/>
                <a:sym typeface="Helvetica Neue"/>
              </a:rPr>
              <a:t>Pick a code word</a:t>
            </a:r>
            <a:endParaRPr/>
          </a:p>
          <a:p>
            <a:pPr marL="457200" marR="0" lvl="0" indent="-457200" algn="l" rtl="0">
              <a:spcBef>
                <a:spcPts val="600"/>
              </a:spcBef>
              <a:spcAft>
                <a:spcPts val="0"/>
              </a:spcAft>
              <a:buClr>
                <a:srgbClr val="CED1EA"/>
              </a:buClr>
              <a:buSzPts val="2800"/>
              <a:buFont typeface="Arial"/>
              <a:buChar char="•"/>
            </a:pPr>
            <a:r>
              <a:rPr lang="en-US" sz="2800">
                <a:solidFill>
                  <a:srgbClr val="CED1EA"/>
                </a:solidFill>
                <a:latin typeface="Helvetica Neue"/>
                <a:ea typeface="Helvetica Neue"/>
                <a:cs typeface="Helvetica Neue"/>
                <a:sym typeface="Helvetica Neue"/>
              </a:rPr>
              <a:t>Provide a safe space</a:t>
            </a:r>
            <a:endParaRPr/>
          </a:p>
          <a:p>
            <a:pPr marL="457200" marR="0" lvl="0" indent="-457200" algn="l" rtl="0">
              <a:spcBef>
                <a:spcPts val="600"/>
              </a:spcBef>
              <a:spcAft>
                <a:spcPts val="0"/>
              </a:spcAft>
              <a:buClr>
                <a:schemeClr val="accent3"/>
              </a:buClr>
              <a:buSzPts val="2800"/>
              <a:buFont typeface="Arial"/>
              <a:buChar char="•"/>
            </a:pPr>
            <a:r>
              <a:rPr lang="en-US" sz="2800">
                <a:solidFill>
                  <a:schemeClr val="accent3"/>
                </a:solidFill>
                <a:latin typeface="Helvetica Neue"/>
                <a:ea typeface="Helvetica Neue"/>
                <a:cs typeface="Helvetica Neue"/>
                <a:sym typeface="Helvetica Neue"/>
              </a:rPr>
              <a:t>Practice “no thanks” responses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38"/>
          <p:cNvSpPr/>
          <p:nvPr/>
        </p:nvSpPr>
        <p:spPr>
          <a:xfrm>
            <a:off x="3777889" y="704541"/>
            <a:ext cx="28621033" cy="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9" name="Google Shape;419;p38"/>
          <p:cNvSpPr/>
          <p:nvPr/>
        </p:nvSpPr>
        <p:spPr>
          <a:xfrm>
            <a:off x="6285053" y="3697047"/>
            <a:ext cx="12192000" cy="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0" name="Google Shape;420;p38"/>
          <p:cNvSpPr/>
          <p:nvPr/>
        </p:nvSpPr>
        <p:spPr>
          <a:xfrm>
            <a:off x="5295900" y="3695532"/>
            <a:ext cx="12192000" cy="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1" name="Google Shape;421;p38"/>
          <p:cNvSpPr/>
          <p:nvPr/>
        </p:nvSpPr>
        <p:spPr>
          <a:xfrm>
            <a:off x="7261506" y="3694018"/>
            <a:ext cx="12192000" cy="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422" name="Google Shape;422;p38"/>
          <p:cNvGrpSpPr/>
          <p:nvPr/>
        </p:nvGrpSpPr>
        <p:grpSpPr>
          <a:xfrm>
            <a:off x="2989909" y="1832231"/>
            <a:ext cx="6590287" cy="1826448"/>
            <a:chOff x="731520" y="1336582"/>
            <a:chExt cx="3724946" cy="1077428"/>
          </a:xfrm>
        </p:grpSpPr>
        <p:sp>
          <p:nvSpPr>
            <p:cNvPr id="423" name="Google Shape;423;p38"/>
            <p:cNvSpPr txBox="1"/>
            <p:nvPr/>
          </p:nvSpPr>
          <p:spPr>
            <a:xfrm>
              <a:off x="1000692" y="1869334"/>
              <a:ext cx="3455774" cy="5446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a:solidFill>
                    <a:schemeClr val="accent1"/>
                  </a:solidFill>
                  <a:latin typeface="Helvetica Neue"/>
                  <a:ea typeface="Helvetica Neue"/>
                  <a:cs typeface="Helvetica Neue"/>
                  <a:sym typeface="Helvetica Neue"/>
                </a:rPr>
                <a:t>What if I mess up?</a:t>
              </a:r>
              <a:endParaRPr/>
            </a:p>
          </p:txBody>
        </p:sp>
        <p:pic>
          <p:nvPicPr>
            <p:cNvPr id="424" name="Google Shape;424;p38" descr="Logo&#10;&#10;Description automatically generated"/>
            <p:cNvPicPr preferRelativeResize="0"/>
            <p:nvPr/>
          </p:nvPicPr>
          <p:blipFill rotWithShape="1">
            <a:blip r:embed="rId3">
              <a:alphaModFix/>
            </a:blip>
            <a:srcRect/>
            <a:stretch/>
          </p:blipFill>
          <p:spPr>
            <a:xfrm flipH="1">
              <a:off x="731520" y="1336582"/>
              <a:ext cx="548851" cy="547209"/>
            </a:xfrm>
            <a:prstGeom prst="rect">
              <a:avLst/>
            </a:prstGeom>
            <a:noFill/>
            <a:ln>
              <a:noFill/>
            </a:ln>
          </p:spPr>
        </p:pic>
      </p:grpSp>
      <p:grpSp>
        <p:nvGrpSpPr>
          <p:cNvPr id="425" name="Google Shape;425;p38"/>
          <p:cNvGrpSpPr/>
          <p:nvPr/>
        </p:nvGrpSpPr>
        <p:grpSpPr>
          <a:xfrm>
            <a:off x="2989909" y="1832231"/>
            <a:ext cx="6590287" cy="2657443"/>
            <a:chOff x="731520" y="1336582"/>
            <a:chExt cx="3724946" cy="1567635"/>
          </a:xfrm>
        </p:grpSpPr>
        <p:sp>
          <p:nvSpPr>
            <p:cNvPr id="426" name="Google Shape;426;p38"/>
            <p:cNvSpPr txBox="1"/>
            <p:nvPr/>
          </p:nvSpPr>
          <p:spPr>
            <a:xfrm>
              <a:off x="1000692" y="1869334"/>
              <a:ext cx="3455774" cy="103488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a:solidFill>
                    <a:schemeClr val="accent1"/>
                  </a:solidFill>
                  <a:latin typeface="Helvetica Neue"/>
                  <a:ea typeface="Helvetica Neue"/>
                  <a:cs typeface="Helvetica Neue"/>
                  <a:sym typeface="Helvetica Neue"/>
                </a:rPr>
                <a:t>What if I mess up?</a:t>
              </a:r>
              <a:endParaRPr/>
            </a:p>
            <a:p>
              <a:pPr marL="0" marR="0" lvl="0" indent="0" algn="l" rtl="0">
                <a:spcBef>
                  <a:spcPts val="0"/>
                </a:spcBef>
                <a:spcAft>
                  <a:spcPts val="0"/>
                </a:spcAft>
                <a:buNone/>
              </a:pPr>
              <a:r>
                <a:rPr lang="en-US" sz="5400" b="1">
                  <a:solidFill>
                    <a:schemeClr val="accent1"/>
                  </a:solidFill>
                  <a:latin typeface="Helvetica Neue"/>
                  <a:ea typeface="Helvetica Neue"/>
                  <a:cs typeface="Helvetica Neue"/>
                  <a:sym typeface="Helvetica Neue"/>
                </a:rPr>
                <a:t>You can’t.</a:t>
              </a:r>
              <a:endParaRPr/>
            </a:p>
          </p:txBody>
        </p:sp>
        <p:pic>
          <p:nvPicPr>
            <p:cNvPr id="427" name="Google Shape;427;p38" descr="Logo&#10;&#10;Description automatically generated"/>
            <p:cNvPicPr preferRelativeResize="0"/>
            <p:nvPr/>
          </p:nvPicPr>
          <p:blipFill rotWithShape="1">
            <a:blip r:embed="rId3">
              <a:alphaModFix/>
            </a:blip>
            <a:srcRect/>
            <a:stretch/>
          </p:blipFill>
          <p:spPr>
            <a:xfrm flipH="1">
              <a:off x="731520" y="1336582"/>
              <a:ext cx="548851" cy="547209"/>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39"/>
          <p:cNvSpPr/>
          <p:nvPr/>
        </p:nvSpPr>
        <p:spPr>
          <a:xfrm>
            <a:off x="0" y="-1"/>
            <a:ext cx="12192000" cy="6162261"/>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4" name="Google Shape;434;p39"/>
          <p:cNvSpPr txBox="1"/>
          <p:nvPr/>
        </p:nvSpPr>
        <p:spPr>
          <a:xfrm>
            <a:off x="2547851" y="2619464"/>
            <a:ext cx="7096298"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chemeClr val="lt1"/>
                </a:solidFill>
                <a:latin typeface="Helvetica Neue"/>
                <a:ea typeface="Helvetica Neue"/>
                <a:cs typeface="Helvetica Neue"/>
                <a:sym typeface="Helvetica Neue"/>
              </a:rPr>
              <a:t>Bouncing back</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4"/>
          <p:cNvSpPr txBox="1"/>
          <p:nvPr/>
        </p:nvSpPr>
        <p:spPr>
          <a:xfrm>
            <a:off x="914399" y="2344136"/>
            <a:ext cx="4969566"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accent1"/>
                </a:solidFill>
                <a:latin typeface="Helvetica Neue"/>
                <a:ea typeface="Helvetica Neue"/>
                <a:cs typeface="Helvetica Neue"/>
                <a:sym typeface="Helvetica Neue"/>
              </a:rPr>
              <a:t>Are Wisconsin </a:t>
            </a:r>
            <a:endParaRPr/>
          </a:p>
          <a:p>
            <a:pPr marL="0" marR="0" lvl="0" indent="0" algn="l" rtl="0">
              <a:spcBef>
                <a:spcPts val="0"/>
              </a:spcBef>
              <a:spcAft>
                <a:spcPts val="0"/>
              </a:spcAft>
              <a:buNone/>
            </a:pPr>
            <a:r>
              <a:rPr lang="en-US" sz="4000" b="1">
                <a:solidFill>
                  <a:schemeClr val="accent1"/>
                </a:solidFill>
                <a:latin typeface="Helvetica Neue"/>
                <a:ea typeface="Helvetica Neue"/>
                <a:cs typeface="Helvetica Neue"/>
                <a:sym typeface="Helvetica Neue"/>
              </a:rPr>
              <a:t>laws encouraging underage drinking? </a:t>
            </a:r>
            <a:endParaRPr/>
          </a:p>
        </p:txBody>
      </p:sp>
      <p:pic>
        <p:nvPicPr>
          <p:cNvPr id="57" name="Google Shape;57;p4" descr="Logo&#10;&#10;Description automatically generated"/>
          <p:cNvPicPr preferRelativeResize="0"/>
          <p:nvPr/>
        </p:nvPicPr>
        <p:blipFill rotWithShape="1">
          <a:blip r:embed="rId3">
            <a:alphaModFix/>
          </a:blip>
          <a:srcRect/>
          <a:stretch/>
        </p:blipFill>
        <p:spPr>
          <a:xfrm flipH="1">
            <a:off x="731520" y="1886936"/>
            <a:ext cx="548851" cy="547209"/>
          </a:xfrm>
          <a:prstGeom prst="rect">
            <a:avLst/>
          </a:prstGeom>
          <a:noFill/>
          <a:ln>
            <a:noFill/>
          </a:ln>
        </p:spPr>
      </p:pic>
      <p:pic>
        <p:nvPicPr>
          <p:cNvPr id="58" name="Google Shape;58;p4"/>
          <p:cNvPicPr preferRelativeResize="0"/>
          <p:nvPr/>
        </p:nvPicPr>
        <p:blipFill rotWithShape="1">
          <a:blip r:embed="rId4">
            <a:alphaModFix/>
          </a:blip>
          <a:srcRect/>
          <a:stretch/>
        </p:blipFill>
        <p:spPr>
          <a:xfrm>
            <a:off x="6202016" y="-12700"/>
            <a:ext cx="5989983" cy="619094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40"/>
          <p:cNvSpPr/>
          <p:nvPr/>
        </p:nvSpPr>
        <p:spPr>
          <a:xfrm>
            <a:off x="0" y="1338471"/>
            <a:ext cx="12192000" cy="483704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1" name="Google Shape;441;p40"/>
          <p:cNvSpPr/>
          <p:nvPr/>
        </p:nvSpPr>
        <p:spPr>
          <a:xfrm>
            <a:off x="0" y="0"/>
            <a:ext cx="12192000" cy="1431236"/>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42" name="Google Shape;442;p40" descr="DHS-UDP-Long-Bouncing Back-v3-FINAL_reduced.mp4"/>
          <p:cNvPicPr preferRelativeResize="0"/>
          <p:nvPr/>
        </p:nvPicPr>
        <p:blipFill rotWithShape="1">
          <a:blip r:embed="rId3">
            <a:alphaModFix/>
          </a:blip>
          <a:srcRect/>
          <a:stretch/>
        </p:blipFill>
        <p:spPr>
          <a:xfrm>
            <a:off x="1068456" y="288235"/>
            <a:ext cx="10055087" cy="565598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2"/>
                                        </p:tgtEl>
                                        <p:attrNameLst>
                                          <p:attrName>style.visibility</p:attrName>
                                        </p:attrNameLst>
                                      </p:cBhvr>
                                      <p:to>
                                        <p:strVal val="visible"/>
                                      </p:to>
                                    </p:set>
                                    <p:animEffect transition="in" filter="fade">
                                      <p:cBhvr>
                                        <p:cTn id="7" dur="5000"/>
                                        <p:tgtEl>
                                          <p:spTgt spid="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41"/>
          <p:cNvSpPr/>
          <p:nvPr/>
        </p:nvSpPr>
        <p:spPr>
          <a:xfrm>
            <a:off x="4114800" y="-1"/>
            <a:ext cx="8077199" cy="619608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49" name="Google Shape;449;p41"/>
          <p:cNvPicPr preferRelativeResize="0"/>
          <p:nvPr/>
        </p:nvPicPr>
        <p:blipFill rotWithShape="1">
          <a:blip r:embed="rId3">
            <a:alphaModFix/>
          </a:blip>
          <a:srcRect/>
          <a:stretch/>
        </p:blipFill>
        <p:spPr>
          <a:xfrm>
            <a:off x="0" y="0"/>
            <a:ext cx="4114800" cy="6196086"/>
          </a:xfrm>
          <a:prstGeom prst="rect">
            <a:avLst/>
          </a:prstGeom>
          <a:noFill/>
          <a:ln>
            <a:noFill/>
          </a:ln>
        </p:spPr>
      </p:pic>
      <p:grpSp>
        <p:nvGrpSpPr>
          <p:cNvPr id="450" name="Google Shape;450;p41"/>
          <p:cNvGrpSpPr/>
          <p:nvPr/>
        </p:nvGrpSpPr>
        <p:grpSpPr>
          <a:xfrm>
            <a:off x="4946590" y="878802"/>
            <a:ext cx="5151567" cy="2287078"/>
            <a:chOff x="4946590" y="878802"/>
            <a:chExt cx="5151567" cy="2287078"/>
          </a:xfrm>
        </p:grpSpPr>
        <p:sp>
          <p:nvSpPr>
            <p:cNvPr id="451" name="Google Shape;451;p41"/>
            <p:cNvSpPr txBox="1"/>
            <p:nvPr/>
          </p:nvSpPr>
          <p:spPr>
            <a:xfrm>
              <a:off x="5215762" y="1411554"/>
              <a:ext cx="4882395" cy="17543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accent2"/>
                  </a:solidFill>
                  <a:latin typeface="Helvetica Neue"/>
                  <a:ea typeface="Helvetica Neue"/>
                  <a:cs typeface="Helvetica Neue"/>
                  <a:sym typeface="Helvetica Neue"/>
                </a:rPr>
                <a:t>How are you going </a:t>
              </a:r>
              <a:br>
                <a:rPr lang="en-US" sz="3600" b="1">
                  <a:solidFill>
                    <a:schemeClr val="accent2"/>
                  </a:solidFill>
                  <a:latin typeface="Helvetica Neue"/>
                  <a:ea typeface="Helvetica Neue"/>
                  <a:cs typeface="Helvetica Neue"/>
                  <a:sym typeface="Helvetica Neue"/>
                </a:rPr>
              </a:br>
              <a:r>
                <a:rPr lang="en-US" sz="3600" b="1">
                  <a:solidFill>
                    <a:schemeClr val="accent2"/>
                  </a:solidFill>
                  <a:latin typeface="Helvetica Neue"/>
                  <a:ea typeface="Helvetica Neue"/>
                  <a:cs typeface="Helvetica Neue"/>
                  <a:sym typeface="Helvetica Neue"/>
                </a:rPr>
                <a:t>to answer the </a:t>
              </a:r>
              <a:br>
                <a:rPr lang="en-US" sz="3600" b="1">
                  <a:solidFill>
                    <a:schemeClr val="accent2"/>
                  </a:solidFill>
                  <a:latin typeface="Helvetica Neue"/>
                  <a:ea typeface="Helvetica Neue"/>
                  <a:cs typeface="Helvetica Neue"/>
                  <a:sym typeface="Helvetica Neue"/>
                </a:rPr>
              </a:br>
              <a:r>
                <a:rPr lang="en-US" sz="3600" b="1">
                  <a:solidFill>
                    <a:schemeClr val="accent2"/>
                  </a:solidFill>
                  <a:latin typeface="Helvetica Neue"/>
                  <a:ea typeface="Helvetica Neue"/>
                  <a:cs typeface="Helvetica Neue"/>
                  <a:sym typeface="Helvetica Neue"/>
                </a:rPr>
                <a:t>tough questions?</a:t>
              </a:r>
              <a:endParaRPr/>
            </a:p>
          </p:txBody>
        </p:sp>
        <p:pic>
          <p:nvPicPr>
            <p:cNvPr id="452" name="Google Shape;452;p41" descr="Logo&#10;&#10;Description automatically generated"/>
            <p:cNvPicPr preferRelativeResize="0"/>
            <p:nvPr/>
          </p:nvPicPr>
          <p:blipFill rotWithShape="1">
            <a:blip r:embed="rId4">
              <a:alphaModFix/>
            </a:blip>
            <a:srcRect/>
            <a:stretch/>
          </p:blipFill>
          <p:spPr>
            <a:xfrm flipH="1">
              <a:off x="4946590" y="878802"/>
              <a:ext cx="614281" cy="547209"/>
            </a:xfrm>
            <a:prstGeom prst="rect">
              <a:avLst/>
            </a:prstGeom>
            <a:noFill/>
            <a:ln>
              <a:noFill/>
            </a:ln>
          </p:spPr>
        </p:pic>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42"/>
          <p:cNvSpPr txBox="1"/>
          <p:nvPr/>
        </p:nvSpPr>
        <p:spPr>
          <a:xfrm>
            <a:off x="731520" y="1145728"/>
            <a:ext cx="5866050" cy="17543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accent3"/>
                </a:solidFill>
                <a:latin typeface="Helvetica Neue"/>
                <a:ea typeface="Helvetica Neue"/>
                <a:cs typeface="Helvetica Neue"/>
                <a:sym typeface="Helvetica Neue"/>
              </a:rPr>
              <a:t>Some tough questions </a:t>
            </a:r>
            <a:br>
              <a:rPr lang="en-US" sz="3600" b="1">
                <a:solidFill>
                  <a:schemeClr val="accent3"/>
                </a:solidFill>
                <a:latin typeface="Helvetica Neue"/>
                <a:ea typeface="Helvetica Neue"/>
                <a:cs typeface="Helvetica Neue"/>
                <a:sym typeface="Helvetica Neue"/>
              </a:rPr>
            </a:br>
            <a:r>
              <a:rPr lang="en-US" sz="3600" b="1">
                <a:solidFill>
                  <a:schemeClr val="accent3"/>
                </a:solidFill>
                <a:latin typeface="Helvetica Neue"/>
                <a:ea typeface="Helvetica Neue"/>
                <a:cs typeface="Helvetica Neue"/>
                <a:sym typeface="Helvetica Neue"/>
              </a:rPr>
              <a:t>and how you can </a:t>
            </a:r>
            <a:br>
              <a:rPr lang="en-US" sz="3600" b="1">
                <a:solidFill>
                  <a:schemeClr val="accent3"/>
                </a:solidFill>
                <a:latin typeface="Helvetica Neue"/>
                <a:ea typeface="Helvetica Neue"/>
                <a:cs typeface="Helvetica Neue"/>
                <a:sym typeface="Helvetica Neue"/>
              </a:rPr>
            </a:br>
            <a:r>
              <a:rPr lang="en-US" sz="3600" b="1">
                <a:solidFill>
                  <a:schemeClr val="accent3"/>
                </a:solidFill>
                <a:latin typeface="Helvetica Neue"/>
                <a:ea typeface="Helvetica Neue"/>
                <a:cs typeface="Helvetica Neue"/>
                <a:sym typeface="Helvetica Neue"/>
              </a:rPr>
              <a:t>answer them</a:t>
            </a:r>
            <a:endParaRPr/>
          </a:p>
        </p:txBody>
      </p:sp>
      <p:sp>
        <p:nvSpPr>
          <p:cNvPr id="459" name="Google Shape;459;p42"/>
          <p:cNvSpPr txBox="1"/>
          <p:nvPr/>
        </p:nvSpPr>
        <p:spPr>
          <a:xfrm>
            <a:off x="731520" y="3063240"/>
            <a:ext cx="6450465" cy="523220"/>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accent3"/>
              </a:buClr>
              <a:buSzPts val="2800"/>
              <a:buFont typeface="Arial"/>
              <a:buChar char="•"/>
            </a:pPr>
            <a:r>
              <a:rPr lang="en-US" sz="2800">
                <a:solidFill>
                  <a:schemeClr val="accent3"/>
                </a:solidFill>
                <a:latin typeface="Helvetica Neue"/>
                <a:ea typeface="Helvetica Neue"/>
                <a:cs typeface="Helvetica Neue"/>
                <a:sym typeface="Helvetica Neue"/>
              </a:rPr>
              <a:t>Why do people get drunk?</a:t>
            </a:r>
            <a:endParaRPr/>
          </a:p>
        </p:txBody>
      </p:sp>
      <p:pic>
        <p:nvPicPr>
          <p:cNvPr id="460" name="Google Shape;460;p42"/>
          <p:cNvPicPr preferRelativeResize="0"/>
          <p:nvPr/>
        </p:nvPicPr>
        <p:blipFill rotWithShape="1">
          <a:blip r:embed="rId3">
            <a:alphaModFix/>
          </a:blip>
          <a:srcRect/>
          <a:stretch/>
        </p:blipFill>
        <p:spPr>
          <a:xfrm>
            <a:off x="6606988" y="638735"/>
            <a:ext cx="5029200" cy="5257800"/>
          </a:xfrm>
          <a:prstGeom prst="rect">
            <a:avLst/>
          </a:prstGeom>
          <a:noFill/>
          <a:ln>
            <a:noFill/>
          </a:ln>
        </p:spPr>
      </p:pic>
      <p:sp>
        <p:nvSpPr>
          <p:cNvPr id="461" name="Google Shape;461;p42"/>
          <p:cNvSpPr txBox="1"/>
          <p:nvPr/>
        </p:nvSpPr>
        <p:spPr>
          <a:xfrm>
            <a:off x="731520" y="3063240"/>
            <a:ext cx="6450465" cy="1461939"/>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rgbClr val="CED1EA"/>
              </a:buClr>
              <a:buSzPts val="2800"/>
              <a:buFont typeface="Arial"/>
              <a:buChar char="•"/>
            </a:pPr>
            <a:r>
              <a:rPr lang="en-US" sz="2800">
                <a:solidFill>
                  <a:srgbClr val="CED1EA"/>
                </a:solidFill>
                <a:latin typeface="Helvetica Neue"/>
                <a:ea typeface="Helvetica Neue"/>
                <a:cs typeface="Helvetica Neue"/>
                <a:sym typeface="Helvetica Neue"/>
              </a:rPr>
              <a:t>Why do people get drunk?</a:t>
            </a:r>
            <a:endParaRPr/>
          </a:p>
          <a:p>
            <a:pPr marL="457200" marR="0" lvl="0" indent="-457200" algn="l" rtl="0">
              <a:spcBef>
                <a:spcPts val="600"/>
              </a:spcBef>
              <a:spcAft>
                <a:spcPts val="0"/>
              </a:spcAft>
              <a:buClr>
                <a:schemeClr val="accent3"/>
              </a:buClr>
              <a:buSzPts val="2800"/>
              <a:buFont typeface="Arial"/>
              <a:buChar char="•"/>
            </a:pPr>
            <a:r>
              <a:rPr lang="en-US" sz="2800">
                <a:solidFill>
                  <a:schemeClr val="accent3"/>
                </a:solidFill>
                <a:latin typeface="Helvetica Neue"/>
                <a:ea typeface="Helvetica Neue"/>
                <a:cs typeface="Helvetica Neue"/>
                <a:sym typeface="Helvetica Neue"/>
              </a:rPr>
              <a:t>Did you drink when you </a:t>
            </a:r>
            <a:br>
              <a:rPr lang="en-US" sz="2800">
                <a:solidFill>
                  <a:schemeClr val="accent3"/>
                </a:solidFill>
                <a:latin typeface="Helvetica Neue"/>
                <a:ea typeface="Helvetica Neue"/>
                <a:cs typeface="Helvetica Neue"/>
                <a:sym typeface="Helvetica Neue"/>
              </a:rPr>
            </a:br>
            <a:r>
              <a:rPr lang="en-US" sz="2800">
                <a:solidFill>
                  <a:schemeClr val="accent3"/>
                </a:solidFill>
                <a:latin typeface="Helvetica Neue"/>
                <a:ea typeface="Helvetica Neue"/>
                <a:cs typeface="Helvetica Neue"/>
                <a:sym typeface="Helvetica Neue"/>
              </a:rPr>
              <a:t>were a kid?</a:t>
            </a:r>
            <a:endParaRPr/>
          </a:p>
        </p:txBody>
      </p:sp>
      <p:sp>
        <p:nvSpPr>
          <p:cNvPr id="462" name="Google Shape;462;p42"/>
          <p:cNvSpPr txBox="1"/>
          <p:nvPr/>
        </p:nvSpPr>
        <p:spPr>
          <a:xfrm>
            <a:off x="731520" y="3063240"/>
            <a:ext cx="6450465" cy="2400657"/>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rgbClr val="CED1EA"/>
              </a:buClr>
              <a:buSzPts val="2800"/>
              <a:buFont typeface="Arial"/>
              <a:buChar char="•"/>
            </a:pPr>
            <a:r>
              <a:rPr lang="en-US" sz="2800">
                <a:solidFill>
                  <a:srgbClr val="CED1EA"/>
                </a:solidFill>
                <a:latin typeface="Helvetica Neue"/>
                <a:ea typeface="Helvetica Neue"/>
                <a:cs typeface="Helvetica Neue"/>
                <a:sym typeface="Helvetica Neue"/>
              </a:rPr>
              <a:t>Why do people get drunk?</a:t>
            </a:r>
            <a:endParaRPr/>
          </a:p>
          <a:p>
            <a:pPr marL="457200" marR="0" lvl="0" indent="-457200" algn="l" rtl="0">
              <a:spcBef>
                <a:spcPts val="600"/>
              </a:spcBef>
              <a:spcAft>
                <a:spcPts val="0"/>
              </a:spcAft>
              <a:buClr>
                <a:srgbClr val="CED1EA"/>
              </a:buClr>
              <a:buSzPts val="2800"/>
              <a:buFont typeface="Arial"/>
              <a:buChar char="•"/>
            </a:pPr>
            <a:r>
              <a:rPr lang="en-US" sz="2800">
                <a:solidFill>
                  <a:srgbClr val="CED1EA"/>
                </a:solidFill>
                <a:latin typeface="Helvetica Neue"/>
                <a:ea typeface="Helvetica Neue"/>
                <a:cs typeface="Helvetica Neue"/>
                <a:sym typeface="Helvetica Neue"/>
              </a:rPr>
              <a:t>Did you drink when you </a:t>
            </a:r>
            <a:br>
              <a:rPr lang="en-US" sz="2800">
                <a:solidFill>
                  <a:srgbClr val="CED1EA"/>
                </a:solidFill>
                <a:latin typeface="Helvetica Neue"/>
                <a:ea typeface="Helvetica Neue"/>
                <a:cs typeface="Helvetica Neue"/>
                <a:sym typeface="Helvetica Neue"/>
              </a:rPr>
            </a:br>
            <a:r>
              <a:rPr lang="en-US" sz="2800">
                <a:solidFill>
                  <a:srgbClr val="CED1EA"/>
                </a:solidFill>
                <a:latin typeface="Helvetica Neue"/>
                <a:ea typeface="Helvetica Neue"/>
                <a:cs typeface="Helvetica Neue"/>
                <a:sym typeface="Helvetica Neue"/>
              </a:rPr>
              <a:t>were a kid?</a:t>
            </a:r>
            <a:endParaRPr/>
          </a:p>
          <a:p>
            <a:pPr marL="457200" marR="0" lvl="0" indent="-457200" algn="l" rtl="0">
              <a:spcBef>
                <a:spcPts val="600"/>
              </a:spcBef>
              <a:spcAft>
                <a:spcPts val="0"/>
              </a:spcAft>
              <a:buClr>
                <a:schemeClr val="accent3"/>
              </a:buClr>
              <a:buSzPts val="2800"/>
              <a:buFont typeface="Arial"/>
              <a:buChar char="•"/>
            </a:pPr>
            <a:r>
              <a:rPr lang="en-US" sz="2800">
                <a:solidFill>
                  <a:schemeClr val="accent3"/>
                </a:solidFill>
                <a:latin typeface="Helvetica Neue"/>
                <a:ea typeface="Helvetica Neue"/>
                <a:cs typeface="Helvetica Neue"/>
                <a:sym typeface="Helvetica Neue"/>
              </a:rPr>
              <a:t>Why do I need to wait until </a:t>
            </a:r>
            <a:br>
              <a:rPr lang="en-US" sz="2800">
                <a:solidFill>
                  <a:schemeClr val="accent3"/>
                </a:solidFill>
                <a:latin typeface="Helvetica Neue"/>
                <a:ea typeface="Helvetica Neue"/>
                <a:cs typeface="Helvetica Neue"/>
                <a:sym typeface="Helvetica Neue"/>
              </a:rPr>
            </a:br>
            <a:r>
              <a:rPr lang="en-US" sz="2800">
                <a:solidFill>
                  <a:schemeClr val="accent3"/>
                </a:solidFill>
                <a:latin typeface="Helvetica Neue"/>
                <a:ea typeface="Helvetica Neue"/>
                <a:cs typeface="Helvetica Neue"/>
                <a:sym typeface="Helvetica Neue"/>
              </a:rPr>
              <a:t>I’m 21 to drink?</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43"/>
          <p:cNvSpPr txBox="1"/>
          <p:nvPr/>
        </p:nvSpPr>
        <p:spPr>
          <a:xfrm>
            <a:off x="731520" y="1145728"/>
            <a:ext cx="5900774" cy="17543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accent3"/>
                </a:solidFill>
                <a:latin typeface="Helvetica Neue"/>
                <a:ea typeface="Helvetica Neue"/>
                <a:cs typeface="Helvetica Neue"/>
                <a:sym typeface="Helvetica Neue"/>
              </a:rPr>
              <a:t>What can we do </a:t>
            </a:r>
            <a:br>
              <a:rPr lang="en-US" sz="3600" b="1">
                <a:solidFill>
                  <a:schemeClr val="accent3"/>
                </a:solidFill>
                <a:latin typeface="Helvetica Neue"/>
                <a:ea typeface="Helvetica Neue"/>
                <a:cs typeface="Helvetica Neue"/>
                <a:sym typeface="Helvetica Neue"/>
              </a:rPr>
            </a:br>
            <a:r>
              <a:rPr lang="en-US" sz="3600" b="1">
                <a:solidFill>
                  <a:schemeClr val="accent3"/>
                </a:solidFill>
                <a:latin typeface="Helvetica Neue"/>
                <a:ea typeface="Helvetica Neue"/>
                <a:cs typeface="Helvetica Neue"/>
                <a:sym typeface="Helvetica Neue"/>
              </a:rPr>
              <a:t>beyond talking to </a:t>
            </a:r>
            <a:br>
              <a:rPr lang="en-US" sz="3600" b="1">
                <a:solidFill>
                  <a:schemeClr val="accent3"/>
                </a:solidFill>
                <a:latin typeface="Helvetica Neue"/>
                <a:ea typeface="Helvetica Neue"/>
                <a:cs typeface="Helvetica Neue"/>
                <a:sym typeface="Helvetica Neue"/>
              </a:rPr>
            </a:br>
            <a:r>
              <a:rPr lang="en-US" sz="3600" b="1">
                <a:solidFill>
                  <a:schemeClr val="accent3"/>
                </a:solidFill>
                <a:latin typeface="Helvetica Neue"/>
                <a:ea typeface="Helvetica Neue"/>
                <a:cs typeface="Helvetica Neue"/>
                <a:sym typeface="Helvetica Neue"/>
              </a:rPr>
              <a:t>make an impact? </a:t>
            </a:r>
            <a:endParaRPr/>
          </a:p>
        </p:txBody>
      </p:sp>
      <p:sp>
        <p:nvSpPr>
          <p:cNvPr id="469" name="Google Shape;469;p43"/>
          <p:cNvSpPr txBox="1"/>
          <p:nvPr/>
        </p:nvSpPr>
        <p:spPr>
          <a:xfrm>
            <a:off x="731520" y="3063240"/>
            <a:ext cx="6450465" cy="523220"/>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accent3"/>
              </a:buClr>
              <a:buSzPts val="2800"/>
              <a:buFont typeface="Arial"/>
              <a:buChar char="•"/>
            </a:pPr>
            <a:r>
              <a:rPr lang="en-US" sz="2800">
                <a:solidFill>
                  <a:schemeClr val="accent3"/>
                </a:solidFill>
                <a:latin typeface="Helvetica Neue"/>
                <a:ea typeface="Helvetica Neue"/>
                <a:cs typeface="Helvetica Neue"/>
                <a:sym typeface="Helvetica Neue"/>
              </a:rPr>
              <a:t>Model responsible drinking </a:t>
            </a:r>
            <a:endParaRPr/>
          </a:p>
        </p:txBody>
      </p:sp>
      <p:pic>
        <p:nvPicPr>
          <p:cNvPr id="470" name="Google Shape;470;p43"/>
          <p:cNvPicPr preferRelativeResize="0"/>
          <p:nvPr/>
        </p:nvPicPr>
        <p:blipFill rotWithShape="1">
          <a:blip r:embed="rId3">
            <a:alphaModFix/>
          </a:blip>
          <a:srcRect/>
          <a:stretch/>
        </p:blipFill>
        <p:spPr>
          <a:xfrm>
            <a:off x="6606988" y="638735"/>
            <a:ext cx="5029200" cy="5257800"/>
          </a:xfrm>
          <a:prstGeom prst="rect">
            <a:avLst/>
          </a:prstGeom>
          <a:noFill/>
          <a:ln>
            <a:noFill/>
          </a:ln>
        </p:spPr>
      </p:pic>
      <p:sp>
        <p:nvSpPr>
          <p:cNvPr id="471" name="Google Shape;471;p43"/>
          <p:cNvSpPr txBox="1"/>
          <p:nvPr/>
        </p:nvSpPr>
        <p:spPr>
          <a:xfrm>
            <a:off x="731520" y="3063240"/>
            <a:ext cx="6450465" cy="1031051"/>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rgbClr val="CED1EA"/>
              </a:buClr>
              <a:buSzPts val="2800"/>
              <a:buFont typeface="Arial"/>
              <a:buChar char="•"/>
            </a:pPr>
            <a:r>
              <a:rPr lang="en-US" sz="2800">
                <a:solidFill>
                  <a:srgbClr val="CED1EA"/>
                </a:solidFill>
                <a:latin typeface="Helvetica Neue"/>
                <a:ea typeface="Helvetica Neue"/>
                <a:cs typeface="Helvetica Neue"/>
                <a:sym typeface="Helvetica Neue"/>
              </a:rPr>
              <a:t>Model responsible drinking </a:t>
            </a:r>
            <a:endParaRPr/>
          </a:p>
          <a:p>
            <a:pPr marL="457200" marR="0" lvl="0" indent="-457200" algn="l" rtl="0">
              <a:spcBef>
                <a:spcPts val="600"/>
              </a:spcBef>
              <a:spcAft>
                <a:spcPts val="0"/>
              </a:spcAft>
              <a:buClr>
                <a:schemeClr val="accent3"/>
              </a:buClr>
              <a:buSzPts val="2800"/>
              <a:buFont typeface="Arial"/>
              <a:buChar char="•"/>
            </a:pPr>
            <a:r>
              <a:rPr lang="en-US" sz="2800">
                <a:solidFill>
                  <a:schemeClr val="accent3"/>
                </a:solidFill>
                <a:latin typeface="Helvetica Neue"/>
                <a:ea typeface="Helvetica Neue"/>
                <a:cs typeface="Helvetica Neue"/>
                <a:sym typeface="Helvetica Neue"/>
              </a:rPr>
              <a:t>Obey Wisconsin laws</a:t>
            </a:r>
            <a:endParaRPr/>
          </a:p>
        </p:txBody>
      </p:sp>
      <p:sp>
        <p:nvSpPr>
          <p:cNvPr id="472" name="Google Shape;472;p43"/>
          <p:cNvSpPr txBox="1"/>
          <p:nvPr/>
        </p:nvSpPr>
        <p:spPr>
          <a:xfrm>
            <a:off x="731520" y="3063240"/>
            <a:ext cx="6450465" cy="1538883"/>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rgbClr val="CED1EA"/>
              </a:buClr>
              <a:buSzPts val="2800"/>
              <a:buFont typeface="Arial"/>
              <a:buChar char="•"/>
            </a:pPr>
            <a:r>
              <a:rPr lang="en-US" sz="2800">
                <a:solidFill>
                  <a:srgbClr val="CED1EA"/>
                </a:solidFill>
                <a:latin typeface="Helvetica Neue"/>
                <a:ea typeface="Helvetica Neue"/>
                <a:cs typeface="Helvetica Neue"/>
                <a:sym typeface="Helvetica Neue"/>
              </a:rPr>
              <a:t>Model responsible drinking </a:t>
            </a:r>
            <a:endParaRPr/>
          </a:p>
          <a:p>
            <a:pPr marL="457200" marR="0" lvl="0" indent="-457200" algn="l" rtl="0">
              <a:spcBef>
                <a:spcPts val="600"/>
              </a:spcBef>
              <a:spcAft>
                <a:spcPts val="0"/>
              </a:spcAft>
              <a:buClr>
                <a:srgbClr val="CED1EA"/>
              </a:buClr>
              <a:buSzPts val="2800"/>
              <a:buFont typeface="Arial"/>
              <a:buChar char="•"/>
            </a:pPr>
            <a:r>
              <a:rPr lang="en-US" sz="2800">
                <a:solidFill>
                  <a:srgbClr val="CED1EA"/>
                </a:solidFill>
                <a:latin typeface="Helvetica Neue"/>
                <a:ea typeface="Helvetica Neue"/>
                <a:cs typeface="Helvetica Neue"/>
                <a:sym typeface="Helvetica Neue"/>
              </a:rPr>
              <a:t>Obey Wisconsin laws</a:t>
            </a:r>
            <a:endParaRPr/>
          </a:p>
          <a:p>
            <a:pPr marL="457200" marR="0" lvl="0" indent="-457200" algn="l" rtl="0">
              <a:spcBef>
                <a:spcPts val="600"/>
              </a:spcBef>
              <a:spcAft>
                <a:spcPts val="0"/>
              </a:spcAft>
              <a:buClr>
                <a:schemeClr val="accent3"/>
              </a:buClr>
              <a:buSzPts val="2800"/>
              <a:buFont typeface="Arial"/>
              <a:buChar char="•"/>
            </a:pPr>
            <a:r>
              <a:rPr lang="en-US" sz="2800">
                <a:solidFill>
                  <a:schemeClr val="accent3"/>
                </a:solidFill>
                <a:latin typeface="Helvetica Neue"/>
                <a:ea typeface="Helvetica Neue"/>
                <a:cs typeface="Helvetica Neue"/>
                <a:sym typeface="Helvetica Neue"/>
              </a:rPr>
              <a:t>Set clear boundaries</a:t>
            </a:r>
            <a:endParaRPr/>
          </a:p>
        </p:txBody>
      </p:sp>
      <p:sp>
        <p:nvSpPr>
          <p:cNvPr id="473" name="Google Shape;473;p43"/>
          <p:cNvSpPr txBox="1"/>
          <p:nvPr/>
        </p:nvSpPr>
        <p:spPr>
          <a:xfrm>
            <a:off x="731520" y="3063240"/>
            <a:ext cx="6450465" cy="2046714"/>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rgbClr val="CED1EA"/>
              </a:buClr>
              <a:buSzPts val="2800"/>
              <a:buFont typeface="Arial"/>
              <a:buChar char="•"/>
            </a:pPr>
            <a:r>
              <a:rPr lang="en-US" sz="2800">
                <a:solidFill>
                  <a:srgbClr val="CED1EA"/>
                </a:solidFill>
                <a:latin typeface="Helvetica Neue"/>
                <a:ea typeface="Helvetica Neue"/>
                <a:cs typeface="Helvetica Neue"/>
                <a:sym typeface="Helvetica Neue"/>
              </a:rPr>
              <a:t>Model responsible drinking </a:t>
            </a:r>
            <a:endParaRPr/>
          </a:p>
          <a:p>
            <a:pPr marL="457200" marR="0" lvl="0" indent="-457200" algn="l" rtl="0">
              <a:spcBef>
                <a:spcPts val="600"/>
              </a:spcBef>
              <a:spcAft>
                <a:spcPts val="0"/>
              </a:spcAft>
              <a:buClr>
                <a:srgbClr val="CED1EA"/>
              </a:buClr>
              <a:buSzPts val="2800"/>
              <a:buFont typeface="Arial"/>
              <a:buChar char="•"/>
            </a:pPr>
            <a:r>
              <a:rPr lang="en-US" sz="2800">
                <a:solidFill>
                  <a:srgbClr val="CED1EA"/>
                </a:solidFill>
                <a:latin typeface="Helvetica Neue"/>
                <a:ea typeface="Helvetica Neue"/>
                <a:cs typeface="Helvetica Neue"/>
                <a:sym typeface="Helvetica Neue"/>
              </a:rPr>
              <a:t>Obey Wisconsin laws</a:t>
            </a:r>
            <a:endParaRPr/>
          </a:p>
          <a:p>
            <a:pPr marL="457200" marR="0" lvl="0" indent="-457200" algn="l" rtl="0">
              <a:spcBef>
                <a:spcPts val="600"/>
              </a:spcBef>
              <a:spcAft>
                <a:spcPts val="0"/>
              </a:spcAft>
              <a:buClr>
                <a:srgbClr val="CED1EA"/>
              </a:buClr>
              <a:buSzPts val="2800"/>
              <a:buFont typeface="Arial"/>
              <a:buChar char="•"/>
            </a:pPr>
            <a:r>
              <a:rPr lang="en-US" sz="2800">
                <a:solidFill>
                  <a:srgbClr val="CED1EA"/>
                </a:solidFill>
                <a:latin typeface="Helvetica Neue"/>
                <a:ea typeface="Helvetica Neue"/>
                <a:cs typeface="Helvetica Neue"/>
                <a:sym typeface="Helvetica Neue"/>
              </a:rPr>
              <a:t>Set clear boundaries</a:t>
            </a:r>
            <a:endParaRPr/>
          </a:p>
          <a:p>
            <a:pPr marL="457200" marR="0" lvl="0" indent="-457200" algn="l" rtl="0">
              <a:spcBef>
                <a:spcPts val="600"/>
              </a:spcBef>
              <a:spcAft>
                <a:spcPts val="0"/>
              </a:spcAft>
              <a:buClr>
                <a:schemeClr val="accent3"/>
              </a:buClr>
              <a:buSzPts val="2800"/>
              <a:buFont typeface="Arial"/>
              <a:buChar char="•"/>
            </a:pPr>
            <a:r>
              <a:rPr lang="en-US" sz="2800">
                <a:solidFill>
                  <a:schemeClr val="accent3"/>
                </a:solidFill>
                <a:latin typeface="Helvetica Neue"/>
                <a:ea typeface="Helvetica Neue"/>
                <a:cs typeface="Helvetica Neue"/>
                <a:sym typeface="Helvetica Neue"/>
              </a:rPr>
              <a:t>Lock up your alcohol</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44"/>
          <p:cNvSpPr/>
          <p:nvPr/>
        </p:nvSpPr>
        <p:spPr>
          <a:xfrm>
            <a:off x="3987114" y="0"/>
            <a:ext cx="8204887" cy="617051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0" name="Google Shape;480;p44"/>
          <p:cNvSpPr txBox="1"/>
          <p:nvPr/>
        </p:nvSpPr>
        <p:spPr>
          <a:xfrm>
            <a:off x="4784905" y="2161674"/>
            <a:ext cx="6722576" cy="3339376"/>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lt1"/>
              </a:buClr>
              <a:buSzPts val="2800"/>
              <a:buFont typeface="Arial"/>
              <a:buChar char="•"/>
            </a:pPr>
            <a:r>
              <a:rPr lang="en-US" sz="2800">
                <a:solidFill>
                  <a:schemeClr val="lt1"/>
                </a:solidFill>
                <a:latin typeface="Helvetica Neue"/>
                <a:ea typeface="Helvetica Neue"/>
                <a:cs typeface="Helvetica Neue"/>
                <a:sym typeface="Helvetica Neue"/>
              </a:rPr>
              <a:t>Join a coalition or become a volunteer</a:t>
            </a:r>
            <a:endParaRPr/>
          </a:p>
          <a:p>
            <a:pPr marL="457200" marR="0" lvl="0" indent="-457200" algn="l" rtl="0">
              <a:spcBef>
                <a:spcPts val="600"/>
              </a:spcBef>
              <a:spcAft>
                <a:spcPts val="0"/>
              </a:spcAft>
              <a:buClr>
                <a:schemeClr val="lt1"/>
              </a:buClr>
              <a:buSzPts val="2800"/>
              <a:buFont typeface="Arial"/>
              <a:buChar char="•"/>
            </a:pPr>
            <a:r>
              <a:rPr lang="en-US" sz="2800">
                <a:solidFill>
                  <a:schemeClr val="lt1"/>
                </a:solidFill>
                <a:latin typeface="Helvetica Neue"/>
                <a:ea typeface="Helvetica Neue"/>
                <a:cs typeface="Helvetica Neue"/>
                <a:sym typeface="Helvetica Neue"/>
              </a:rPr>
              <a:t>Support alcohol-free events in your community</a:t>
            </a:r>
            <a:endParaRPr/>
          </a:p>
          <a:p>
            <a:pPr marL="457200" marR="0" lvl="0" indent="-457200" algn="l" rtl="0">
              <a:spcBef>
                <a:spcPts val="600"/>
              </a:spcBef>
              <a:spcAft>
                <a:spcPts val="0"/>
              </a:spcAft>
              <a:buClr>
                <a:schemeClr val="lt1"/>
              </a:buClr>
              <a:buSzPts val="2800"/>
              <a:buFont typeface="Arial"/>
              <a:buChar char="•"/>
            </a:pPr>
            <a:r>
              <a:rPr lang="en-US" sz="2800">
                <a:solidFill>
                  <a:schemeClr val="lt1"/>
                </a:solidFill>
                <a:latin typeface="Helvetica Neue"/>
                <a:ea typeface="Helvetica Neue"/>
                <a:cs typeface="Helvetica Neue"/>
                <a:sym typeface="Helvetica Neue"/>
              </a:rPr>
              <a:t>Promote policies that can help limit alcohol access</a:t>
            </a:r>
            <a:endParaRPr/>
          </a:p>
          <a:p>
            <a:pPr marL="457200" marR="0" lvl="0" indent="-457200" algn="l" rtl="0">
              <a:spcBef>
                <a:spcPts val="600"/>
              </a:spcBef>
              <a:spcAft>
                <a:spcPts val="0"/>
              </a:spcAft>
              <a:buClr>
                <a:schemeClr val="lt1"/>
              </a:buClr>
              <a:buSzPts val="2800"/>
              <a:buFont typeface="Arial"/>
              <a:buChar char="•"/>
            </a:pPr>
            <a:r>
              <a:rPr lang="en-US" sz="2800">
                <a:solidFill>
                  <a:schemeClr val="lt1"/>
                </a:solidFill>
                <a:latin typeface="Helvetica Neue"/>
                <a:ea typeface="Helvetica Neue"/>
                <a:cs typeface="Helvetica Neue"/>
                <a:sym typeface="Helvetica Neue"/>
              </a:rPr>
              <a:t>Provide alcohol education for children and families</a:t>
            </a:r>
            <a:endParaRPr/>
          </a:p>
        </p:txBody>
      </p:sp>
      <p:sp>
        <p:nvSpPr>
          <p:cNvPr id="481" name="Google Shape;481;p44"/>
          <p:cNvSpPr txBox="1"/>
          <p:nvPr/>
        </p:nvSpPr>
        <p:spPr>
          <a:xfrm>
            <a:off x="4784905" y="678936"/>
            <a:ext cx="5381736"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lt1"/>
                </a:solidFill>
                <a:latin typeface="Helvetica Neue"/>
                <a:ea typeface="Helvetica Neue"/>
                <a:cs typeface="Helvetica Neue"/>
                <a:sym typeface="Helvetica Neue"/>
              </a:rPr>
              <a:t>Make an impact outside your home</a:t>
            </a:r>
            <a:endParaRPr/>
          </a:p>
        </p:txBody>
      </p:sp>
      <p:pic>
        <p:nvPicPr>
          <p:cNvPr id="482" name="Google Shape;482;p44"/>
          <p:cNvPicPr preferRelativeResize="0"/>
          <p:nvPr/>
        </p:nvPicPr>
        <p:blipFill rotWithShape="1">
          <a:blip r:embed="rId3">
            <a:alphaModFix/>
          </a:blip>
          <a:srcRect/>
          <a:stretch/>
        </p:blipFill>
        <p:spPr>
          <a:xfrm>
            <a:off x="0" y="-1"/>
            <a:ext cx="4123038" cy="6170513"/>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45"/>
          <p:cNvSpPr/>
          <p:nvPr/>
        </p:nvSpPr>
        <p:spPr>
          <a:xfrm>
            <a:off x="4114800" y="0"/>
            <a:ext cx="8077200" cy="617051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9" name="Google Shape;489;p45"/>
          <p:cNvSpPr txBox="1"/>
          <p:nvPr/>
        </p:nvSpPr>
        <p:spPr>
          <a:xfrm>
            <a:off x="4894087" y="2018632"/>
            <a:ext cx="6398485" cy="3339376"/>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lt1"/>
              </a:buClr>
              <a:buSzPts val="2800"/>
              <a:buFont typeface="Arial"/>
              <a:buChar char="•"/>
            </a:pPr>
            <a:r>
              <a:rPr lang="en-US" sz="2800">
                <a:solidFill>
                  <a:schemeClr val="lt1"/>
                </a:solidFill>
                <a:latin typeface="Helvetica Neue"/>
                <a:ea typeface="Helvetica Neue"/>
                <a:cs typeface="Helvetica Neue"/>
                <a:sym typeface="Helvetica Neue"/>
              </a:rPr>
              <a:t>Mood swings and/or a </a:t>
            </a:r>
            <a:br>
              <a:rPr lang="en-US" sz="2800">
                <a:solidFill>
                  <a:schemeClr val="lt1"/>
                </a:solidFill>
                <a:latin typeface="Helvetica Neue"/>
                <a:ea typeface="Helvetica Neue"/>
                <a:cs typeface="Helvetica Neue"/>
                <a:sym typeface="Helvetica Neue"/>
              </a:rPr>
            </a:br>
            <a:r>
              <a:rPr lang="en-US" sz="2800">
                <a:solidFill>
                  <a:schemeClr val="lt1"/>
                </a:solidFill>
                <a:latin typeface="Helvetica Neue"/>
                <a:ea typeface="Helvetica Neue"/>
                <a:cs typeface="Helvetica Neue"/>
                <a:sym typeface="Helvetica Neue"/>
              </a:rPr>
              <a:t>defensive attitude</a:t>
            </a:r>
            <a:endParaRPr/>
          </a:p>
          <a:p>
            <a:pPr marL="457200" marR="0" lvl="0" indent="-457200" algn="l" rtl="0">
              <a:spcBef>
                <a:spcPts val="600"/>
              </a:spcBef>
              <a:spcAft>
                <a:spcPts val="0"/>
              </a:spcAft>
              <a:buClr>
                <a:schemeClr val="lt1"/>
              </a:buClr>
              <a:buSzPts val="2800"/>
              <a:buFont typeface="Arial"/>
              <a:buChar char="•"/>
            </a:pPr>
            <a:r>
              <a:rPr lang="en-US" sz="2800">
                <a:solidFill>
                  <a:schemeClr val="lt1"/>
                </a:solidFill>
                <a:latin typeface="Helvetica Neue"/>
                <a:ea typeface="Helvetica Neue"/>
                <a:cs typeface="Helvetica Neue"/>
                <a:sym typeface="Helvetica Neue"/>
              </a:rPr>
              <a:t>Problems at school, like failing grades or poor attendance</a:t>
            </a:r>
            <a:endParaRPr/>
          </a:p>
          <a:p>
            <a:pPr marL="457200" marR="0" lvl="0" indent="-457200" algn="l" rtl="0">
              <a:spcBef>
                <a:spcPts val="600"/>
              </a:spcBef>
              <a:spcAft>
                <a:spcPts val="0"/>
              </a:spcAft>
              <a:buClr>
                <a:schemeClr val="lt1"/>
              </a:buClr>
              <a:buSzPts val="2800"/>
              <a:buFont typeface="Arial"/>
              <a:buChar char="•"/>
            </a:pPr>
            <a:r>
              <a:rPr lang="en-US" sz="2800">
                <a:solidFill>
                  <a:schemeClr val="lt1"/>
                </a:solidFill>
                <a:latin typeface="Helvetica Neue"/>
                <a:ea typeface="Helvetica Neue"/>
                <a:cs typeface="Helvetica Neue"/>
                <a:sym typeface="Helvetica Neue"/>
              </a:rPr>
              <a:t>Breaking family rules</a:t>
            </a:r>
            <a:endParaRPr/>
          </a:p>
          <a:p>
            <a:pPr marL="457200" marR="0" lvl="0" indent="-457200" algn="l" rtl="0">
              <a:spcBef>
                <a:spcPts val="600"/>
              </a:spcBef>
              <a:spcAft>
                <a:spcPts val="0"/>
              </a:spcAft>
              <a:buClr>
                <a:schemeClr val="lt1"/>
              </a:buClr>
              <a:buSzPts val="2800"/>
              <a:buFont typeface="Arial"/>
              <a:buChar char="•"/>
            </a:pPr>
            <a:r>
              <a:rPr lang="en-US" sz="2800">
                <a:solidFill>
                  <a:schemeClr val="lt1"/>
                </a:solidFill>
                <a:latin typeface="Helvetica Neue"/>
                <a:ea typeface="Helvetica Neue"/>
                <a:cs typeface="Helvetica Neue"/>
                <a:sym typeface="Helvetica Neue"/>
              </a:rPr>
              <a:t>A lack of interest in their appearance or favorite activities</a:t>
            </a:r>
            <a:endParaRPr/>
          </a:p>
        </p:txBody>
      </p:sp>
      <p:sp>
        <p:nvSpPr>
          <p:cNvPr id="490" name="Google Shape;490;p45"/>
          <p:cNvSpPr txBox="1"/>
          <p:nvPr/>
        </p:nvSpPr>
        <p:spPr>
          <a:xfrm>
            <a:off x="4894087" y="651641"/>
            <a:ext cx="6259589"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lt1"/>
                </a:solidFill>
                <a:latin typeface="Helvetica Neue"/>
                <a:ea typeface="Helvetica Neue"/>
                <a:cs typeface="Helvetica Neue"/>
                <a:sym typeface="Helvetica Neue"/>
              </a:rPr>
              <a:t>Signs of a child who may be struggling with alcohol</a:t>
            </a:r>
            <a:endParaRPr/>
          </a:p>
        </p:txBody>
      </p:sp>
      <p:pic>
        <p:nvPicPr>
          <p:cNvPr id="491" name="Google Shape;491;p45"/>
          <p:cNvPicPr preferRelativeResize="0"/>
          <p:nvPr/>
        </p:nvPicPr>
        <p:blipFill rotWithShape="1">
          <a:blip r:embed="rId3">
            <a:alphaModFix/>
          </a:blip>
          <a:srcRect/>
          <a:stretch/>
        </p:blipFill>
        <p:spPr>
          <a:xfrm>
            <a:off x="0" y="0"/>
            <a:ext cx="4114802" cy="617051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46"/>
          <p:cNvSpPr/>
          <p:nvPr/>
        </p:nvSpPr>
        <p:spPr>
          <a:xfrm>
            <a:off x="0" y="0"/>
            <a:ext cx="10531366" cy="18288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8" name="Google Shape;498;p46"/>
          <p:cNvSpPr/>
          <p:nvPr/>
        </p:nvSpPr>
        <p:spPr>
          <a:xfrm>
            <a:off x="10531366" y="0"/>
            <a:ext cx="1660634" cy="1828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9" name="Google Shape;499;p46"/>
          <p:cNvSpPr txBox="1"/>
          <p:nvPr/>
        </p:nvSpPr>
        <p:spPr>
          <a:xfrm>
            <a:off x="5257194" y="2785002"/>
            <a:ext cx="6104489" cy="2246769"/>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accent3"/>
              </a:buClr>
              <a:buSzPts val="2800"/>
              <a:buFont typeface="Arial"/>
              <a:buChar char="•"/>
            </a:pPr>
            <a:r>
              <a:rPr lang="en-US" sz="2800">
                <a:solidFill>
                  <a:schemeClr val="accent3"/>
                </a:solidFill>
                <a:latin typeface="Helvetica Neue"/>
                <a:ea typeface="Helvetica Neue"/>
                <a:cs typeface="Helvetica Neue"/>
                <a:sym typeface="Helvetica Neue"/>
              </a:rPr>
              <a:t>Call: 211</a:t>
            </a:r>
            <a:endParaRPr/>
          </a:p>
          <a:p>
            <a:pPr marL="285750" marR="0" lvl="0" indent="-107950" algn="l" rtl="0">
              <a:spcBef>
                <a:spcPts val="0"/>
              </a:spcBef>
              <a:spcAft>
                <a:spcPts val="0"/>
              </a:spcAft>
              <a:buClr>
                <a:schemeClr val="dk1"/>
              </a:buClr>
              <a:buSzPts val="2800"/>
              <a:buFont typeface="Arial"/>
              <a:buNone/>
            </a:pPr>
            <a:endParaRPr sz="2800">
              <a:solidFill>
                <a:schemeClr val="accent3"/>
              </a:solidFill>
              <a:latin typeface="Helvetica Neue"/>
              <a:ea typeface="Helvetica Neue"/>
              <a:cs typeface="Helvetica Neue"/>
              <a:sym typeface="Helvetica Neue"/>
            </a:endParaRPr>
          </a:p>
          <a:p>
            <a:pPr marL="285750" marR="0" lvl="0" indent="-285750" algn="l" rtl="0">
              <a:spcBef>
                <a:spcPts val="0"/>
              </a:spcBef>
              <a:spcAft>
                <a:spcPts val="0"/>
              </a:spcAft>
              <a:buClr>
                <a:schemeClr val="accent3"/>
              </a:buClr>
              <a:buSzPts val="2800"/>
              <a:buFont typeface="Arial"/>
              <a:buChar char="•"/>
            </a:pPr>
            <a:r>
              <a:rPr lang="en-US" sz="2800">
                <a:solidFill>
                  <a:schemeClr val="accent3"/>
                </a:solidFill>
                <a:latin typeface="Helvetica Neue"/>
                <a:ea typeface="Helvetica Neue"/>
                <a:cs typeface="Helvetica Neue"/>
                <a:sym typeface="Helvetica Neue"/>
              </a:rPr>
              <a:t>Text: Your ZIP code to 898211</a:t>
            </a:r>
            <a:endParaRPr/>
          </a:p>
          <a:p>
            <a:pPr marL="285750" marR="0" lvl="0" indent="-107950" algn="l" rtl="0">
              <a:spcBef>
                <a:spcPts val="0"/>
              </a:spcBef>
              <a:spcAft>
                <a:spcPts val="0"/>
              </a:spcAft>
              <a:buClr>
                <a:schemeClr val="dk1"/>
              </a:buClr>
              <a:buSzPts val="2800"/>
              <a:buFont typeface="Arial"/>
              <a:buNone/>
            </a:pPr>
            <a:endParaRPr sz="2800">
              <a:solidFill>
                <a:schemeClr val="accent3"/>
              </a:solidFill>
              <a:latin typeface="Helvetica Neue"/>
              <a:ea typeface="Helvetica Neue"/>
              <a:cs typeface="Helvetica Neue"/>
              <a:sym typeface="Helvetica Neue"/>
            </a:endParaRPr>
          </a:p>
          <a:p>
            <a:pPr marL="285750" marR="0" lvl="0" indent="-285750" algn="l" rtl="0">
              <a:spcBef>
                <a:spcPts val="0"/>
              </a:spcBef>
              <a:spcAft>
                <a:spcPts val="0"/>
              </a:spcAft>
              <a:buClr>
                <a:schemeClr val="accent3"/>
              </a:buClr>
              <a:buSzPts val="2800"/>
              <a:buFont typeface="Arial"/>
              <a:buChar char="•"/>
            </a:pPr>
            <a:r>
              <a:rPr lang="en-US" sz="2800">
                <a:solidFill>
                  <a:schemeClr val="accent3"/>
                </a:solidFill>
                <a:latin typeface="Helvetica Neue"/>
                <a:ea typeface="Helvetica Neue"/>
                <a:cs typeface="Helvetica Neue"/>
                <a:sym typeface="Helvetica Neue"/>
              </a:rPr>
              <a:t>Online search: addictionhelpwi.org</a:t>
            </a:r>
            <a:endParaRPr sz="2800">
              <a:solidFill>
                <a:schemeClr val="accent3"/>
              </a:solidFill>
              <a:latin typeface="Helvetica Neue"/>
              <a:ea typeface="Helvetica Neue"/>
              <a:cs typeface="Helvetica Neue"/>
              <a:sym typeface="Helvetica Neue"/>
            </a:endParaRPr>
          </a:p>
        </p:txBody>
      </p:sp>
      <p:sp>
        <p:nvSpPr>
          <p:cNvPr id="500" name="Google Shape;500;p46"/>
          <p:cNvSpPr txBox="1"/>
          <p:nvPr/>
        </p:nvSpPr>
        <p:spPr>
          <a:xfrm>
            <a:off x="731520" y="360402"/>
            <a:ext cx="9477351"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chemeClr val="accent2"/>
                </a:solidFill>
                <a:latin typeface="Helvetica Neue"/>
                <a:ea typeface="Helvetica Neue"/>
                <a:cs typeface="Helvetica Neue"/>
                <a:sym typeface="Helvetica Neue"/>
              </a:rPr>
              <a:t>Here’s how to get help</a:t>
            </a:r>
            <a:endParaRPr/>
          </a:p>
        </p:txBody>
      </p:sp>
      <p:pic>
        <p:nvPicPr>
          <p:cNvPr id="501" name="Google Shape;501;p46" descr="A picture containing graphical user interface&#10;&#10;Description automatically generated"/>
          <p:cNvPicPr preferRelativeResize="0"/>
          <p:nvPr/>
        </p:nvPicPr>
        <p:blipFill rotWithShape="1">
          <a:blip r:embed="rId3">
            <a:alphaModFix/>
          </a:blip>
          <a:srcRect/>
          <a:stretch/>
        </p:blipFill>
        <p:spPr>
          <a:xfrm>
            <a:off x="1289155" y="3429000"/>
            <a:ext cx="2756592" cy="1077577"/>
          </a:xfrm>
          <a:prstGeom prst="rect">
            <a:avLst/>
          </a:prstGeom>
          <a:noFill/>
          <a:ln>
            <a:noFill/>
          </a:ln>
        </p:spPr>
      </p:pic>
      <p:cxnSp>
        <p:nvCxnSpPr>
          <p:cNvPr id="502" name="Google Shape;502;p46"/>
          <p:cNvCxnSpPr/>
          <p:nvPr/>
        </p:nvCxnSpPr>
        <p:spPr>
          <a:xfrm>
            <a:off x="4722472" y="2476982"/>
            <a:ext cx="0" cy="2870522"/>
          </a:xfrm>
          <a:prstGeom prst="straightConnector1">
            <a:avLst/>
          </a:prstGeom>
          <a:noFill/>
          <a:ln w="12700" cap="flat" cmpd="sng">
            <a:solidFill>
              <a:srgbClr val="A1A5D5"/>
            </a:solidFill>
            <a:prstDash val="solid"/>
            <a:miter lim="800000"/>
            <a:headEnd type="none" w="sm" len="sm"/>
            <a:tailEnd type="none" w="sm" len="sm"/>
          </a:ln>
        </p:spPr>
      </p:cxn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47"/>
          <p:cNvSpPr txBox="1"/>
          <p:nvPr/>
        </p:nvSpPr>
        <p:spPr>
          <a:xfrm>
            <a:off x="4162508" y="4485862"/>
            <a:ext cx="3866984"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accent3"/>
                </a:solidFill>
                <a:latin typeface="Helvetica Neue"/>
                <a:ea typeface="Helvetica Neue"/>
                <a:cs typeface="Helvetica Neue"/>
                <a:sym typeface="Helvetica Neue"/>
              </a:rPr>
              <a:t>smalltalkswi.org</a:t>
            </a:r>
            <a:endParaRPr sz="4000">
              <a:solidFill>
                <a:schemeClr val="accent3"/>
              </a:solidFill>
              <a:latin typeface="Helvetica Neue"/>
              <a:ea typeface="Helvetica Neue"/>
              <a:cs typeface="Helvetica Neue"/>
              <a:sym typeface="Helvetica Neue"/>
            </a:endParaRPr>
          </a:p>
        </p:txBody>
      </p:sp>
      <p:pic>
        <p:nvPicPr>
          <p:cNvPr id="509" name="Google Shape;509;p47"/>
          <p:cNvPicPr preferRelativeResize="0"/>
          <p:nvPr/>
        </p:nvPicPr>
        <p:blipFill rotWithShape="1">
          <a:blip r:embed="rId3">
            <a:alphaModFix/>
          </a:blip>
          <a:srcRect/>
          <a:stretch/>
        </p:blipFill>
        <p:spPr>
          <a:xfrm>
            <a:off x="4834570" y="1213678"/>
            <a:ext cx="2522860" cy="2593501"/>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grpSp>
        <p:nvGrpSpPr>
          <p:cNvPr id="515" name="Google Shape;515;p48"/>
          <p:cNvGrpSpPr/>
          <p:nvPr/>
        </p:nvGrpSpPr>
        <p:grpSpPr>
          <a:xfrm>
            <a:off x="3470676" y="2133888"/>
            <a:ext cx="5304834" cy="1826448"/>
            <a:chOff x="731520" y="1336582"/>
            <a:chExt cx="2828361" cy="1077428"/>
          </a:xfrm>
        </p:grpSpPr>
        <p:sp>
          <p:nvSpPr>
            <p:cNvPr id="516" name="Google Shape;516;p48"/>
            <p:cNvSpPr txBox="1"/>
            <p:nvPr/>
          </p:nvSpPr>
          <p:spPr>
            <a:xfrm>
              <a:off x="1000692" y="1869334"/>
              <a:ext cx="2559189" cy="5446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a:solidFill>
                    <a:schemeClr val="accent1"/>
                  </a:solidFill>
                  <a:latin typeface="Helvetica Neue"/>
                  <a:ea typeface="Helvetica Neue"/>
                  <a:cs typeface="Helvetica Neue"/>
                  <a:sym typeface="Helvetica Neue"/>
                </a:rPr>
                <a:t>QUESTIONS?</a:t>
              </a:r>
              <a:endParaRPr/>
            </a:p>
          </p:txBody>
        </p:sp>
        <p:pic>
          <p:nvPicPr>
            <p:cNvPr id="517" name="Google Shape;517;p48" descr="Logo&#10;&#10;Description automatically generated"/>
            <p:cNvPicPr preferRelativeResize="0"/>
            <p:nvPr/>
          </p:nvPicPr>
          <p:blipFill rotWithShape="1">
            <a:blip r:embed="rId3">
              <a:alphaModFix/>
            </a:blip>
            <a:srcRect/>
            <a:stretch/>
          </p:blipFill>
          <p:spPr>
            <a:xfrm flipH="1">
              <a:off x="731520" y="1336582"/>
              <a:ext cx="548851" cy="547209"/>
            </a:xfrm>
            <a:prstGeom prst="rect">
              <a:avLst/>
            </a:prstGeom>
            <a:noFill/>
            <a:ln>
              <a:noFill/>
            </a:ln>
          </p:spPr>
        </p:pic>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49"/>
          <p:cNvSpPr txBox="1"/>
          <p:nvPr/>
        </p:nvSpPr>
        <p:spPr>
          <a:xfrm>
            <a:off x="693420" y="4252870"/>
            <a:ext cx="520598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0" i="0">
                <a:solidFill>
                  <a:schemeClr val="accent3"/>
                </a:solidFill>
                <a:latin typeface="Helvetica Neue"/>
                <a:ea typeface="Helvetica Neue"/>
                <a:cs typeface="Helvetica Neue"/>
                <a:sym typeface="Helvetica Neue"/>
              </a:rPr>
              <a:t>[Name]</a:t>
            </a:r>
            <a:endParaRPr/>
          </a:p>
        </p:txBody>
      </p:sp>
      <p:sp>
        <p:nvSpPr>
          <p:cNvPr id="524" name="Google Shape;524;p49"/>
          <p:cNvSpPr txBox="1"/>
          <p:nvPr/>
        </p:nvSpPr>
        <p:spPr>
          <a:xfrm>
            <a:off x="693420" y="2894280"/>
            <a:ext cx="6363762"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i="0">
                <a:solidFill>
                  <a:schemeClr val="accent3"/>
                </a:solidFill>
                <a:latin typeface="Helvetica Neue"/>
                <a:ea typeface="Helvetica Neue"/>
                <a:cs typeface="Helvetica Neue"/>
                <a:sym typeface="Helvetica Neue"/>
              </a:rPr>
              <a:t>Here’s how you </a:t>
            </a:r>
            <a:br>
              <a:rPr lang="en-US" sz="4000" b="1" i="0">
                <a:solidFill>
                  <a:schemeClr val="accent3"/>
                </a:solidFill>
                <a:latin typeface="Helvetica Neue"/>
                <a:ea typeface="Helvetica Neue"/>
                <a:cs typeface="Helvetica Neue"/>
                <a:sym typeface="Helvetica Neue"/>
              </a:rPr>
            </a:br>
            <a:r>
              <a:rPr lang="en-US" sz="4000" b="1" i="0">
                <a:solidFill>
                  <a:schemeClr val="accent3"/>
                </a:solidFill>
                <a:latin typeface="Helvetica Neue"/>
                <a:ea typeface="Helvetica Neue"/>
                <a:cs typeface="Helvetica Neue"/>
                <a:sym typeface="Helvetica Neue"/>
              </a:rPr>
              <a:t>can reach</a:t>
            </a:r>
            <a:endParaRPr/>
          </a:p>
        </p:txBody>
      </p:sp>
      <p:sp>
        <p:nvSpPr>
          <p:cNvPr id="525" name="Google Shape;525;p49"/>
          <p:cNvSpPr/>
          <p:nvPr/>
        </p:nvSpPr>
        <p:spPr>
          <a:xfrm>
            <a:off x="0" y="0"/>
            <a:ext cx="10531366" cy="18288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6" name="Google Shape;526;p49"/>
          <p:cNvSpPr/>
          <p:nvPr/>
        </p:nvSpPr>
        <p:spPr>
          <a:xfrm>
            <a:off x="10531366" y="0"/>
            <a:ext cx="1660634" cy="1828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7" name="Google Shape;527;p49"/>
          <p:cNvSpPr/>
          <p:nvPr/>
        </p:nvSpPr>
        <p:spPr>
          <a:xfrm>
            <a:off x="6669024" y="1828800"/>
            <a:ext cx="5522976" cy="4349931"/>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8" name="Google Shape;528;p49"/>
          <p:cNvSpPr/>
          <p:nvPr/>
        </p:nvSpPr>
        <p:spPr>
          <a:xfrm>
            <a:off x="8562282" y="3703598"/>
            <a:ext cx="217142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Helvetica Neue"/>
                <a:ea typeface="Helvetica Neue"/>
                <a:cs typeface="Helvetica Neue"/>
                <a:sym typeface="Helvetica Neue"/>
              </a:rPr>
              <a:t>[Insert image here]</a:t>
            </a:r>
            <a:endParaRPr sz="1800">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5"/>
          <p:cNvSpPr txBox="1"/>
          <p:nvPr/>
        </p:nvSpPr>
        <p:spPr>
          <a:xfrm>
            <a:off x="753891" y="1943626"/>
            <a:ext cx="4897401"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accent3"/>
                </a:solidFill>
                <a:latin typeface="Helvetica Neue"/>
                <a:ea typeface="Helvetica Neue"/>
                <a:cs typeface="Helvetica Neue"/>
                <a:sym typeface="Helvetica Neue"/>
              </a:rPr>
              <a:t>The dangers </a:t>
            </a:r>
            <a:br>
              <a:rPr lang="en-US" sz="4000" b="1">
                <a:solidFill>
                  <a:schemeClr val="accent3"/>
                </a:solidFill>
                <a:latin typeface="Helvetica Neue"/>
                <a:ea typeface="Helvetica Neue"/>
                <a:cs typeface="Helvetica Neue"/>
                <a:sym typeface="Helvetica Neue"/>
              </a:rPr>
            </a:br>
            <a:r>
              <a:rPr lang="en-US" sz="4000" b="1">
                <a:solidFill>
                  <a:schemeClr val="accent3"/>
                </a:solidFill>
                <a:latin typeface="Helvetica Neue"/>
                <a:ea typeface="Helvetica Neue"/>
                <a:cs typeface="Helvetica Neue"/>
                <a:sym typeface="Helvetica Neue"/>
              </a:rPr>
              <a:t>of Wisconsin’s </a:t>
            </a:r>
            <a:br>
              <a:rPr lang="en-US" sz="4000" b="1">
                <a:solidFill>
                  <a:schemeClr val="accent3"/>
                </a:solidFill>
                <a:latin typeface="Helvetica Neue"/>
                <a:ea typeface="Helvetica Neue"/>
                <a:cs typeface="Helvetica Neue"/>
                <a:sym typeface="Helvetica Neue"/>
              </a:rPr>
            </a:br>
            <a:r>
              <a:rPr lang="en-US" sz="4000" b="1">
                <a:solidFill>
                  <a:schemeClr val="accent3"/>
                </a:solidFill>
                <a:latin typeface="Helvetica Neue"/>
                <a:ea typeface="Helvetica Neue"/>
                <a:cs typeface="Helvetica Neue"/>
                <a:sym typeface="Helvetica Neue"/>
              </a:rPr>
              <a:t>drinking culture.</a:t>
            </a:r>
            <a:endParaRPr/>
          </a:p>
        </p:txBody>
      </p:sp>
      <p:pic>
        <p:nvPicPr>
          <p:cNvPr id="65" name="Google Shape;65;p5"/>
          <p:cNvPicPr preferRelativeResize="0"/>
          <p:nvPr/>
        </p:nvPicPr>
        <p:blipFill rotWithShape="1">
          <a:blip r:embed="rId3">
            <a:alphaModFix/>
          </a:blip>
          <a:srcRect/>
          <a:stretch/>
        </p:blipFill>
        <p:spPr>
          <a:xfrm>
            <a:off x="5651292" y="0"/>
            <a:ext cx="6540708" cy="6177516"/>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pic>
        <p:nvPicPr>
          <p:cNvPr id="534" name="Google Shape;534;p50" descr="A picture containing person, outdoor, sky, ground&#10;&#10;Description automatically generated"/>
          <p:cNvPicPr preferRelativeResize="0"/>
          <p:nvPr/>
        </p:nvPicPr>
        <p:blipFill rotWithShape="1">
          <a:blip r:embed="rId3">
            <a:alphaModFix/>
          </a:blip>
          <a:srcRect/>
          <a:stretch/>
        </p:blipFill>
        <p:spPr>
          <a:xfrm>
            <a:off x="6705600" y="1828800"/>
            <a:ext cx="5486400" cy="4349659"/>
          </a:xfrm>
          <a:prstGeom prst="rect">
            <a:avLst/>
          </a:prstGeom>
          <a:noFill/>
          <a:ln>
            <a:noFill/>
          </a:ln>
        </p:spPr>
      </p:pic>
      <p:sp>
        <p:nvSpPr>
          <p:cNvPr id="535" name="Google Shape;535;p50"/>
          <p:cNvSpPr/>
          <p:nvPr/>
        </p:nvSpPr>
        <p:spPr>
          <a:xfrm>
            <a:off x="0" y="0"/>
            <a:ext cx="10531366" cy="18288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6" name="Google Shape;536;p50"/>
          <p:cNvSpPr/>
          <p:nvPr/>
        </p:nvSpPr>
        <p:spPr>
          <a:xfrm>
            <a:off x="10531366" y="0"/>
            <a:ext cx="1660634" cy="1828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7" name="Google Shape;537;p50"/>
          <p:cNvSpPr txBox="1"/>
          <p:nvPr/>
        </p:nvSpPr>
        <p:spPr>
          <a:xfrm>
            <a:off x="731519" y="429028"/>
            <a:ext cx="9477351"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chemeClr val="accent2"/>
                </a:solidFill>
                <a:latin typeface="Helvetica Neue"/>
                <a:ea typeface="Helvetica Neue"/>
                <a:cs typeface="Helvetica Neue"/>
                <a:sym typeface="Helvetica Neue"/>
              </a:rPr>
              <a:t>THANK YOU!</a:t>
            </a:r>
            <a:endParaRPr/>
          </a:p>
        </p:txBody>
      </p:sp>
      <p:pic>
        <p:nvPicPr>
          <p:cNvPr id="538" name="Google Shape;538;p50"/>
          <p:cNvPicPr preferRelativeResize="0"/>
          <p:nvPr/>
        </p:nvPicPr>
        <p:blipFill rotWithShape="1">
          <a:blip r:embed="rId4">
            <a:alphaModFix/>
          </a:blip>
          <a:srcRect/>
          <a:stretch/>
        </p:blipFill>
        <p:spPr>
          <a:xfrm>
            <a:off x="970713" y="2435700"/>
            <a:ext cx="2878160" cy="295874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6"/>
          <p:cNvSpPr txBox="1"/>
          <p:nvPr/>
        </p:nvSpPr>
        <p:spPr>
          <a:xfrm>
            <a:off x="753891" y="1943626"/>
            <a:ext cx="4897401" cy="255454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accent3"/>
                </a:solidFill>
                <a:latin typeface="Helvetica Neue"/>
                <a:ea typeface="Helvetica Neue"/>
                <a:cs typeface="Helvetica Neue"/>
                <a:sym typeface="Helvetica Neue"/>
              </a:rPr>
              <a:t>I drank when </a:t>
            </a:r>
            <a:br>
              <a:rPr lang="en-US" sz="4000" b="1">
                <a:solidFill>
                  <a:schemeClr val="accent3"/>
                </a:solidFill>
                <a:latin typeface="Helvetica Neue"/>
                <a:ea typeface="Helvetica Neue"/>
                <a:cs typeface="Helvetica Neue"/>
                <a:sym typeface="Helvetica Neue"/>
              </a:rPr>
            </a:br>
            <a:r>
              <a:rPr lang="en-US" sz="4000" b="1">
                <a:solidFill>
                  <a:schemeClr val="accent3"/>
                </a:solidFill>
                <a:latin typeface="Helvetica Neue"/>
                <a:ea typeface="Helvetica Neue"/>
                <a:cs typeface="Helvetica Neue"/>
                <a:sym typeface="Helvetica Neue"/>
              </a:rPr>
              <a:t>I was underage, and I turned </a:t>
            </a:r>
            <a:br>
              <a:rPr lang="en-US" sz="4000" b="1">
                <a:solidFill>
                  <a:schemeClr val="accent3"/>
                </a:solidFill>
                <a:latin typeface="Helvetica Neue"/>
                <a:ea typeface="Helvetica Neue"/>
                <a:cs typeface="Helvetica Neue"/>
                <a:sym typeface="Helvetica Neue"/>
              </a:rPr>
            </a:br>
            <a:r>
              <a:rPr lang="en-US" sz="4000" b="1">
                <a:solidFill>
                  <a:schemeClr val="accent3"/>
                </a:solidFill>
                <a:latin typeface="Helvetica Neue"/>
                <a:ea typeface="Helvetica Neue"/>
                <a:cs typeface="Helvetica Neue"/>
                <a:sym typeface="Helvetica Neue"/>
              </a:rPr>
              <a:t>out ok.</a:t>
            </a:r>
            <a:endParaRPr/>
          </a:p>
        </p:txBody>
      </p:sp>
      <p:pic>
        <p:nvPicPr>
          <p:cNvPr id="72" name="Google Shape;72;p6"/>
          <p:cNvPicPr preferRelativeResize="0"/>
          <p:nvPr/>
        </p:nvPicPr>
        <p:blipFill rotWithShape="1">
          <a:blip r:embed="rId3">
            <a:alphaModFix/>
          </a:blip>
          <a:srcRect/>
          <a:stretch/>
        </p:blipFill>
        <p:spPr>
          <a:xfrm>
            <a:off x="5651292" y="0"/>
            <a:ext cx="6540708" cy="617751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7"/>
          <p:cNvSpPr/>
          <p:nvPr/>
        </p:nvSpPr>
        <p:spPr>
          <a:xfrm>
            <a:off x="3777889" y="704541"/>
            <a:ext cx="28621033" cy="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9" name="Google Shape;79;p7"/>
          <p:cNvSpPr/>
          <p:nvPr/>
        </p:nvSpPr>
        <p:spPr>
          <a:xfrm>
            <a:off x="6285053" y="3697047"/>
            <a:ext cx="12192000" cy="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0" name="Google Shape;80;p7"/>
          <p:cNvSpPr/>
          <p:nvPr/>
        </p:nvSpPr>
        <p:spPr>
          <a:xfrm>
            <a:off x="5295900" y="3695532"/>
            <a:ext cx="12192000" cy="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1" name="Google Shape;81;p7"/>
          <p:cNvSpPr/>
          <p:nvPr/>
        </p:nvSpPr>
        <p:spPr>
          <a:xfrm>
            <a:off x="7261506" y="3694018"/>
            <a:ext cx="12192000" cy="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2" name="Google Shape;82;p7"/>
          <p:cNvSpPr/>
          <p:nvPr/>
        </p:nvSpPr>
        <p:spPr>
          <a:xfrm>
            <a:off x="6423306" y="3286038"/>
            <a:ext cx="12192000" cy="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3" name="Google Shape;83;p7"/>
          <p:cNvSpPr/>
          <p:nvPr/>
        </p:nvSpPr>
        <p:spPr>
          <a:xfrm>
            <a:off x="7850609" y="3571962"/>
            <a:ext cx="12192000" cy="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 name="Google Shape;84;p7"/>
          <p:cNvSpPr/>
          <p:nvPr/>
        </p:nvSpPr>
        <p:spPr>
          <a:xfrm>
            <a:off x="4895850" y="4481919"/>
            <a:ext cx="12192000" cy="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85" name="Google Shape;85;p7"/>
          <p:cNvPicPr preferRelativeResize="0"/>
          <p:nvPr/>
        </p:nvPicPr>
        <p:blipFill rotWithShape="1">
          <a:blip r:embed="rId3">
            <a:alphaModFix/>
          </a:blip>
          <a:srcRect/>
          <a:stretch/>
        </p:blipFill>
        <p:spPr>
          <a:xfrm>
            <a:off x="9545314" y="2190651"/>
            <a:ext cx="1839952" cy="2286000"/>
          </a:xfrm>
          <a:prstGeom prst="roundRect">
            <a:avLst>
              <a:gd name="adj" fmla="val 7214"/>
            </a:avLst>
          </a:prstGeom>
          <a:noFill/>
          <a:ln>
            <a:noFill/>
          </a:ln>
        </p:spPr>
      </p:pic>
      <p:pic>
        <p:nvPicPr>
          <p:cNvPr id="86" name="Google Shape;86;p7"/>
          <p:cNvPicPr preferRelativeResize="0"/>
          <p:nvPr/>
        </p:nvPicPr>
        <p:blipFill rotWithShape="1">
          <a:blip r:embed="rId4">
            <a:alphaModFix/>
          </a:blip>
          <a:srcRect/>
          <a:stretch/>
        </p:blipFill>
        <p:spPr>
          <a:xfrm>
            <a:off x="7488608" y="2190651"/>
            <a:ext cx="1728439" cy="2286000"/>
          </a:xfrm>
          <a:prstGeom prst="roundRect">
            <a:avLst>
              <a:gd name="adj" fmla="val 7416"/>
            </a:avLst>
          </a:prstGeom>
          <a:noFill/>
          <a:ln>
            <a:noFill/>
          </a:ln>
        </p:spPr>
      </p:pic>
      <p:pic>
        <p:nvPicPr>
          <p:cNvPr id="87" name="Google Shape;87;p7"/>
          <p:cNvPicPr preferRelativeResize="0"/>
          <p:nvPr/>
        </p:nvPicPr>
        <p:blipFill rotWithShape="1">
          <a:blip r:embed="rId5">
            <a:alphaModFix/>
          </a:blip>
          <a:srcRect/>
          <a:stretch/>
        </p:blipFill>
        <p:spPr>
          <a:xfrm>
            <a:off x="5429030" y="2190651"/>
            <a:ext cx="1756317" cy="2286000"/>
          </a:xfrm>
          <a:prstGeom prst="roundRect">
            <a:avLst>
              <a:gd name="adj" fmla="val 7214"/>
            </a:avLst>
          </a:prstGeom>
          <a:noFill/>
          <a:ln>
            <a:noFill/>
          </a:ln>
        </p:spPr>
      </p:pic>
      <p:sp>
        <p:nvSpPr>
          <p:cNvPr id="88" name="Google Shape;88;p7"/>
          <p:cNvSpPr txBox="1"/>
          <p:nvPr/>
        </p:nvSpPr>
        <p:spPr>
          <a:xfrm>
            <a:off x="743859" y="2671932"/>
            <a:ext cx="4897401"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accent3"/>
                </a:solidFill>
                <a:latin typeface="Helvetica Neue"/>
                <a:ea typeface="Helvetica Neue"/>
                <a:cs typeface="Helvetica Neue"/>
                <a:sym typeface="Helvetica Neue"/>
              </a:rPr>
              <a:t>Wisconsin kids</a:t>
            </a:r>
            <a:br>
              <a:rPr lang="en-US" sz="4000" b="1">
                <a:solidFill>
                  <a:schemeClr val="accent3"/>
                </a:solidFill>
                <a:latin typeface="Helvetica Neue"/>
                <a:ea typeface="Helvetica Neue"/>
                <a:cs typeface="Helvetica Neue"/>
                <a:sym typeface="Helvetica Neue"/>
              </a:rPr>
            </a:br>
            <a:r>
              <a:rPr lang="en-US" sz="4000" b="1">
                <a:solidFill>
                  <a:schemeClr val="accent3"/>
                </a:solidFill>
                <a:latin typeface="Helvetica Neue"/>
                <a:ea typeface="Helvetica Neue"/>
                <a:cs typeface="Helvetica Neue"/>
                <a:sym typeface="Helvetica Neue"/>
              </a:rPr>
              <a:t>are drinking.</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grpSp>
        <p:nvGrpSpPr>
          <p:cNvPr id="94" name="Google Shape;94;p8"/>
          <p:cNvGrpSpPr/>
          <p:nvPr/>
        </p:nvGrpSpPr>
        <p:grpSpPr>
          <a:xfrm>
            <a:off x="1260766" y="2079086"/>
            <a:ext cx="3235732" cy="3445650"/>
            <a:chOff x="1260766" y="2079086"/>
            <a:chExt cx="3235732" cy="3445650"/>
          </a:xfrm>
        </p:grpSpPr>
        <p:sp>
          <p:nvSpPr>
            <p:cNvPr id="95" name="Google Shape;95;p8"/>
            <p:cNvSpPr txBox="1"/>
            <p:nvPr/>
          </p:nvSpPr>
          <p:spPr>
            <a:xfrm>
              <a:off x="1260766" y="4816850"/>
              <a:ext cx="3235732"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accent3"/>
                  </a:solidFill>
                  <a:latin typeface="Helvetica Neue"/>
                  <a:ea typeface="Helvetica Neue"/>
                  <a:cs typeface="Helvetica Neue"/>
                  <a:sym typeface="Helvetica Neue"/>
                </a:rPr>
                <a:t>Underage drinking </a:t>
              </a:r>
              <a:br>
                <a:rPr lang="en-US" sz="2000">
                  <a:solidFill>
                    <a:schemeClr val="accent3"/>
                  </a:solidFill>
                  <a:latin typeface="Helvetica Neue"/>
                  <a:ea typeface="Helvetica Neue"/>
                  <a:cs typeface="Helvetica Neue"/>
                  <a:sym typeface="Helvetica Neue"/>
                </a:rPr>
              </a:br>
              <a:r>
                <a:rPr lang="en-US" sz="2000">
                  <a:solidFill>
                    <a:schemeClr val="accent3"/>
                  </a:solidFill>
                  <a:latin typeface="Helvetica Neue"/>
                  <a:ea typeface="Helvetica Neue"/>
                  <a:cs typeface="Helvetica Neue"/>
                  <a:sym typeface="Helvetica Neue"/>
                </a:rPr>
                <a:t>affects developing brains. </a:t>
              </a:r>
              <a:endParaRPr/>
            </a:p>
          </p:txBody>
        </p:sp>
        <p:pic>
          <p:nvPicPr>
            <p:cNvPr id="96" name="Google Shape;96;p8"/>
            <p:cNvPicPr preferRelativeResize="0"/>
            <p:nvPr/>
          </p:nvPicPr>
          <p:blipFill rotWithShape="1">
            <a:blip r:embed="rId3">
              <a:alphaModFix/>
            </a:blip>
            <a:srcRect/>
            <a:stretch/>
          </p:blipFill>
          <p:spPr>
            <a:xfrm>
              <a:off x="1849932" y="2079086"/>
              <a:ext cx="2057400" cy="2540000"/>
            </a:xfrm>
            <a:prstGeom prst="rect">
              <a:avLst/>
            </a:prstGeom>
            <a:noFill/>
            <a:ln>
              <a:noFill/>
            </a:ln>
          </p:spPr>
        </p:pic>
      </p:grpSp>
      <p:sp>
        <p:nvSpPr>
          <p:cNvPr id="97" name="Google Shape;97;p8"/>
          <p:cNvSpPr txBox="1"/>
          <p:nvPr/>
        </p:nvSpPr>
        <p:spPr>
          <a:xfrm>
            <a:off x="731519" y="731520"/>
            <a:ext cx="9340735"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accent3"/>
                </a:solidFill>
                <a:latin typeface="Helvetica Neue"/>
                <a:ea typeface="Helvetica Neue"/>
                <a:cs typeface="Helvetica Neue"/>
                <a:sym typeface="Helvetica Neue"/>
              </a:rPr>
              <a:t>The impacts of underage drinking</a:t>
            </a:r>
            <a:endParaRPr/>
          </a:p>
        </p:txBody>
      </p:sp>
      <p:grpSp>
        <p:nvGrpSpPr>
          <p:cNvPr id="98" name="Google Shape;98;p8"/>
          <p:cNvGrpSpPr/>
          <p:nvPr/>
        </p:nvGrpSpPr>
        <p:grpSpPr>
          <a:xfrm>
            <a:off x="1260766" y="2079086"/>
            <a:ext cx="6170810" cy="3445650"/>
            <a:chOff x="1260766" y="2079086"/>
            <a:chExt cx="6170810" cy="3445650"/>
          </a:xfrm>
        </p:grpSpPr>
        <p:sp>
          <p:nvSpPr>
            <p:cNvPr id="99" name="Google Shape;99;p8"/>
            <p:cNvSpPr txBox="1"/>
            <p:nvPr/>
          </p:nvSpPr>
          <p:spPr>
            <a:xfrm>
              <a:off x="5081152" y="4816850"/>
              <a:ext cx="2350424"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accent3"/>
                  </a:solidFill>
                  <a:latin typeface="Helvetica Neue"/>
                  <a:ea typeface="Helvetica Neue"/>
                  <a:cs typeface="Helvetica Neue"/>
                  <a:sym typeface="Helvetica Neue"/>
                </a:rPr>
                <a:t>Underage drinking </a:t>
              </a:r>
              <a:br>
                <a:rPr lang="en-US" sz="2000">
                  <a:solidFill>
                    <a:schemeClr val="accent3"/>
                  </a:solidFill>
                  <a:latin typeface="Helvetica Neue"/>
                  <a:ea typeface="Helvetica Neue"/>
                  <a:cs typeface="Helvetica Neue"/>
                  <a:sym typeface="Helvetica Neue"/>
                </a:rPr>
              </a:br>
              <a:r>
                <a:rPr lang="en-US" sz="2000">
                  <a:solidFill>
                    <a:schemeClr val="accent3"/>
                  </a:solidFill>
                  <a:latin typeface="Helvetica Neue"/>
                  <a:ea typeface="Helvetica Neue"/>
                  <a:cs typeface="Helvetica Neue"/>
                  <a:sym typeface="Helvetica Neue"/>
                </a:rPr>
                <a:t>affects the body.</a:t>
              </a:r>
              <a:endParaRPr/>
            </a:p>
          </p:txBody>
        </p:sp>
        <p:sp>
          <p:nvSpPr>
            <p:cNvPr id="100" name="Google Shape;100;p8"/>
            <p:cNvSpPr txBox="1"/>
            <p:nvPr/>
          </p:nvSpPr>
          <p:spPr>
            <a:xfrm>
              <a:off x="1260766" y="4816850"/>
              <a:ext cx="3235732"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rgbClr val="CED1EA"/>
                  </a:solidFill>
                  <a:latin typeface="Helvetica Neue"/>
                  <a:ea typeface="Helvetica Neue"/>
                  <a:cs typeface="Helvetica Neue"/>
                  <a:sym typeface="Helvetica Neue"/>
                </a:rPr>
                <a:t>Underage drinking </a:t>
              </a:r>
              <a:br>
                <a:rPr lang="en-US" sz="2000">
                  <a:solidFill>
                    <a:srgbClr val="CED1EA"/>
                  </a:solidFill>
                  <a:latin typeface="Helvetica Neue"/>
                  <a:ea typeface="Helvetica Neue"/>
                  <a:cs typeface="Helvetica Neue"/>
                  <a:sym typeface="Helvetica Neue"/>
                </a:rPr>
              </a:br>
              <a:r>
                <a:rPr lang="en-US" sz="2000">
                  <a:solidFill>
                    <a:srgbClr val="CED1EA"/>
                  </a:solidFill>
                  <a:latin typeface="Helvetica Neue"/>
                  <a:ea typeface="Helvetica Neue"/>
                  <a:cs typeface="Helvetica Neue"/>
                  <a:sym typeface="Helvetica Neue"/>
                </a:rPr>
                <a:t>affects developing brains. </a:t>
              </a:r>
              <a:endParaRPr/>
            </a:p>
          </p:txBody>
        </p:sp>
        <p:pic>
          <p:nvPicPr>
            <p:cNvPr id="101" name="Google Shape;101;p8"/>
            <p:cNvPicPr preferRelativeResize="0"/>
            <p:nvPr/>
          </p:nvPicPr>
          <p:blipFill rotWithShape="1">
            <a:blip r:embed="rId4">
              <a:alphaModFix/>
            </a:blip>
            <a:srcRect/>
            <a:stretch/>
          </p:blipFill>
          <p:spPr>
            <a:xfrm>
              <a:off x="5227664" y="2079086"/>
              <a:ext cx="2057400" cy="2540000"/>
            </a:xfrm>
            <a:prstGeom prst="rect">
              <a:avLst/>
            </a:prstGeom>
            <a:noFill/>
            <a:ln>
              <a:noFill/>
            </a:ln>
          </p:spPr>
        </p:pic>
        <p:pic>
          <p:nvPicPr>
            <p:cNvPr id="102" name="Google Shape;102;p8"/>
            <p:cNvPicPr preferRelativeResize="0"/>
            <p:nvPr/>
          </p:nvPicPr>
          <p:blipFill rotWithShape="1">
            <a:blip r:embed="rId3">
              <a:alphaModFix amt="50000"/>
            </a:blip>
            <a:srcRect/>
            <a:stretch/>
          </p:blipFill>
          <p:spPr>
            <a:xfrm>
              <a:off x="1849932" y="2079086"/>
              <a:ext cx="2057400" cy="2540000"/>
            </a:xfrm>
            <a:prstGeom prst="rect">
              <a:avLst/>
            </a:prstGeom>
            <a:noFill/>
            <a:ln>
              <a:noFill/>
            </a:ln>
          </p:spPr>
        </p:pic>
      </p:grpSp>
      <p:grpSp>
        <p:nvGrpSpPr>
          <p:cNvPr id="103" name="Google Shape;103;p8"/>
          <p:cNvGrpSpPr/>
          <p:nvPr/>
        </p:nvGrpSpPr>
        <p:grpSpPr>
          <a:xfrm>
            <a:off x="1260766" y="2079086"/>
            <a:ext cx="9452258" cy="3445650"/>
            <a:chOff x="1260766" y="2079086"/>
            <a:chExt cx="9452258" cy="3445650"/>
          </a:xfrm>
        </p:grpSpPr>
        <p:sp>
          <p:nvSpPr>
            <p:cNvPr id="104" name="Google Shape;104;p8"/>
            <p:cNvSpPr txBox="1"/>
            <p:nvPr/>
          </p:nvSpPr>
          <p:spPr>
            <a:xfrm>
              <a:off x="8362600" y="4816850"/>
              <a:ext cx="2350424"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accent3"/>
                  </a:solidFill>
                  <a:latin typeface="Helvetica Neue"/>
                  <a:ea typeface="Helvetica Neue"/>
                  <a:cs typeface="Helvetica Neue"/>
                  <a:sym typeface="Helvetica Neue"/>
                </a:rPr>
                <a:t>Underage drinking </a:t>
              </a:r>
              <a:br>
                <a:rPr lang="en-US" sz="2000">
                  <a:solidFill>
                    <a:schemeClr val="accent3"/>
                  </a:solidFill>
                  <a:latin typeface="Helvetica Neue"/>
                  <a:ea typeface="Helvetica Neue"/>
                  <a:cs typeface="Helvetica Neue"/>
                  <a:sym typeface="Helvetica Neue"/>
                </a:rPr>
              </a:br>
              <a:r>
                <a:rPr lang="en-US" sz="2000">
                  <a:solidFill>
                    <a:schemeClr val="accent3"/>
                  </a:solidFill>
                  <a:latin typeface="Helvetica Neue"/>
                  <a:ea typeface="Helvetica Neue"/>
                  <a:cs typeface="Helvetica Neue"/>
                  <a:sym typeface="Helvetica Neue"/>
                </a:rPr>
                <a:t>can cause cancer.</a:t>
              </a:r>
              <a:endParaRPr/>
            </a:p>
          </p:txBody>
        </p:sp>
        <p:pic>
          <p:nvPicPr>
            <p:cNvPr id="105" name="Google Shape;105;p8"/>
            <p:cNvPicPr preferRelativeResize="0"/>
            <p:nvPr/>
          </p:nvPicPr>
          <p:blipFill rotWithShape="1">
            <a:blip r:embed="rId5">
              <a:alphaModFix/>
            </a:blip>
            <a:srcRect/>
            <a:stretch/>
          </p:blipFill>
          <p:spPr>
            <a:xfrm>
              <a:off x="8509112" y="2079086"/>
              <a:ext cx="2057400" cy="2540000"/>
            </a:xfrm>
            <a:prstGeom prst="rect">
              <a:avLst/>
            </a:prstGeom>
            <a:noFill/>
            <a:ln>
              <a:noFill/>
            </a:ln>
          </p:spPr>
        </p:pic>
        <p:pic>
          <p:nvPicPr>
            <p:cNvPr id="106" name="Google Shape;106;p8"/>
            <p:cNvPicPr preferRelativeResize="0"/>
            <p:nvPr/>
          </p:nvPicPr>
          <p:blipFill rotWithShape="1">
            <a:blip r:embed="rId4">
              <a:alphaModFix amt="50000"/>
            </a:blip>
            <a:srcRect/>
            <a:stretch/>
          </p:blipFill>
          <p:spPr>
            <a:xfrm>
              <a:off x="5227664" y="2079086"/>
              <a:ext cx="2057400" cy="2540000"/>
            </a:xfrm>
            <a:prstGeom prst="rect">
              <a:avLst/>
            </a:prstGeom>
            <a:noFill/>
            <a:ln>
              <a:noFill/>
            </a:ln>
          </p:spPr>
        </p:pic>
        <p:sp>
          <p:nvSpPr>
            <p:cNvPr id="107" name="Google Shape;107;p8"/>
            <p:cNvSpPr txBox="1"/>
            <p:nvPr/>
          </p:nvSpPr>
          <p:spPr>
            <a:xfrm>
              <a:off x="5081152" y="4816850"/>
              <a:ext cx="2350424"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rgbClr val="CED1EA"/>
                  </a:solidFill>
                  <a:latin typeface="Helvetica Neue"/>
                  <a:ea typeface="Helvetica Neue"/>
                  <a:cs typeface="Helvetica Neue"/>
                  <a:sym typeface="Helvetica Neue"/>
                </a:rPr>
                <a:t>Underage drinking </a:t>
              </a:r>
              <a:br>
                <a:rPr lang="en-US" sz="2000">
                  <a:solidFill>
                    <a:srgbClr val="CED1EA"/>
                  </a:solidFill>
                  <a:latin typeface="Helvetica Neue"/>
                  <a:ea typeface="Helvetica Neue"/>
                  <a:cs typeface="Helvetica Neue"/>
                  <a:sym typeface="Helvetica Neue"/>
                </a:rPr>
              </a:br>
              <a:r>
                <a:rPr lang="en-US" sz="2000">
                  <a:solidFill>
                    <a:srgbClr val="CED1EA"/>
                  </a:solidFill>
                  <a:latin typeface="Helvetica Neue"/>
                  <a:ea typeface="Helvetica Neue"/>
                  <a:cs typeface="Helvetica Neue"/>
                  <a:sym typeface="Helvetica Neue"/>
                </a:rPr>
                <a:t>affects the body.</a:t>
              </a:r>
              <a:endParaRPr/>
            </a:p>
          </p:txBody>
        </p:sp>
        <p:pic>
          <p:nvPicPr>
            <p:cNvPr id="108" name="Google Shape;108;p8"/>
            <p:cNvPicPr preferRelativeResize="0"/>
            <p:nvPr/>
          </p:nvPicPr>
          <p:blipFill rotWithShape="1">
            <a:blip r:embed="rId3">
              <a:alphaModFix amt="50000"/>
            </a:blip>
            <a:srcRect/>
            <a:stretch/>
          </p:blipFill>
          <p:spPr>
            <a:xfrm>
              <a:off x="1849932" y="2079086"/>
              <a:ext cx="2057400" cy="2540000"/>
            </a:xfrm>
            <a:prstGeom prst="rect">
              <a:avLst/>
            </a:prstGeom>
            <a:noFill/>
            <a:ln>
              <a:noFill/>
            </a:ln>
          </p:spPr>
        </p:pic>
        <p:sp>
          <p:nvSpPr>
            <p:cNvPr id="109" name="Google Shape;109;p8"/>
            <p:cNvSpPr txBox="1"/>
            <p:nvPr/>
          </p:nvSpPr>
          <p:spPr>
            <a:xfrm>
              <a:off x="1260766" y="4816850"/>
              <a:ext cx="3235732"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rgbClr val="CED1EA"/>
                  </a:solidFill>
                  <a:latin typeface="Helvetica Neue"/>
                  <a:ea typeface="Helvetica Neue"/>
                  <a:cs typeface="Helvetica Neue"/>
                  <a:sym typeface="Helvetica Neue"/>
                </a:rPr>
                <a:t>Underage drinking </a:t>
              </a:r>
              <a:br>
                <a:rPr lang="en-US" sz="2000">
                  <a:solidFill>
                    <a:srgbClr val="CED1EA"/>
                  </a:solidFill>
                  <a:latin typeface="Helvetica Neue"/>
                  <a:ea typeface="Helvetica Neue"/>
                  <a:cs typeface="Helvetica Neue"/>
                  <a:sym typeface="Helvetica Neue"/>
                </a:rPr>
              </a:br>
              <a:r>
                <a:rPr lang="en-US" sz="2000">
                  <a:solidFill>
                    <a:srgbClr val="CED1EA"/>
                  </a:solidFill>
                  <a:latin typeface="Helvetica Neue"/>
                  <a:ea typeface="Helvetica Neue"/>
                  <a:cs typeface="Helvetica Neue"/>
                  <a:sym typeface="Helvetica Neue"/>
                </a:rPr>
                <a:t>affects developing brains. </a:t>
              </a: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9"/>
          <p:cNvSpPr txBox="1"/>
          <p:nvPr/>
        </p:nvSpPr>
        <p:spPr>
          <a:xfrm>
            <a:off x="731520" y="1145728"/>
            <a:ext cx="5381736"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accent3"/>
                </a:solidFill>
                <a:latin typeface="Helvetica Neue"/>
                <a:ea typeface="Helvetica Neue"/>
                <a:cs typeface="Helvetica Neue"/>
                <a:sym typeface="Helvetica Neue"/>
              </a:rPr>
              <a:t>The impact of alcohol on mental health</a:t>
            </a:r>
            <a:endParaRPr/>
          </a:p>
        </p:txBody>
      </p:sp>
      <p:sp>
        <p:nvSpPr>
          <p:cNvPr id="116" name="Google Shape;116;p9"/>
          <p:cNvSpPr txBox="1"/>
          <p:nvPr/>
        </p:nvSpPr>
        <p:spPr>
          <a:xfrm>
            <a:off x="731520" y="2468880"/>
            <a:ext cx="6450465" cy="523220"/>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accent3"/>
              </a:buClr>
              <a:buSzPts val="2800"/>
              <a:buFont typeface="Arial"/>
              <a:buChar char="•"/>
            </a:pPr>
            <a:r>
              <a:rPr lang="en-US" sz="2800">
                <a:solidFill>
                  <a:schemeClr val="accent3"/>
                </a:solidFill>
                <a:latin typeface="Helvetica Neue"/>
                <a:ea typeface="Helvetica Neue"/>
                <a:cs typeface="Helvetica Neue"/>
                <a:sym typeface="Helvetica Neue"/>
              </a:rPr>
              <a:t>The emotional impact</a:t>
            </a:r>
            <a:endParaRPr/>
          </a:p>
        </p:txBody>
      </p:sp>
      <p:pic>
        <p:nvPicPr>
          <p:cNvPr id="117" name="Google Shape;117;p9"/>
          <p:cNvPicPr preferRelativeResize="0"/>
          <p:nvPr/>
        </p:nvPicPr>
        <p:blipFill rotWithShape="1">
          <a:blip r:embed="rId3">
            <a:alphaModFix/>
          </a:blip>
          <a:srcRect/>
          <a:stretch/>
        </p:blipFill>
        <p:spPr>
          <a:xfrm>
            <a:off x="6606988" y="638735"/>
            <a:ext cx="5029200" cy="5257800"/>
          </a:xfrm>
          <a:prstGeom prst="rect">
            <a:avLst/>
          </a:prstGeom>
          <a:noFill/>
          <a:ln>
            <a:noFill/>
          </a:ln>
        </p:spPr>
      </p:pic>
      <p:sp>
        <p:nvSpPr>
          <p:cNvPr id="118" name="Google Shape;118;p9"/>
          <p:cNvSpPr txBox="1"/>
          <p:nvPr/>
        </p:nvSpPr>
        <p:spPr>
          <a:xfrm>
            <a:off x="731520" y="2468880"/>
            <a:ext cx="6450465" cy="1031051"/>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rgbClr val="CED1EA"/>
              </a:buClr>
              <a:buSzPts val="2800"/>
              <a:buFont typeface="Arial"/>
              <a:buChar char="•"/>
            </a:pPr>
            <a:r>
              <a:rPr lang="en-US" sz="2800">
                <a:solidFill>
                  <a:srgbClr val="CED1EA"/>
                </a:solidFill>
                <a:latin typeface="Helvetica Neue"/>
                <a:ea typeface="Helvetica Neue"/>
                <a:cs typeface="Helvetica Neue"/>
                <a:sym typeface="Helvetica Neue"/>
              </a:rPr>
              <a:t>The emotional impact</a:t>
            </a:r>
            <a:endParaRPr/>
          </a:p>
          <a:p>
            <a:pPr marL="457200" marR="0" lvl="0" indent="-457200" algn="l" rtl="0">
              <a:spcBef>
                <a:spcPts val="600"/>
              </a:spcBef>
              <a:spcAft>
                <a:spcPts val="0"/>
              </a:spcAft>
              <a:buClr>
                <a:schemeClr val="accent3"/>
              </a:buClr>
              <a:buSzPts val="2800"/>
              <a:buFont typeface="Arial"/>
              <a:buChar char="•"/>
            </a:pPr>
            <a:r>
              <a:rPr lang="en-US" sz="2800">
                <a:solidFill>
                  <a:schemeClr val="accent3"/>
                </a:solidFill>
                <a:latin typeface="Helvetica Neue"/>
                <a:ea typeface="Helvetica Neue"/>
                <a:cs typeface="Helvetica Neue"/>
                <a:sym typeface="Helvetica Neue"/>
              </a:rPr>
              <a:t>The sad truth</a:t>
            </a:r>
            <a:endParaRPr/>
          </a:p>
        </p:txBody>
      </p:sp>
      <p:sp>
        <p:nvSpPr>
          <p:cNvPr id="119" name="Google Shape;119;p9"/>
          <p:cNvSpPr txBox="1"/>
          <p:nvPr/>
        </p:nvSpPr>
        <p:spPr>
          <a:xfrm>
            <a:off x="731520" y="2468880"/>
            <a:ext cx="6450465" cy="1538883"/>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rgbClr val="CED1EA"/>
              </a:buClr>
              <a:buSzPts val="2800"/>
              <a:buFont typeface="Arial"/>
              <a:buChar char="•"/>
            </a:pPr>
            <a:r>
              <a:rPr lang="en-US" sz="2800">
                <a:solidFill>
                  <a:srgbClr val="CED1EA"/>
                </a:solidFill>
                <a:latin typeface="Helvetica Neue"/>
                <a:ea typeface="Helvetica Neue"/>
                <a:cs typeface="Helvetica Neue"/>
                <a:sym typeface="Helvetica Neue"/>
              </a:rPr>
              <a:t>The emotional impact</a:t>
            </a:r>
            <a:endParaRPr/>
          </a:p>
          <a:p>
            <a:pPr marL="457200" marR="0" lvl="0" indent="-457200" algn="l" rtl="0">
              <a:spcBef>
                <a:spcPts val="600"/>
              </a:spcBef>
              <a:spcAft>
                <a:spcPts val="0"/>
              </a:spcAft>
              <a:buClr>
                <a:srgbClr val="CED1EA"/>
              </a:buClr>
              <a:buSzPts val="2800"/>
              <a:buFont typeface="Arial"/>
              <a:buChar char="•"/>
            </a:pPr>
            <a:r>
              <a:rPr lang="en-US" sz="2800">
                <a:solidFill>
                  <a:srgbClr val="CED1EA"/>
                </a:solidFill>
                <a:latin typeface="Helvetica Neue"/>
                <a:ea typeface="Helvetica Neue"/>
                <a:cs typeface="Helvetica Neue"/>
                <a:sym typeface="Helvetica Neue"/>
              </a:rPr>
              <a:t>The sad truth</a:t>
            </a:r>
            <a:endParaRPr/>
          </a:p>
          <a:p>
            <a:pPr marL="457200" marR="0" lvl="0" indent="-457200" algn="l" rtl="0">
              <a:spcBef>
                <a:spcPts val="600"/>
              </a:spcBef>
              <a:spcAft>
                <a:spcPts val="0"/>
              </a:spcAft>
              <a:buClr>
                <a:schemeClr val="accent3"/>
              </a:buClr>
              <a:buSzPts val="2800"/>
              <a:buFont typeface="Arial"/>
              <a:buChar char="•"/>
            </a:pPr>
            <a:r>
              <a:rPr lang="en-US" sz="2800">
                <a:solidFill>
                  <a:schemeClr val="accent3"/>
                </a:solidFill>
                <a:latin typeface="Helvetica Neue"/>
                <a:ea typeface="Helvetica Neue"/>
                <a:cs typeface="Helvetica Neue"/>
                <a:sym typeface="Helvetica Neue"/>
              </a:rPr>
              <a:t>The long-term</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DHS Small Talk Colors">
      <a:dk1>
        <a:srgbClr val="000000"/>
      </a:dk1>
      <a:lt1>
        <a:srgbClr val="FFFFFF"/>
      </a:lt1>
      <a:dk2>
        <a:srgbClr val="44546A"/>
      </a:dk2>
      <a:lt2>
        <a:srgbClr val="E7E6E6"/>
      </a:lt2>
      <a:accent1>
        <a:srgbClr val="E36950"/>
      </a:accent1>
      <a:accent2>
        <a:srgbClr val="E4E9A6"/>
      </a:accent2>
      <a:accent3>
        <a:srgbClr val="353B7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3889</Words>
  <Application>Microsoft Office PowerPoint</Application>
  <PresentationFormat>Widescreen</PresentationFormat>
  <Paragraphs>397</Paragraphs>
  <Slides>50</Slides>
  <Notes>50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50</vt:i4>
      </vt:variant>
    </vt:vector>
  </HeadingPairs>
  <TitlesOfParts>
    <vt:vector size="54" baseType="lpstr">
      <vt:lpstr>Helvetica Neue</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 Lauten</dc:creator>
  <cp:lastModifiedBy>Fischer, Jason V</cp:lastModifiedBy>
  <cp:revision>1</cp:revision>
  <dcterms:created xsi:type="dcterms:W3CDTF">2021-07-07T18:45:46Z</dcterms:created>
  <dcterms:modified xsi:type="dcterms:W3CDTF">2021-09-27T19:56:06Z</dcterms:modified>
</cp:coreProperties>
</file>