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4"/>
  </p:sldMasterIdLst>
  <p:notesMasterIdLst>
    <p:notesMasterId r:id="rId29"/>
  </p:notesMasterIdLst>
  <p:sldIdLst>
    <p:sldId id="315" r:id="rId5"/>
    <p:sldId id="338" r:id="rId6"/>
    <p:sldId id="339" r:id="rId7"/>
    <p:sldId id="360" r:id="rId8"/>
    <p:sldId id="341" r:id="rId9"/>
    <p:sldId id="342" r:id="rId10"/>
    <p:sldId id="343" r:id="rId11"/>
    <p:sldId id="344" r:id="rId12"/>
    <p:sldId id="345" r:id="rId13"/>
    <p:sldId id="346" r:id="rId14"/>
    <p:sldId id="347" r:id="rId15"/>
    <p:sldId id="349" r:id="rId16"/>
    <p:sldId id="350" r:id="rId17"/>
    <p:sldId id="351" r:id="rId18"/>
    <p:sldId id="352" r:id="rId19"/>
    <p:sldId id="353" r:id="rId20"/>
    <p:sldId id="354" r:id="rId21"/>
    <p:sldId id="355" r:id="rId22"/>
    <p:sldId id="356" r:id="rId23"/>
    <p:sldId id="359" r:id="rId24"/>
    <p:sldId id="357" r:id="rId25"/>
    <p:sldId id="358" r:id="rId26"/>
    <p:sldId id="302" r:id="rId27"/>
    <p:sldId id="313"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61" roundtripDataSignature="AMtx7mjgr+dhDZ5mdr1y6dY09AhBmTopA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4FF295-5C88-8D90-DE3A-0D2CFD3F3D74}" name="Emma J Dischler" initials="ED" userId="S::edischler@kw2marketing.com::7c9db3f0-0d33-4f20-930c-1fae2a116587" providerId="AD"/>
  <p188:author id="{7BD94BB0-A00C-D0D2-DAD9-E8D50CDEDCCA}" name="Anne Bogen" initials="AB" userId="S::abogen@kw2marketing.com::cec27508-2a4d-4bb5-8114-4e19207d18ac" providerId="AD"/>
  <p188:author id="{B33E60CA-7282-233B-291E-A4B9F902EE5A}" name="Elizabeth Jones" initials="EJ" userId="S::ejones@kw2marketing.com::a66755ad-3ec7-474e-960f-86dd2ce9de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428E"/>
    <a:srgbClr val="E5EE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6DCC8E-8443-E0F1-5A75-3305195D6BC3}" v="2" dt="2026-08-11T20:13:48.611"/>
    <p1510:client id="{7BF7F7CB-E4AB-6948-8E17-08DD1A331961}" v="8" dt="2026-08-10T13:47:16.0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103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6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66"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61"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6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J Dischler" userId="S::edischler@kw2marketing.com::7c9db3f0-0d33-4f20-930c-1fae2a116587" providerId="AD" clId="Web-{3F6DCC8E-8443-E0F1-5A75-3305195D6BC3}"/>
    <pc:docChg chg="modSld">
      <pc:chgData name="Emma J Dischler" userId="S::edischler@kw2marketing.com::7c9db3f0-0d33-4f20-930c-1fae2a116587" providerId="AD" clId="Web-{3F6DCC8E-8443-E0F1-5A75-3305195D6BC3}" dt="2026-08-11T20:14:51.673" v="1"/>
      <pc:docMkLst>
        <pc:docMk/>
      </pc:docMkLst>
      <pc:sldChg chg="modNotes">
        <pc:chgData name="Emma J Dischler" userId="S::edischler@kw2marketing.com::7c9db3f0-0d33-4f20-930c-1fae2a116587" providerId="AD" clId="Web-{3F6DCC8E-8443-E0F1-5A75-3305195D6BC3}" dt="2026-08-11T20:14:51.673" v="1"/>
        <pc:sldMkLst>
          <pc:docMk/>
          <pc:sldMk cId="1205585288" sldId="358"/>
        </pc:sldMkLst>
      </pc:sldChg>
    </pc:docChg>
  </pc:docChgLst>
  <pc:docChgLst>
    <pc:chgData name="Mary Lauten" userId="f6c17330-9467-4a5e-add9-db608628b218" providerId="ADAL" clId="{26658477-D3A9-58C2-A77B-15EAA2AD2076}"/>
    <pc:docChg chg="undo custSel addSld modSld modMainMaster">
      <pc:chgData name="Mary Lauten" userId="f6c17330-9467-4a5e-add9-db608628b218" providerId="ADAL" clId="{26658477-D3A9-58C2-A77B-15EAA2AD2076}" dt="2026-08-10T13:47:16.031" v="76" actId="1036"/>
      <pc:docMkLst>
        <pc:docMk/>
      </pc:docMkLst>
      <pc:sldChg chg="addSp delSp modSp mod">
        <pc:chgData name="Mary Lauten" userId="f6c17330-9467-4a5e-add9-db608628b218" providerId="ADAL" clId="{26658477-D3A9-58C2-A77B-15EAA2AD2076}" dt="2026-08-06T16:23:53.018" v="40" actId="207"/>
        <pc:sldMkLst>
          <pc:docMk/>
          <pc:sldMk cId="319820921" sldId="315"/>
        </pc:sldMkLst>
        <pc:spChg chg="add mod">
          <ac:chgData name="Mary Lauten" userId="f6c17330-9467-4a5e-add9-db608628b218" providerId="ADAL" clId="{26658477-D3A9-58C2-A77B-15EAA2AD2076}" dt="2026-08-06T16:12:42.817" v="21" actId="207"/>
          <ac:spMkLst>
            <pc:docMk/>
            <pc:sldMk cId="319820921" sldId="315"/>
            <ac:spMk id="3" creationId="{F8DB0C4F-53BD-9D75-1E0D-93D7B5ADCF0D}"/>
          </ac:spMkLst>
        </pc:spChg>
        <pc:spChg chg="add mod">
          <ac:chgData name="Mary Lauten" userId="f6c17330-9467-4a5e-add9-db608628b218" providerId="ADAL" clId="{26658477-D3A9-58C2-A77B-15EAA2AD2076}" dt="2026-08-06T16:23:53.018" v="40" actId="207"/>
          <ac:spMkLst>
            <pc:docMk/>
            <pc:sldMk cId="319820921" sldId="315"/>
            <ac:spMk id="7" creationId="{F966E8DE-1B57-70F1-5A50-F689EABBA837}"/>
          </ac:spMkLst>
        </pc:spChg>
        <pc:spChg chg="mod">
          <ac:chgData name="Mary Lauten" userId="f6c17330-9467-4a5e-add9-db608628b218" providerId="ADAL" clId="{26658477-D3A9-58C2-A77B-15EAA2AD2076}" dt="2026-08-03T20:14:17.101" v="2" actId="255"/>
          <ac:spMkLst>
            <pc:docMk/>
            <pc:sldMk cId="319820921" sldId="315"/>
            <ac:spMk id="9" creationId="{C5FDBF49-D0EF-192A-F5C6-E84D10874F9E}"/>
          </ac:spMkLst>
        </pc:spChg>
      </pc:sldChg>
      <pc:sldChg chg="modSp mod">
        <pc:chgData name="Mary Lauten" userId="f6c17330-9467-4a5e-add9-db608628b218" providerId="ADAL" clId="{26658477-D3A9-58C2-A77B-15EAA2AD2076}" dt="2026-08-06T16:25:04.993" v="44" actId="14100"/>
        <pc:sldMkLst>
          <pc:docMk/>
          <pc:sldMk cId="1158633092" sldId="345"/>
        </pc:sldMkLst>
        <pc:spChg chg="mod">
          <ac:chgData name="Mary Lauten" userId="f6c17330-9467-4a5e-add9-db608628b218" providerId="ADAL" clId="{26658477-D3A9-58C2-A77B-15EAA2AD2076}" dt="2026-08-06T16:25:04.993" v="44" actId="14100"/>
          <ac:spMkLst>
            <pc:docMk/>
            <pc:sldMk cId="1158633092" sldId="345"/>
            <ac:spMk id="15" creationId="{F52CB983-2B27-9E93-E65D-AF6AE1150130}"/>
          </ac:spMkLst>
        </pc:spChg>
      </pc:sldChg>
      <pc:sldChg chg="modSp mod">
        <pc:chgData name="Mary Lauten" userId="f6c17330-9467-4a5e-add9-db608628b218" providerId="ADAL" clId="{26658477-D3A9-58C2-A77B-15EAA2AD2076}" dt="2026-08-06T16:25:52.031" v="47" actId="14100"/>
        <pc:sldMkLst>
          <pc:docMk/>
          <pc:sldMk cId="1705205126" sldId="354"/>
        </pc:sldMkLst>
        <pc:spChg chg="mod">
          <ac:chgData name="Mary Lauten" userId="f6c17330-9467-4a5e-add9-db608628b218" providerId="ADAL" clId="{26658477-D3A9-58C2-A77B-15EAA2AD2076}" dt="2026-08-06T16:25:52.031" v="47" actId="14100"/>
          <ac:spMkLst>
            <pc:docMk/>
            <pc:sldMk cId="1705205126" sldId="354"/>
            <ac:spMk id="15" creationId="{363CF115-3F6B-6C1E-A5C2-3F07B2FA5964}"/>
          </ac:spMkLst>
        </pc:spChg>
      </pc:sldChg>
      <pc:sldChg chg="addSp delSp modSp new mod">
        <pc:chgData name="Mary Lauten" userId="f6c17330-9467-4a5e-add9-db608628b218" providerId="ADAL" clId="{26658477-D3A9-58C2-A77B-15EAA2AD2076}" dt="2026-08-06T16:28:47.572" v="68" actId="27636"/>
        <pc:sldMkLst>
          <pc:docMk/>
          <pc:sldMk cId="3501678886" sldId="359"/>
        </pc:sldMkLst>
        <pc:spChg chg="add mod">
          <ac:chgData name="Mary Lauten" userId="f6c17330-9467-4a5e-add9-db608628b218" providerId="ADAL" clId="{26658477-D3A9-58C2-A77B-15EAA2AD2076}" dt="2026-08-06T16:28:47.572" v="68" actId="27636"/>
          <ac:spMkLst>
            <pc:docMk/>
            <pc:sldMk cId="3501678886" sldId="359"/>
            <ac:spMk id="3" creationId="{4F6A7736-7B5F-8E87-054E-C1BCAD6F29A4}"/>
          </ac:spMkLst>
        </pc:spChg>
        <pc:spChg chg="add mod">
          <ac:chgData name="Mary Lauten" userId="f6c17330-9467-4a5e-add9-db608628b218" providerId="ADAL" clId="{26658477-D3A9-58C2-A77B-15EAA2AD2076}" dt="2026-08-06T16:27:30.855" v="63" actId="20577"/>
          <ac:spMkLst>
            <pc:docMk/>
            <pc:sldMk cId="3501678886" sldId="359"/>
            <ac:spMk id="4" creationId="{F1204123-185E-5747-8185-43F813D98112}"/>
          </ac:spMkLst>
        </pc:spChg>
      </pc:sldChg>
      <pc:sldMasterChg chg="modSldLayout">
        <pc:chgData name="Mary Lauten" userId="f6c17330-9467-4a5e-add9-db608628b218" providerId="ADAL" clId="{26658477-D3A9-58C2-A77B-15EAA2AD2076}" dt="2026-08-10T13:47:16.031" v="76" actId="1036"/>
        <pc:sldMasterMkLst>
          <pc:docMk/>
          <pc:sldMasterMk cId="1145525867" sldId="2147483652"/>
        </pc:sldMasterMkLst>
        <pc:sldLayoutChg chg="modSp mod">
          <pc:chgData name="Mary Lauten" userId="f6c17330-9467-4a5e-add9-db608628b218" providerId="ADAL" clId="{26658477-D3A9-58C2-A77B-15EAA2AD2076}" dt="2026-08-10T13:47:16.031" v="76" actId="1036"/>
          <pc:sldLayoutMkLst>
            <pc:docMk/>
            <pc:sldMasterMk cId="1145525867" sldId="2147483652"/>
            <pc:sldLayoutMk cId="3089898832" sldId="2147483653"/>
          </pc:sldLayoutMkLst>
          <pc:picChg chg="mod">
            <ac:chgData name="Mary Lauten" userId="f6c17330-9467-4a5e-add9-db608628b218" providerId="ADAL" clId="{26658477-D3A9-58C2-A77B-15EAA2AD2076}" dt="2026-08-10T13:47:16.031" v="76" actId="1036"/>
            <ac:picMkLst>
              <pc:docMk/>
              <pc:sldMasterMk cId="1145525867" sldId="2147483652"/>
              <pc:sldLayoutMk cId="3089898832" sldId="2147483653"/>
              <ac:picMk id="4" creationId="{557FA7FB-F42B-63D3-A4BB-6769F698792E}"/>
            </ac:picMkLst>
          </pc:picChg>
        </pc:sldLayoutChg>
      </pc:sldMasterChg>
    </pc:docChg>
  </pc:docChgLst>
  <pc:docChgLst>
    <pc:chgData name="Anne Bogen" userId="cec27508-2a4d-4bb5-8114-4e19207d18ac" providerId="ADAL" clId="{128EAD9D-901B-418A-B2A5-EF1BD85F2FE2}"/>
    <pc:docChg chg="custSel modSld">
      <pc:chgData name="Anne Bogen" userId="cec27508-2a4d-4bb5-8114-4e19207d18ac" providerId="ADAL" clId="{128EAD9D-901B-418A-B2A5-EF1BD85F2FE2}" dt="2026-08-05T18:33:20.934" v="83" actId="6549"/>
      <pc:docMkLst>
        <pc:docMk/>
      </pc:docMkLst>
      <pc:sldChg chg="modNotesTx">
        <pc:chgData name="Anne Bogen" userId="cec27508-2a4d-4bb5-8114-4e19207d18ac" providerId="ADAL" clId="{128EAD9D-901B-418A-B2A5-EF1BD85F2FE2}" dt="2026-08-05T18:30:15.535" v="11" actId="20577"/>
        <pc:sldMkLst>
          <pc:docMk/>
          <pc:sldMk cId="319820921" sldId="315"/>
        </pc:sldMkLst>
      </pc:sldChg>
      <pc:sldChg chg="modNotesTx">
        <pc:chgData name="Anne Bogen" userId="cec27508-2a4d-4bb5-8114-4e19207d18ac" providerId="ADAL" clId="{128EAD9D-901B-418A-B2A5-EF1BD85F2FE2}" dt="2026-08-05T18:31:39.505" v="33" actId="6549"/>
        <pc:sldMkLst>
          <pc:docMk/>
          <pc:sldMk cId="885806914" sldId="342"/>
        </pc:sldMkLst>
      </pc:sldChg>
      <pc:sldChg chg="modNotesTx">
        <pc:chgData name="Anne Bogen" userId="cec27508-2a4d-4bb5-8114-4e19207d18ac" providerId="ADAL" clId="{128EAD9D-901B-418A-B2A5-EF1BD85F2FE2}" dt="2026-08-05T18:33:20.934" v="83" actId="6549"/>
        <pc:sldMkLst>
          <pc:docMk/>
          <pc:sldMk cId="1158633092" sldId="34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a:extLst>
            <a:ext uri="{FF2B5EF4-FFF2-40B4-BE49-F238E27FC236}">
              <a16:creationId xmlns:a16="http://schemas.microsoft.com/office/drawing/2014/main" id="{3D5C657D-27BD-DD7C-A495-B2C96A8FA39A}"/>
            </a:ext>
          </a:extLst>
        </p:cNvPr>
        <p:cNvGrpSpPr/>
        <p:nvPr/>
      </p:nvGrpSpPr>
      <p:grpSpPr>
        <a:xfrm>
          <a:off x="0" y="0"/>
          <a:ext cx="0" cy="0"/>
          <a:chOff x="0" y="0"/>
          <a:chExt cx="0" cy="0"/>
        </a:xfrm>
      </p:grpSpPr>
      <p:sp>
        <p:nvSpPr>
          <p:cNvPr id="74" name="Google Shape;74;p7:notes">
            <a:extLst>
              <a:ext uri="{FF2B5EF4-FFF2-40B4-BE49-F238E27FC236}">
                <a16:creationId xmlns:a16="http://schemas.microsoft.com/office/drawing/2014/main" id="{CC85ED74-C5D7-EE2B-3141-2BDE95A63BC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7:notes">
            <a:extLst>
              <a:ext uri="{FF2B5EF4-FFF2-40B4-BE49-F238E27FC236}">
                <a16:creationId xmlns:a16="http://schemas.microsoft.com/office/drawing/2014/main" id="{B363DB87-24CD-003D-3F76-CC53B2FB769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chemeClr val="dk1"/>
                </a:solidFill>
                <a:effectLst/>
                <a:latin typeface="Calibri"/>
                <a:ea typeface="Calibri"/>
                <a:cs typeface="Calibri"/>
                <a:sym typeface="Calibri"/>
              </a:rPr>
              <a:t>Welcome, thanks and I’m/we’re here to offer information about how small talks have a big impact on kids.</a:t>
            </a:r>
            <a:r>
              <a:rPr lang="en-GB" sz="1200" b="0" i="0" u="none" strike="noStrike" cap="none">
                <a:solidFill>
                  <a:schemeClr val="dk1"/>
                </a:solidFill>
                <a:effectLst/>
                <a:latin typeface="Calibri"/>
                <a:ea typeface="Calibri"/>
                <a:cs typeface="Calibri"/>
                <a:sym typeface="Calibri"/>
              </a:rPr>
              <a:t> </a:t>
            </a:r>
            <a:endParaRPr lang="en-US"/>
          </a:p>
        </p:txBody>
      </p:sp>
      <p:sp>
        <p:nvSpPr>
          <p:cNvPr id="76" name="Google Shape;76;p7:notes">
            <a:extLst>
              <a:ext uri="{FF2B5EF4-FFF2-40B4-BE49-F238E27FC236}">
                <a16:creationId xmlns:a16="http://schemas.microsoft.com/office/drawing/2014/main" id="{44193E06-475C-FC41-B4B3-B04BE45385F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94947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How to Start the Conversation</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00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3EC2-0664-D83D-2B36-AFFC5888C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3A841-7568-D689-AE01-E629EEE12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3F8AB-9979-8FF6-B7D2-C7659A33F130}"/>
              </a:ext>
            </a:extLst>
          </p:cNvPr>
          <p:cNvSpPr>
            <a:spLocks noGrp="1"/>
          </p:cNvSpPr>
          <p:nvPr>
            <p:ph type="body" idx="1"/>
          </p:nvPr>
        </p:nvSpPr>
        <p:spPr/>
        <p:txBody>
          <a:bodyPr/>
          <a:lstStyle/>
          <a:p>
            <a:pPr rtl="0" fontAlgn="base"/>
            <a:r>
              <a:rPr lang="en-US" sz="1200" b="0" i="0" u="none" strike="noStrike" cap="none">
                <a:solidFill>
                  <a:schemeClr val="dk1"/>
                </a:solidFill>
                <a:effectLst/>
                <a:latin typeface="Calibri"/>
                <a:ea typeface="Calibri"/>
                <a:cs typeface="Calibri"/>
                <a:sym typeface="Calibri"/>
              </a:rPr>
              <a:t>Just choose any moment that feels right to you</a:t>
            </a:r>
            <a:r>
              <a:rPr lang="en-GB" sz="1200" b="0" i="0" u="none" strike="noStrike" cap="none">
                <a:solidFill>
                  <a:schemeClr val="dk1"/>
                </a:solidFill>
                <a:effectLst/>
                <a:latin typeface="Calibri"/>
                <a:ea typeface="Calibri"/>
                <a:cs typeface="Calibri"/>
                <a:sym typeface="Calibri"/>
              </a:rPr>
              <a:t> </a:t>
            </a:r>
          </a:p>
          <a:p>
            <a:pPr rtl="0" fontAlgn="base"/>
            <a:r>
              <a:rPr lang="en-US" sz="1200" b="0" i="0" u="none" strike="noStrike" cap="none">
                <a:solidFill>
                  <a:schemeClr val="dk1"/>
                </a:solidFill>
                <a:effectLst/>
                <a:latin typeface="Calibri"/>
                <a:ea typeface="Calibri"/>
                <a:cs typeface="Calibri"/>
                <a:sym typeface="Calibri"/>
              </a:rPr>
              <a:t>One or two questions are enough vs. trying to get a kid talking longer than they want to</a:t>
            </a:r>
            <a:r>
              <a:rPr lang="en-GB" sz="1200" b="0" i="0" u="none" strike="noStrike" cap="none">
                <a:solidFill>
                  <a:schemeClr val="dk1"/>
                </a:solidFill>
                <a:effectLst/>
                <a:latin typeface="Calibri"/>
                <a:ea typeface="Calibri"/>
                <a:cs typeface="Calibri"/>
                <a:sym typeface="Calibri"/>
              </a:rPr>
              <a:t> </a:t>
            </a:r>
          </a:p>
          <a:p>
            <a:pPr rtl="0" fontAlgn="base"/>
            <a:r>
              <a:rPr lang="en-US" sz="1200" b="0" i="0" u="none" strike="noStrike" cap="none">
                <a:solidFill>
                  <a:schemeClr val="dk1"/>
                </a:solidFill>
                <a:effectLst/>
                <a:latin typeface="Calibri"/>
                <a:ea typeface="Calibri"/>
                <a:cs typeface="Calibri"/>
                <a:sym typeface="Calibri"/>
              </a:rPr>
              <a:t>There are no wrong answers</a:t>
            </a:r>
            <a:r>
              <a:rPr lang="en-GB" sz="1200" b="0" i="0" u="none" strike="noStrike" cap="none">
                <a:solidFill>
                  <a:schemeClr val="dk1"/>
                </a:solidFill>
                <a:effectLst/>
                <a:latin typeface="Calibri"/>
                <a:ea typeface="Calibri"/>
                <a:cs typeface="Calibri"/>
                <a:sym typeface="Calibri"/>
              </a:rPr>
              <a:t> </a:t>
            </a:r>
          </a:p>
          <a:p>
            <a:endParaRPr lang="en-US"/>
          </a:p>
        </p:txBody>
      </p:sp>
      <p:sp>
        <p:nvSpPr>
          <p:cNvPr id="4" name="Slide Number Placeholder 3">
            <a:extLst>
              <a:ext uri="{FF2B5EF4-FFF2-40B4-BE49-F238E27FC236}">
                <a16:creationId xmlns:a16="http://schemas.microsoft.com/office/drawing/2014/main" id="{344B1A75-4107-40A0-B81C-22905916FCA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5351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95F86-C4EF-7461-9075-2C2739020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250C3-64BA-9C44-87FC-5B21785068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7038C3-9BCC-7D91-523F-E72668B3B681}"/>
              </a:ext>
            </a:extLst>
          </p:cNvPr>
          <p:cNvSpPr>
            <a:spLocks noGrp="1"/>
          </p:cNvSpPr>
          <p:nvPr>
            <p:ph type="body" idx="1"/>
          </p:nvPr>
        </p:nvSpPr>
        <p:spPr/>
        <p:txBody>
          <a:bodyPr/>
          <a:lstStyle/>
          <a:p>
            <a:pPr rtl="0" fontAlgn="base"/>
            <a:r>
              <a:rPr lang="en-US" sz="1200" b="0" i="0" u="none" strike="noStrike" cap="none">
                <a:solidFill>
                  <a:schemeClr val="dk1"/>
                </a:solidFill>
                <a:effectLst/>
                <a:latin typeface="Calibri"/>
                <a:ea typeface="Calibri"/>
                <a:cs typeface="Calibri"/>
                <a:sym typeface="Calibri"/>
              </a:rPr>
              <a:t>You can cover a lot while staying in age-appropriate areas. Here are some possible questions for a younger kid.</a:t>
            </a:r>
            <a:r>
              <a:rPr lang="en-GB" sz="1200" b="0" i="0" u="none" strike="noStrike" cap="none">
                <a:solidFill>
                  <a:schemeClr val="dk1"/>
                </a:solidFill>
                <a:effectLst/>
                <a:latin typeface="Calibri"/>
                <a:ea typeface="Calibri"/>
                <a:cs typeface="Calibri"/>
                <a:sym typeface="Calibri"/>
              </a:rPr>
              <a:t> </a:t>
            </a:r>
          </a:p>
          <a:p>
            <a:pPr rtl="0" fontAlgn="base"/>
            <a:r>
              <a:rPr lang="en-US" sz="1200" b="0" i="0" u="none" strike="noStrike" cap="none">
                <a:solidFill>
                  <a:schemeClr val="dk1"/>
                </a:solidFill>
                <a:effectLst/>
                <a:latin typeface="Calibri"/>
                <a:ea typeface="Calibri"/>
                <a:cs typeface="Calibri"/>
                <a:sym typeface="Calibri"/>
              </a:rPr>
              <a:t>At this age, they’re curious about their bodies. You can focus on the way substance use affects a person’s movement, judgment, and behavior.</a:t>
            </a:r>
            <a:r>
              <a:rPr lang="en-GB" sz="1200" b="0" i="0" u="none" strike="noStrike" cap="none">
                <a:solidFill>
                  <a:schemeClr val="dk1"/>
                </a:solidFill>
                <a:effectLst/>
                <a:latin typeface="Calibri"/>
                <a:ea typeface="Calibri"/>
                <a:cs typeface="Calibri"/>
                <a:sym typeface="Calibri"/>
              </a:rPr>
              <a:t> </a:t>
            </a:r>
          </a:p>
          <a:p>
            <a:endParaRPr lang="en-US"/>
          </a:p>
        </p:txBody>
      </p:sp>
      <p:sp>
        <p:nvSpPr>
          <p:cNvPr id="4" name="Slide Number Placeholder 3">
            <a:extLst>
              <a:ext uri="{FF2B5EF4-FFF2-40B4-BE49-F238E27FC236}">
                <a16:creationId xmlns:a16="http://schemas.microsoft.com/office/drawing/2014/main" id="{15C04B89-F7C5-DA0A-48A2-CFB26F77E23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7330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4069C-2B64-03BD-9F87-75DFBD47F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0C301-A3D4-AB57-66CB-014732989E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2E43CF-86D1-FD61-8A3F-AAC1BD43B66F}"/>
              </a:ext>
            </a:extLst>
          </p:cNvPr>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Here are some possible questions for a tween. Tweens are into their friends and unusual facts. Explain how substance use can put kids their age in danger, and practice how to deal with peer pressure.</a:t>
            </a:r>
            <a:r>
              <a:rPr lang="en-GB" sz="1200" b="0" i="0" u="none" strike="noStrike" cap="none">
                <a:solidFill>
                  <a:schemeClr val="dk1"/>
                </a:solidFill>
                <a:effectLst/>
                <a:latin typeface="Calibri"/>
                <a:ea typeface="Calibri"/>
                <a:cs typeface="Calibri"/>
                <a:sym typeface="Calibri"/>
              </a:rPr>
              <a:t> </a:t>
            </a:r>
            <a:endParaRPr lang="en-US"/>
          </a:p>
        </p:txBody>
      </p:sp>
      <p:sp>
        <p:nvSpPr>
          <p:cNvPr id="4" name="Slide Number Placeholder 3">
            <a:extLst>
              <a:ext uri="{FF2B5EF4-FFF2-40B4-BE49-F238E27FC236}">
                <a16:creationId xmlns:a16="http://schemas.microsoft.com/office/drawing/2014/main" id="{1CE47580-C702-FCCF-8BA6-03CDC39E8E9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3988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29F06-EA4A-9AE6-0740-D92A7A158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59ECE-0126-F0FF-04BF-7AD46DD52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4798A-EA60-7492-6561-9A88863E0F3E}"/>
              </a:ext>
            </a:extLst>
          </p:cNvPr>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Here are some possible questions for a teen. They’re growing independent, so help them find good reasons to wait. Talk about the risks, their future, and making safe choices.</a:t>
            </a:r>
            <a:r>
              <a:rPr lang="en-GB" sz="1200" b="0" i="0" u="none" strike="noStrike" cap="none">
                <a:solidFill>
                  <a:schemeClr val="dk1"/>
                </a:solidFill>
                <a:effectLst/>
                <a:latin typeface="Calibri"/>
                <a:ea typeface="Calibri"/>
                <a:cs typeface="Calibri"/>
                <a:sym typeface="Calibri"/>
              </a:rPr>
              <a:t> </a:t>
            </a:r>
            <a:endParaRPr lang="en-US"/>
          </a:p>
        </p:txBody>
      </p:sp>
      <p:sp>
        <p:nvSpPr>
          <p:cNvPr id="4" name="Slide Number Placeholder 3">
            <a:extLst>
              <a:ext uri="{FF2B5EF4-FFF2-40B4-BE49-F238E27FC236}">
                <a16:creationId xmlns:a16="http://schemas.microsoft.com/office/drawing/2014/main" id="{E6878A4C-DE78-CAC6-4BF7-F7684BBC5F4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5715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Here’s what kids are really good at: Catching us with the questions we’re not ready for. So be ready for it! Here are some sample questions to think through...</a:t>
            </a:r>
            <a:r>
              <a:rPr lang="en-GB" sz="1200" b="0" i="0" u="none" strike="noStrike" cap="none">
                <a:solidFill>
                  <a:schemeClr val="dk1"/>
                </a:solidFill>
                <a:effectLst/>
                <a:latin typeface="Calibri"/>
                <a:ea typeface="Calibri"/>
                <a:cs typeface="Calibri"/>
                <a:sym typeface="Calibri"/>
              </a:rPr>
              <a:t> </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3535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23698-0376-D3DA-2819-619C89CA5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C8F4B3-9C82-6BFD-350C-CA36731E41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FA5F3-C74F-D399-6852-BDA1C1092EE8}"/>
              </a:ext>
            </a:extLst>
          </p:cNvPr>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Think about you and your family and friends’ experience, and how you can share honest opinions based on the values you want a child to learn.</a:t>
            </a:r>
            <a:r>
              <a:rPr lang="en-GB" sz="1200" b="0" i="0" u="none" strike="noStrike" cap="none">
                <a:solidFill>
                  <a:schemeClr val="dk1"/>
                </a:solidFill>
                <a:effectLst/>
                <a:latin typeface="Calibri"/>
                <a:ea typeface="Calibri"/>
                <a:cs typeface="Calibri"/>
                <a:sym typeface="Calibri"/>
              </a:rPr>
              <a:t> </a:t>
            </a:r>
            <a:endParaRPr lang="en-US"/>
          </a:p>
        </p:txBody>
      </p:sp>
      <p:sp>
        <p:nvSpPr>
          <p:cNvPr id="4" name="Slide Number Placeholder 3">
            <a:extLst>
              <a:ext uri="{FF2B5EF4-FFF2-40B4-BE49-F238E27FC236}">
                <a16:creationId xmlns:a16="http://schemas.microsoft.com/office/drawing/2014/main" id="{691A30AE-7939-9E80-9365-BCAC9AF5FA0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985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C02CB-AC40-73C3-7B14-3957E6408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C43597-F41E-FDD3-B039-E9C17AA5E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605E1C-FC34-6544-F4BB-46E9A707C8F6}"/>
              </a:ext>
            </a:extLst>
          </p:cNvPr>
          <p:cNvSpPr>
            <a:spLocks noGrp="1"/>
          </p:cNvSpPr>
          <p:nvPr>
            <p:ph type="body" idx="1"/>
          </p:nvPr>
        </p:nvSpPr>
        <p:spPr/>
        <p:txBody>
          <a:bodyPr/>
          <a:lstStyle/>
          <a:p>
            <a:r>
              <a:rPr lang="en-GB" sz="1200" b="0" i="0" u="none" strike="noStrike" cap="none">
                <a:solidFill>
                  <a:schemeClr val="dk1"/>
                </a:solidFill>
                <a:effectLst/>
                <a:latin typeface="Calibri"/>
                <a:ea typeface="Calibri"/>
                <a:cs typeface="Calibri"/>
                <a:sym typeface="Calibri"/>
              </a:rPr>
              <a:t>Above all, be honest about risks you might have taken and consequences. If you didn’t use substances, you can share why you chose not to, or how you handled events where substance use took place.</a:t>
            </a:r>
            <a:endParaRPr lang="en-US"/>
          </a:p>
        </p:txBody>
      </p:sp>
      <p:sp>
        <p:nvSpPr>
          <p:cNvPr id="4" name="Slide Number Placeholder 3">
            <a:extLst>
              <a:ext uri="{FF2B5EF4-FFF2-40B4-BE49-F238E27FC236}">
                <a16:creationId xmlns:a16="http://schemas.microsoft.com/office/drawing/2014/main" id="{2372CCAF-B4CA-6B11-2BFD-EC781F723E2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8525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AFCBD-DE70-A73F-E08A-B5319BC5F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E18A95-9853-80D8-6972-8D58EF93F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21F759-82AF-9DF1-4840-FE4B8997632A}"/>
              </a:ext>
            </a:extLst>
          </p:cNvPr>
          <p:cNvSpPr>
            <a:spLocks noGrp="1"/>
          </p:cNvSpPr>
          <p:nvPr>
            <p:ph type="body" idx="1"/>
          </p:nvPr>
        </p:nvSpPr>
        <p:spPr/>
        <p:txBody>
          <a:bodyPr/>
          <a:lstStyle/>
          <a:p>
            <a:r>
              <a:rPr lang="en-GB" sz="1200" b="0" i="0" u="none" strike="noStrike" cap="none">
                <a:solidFill>
                  <a:schemeClr val="dk1"/>
                </a:solidFill>
                <a:effectLst/>
                <a:latin typeface="Calibri"/>
                <a:ea typeface="Calibri"/>
                <a:cs typeface="Calibri"/>
                <a:sym typeface="Calibri"/>
              </a:rPr>
              <a:t>This question is a great opportunity to share why you’re concerned, and that your care extends beyond a kid to their friend group. You can also discuss what’s the game plan if a kid or their friends needs help or gets in trouble with substance use.</a:t>
            </a:r>
            <a:endParaRPr lang="en-US"/>
          </a:p>
        </p:txBody>
      </p:sp>
      <p:sp>
        <p:nvSpPr>
          <p:cNvPr id="4" name="Slide Number Placeholder 3">
            <a:extLst>
              <a:ext uri="{FF2B5EF4-FFF2-40B4-BE49-F238E27FC236}">
                <a16:creationId xmlns:a16="http://schemas.microsoft.com/office/drawing/2014/main" id="{91A2AD11-491B-3D3A-4BA9-E2D0193866A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3372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a:solidFill>
                  <a:schemeClr val="dk1"/>
                </a:solidFill>
                <a:effectLst/>
                <a:latin typeface="Calibri"/>
                <a:ea typeface="Calibri"/>
                <a:cs typeface="Calibri"/>
                <a:sym typeface="Calibri"/>
              </a:rPr>
              <a:t>So long as you’re honest, open to their reactions, and patient, every small talk — even the hard ones — are a step forward.</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3406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a:extLst>
            <a:ext uri="{FF2B5EF4-FFF2-40B4-BE49-F238E27FC236}">
              <a16:creationId xmlns:a16="http://schemas.microsoft.com/office/drawing/2014/main" id="{A0EAF5C8-ABA9-A942-E6B6-A3D2B616B44E}"/>
            </a:ext>
          </a:extLst>
        </p:cNvPr>
        <p:cNvGrpSpPr/>
        <p:nvPr/>
      </p:nvGrpSpPr>
      <p:grpSpPr>
        <a:xfrm>
          <a:off x="0" y="0"/>
          <a:ext cx="0" cy="0"/>
          <a:chOff x="0" y="0"/>
          <a:chExt cx="0" cy="0"/>
        </a:xfrm>
      </p:grpSpPr>
      <p:sp>
        <p:nvSpPr>
          <p:cNvPr id="32" name="Google Shape;32;p2:notes">
            <a:extLst>
              <a:ext uri="{FF2B5EF4-FFF2-40B4-BE49-F238E27FC236}">
                <a16:creationId xmlns:a16="http://schemas.microsoft.com/office/drawing/2014/main" id="{37BFEECA-FE3F-E829-2765-80AA566578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 name="Google Shape;33;p2:notes">
            <a:extLst>
              <a:ext uri="{FF2B5EF4-FFF2-40B4-BE49-F238E27FC236}">
                <a16:creationId xmlns:a16="http://schemas.microsoft.com/office/drawing/2014/main" id="{598E69F5-91E7-BEEA-327F-2E23822DA62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chemeClr val="dk1"/>
                </a:solidFill>
                <a:effectLst/>
                <a:latin typeface="Calibri"/>
                <a:ea typeface="Calibri"/>
                <a:cs typeface="Calibri"/>
                <a:sym typeface="Calibri"/>
              </a:rPr>
              <a:t>Just an overview of what we’ll talk about today - why these small conversations work, how to get them going, how to handle difficult topics or moments with kids, and how you can keep making a positive impact on the kids in your life.</a:t>
            </a:r>
            <a:r>
              <a:rPr lang="en-GB" sz="1200" b="0" i="0" u="none" strike="noStrike" cap="none">
                <a:solidFill>
                  <a:schemeClr val="dk1"/>
                </a:solidFill>
                <a:effectLst/>
                <a:latin typeface="Calibri"/>
                <a:ea typeface="Calibri"/>
                <a:cs typeface="Calibri"/>
                <a:sym typeface="Calibri"/>
              </a:rPr>
              <a:t> </a:t>
            </a:r>
            <a:endParaRPr/>
          </a:p>
        </p:txBody>
      </p:sp>
      <p:sp>
        <p:nvSpPr>
          <p:cNvPr id="34" name="Google Shape;34;p2:notes">
            <a:extLst>
              <a:ext uri="{FF2B5EF4-FFF2-40B4-BE49-F238E27FC236}">
                <a16:creationId xmlns:a16="http://schemas.microsoft.com/office/drawing/2014/main" id="{A15B8243-E826-3AAF-0549-247C5F61324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135078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a:solidFill>
                  <a:schemeClr val="dk1"/>
                </a:solidFill>
                <a:effectLst/>
                <a:latin typeface="Calibri"/>
                <a:ea typeface="Calibri"/>
                <a:cs typeface="Calibri"/>
                <a:sym typeface="Calibri"/>
              </a:rPr>
              <a:t>Beyond the Conversation</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1527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cap="none">
                <a:solidFill>
                  <a:schemeClr val="dk1"/>
                </a:solidFill>
                <a:effectLst/>
                <a:latin typeface="Calibri"/>
                <a:ea typeface="Calibri"/>
                <a:cs typeface="Calibri"/>
                <a:sym typeface="Calibri"/>
              </a:rPr>
              <a:t>Kids are always watching, so between small talks, be mindful about these things.</a:t>
            </a:r>
            <a:r>
              <a:rPr lang="en-GB" sz="1200" b="0" i="0" u="none" strike="noStrike" cap="none" dirty="0">
                <a:solidFill>
                  <a:schemeClr val="dk1"/>
                </a:solidFill>
                <a:effectLst/>
                <a:latin typeface="Calibri"/>
                <a:ea typeface="Calibri"/>
                <a:cs typeface="Calibri"/>
                <a:sym typeface="Calibri"/>
              </a:rPr>
              <a:t> </a:t>
            </a:r>
          </a:p>
          <a:p>
            <a:pPr rtl="0" fontAlgn="base"/>
            <a:r>
              <a:rPr lang="en-US" sz="1200" b="0" i="0" u="none" strike="noStrike" cap="none">
                <a:solidFill>
                  <a:schemeClr val="dk1"/>
                </a:solidFill>
                <a:effectLst/>
                <a:latin typeface="Calibri"/>
                <a:ea typeface="Calibri"/>
                <a:cs typeface="Calibri"/>
                <a:sym typeface="Calibri"/>
              </a:rPr>
              <a:t>Healthy behaviors: Participating in activities that don’t center on or include substance use</a:t>
            </a:r>
            <a:r>
              <a:rPr lang="en-GB" sz="1200" b="0" i="0" u="none" strike="noStrike" cap="none" dirty="0">
                <a:solidFill>
                  <a:schemeClr val="dk1"/>
                </a:solidFill>
                <a:effectLst/>
                <a:latin typeface="Calibri"/>
                <a:ea typeface="Calibri"/>
                <a:cs typeface="Calibri"/>
                <a:sym typeface="Calibri"/>
              </a:rPr>
              <a:t> </a:t>
            </a:r>
            <a:endParaRPr lang="en-GB" sz="1200" b="0" i="0" u="none" strike="noStrike" cap="none" dirty="0">
              <a:solidFill>
                <a:schemeClr val="dk1"/>
              </a:solidFill>
              <a:effectLst/>
              <a:latin typeface="Calibri"/>
              <a:ea typeface="Calibri"/>
              <a:cs typeface="Calibri"/>
            </a:endParaRPr>
          </a:p>
          <a:p>
            <a:pPr fontAlgn="base"/>
            <a:r>
              <a:rPr lang="en-US" sz="1200" b="0" i="0" u="none" strike="noStrike" cap="none" dirty="0">
                <a:solidFill>
                  <a:schemeClr val="dk1"/>
                </a:solidFill>
                <a:effectLst/>
                <a:latin typeface="Calibri"/>
                <a:ea typeface="Calibri"/>
                <a:cs typeface="Calibri"/>
                <a:sym typeface="Calibri"/>
              </a:rPr>
              <a:t>Model mindful </a:t>
            </a:r>
            <a:r>
              <a:rPr lang="en-US"/>
              <a:t>decision making</a:t>
            </a:r>
            <a:r>
              <a:rPr lang="en-US" sz="1200" b="0" i="0" u="none" strike="noStrike" cap="none" dirty="0">
                <a:solidFill>
                  <a:schemeClr val="dk1"/>
                </a:solidFill>
                <a:effectLst/>
                <a:latin typeface="Calibri"/>
                <a:ea typeface="Calibri"/>
                <a:cs typeface="Calibri"/>
                <a:sym typeface="Calibri"/>
              </a:rPr>
              <a:t>: Share why you do the things you do — and it doesn’t have to be about substance use</a:t>
            </a:r>
            <a:r>
              <a:rPr lang="en-GB" sz="1200" b="0" i="0" u="none" strike="noStrike" cap="none" dirty="0">
                <a:solidFill>
                  <a:schemeClr val="dk1"/>
                </a:solidFill>
                <a:effectLst/>
                <a:latin typeface="Calibri"/>
                <a:ea typeface="Calibri"/>
                <a:cs typeface="Calibri"/>
                <a:sym typeface="Calibri"/>
              </a:rPr>
              <a:t> </a:t>
            </a:r>
            <a:endParaRPr lang="en-GB" sz="1200" b="0" i="0" u="none" strike="noStrike" cap="none" dirty="0">
              <a:solidFill>
                <a:schemeClr val="dk1"/>
              </a:solidFill>
              <a:effectLst/>
              <a:latin typeface="Calibri"/>
              <a:ea typeface="Calibri"/>
              <a:cs typeface="Calibri"/>
            </a:endParaRPr>
          </a:p>
          <a:p>
            <a:pPr rtl="0" fontAlgn="base"/>
            <a:r>
              <a:rPr lang="en-US" sz="1200" b="0" i="0" u="none" strike="noStrike" cap="none">
                <a:solidFill>
                  <a:schemeClr val="dk1"/>
                </a:solidFill>
                <a:effectLst/>
                <a:latin typeface="Calibri"/>
                <a:ea typeface="Calibri"/>
                <a:cs typeface="Calibri"/>
                <a:sym typeface="Calibri"/>
              </a:rPr>
              <a:t>Show alternative ways forward, like helping kids find ways to say “No” without feeling self-conscious, such as saying you’re a designated driver, want to get up early the next day, or simply don’t use.</a:t>
            </a:r>
            <a:r>
              <a:rPr lang="en-GB" sz="1200" b="0" i="0" u="none" strike="noStrike" cap="none" dirty="0">
                <a:solidFill>
                  <a:schemeClr val="dk1"/>
                </a:solidFill>
                <a:effectLst/>
                <a:latin typeface="Calibri"/>
                <a:ea typeface="Calibri"/>
                <a:cs typeface="Calibri"/>
                <a:sym typeface="Calibri"/>
              </a:rPr>
              <a:t> </a:t>
            </a:r>
            <a:endParaRPr lang="en-GB" sz="1200" b="0" i="0" u="none" strike="noStrike" cap="none" dirty="0">
              <a:solidFill>
                <a:schemeClr val="dk1"/>
              </a:solidFill>
              <a:effectLst/>
              <a:latin typeface="Calibri"/>
              <a:ea typeface="Calibri"/>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2150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fontAlgn="base"/>
            <a:endParaRPr lang="en-GB" sz="1200" b="0" i="0" u="none" strike="noStrike" cap="none">
              <a:solidFill>
                <a:schemeClr val="dk1"/>
              </a:solidFill>
              <a:effectLst/>
              <a:latin typeface="Calibri"/>
              <a:ea typeface="Calibri"/>
              <a:cs typeface="Calibri"/>
              <a:sym typeface="Calibri"/>
            </a:endParaRPr>
          </a:p>
        </p:txBody>
      </p:sp>
      <p:sp>
        <p:nvSpPr>
          <p:cNvPr id="506" name="Google Shape;506;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4373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Why Small Talks Matter</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92184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E0DD6-B281-B587-C41D-6D3B3D9AEA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4A2CC8-6B27-1692-0C74-35072C10A5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CEB8F-0BEF-1FA7-1A98-46BF1C0B2BAD}"/>
              </a:ext>
            </a:extLst>
          </p:cNvPr>
          <p:cNvSpPr>
            <a:spLocks noGrp="1"/>
          </p:cNvSpPr>
          <p:nvPr>
            <p:ph type="body" idx="1"/>
          </p:nvPr>
        </p:nvSpPr>
        <p:spPr/>
        <p:txBody>
          <a:bodyPr/>
          <a:lstStyle/>
          <a:p>
            <a:r>
              <a:rPr lang="en-GB" sz="1200" b="0" i="0" u="none" strike="noStrike" cap="none">
                <a:solidFill>
                  <a:schemeClr val="dk1"/>
                </a:solidFill>
                <a:effectLst/>
                <a:latin typeface="Calibri"/>
                <a:ea typeface="Calibri"/>
                <a:cs typeface="Calibri"/>
                <a:sym typeface="Calibri"/>
              </a:rPr>
              <a:t>What’s a small talk? It’s nothing formal, nothing planned, and more important than you think.</a:t>
            </a:r>
            <a:endParaRPr lang="en-US"/>
          </a:p>
        </p:txBody>
      </p:sp>
      <p:sp>
        <p:nvSpPr>
          <p:cNvPr id="4" name="Slide Number Placeholder 3">
            <a:extLst>
              <a:ext uri="{FF2B5EF4-FFF2-40B4-BE49-F238E27FC236}">
                <a16:creationId xmlns:a16="http://schemas.microsoft.com/office/drawing/2014/main" id="{F8101395-38C2-2A73-2B40-7B9F7140F04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7344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A big formal talk is intimidating and doesn’t foster ongoing communication or trust. Having more casual small talks over time lets you take on different aspects of tough topics in small bites, giving everyone time to share, reflect and ask more questions. And research shows that parents and other caring adults are the most powerful influence on choices kids make about substance use.</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213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There are common reasons why adults avoid talking about challenging topics like substance use </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6230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cap="none">
                <a:solidFill>
                  <a:schemeClr val="dk1"/>
                </a:solidFill>
                <a:effectLst/>
                <a:latin typeface="Calibri"/>
                <a:ea typeface="Calibri"/>
                <a:cs typeface="Calibri"/>
                <a:sym typeface="Calibri"/>
              </a:rPr>
              <a:t>Kids form opinions about alcohol/drugs as early as age 8</a:t>
            </a:r>
            <a:r>
              <a:rPr lang="en-GB" sz="1200" b="0" i="0" u="none" strike="noStrike" cap="none">
                <a:solidFill>
                  <a:schemeClr val="dk1"/>
                </a:solidFill>
                <a:effectLst/>
                <a:latin typeface="Calibri"/>
                <a:ea typeface="Calibri"/>
                <a:cs typeface="Calibri"/>
                <a:sym typeface="Calibri"/>
              </a:rPr>
              <a:t> </a:t>
            </a:r>
          </a:p>
          <a:p>
            <a:pPr rtl="0" fontAlgn="base"/>
            <a:r>
              <a:rPr lang="en-US" sz="1200" b="0" i="0" u="none" strike="noStrike" cap="none">
                <a:solidFill>
                  <a:schemeClr val="dk1"/>
                </a:solidFill>
                <a:effectLst/>
                <a:latin typeface="Calibri"/>
                <a:ea typeface="Calibri"/>
                <a:cs typeface="Calibri"/>
                <a:sym typeface="Calibri"/>
              </a:rPr>
              <a:t>Talking to them from an early age encourages them to be open with you about their thoughts and experiences.</a:t>
            </a:r>
            <a:r>
              <a:rPr lang="en-GB" sz="1200" b="0" i="0" u="none" strike="noStrike" cap="none">
                <a:solidFill>
                  <a:schemeClr val="dk1"/>
                </a:solidFill>
                <a:effectLst/>
                <a:latin typeface="Calibri"/>
                <a:ea typeface="Calibri"/>
                <a:cs typeface="Calibri"/>
                <a:sym typeface="Calibri"/>
              </a:rPr>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043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4717D-6ACA-C928-4C98-A96C38B8EF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2156D-1C28-D38B-7D3C-6D922F10F2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54480D-D5DE-6B15-1698-6166DE5A3359}"/>
              </a:ext>
            </a:extLst>
          </p:cNvPr>
          <p:cNvSpPr>
            <a:spLocks noGrp="1"/>
          </p:cNvSpPr>
          <p:nvPr>
            <p:ph type="body" idx="1"/>
          </p:nvPr>
        </p:nvSpPr>
        <p:spPr/>
        <p:txBody>
          <a:bodyPr/>
          <a:lstStyle/>
          <a:p>
            <a:r>
              <a:rPr lang="en-GB" sz="1200" b="0" i="0" u="none" strike="noStrike" cap="none">
                <a:solidFill>
                  <a:schemeClr val="dk1"/>
                </a:solidFill>
                <a:effectLst/>
                <a:latin typeface="Calibri"/>
                <a:ea typeface="Calibri"/>
                <a:cs typeface="Calibri"/>
                <a:sym typeface="Calibri"/>
              </a:rPr>
              <a:t>Substance use is prevalent in the shows they watch, videos they see, and music they listen to. Alcohol companies alone spend $2 billion a year in advertising, and expose youths to an average of 3 alcohol ads a day.</a:t>
            </a:r>
            <a:endParaRPr lang="en-US"/>
          </a:p>
        </p:txBody>
      </p:sp>
      <p:sp>
        <p:nvSpPr>
          <p:cNvPr id="4" name="Slide Number Placeholder 3">
            <a:extLst>
              <a:ext uri="{FF2B5EF4-FFF2-40B4-BE49-F238E27FC236}">
                <a16:creationId xmlns:a16="http://schemas.microsoft.com/office/drawing/2014/main" id="{7437023C-5F87-289D-D11D-C2E95C5B1BD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6819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6FB9-9A0E-9291-9B97-043ACF8502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BF074-C52E-58A5-792B-EF0046692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3A347-F592-3A6F-1A47-FCDD5FD9296E}"/>
              </a:ext>
            </a:extLst>
          </p:cNvPr>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It can have an impact if you acknowledge your choices in the past were risky or something you regret can have an impact — and if there are consequences you feel comfortable sharing, those can really make an impact as well.</a:t>
            </a:r>
            <a:endParaRPr lang="en-US"/>
          </a:p>
        </p:txBody>
      </p:sp>
      <p:sp>
        <p:nvSpPr>
          <p:cNvPr id="4" name="Slide Number Placeholder 3">
            <a:extLst>
              <a:ext uri="{FF2B5EF4-FFF2-40B4-BE49-F238E27FC236}">
                <a16:creationId xmlns:a16="http://schemas.microsoft.com/office/drawing/2014/main" id="{9B1483AC-7DDC-8DFB-06E2-C2A426563BE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1118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72983CA-3FE0-15D2-9E18-DBB5B1F6975F}"/>
              </a:ext>
            </a:extLst>
          </p:cNvPr>
          <p:cNvSpPr>
            <a:spLocks noGrp="1"/>
          </p:cNvSpPr>
          <p:nvPr>
            <p:ph type="pic" sz="quarter" idx="13"/>
          </p:nvPr>
        </p:nvSpPr>
        <p:spPr>
          <a:xfrm>
            <a:off x="720435" y="4694416"/>
            <a:ext cx="2368137" cy="1123043"/>
          </a:xfrm>
          <a:solidFill>
            <a:schemeClr val="bg1"/>
          </a:solidFill>
        </p:spPr>
        <p:txBody>
          <a:bodyPr/>
          <a:lstStyle/>
          <a:p>
            <a:endParaRPr lang="en-US"/>
          </a:p>
        </p:txBody>
      </p:sp>
      <p:sp>
        <p:nvSpPr>
          <p:cNvPr id="2" name="Title 1">
            <a:extLst>
              <a:ext uri="{FF2B5EF4-FFF2-40B4-BE49-F238E27FC236}">
                <a16:creationId xmlns:a16="http://schemas.microsoft.com/office/drawing/2014/main" id="{9BAF712F-AD5E-2BFA-4496-57B1D78CE0CA}"/>
              </a:ext>
            </a:extLst>
          </p:cNvPr>
          <p:cNvSpPr>
            <a:spLocks noGrp="1"/>
          </p:cNvSpPr>
          <p:nvPr>
            <p:ph type="ctrTitle" hasCustomPrompt="1"/>
          </p:nvPr>
        </p:nvSpPr>
        <p:spPr>
          <a:xfrm>
            <a:off x="720435" y="1003610"/>
            <a:ext cx="5799117" cy="2306637"/>
          </a:xfrm>
          <a:prstGeom prst="rect">
            <a:avLst/>
          </a:prstGeom>
        </p:spPr>
        <p:txBody>
          <a:bodyPr anchor="b"/>
          <a:lstStyle>
            <a:lvl1pPr algn="l">
              <a:defRPr sz="8000"/>
            </a:lvl1pPr>
          </a:lstStyle>
          <a:p>
            <a:r>
              <a:rPr lang="en-US"/>
              <a:t>Welcome!</a:t>
            </a:r>
          </a:p>
        </p:txBody>
      </p:sp>
      <p:sp>
        <p:nvSpPr>
          <p:cNvPr id="3" name="Subtitle 2">
            <a:extLst>
              <a:ext uri="{FF2B5EF4-FFF2-40B4-BE49-F238E27FC236}">
                <a16:creationId xmlns:a16="http://schemas.microsoft.com/office/drawing/2014/main" id="{4E16F553-EA4C-FF9D-D401-D5C3934CD4E5}"/>
              </a:ext>
            </a:extLst>
          </p:cNvPr>
          <p:cNvSpPr>
            <a:spLocks noGrp="1"/>
          </p:cNvSpPr>
          <p:nvPr>
            <p:ph type="subTitle" idx="1"/>
          </p:nvPr>
        </p:nvSpPr>
        <p:spPr>
          <a:xfrm>
            <a:off x="720436" y="3483285"/>
            <a:ext cx="5799116" cy="112304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36373D51-A054-6BDC-DFBB-2EFDFAAB957C}"/>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4" name="Picture 3">
            <a:extLst>
              <a:ext uri="{FF2B5EF4-FFF2-40B4-BE49-F238E27FC236}">
                <a16:creationId xmlns:a16="http://schemas.microsoft.com/office/drawing/2014/main" id="{557FA7FB-F42B-63D3-A4BB-6769F698792E}"/>
              </a:ext>
            </a:extLst>
          </p:cNvPr>
          <p:cNvPicPr>
            <a:picLocks noChangeAspect="1"/>
          </p:cNvPicPr>
          <p:nvPr userDrawn="1"/>
        </p:nvPicPr>
        <p:blipFill>
          <a:blip r:embed="rId4"/>
          <a:stretch>
            <a:fillRect/>
          </a:stretch>
        </p:blipFill>
        <p:spPr>
          <a:xfrm>
            <a:off x="10119203" y="6350558"/>
            <a:ext cx="1622074" cy="401352"/>
          </a:xfrm>
          <a:prstGeom prst="rect">
            <a:avLst/>
          </a:prstGeom>
        </p:spPr>
      </p:pic>
    </p:spTree>
    <p:extLst>
      <p:ext uri="{BB962C8B-B14F-4D97-AF65-F5344CB8AC3E}">
        <p14:creationId xmlns:p14="http://schemas.microsoft.com/office/powerpoint/2010/main" val="3089898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4E70DD-1A6D-ACCD-CDC7-BFA3ECEE8DD5}"/>
              </a:ext>
            </a:extLst>
          </p:cNvPr>
          <p:cNvPicPr>
            <a:picLocks noChangeAspect="1"/>
          </p:cNvPicPr>
          <p:nvPr userDrawn="1"/>
        </p:nvPicPr>
        <p:blipFill>
          <a:blip r:embed="rId2"/>
          <a:stretch>
            <a:fillRect/>
          </a:stretch>
        </p:blipFill>
        <p:spPr>
          <a:xfrm>
            <a:off x="8046997" y="6450159"/>
            <a:ext cx="1540848" cy="301750"/>
          </a:xfrm>
          <a:prstGeom prst="rect">
            <a:avLst/>
          </a:prstGeom>
        </p:spPr>
      </p:pic>
      <p:pic>
        <p:nvPicPr>
          <p:cNvPr id="2" name="Picture 1">
            <a:extLst>
              <a:ext uri="{FF2B5EF4-FFF2-40B4-BE49-F238E27FC236}">
                <a16:creationId xmlns:a16="http://schemas.microsoft.com/office/drawing/2014/main" id="{B30ED51B-8008-CE19-7BA5-1D20FF9B2F80}"/>
              </a:ext>
            </a:extLst>
          </p:cNvPr>
          <p:cNvPicPr>
            <a:picLocks noChangeAspect="1"/>
          </p:cNvPicPr>
          <p:nvPr userDrawn="1"/>
        </p:nvPicPr>
        <p:blipFill>
          <a:blip r:embed="rId3"/>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516441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35322-C702-A98A-1A08-563DD827D3D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101364-499A-69DB-FC85-18EB0ED9B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4D3969-44DD-8B07-5C97-5C7E7C19FC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a:extLst>
              <a:ext uri="{FF2B5EF4-FFF2-40B4-BE49-F238E27FC236}">
                <a16:creationId xmlns:a16="http://schemas.microsoft.com/office/drawing/2014/main" id="{44E83D8E-6721-9849-4AAF-D05EB7727A9C}"/>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5" name="Picture 4">
            <a:extLst>
              <a:ext uri="{FF2B5EF4-FFF2-40B4-BE49-F238E27FC236}">
                <a16:creationId xmlns:a16="http://schemas.microsoft.com/office/drawing/2014/main" id="{B2CF44AA-7E1B-E333-D7C3-27BEAA664FC0}"/>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2834216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77681-5930-1B75-4E34-5EEF9AF137C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A18553-EBB9-FB0A-C85B-5131052315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E645CC-269E-19DC-4F8F-C2F268ADB0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a:extLst>
              <a:ext uri="{FF2B5EF4-FFF2-40B4-BE49-F238E27FC236}">
                <a16:creationId xmlns:a16="http://schemas.microsoft.com/office/drawing/2014/main" id="{3D863CF8-FBA3-CA1B-CFD6-6C9F229A7D65}"/>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5" name="Picture 4">
            <a:extLst>
              <a:ext uri="{FF2B5EF4-FFF2-40B4-BE49-F238E27FC236}">
                <a16:creationId xmlns:a16="http://schemas.microsoft.com/office/drawing/2014/main" id="{BF1C971C-BA1A-5534-AF5E-B2D29F73B829}"/>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3026760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E284-8DED-B5FD-D329-261B1BA71CA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55531E-595B-5739-AECE-2753B874F1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5ED42B56-68E5-A02D-B224-4AA199AC5E0A}"/>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4" name="Picture 3">
            <a:extLst>
              <a:ext uri="{FF2B5EF4-FFF2-40B4-BE49-F238E27FC236}">
                <a16:creationId xmlns:a16="http://schemas.microsoft.com/office/drawing/2014/main" id="{D0A1E341-1B32-AAD1-2EE4-B7E1F3DD67BF}"/>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1535834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413A09-62BA-7F31-9874-3663D8DA52C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BC13C1-9F42-1B25-9DF0-DDD091D9C3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D08CAF24-81B0-57B4-65DC-139CC378AEB8}"/>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4" name="Picture 3">
            <a:extLst>
              <a:ext uri="{FF2B5EF4-FFF2-40B4-BE49-F238E27FC236}">
                <a16:creationId xmlns:a16="http://schemas.microsoft.com/office/drawing/2014/main" id="{A5511E90-F565-EBCE-D11C-A025727B4DF1}"/>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3420927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C242A-D9AF-188B-8DA1-2EF6F4EA95BB}"/>
              </a:ext>
            </a:extLst>
          </p:cNvPr>
          <p:cNvSpPr>
            <a:spLocks noGrp="1"/>
          </p:cNvSpPr>
          <p:nvPr>
            <p:ph type="title"/>
          </p:nvPr>
        </p:nvSpPr>
        <p:spPr>
          <a:xfrm>
            <a:off x="838200" y="365125"/>
            <a:ext cx="6572003" cy="1325563"/>
          </a:xfrm>
          <a:prstGeom prst="rect">
            <a:avLst/>
          </a:prstGeom>
        </p:spPr>
        <p:txBody>
          <a:bodyPr/>
          <a:lstStyle>
            <a:lvl1pPr>
              <a:defRPr>
                <a:solidFill>
                  <a:srgbClr val="E5EEA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24FFBE9-7777-A546-3F5D-7EFF471DF6DA}"/>
              </a:ext>
            </a:extLst>
          </p:cNvPr>
          <p:cNvSpPr>
            <a:spLocks noGrp="1"/>
          </p:cNvSpPr>
          <p:nvPr>
            <p:ph idx="1"/>
          </p:nvPr>
        </p:nvSpPr>
        <p:spPr>
          <a:xfrm>
            <a:off x="838200" y="1825625"/>
            <a:ext cx="6572003"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52BB0BA-12B4-8817-E98F-3122E895BE8E}"/>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5" name="Picture 4">
            <a:extLst>
              <a:ext uri="{FF2B5EF4-FFF2-40B4-BE49-F238E27FC236}">
                <a16:creationId xmlns:a16="http://schemas.microsoft.com/office/drawing/2014/main" id="{F9B4CFDB-A876-E0A3-C436-1D99EC8AACC0}"/>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890837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C242A-D9AF-188B-8DA1-2EF6F4EA95BB}"/>
              </a:ext>
            </a:extLst>
          </p:cNvPr>
          <p:cNvSpPr>
            <a:spLocks noGrp="1"/>
          </p:cNvSpPr>
          <p:nvPr>
            <p:ph type="title"/>
          </p:nvPr>
        </p:nvSpPr>
        <p:spPr>
          <a:xfrm>
            <a:off x="838200" y="2350335"/>
            <a:ext cx="6572003" cy="1325563"/>
          </a:xfrm>
          <a:prstGeom prst="rect">
            <a:avLst/>
          </a:prstGeom>
        </p:spPr>
        <p:txBody>
          <a:bodyPr/>
          <a:lstStyle>
            <a:lvl1pPr>
              <a:defRPr>
                <a:solidFill>
                  <a:srgbClr val="E5EEA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24FFBE9-7777-A546-3F5D-7EFF471DF6DA}"/>
              </a:ext>
            </a:extLst>
          </p:cNvPr>
          <p:cNvSpPr>
            <a:spLocks noGrp="1"/>
          </p:cNvSpPr>
          <p:nvPr>
            <p:ph idx="1"/>
          </p:nvPr>
        </p:nvSpPr>
        <p:spPr>
          <a:xfrm>
            <a:off x="838200" y="3810835"/>
            <a:ext cx="6572003" cy="2397460"/>
          </a:xfrm>
        </p:spPr>
        <p:txBody>
          <a:bodyPr/>
          <a:lstStyle>
            <a:lvl1pPr>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52BB0BA-12B4-8817-E98F-3122E895BE8E}"/>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5" name="Picture 4">
            <a:extLst>
              <a:ext uri="{FF2B5EF4-FFF2-40B4-BE49-F238E27FC236}">
                <a16:creationId xmlns:a16="http://schemas.microsoft.com/office/drawing/2014/main" id="{BABFF3A9-03D7-CC6F-E2CB-CD3B0DF70EDE}"/>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2843236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0ECBB-A7EE-DE2C-1263-FFA1CB4C4125}"/>
              </a:ext>
            </a:extLst>
          </p:cNvPr>
          <p:cNvSpPr>
            <a:spLocks noGrp="1"/>
          </p:cNvSpPr>
          <p:nvPr>
            <p:ph type="title"/>
          </p:nvPr>
        </p:nvSpPr>
        <p:spPr>
          <a:xfrm>
            <a:off x="831850" y="1709738"/>
            <a:ext cx="10515600" cy="2852737"/>
          </a:xfrm>
          <a:prstGeom prst="rect">
            <a:avLst/>
          </a:prstGeom>
        </p:spPr>
        <p:txBody>
          <a:bodyPr anchor="b"/>
          <a:lstStyle>
            <a:lvl1pPr>
              <a:defRPr sz="6000">
                <a:solidFill>
                  <a:srgbClr val="E5EEA5"/>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0B3371-0D26-80E7-A46C-B3C1302E314B}"/>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9BB62563-6C3A-28DE-C40E-7D591C2AFE35}"/>
              </a:ext>
            </a:extLst>
          </p:cNvPr>
          <p:cNvPicPr>
            <a:picLocks noChangeAspect="1"/>
          </p:cNvPicPr>
          <p:nvPr userDrawn="1"/>
        </p:nvPicPr>
        <p:blipFill>
          <a:blip r:embed="rId3"/>
          <a:srcRect/>
          <a:stretch/>
        </p:blipFill>
        <p:spPr>
          <a:xfrm>
            <a:off x="10104276" y="6450159"/>
            <a:ext cx="1243174" cy="300848"/>
          </a:xfrm>
          <a:prstGeom prst="rect">
            <a:avLst/>
          </a:prstGeom>
        </p:spPr>
      </p:pic>
      <p:pic>
        <p:nvPicPr>
          <p:cNvPr id="8" name="Picture 7">
            <a:extLst>
              <a:ext uri="{FF2B5EF4-FFF2-40B4-BE49-F238E27FC236}">
                <a16:creationId xmlns:a16="http://schemas.microsoft.com/office/drawing/2014/main" id="{DF70D2FD-C8AE-9692-1C4C-CBB5B55F28C3}"/>
              </a:ext>
            </a:extLst>
          </p:cNvPr>
          <p:cNvPicPr>
            <a:picLocks noChangeAspect="1"/>
          </p:cNvPicPr>
          <p:nvPr userDrawn="1"/>
        </p:nvPicPr>
        <p:blipFill>
          <a:blip r:embed="rId4"/>
          <a:srcRect/>
          <a:stretch/>
        </p:blipFill>
        <p:spPr>
          <a:xfrm>
            <a:off x="8066955" y="6450159"/>
            <a:ext cx="1500932" cy="301750"/>
          </a:xfrm>
          <a:prstGeom prst="rect">
            <a:avLst/>
          </a:prstGeom>
        </p:spPr>
      </p:pic>
    </p:spTree>
    <p:extLst>
      <p:ext uri="{BB962C8B-B14F-4D97-AF65-F5344CB8AC3E}">
        <p14:creationId xmlns:p14="http://schemas.microsoft.com/office/powerpoint/2010/main" val="388239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0ECBB-A7EE-DE2C-1263-FFA1CB4C4125}"/>
              </a:ext>
            </a:extLst>
          </p:cNvPr>
          <p:cNvSpPr>
            <a:spLocks noGrp="1"/>
          </p:cNvSpPr>
          <p:nvPr>
            <p:ph type="title" hasCustomPrompt="1"/>
          </p:nvPr>
        </p:nvSpPr>
        <p:spPr>
          <a:xfrm>
            <a:off x="1567543" y="272824"/>
            <a:ext cx="5842660" cy="2852737"/>
          </a:xfrm>
          <a:prstGeom prst="rect">
            <a:avLst/>
          </a:prstGeom>
        </p:spPr>
        <p:txBody>
          <a:bodyPr anchor="b"/>
          <a:lstStyle>
            <a:lvl1pPr>
              <a:defRPr sz="6000">
                <a:solidFill>
                  <a:srgbClr val="E5EEA5"/>
                </a:solidFill>
              </a:defRPr>
            </a:lvl1pPr>
          </a:lstStyle>
          <a:p>
            <a:r>
              <a:rPr lang="en-US"/>
              <a:t>Thank you!</a:t>
            </a:r>
          </a:p>
        </p:txBody>
      </p:sp>
      <p:sp>
        <p:nvSpPr>
          <p:cNvPr id="3" name="Text Placeholder 2">
            <a:extLst>
              <a:ext uri="{FF2B5EF4-FFF2-40B4-BE49-F238E27FC236}">
                <a16:creationId xmlns:a16="http://schemas.microsoft.com/office/drawing/2014/main" id="{DA0B3371-0D26-80E7-A46C-B3C1302E314B}"/>
              </a:ext>
            </a:extLst>
          </p:cNvPr>
          <p:cNvSpPr>
            <a:spLocks noGrp="1"/>
          </p:cNvSpPr>
          <p:nvPr>
            <p:ph type="body" idx="1" hasCustomPrompt="1"/>
          </p:nvPr>
        </p:nvSpPr>
        <p:spPr>
          <a:xfrm>
            <a:off x="1567543" y="3125561"/>
            <a:ext cx="5842660" cy="1500187"/>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Any questions?</a:t>
            </a:r>
          </a:p>
        </p:txBody>
      </p:sp>
      <p:pic>
        <p:nvPicPr>
          <p:cNvPr id="5" name="Picture 4">
            <a:extLst>
              <a:ext uri="{FF2B5EF4-FFF2-40B4-BE49-F238E27FC236}">
                <a16:creationId xmlns:a16="http://schemas.microsoft.com/office/drawing/2014/main" id="{95E8CECB-74D4-493E-564F-800E87F6E9F4}"/>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7" name="Picture 6">
            <a:extLst>
              <a:ext uri="{FF2B5EF4-FFF2-40B4-BE49-F238E27FC236}">
                <a16:creationId xmlns:a16="http://schemas.microsoft.com/office/drawing/2014/main" id="{6207E851-FF6D-6920-2183-C35AD5EDD58F}"/>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887800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B5C5-66C1-86E3-B4D3-235952588B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0C0059-58FD-E68F-2807-92BEB6B862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7982D6-20D7-BFF6-66E1-DDDAAE0FA0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A809F726-7987-4315-580E-EDFD86A28F43}"/>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5" name="Picture 4">
            <a:extLst>
              <a:ext uri="{FF2B5EF4-FFF2-40B4-BE49-F238E27FC236}">
                <a16:creationId xmlns:a16="http://schemas.microsoft.com/office/drawing/2014/main" id="{B8583BD8-6571-2CA1-5CE5-D576707C3FF0}"/>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79517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F1825-D6C3-D9AE-FB04-967D27A6FC0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D735223-6080-8F7B-69EA-7861B28931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6B369A-F2C1-5ADA-EC82-5C966DA18D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2A0C49-2C7B-EC91-A7AD-A0C851A0E1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8286AE-ADC5-45CE-47FB-641A8B4B8B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D6E418B2-9207-54F3-D118-C49AD97BAC1F}"/>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7" name="Picture 6">
            <a:extLst>
              <a:ext uri="{FF2B5EF4-FFF2-40B4-BE49-F238E27FC236}">
                <a16:creationId xmlns:a16="http://schemas.microsoft.com/office/drawing/2014/main" id="{1DF251CD-AD74-979F-88DE-BAE0C12B5EF3}"/>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9093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F7673-2A8A-81C7-F0D4-064B0E74183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7" name="Picture 6">
            <a:extLst>
              <a:ext uri="{FF2B5EF4-FFF2-40B4-BE49-F238E27FC236}">
                <a16:creationId xmlns:a16="http://schemas.microsoft.com/office/drawing/2014/main" id="{D822B39E-CF8A-19C0-0738-DA17CF6FA9E4}"/>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3" name="Picture 2">
            <a:extLst>
              <a:ext uri="{FF2B5EF4-FFF2-40B4-BE49-F238E27FC236}">
                <a16:creationId xmlns:a16="http://schemas.microsoft.com/office/drawing/2014/main" id="{57E6E020-C27A-4648-BA4F-04CDD85FE140}"/>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4030334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F7673-2A8A-81C7-F0D4-064B0E74183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7" name="Picture 6">
            <a:extLst>
              <a:ext uri="{FF2B5EF4-FFF2-40B4-BE49-F238E27FC236}">
                <a16:creationId xmlns:a16="http://schemas.microsoft.com/office/drawing/2014/main" id="{D822B39E-CF8A-19C0-0738-DA17CF6FA9E4}"/>
              </a:ext>
            </a:extLst>
          </p:cNvPr>
          <p:cNvPicPr>
            <a:picLocks noChangeAspect="1"/>
          </p:cNvPicPr>
          <p:nvPr userDrawn="1"/>
        </p:nvPicPr>
        <p:blipFill>
          <a:blip r:embed="rId3"/>
          <a:stretch>
            <a:fillRect/>
          </a:stretch>
        </p:blipFill>
        <p:spPr>
          <a:xfrm>
            <a:off x="8046997" y="6450159"/>
            <a:ext cx="1540848" cy="301750"/>
          </a:xfrm>
          <a:prstGeom prst="rect">
            <a:avLst/>
          </a:prstGeom>
        </p:spPr>
      </p:pic>
      <p:pic>
        <p:nvPicPr>
          <p:cNvPr id="3" name="Picture 2">
            <a:extLst>
              <a:ext uri="{FF2B5EF4-FFF2-40B4-BE49-F238E27FC236}">
                <a16:creationId xmlns:a16="http://schemas.microsoft.com/office/drawing/2014/main" id="{FBCB789A-A0AE-E296-EDAF-F125358BBDF9}"/>
              </a:ext>
            </a:extLst>
          </p:cNvPr>
          <p:cNvPicPr>
            <a:picLocks noChangeAspect="1"/>
          </p:cNvPicPr>
          <p:nvPr userDrawn="1"/>
        </p:nvPicPr>
        <p:blipFill>
          <a:blip r:embed="rId4"/>
          <a:stretch>
            <a:fillRect/>
          </a:stretch>
        </p:blipFill>
        <p:spPr>
          <a:xfrm>
            <a:off x="10119204" y="6453137"/>
            <a:ext cx="1234596" cy="298772"/>
          </a:xfrm>
          <a:prstGeom prst="rect">
            <a:avLst/>
          </a:prstGeom>
        </p:spPr>
      </p:pic>
    </p:spTree>
    <p:extLst>
      <p:ext uri="{BB962C8B-B14F-4D97-AF65-F5344CB8AC3E}">
        <p14:creationId xmlns:p14="http://schemas.microsoft.com/office/powerpoint/2010/main" val="2313458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5EEA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546F1B-1BF0-C196-857D-6D8A809CC9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Placeholder 12">
            <a:extLst>
              <a:ext uri="{FF2B5EF4-FFF2-40B4-BE49-F238E27FC236}">
                <a16:creationId xmlns:a16="http://schemas.microsoft.com/office/drawing/2014/main" id="{72CEFC21-5D69-D2CC-180A-0E3005A152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45525867"/>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65" r:id="rId3"/>
    <p:sldLayoutId id="2147483655" r:id="rId4"/>
    <p:sldLayoutId id="2147483664" r:id="rId5"/>
    <p:sldLayoutId id="2147483656" r:id="rId6"/>
    <p:sldLayoutId id="2147483657" r:id="rId7"/>
    <p:sldLayoutId id="2147483658" r:id="rId8"/>
    <p:sldLayoutId id="2147483666" r:id="rId9"/>
    <p:sldLayoutId id="2147483659" r:id="rId10"/>
    <p:sldLayoutId id="2147483660"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b="1" kern="1200">
          <a:solidFill>
            <a:srgbClr val="31428E"/>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1191CABE-432E-FE3A-F758-A11722BDEAB8}"/>
            </a:ext>
          </a:extLst>
        </p:cNvPr>
        <p:cNvGrpSpPr/>
        <p:nvPr/>
      </p:nvGrpSpPr>
      <p:grpSpPr>
        <a:xfrm>
          <a:off x="0" y="0"/>
          <a:ext cx="0" cy="0"/>
          <a:chOff x="0" y="0"/>
          <a:chExt cx="0" cy="0"/>
        </a:xfrm>
      </p:grpSpPr>
      <p:sp>
        <p:nvSpPr>
          <p:cNvPr id="78" name="Google Shape;78;p7">
            <a:extLst>
              <a:ext uri="{FF2B5EF4-FFF2-40B4-BE49-F238E27FC236}">
                <a16:creationId xmlns:a16="http://schemas.microsoft.com/office/drawing/2014/main" id="{9526FAE1-E36A-5A80-D57E-CE51BA5CECDB}"/>
              </a:ext>
            </a:extLst>
          </p:cNvPr>
          <p:cNvSpPr/>
          <p:nvPr/>
        </p:nvSpPr>
        <p:spPr>
          <a:xfrm>
            <a:off x="3777889" y="704541"/>
            <a:ext cx="2862103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 name="Google Shape;79;p7">
            <a:extLst>
              <a:ext uri="{FF2B5EF4-FFF2-40B4-BE49-F238E27FC236}">
                <a16:creationId xmlns:a16="http://schemas.microsoft.com/office/drawing/2014/main" id="{09C0E80D-C407-5E3D-536E-7240A26D12EE}"/>
              </a:ext>
            </a:extLst>
          </p:cNvPr>
          <p:cNvSpPr/>
          <p:nvPr/>
        </p:nvSpPr>
        <p:spPr>
          <a:xfrm>
            <a:off x="6285053" y="3697047"/>
            <a:ext cx="12192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 name="Google Shape;80;p7">
            <a:extLst>
              <a:ext uri="{FF2B5EF4-FFF2-40B4-BE49-F238E27FC236}">
                <a16:creationId xmlns:a16="http://schemas.microsoft.com/office/drawing/2014/main" id="{FB86A5ED-3B6A-B9DE-8C60-47E34485CC27}"/>
              </a:ext>
            </a:extLst>
          </p:cNvPr>
          <p:cNvSpPr/>
          <p:nvPr/>
        </p:nvSpPr>
        <p:spPr>
          <a:xfrm>
            <a:off x="5295900" y="3695532"/>
            <a:ext cx="12192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81;p7">
            <a:extLst>
              <a:ext uri="{FF2B5EF4-FFF2-40B4-BE49-F238E27FC236}">
                <a16:creationId xmlns:a16="http://schemas.microsoft.com/office/drawing/2014/main" id="{71B57A7B-9B32-9707-16A8-B389865F14A5}"/>
              </a:ext>
            </a:extLst>
          </p:cNvPr>
          <p:cNvSpPr/>
          <p:nvPr/>
        </p:nvSpPr>
        <p:spPr>
          <a:xfrm>
            <a:off x="7261506" y="3694018"/>
            <a:ext cx="12192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82;p7">
            <a:extLst>
              <a:ext uri="{FF2B5EF4-FFF2-40B4-BE49-F238E27FC236}">
                <a16:creationId xmlns:a16="http://schemas.microsoft.com/office/drawing/2014/main" id="{1AD9674E-8282-3CC0-EDF9-90FDAD491F00}"/>
              </a:ext>
            </a:extLst>
          </p:cNvPr>
          <p:cNvSpPr/>
          <p:nvPr/>
        </p:nvSpPr>
        <p:spPr>
          <a:xfrm>
            <a:off x="6423306" y="3286038"/>
            <a:ext cx="12192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83;p7">
            <a:extLst>
              <a:ext uri="{FF2B5EF4-FFF2-40B4-BE49-F238E27FC236}">
                <a16:creationId xmlns:a16="http://schemas.microsoft.com/office/drawing/2014/main" id="{81EF267C-274C-9BB0-B03D-5A001EEE2C96}"/>
              </a:ext>
            </a:extLst>
          </p:cNvPr>
          <p:cNvSpPr/>
          <p:nvPr/>
        </p:nvSpPr>
        <p:spPr>
          <a:xfrm>
            <a:off x="7850609" y="3571962"/>
            <a:ext cx="12192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84;p7">
            <a:extLst>
              <a:ext uri="{FF2B5EF4-FFF2-40B4-BE49-F238E27FC236}">
                <a16:creationId xmlns:a16="http://schemas.microsoft.com/office/drawing/2014/main" id="{14E79683-8CFF-7D6A-32B5-F92AE47B625D}"/>
              </a:ext>
            </a:extLst>
          </p:cNvPr>
          <p:cNvSpPr/>
          <p:nvPr/>
        </p:nvSpPr>
        <p:spPr>
          <a:xfrm>
            <a:off x="4895850" y="4481919"/>
            <a:ext cx="12192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TextBox 8">
            <a:extLst>
              <a:ext uri="{FF2B5EF4-FFF2-40B4-BE49-F238E27FC236}">
                <a16:creationId xmlns:a16="http://schemas.microsoft.com/office/drawing/2014/main" id="{C5FDBF49-D0EF-192A-F5C6-E84D10874F9E}"/>
              </a:ext>
            </a:extLst>
          </p:cNvPr>
          <p:cNvSpPr txBox="1"/>
          <p:nvPr/>
        </p:nvSpPr>
        <p:spPr>
          <a:xfrm>
            <a:off x="499229" y="3759364"/>
            <a:ext cx="6557320" cy="184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u="none" strike="noStrike" kern="1200" cap="none" spc="0" normalizeH="0" baseline="0" noProof="0" dirty="0">
                <a:ln>
                  <a:noFill/>
                </a:ln>
                <a:solidFill>
                  <a:srgbClr val="31428E"/>
                </a:solidFill>
                <a:effectLst/>
                <a:uLnTx/>
                <a:uFillTx/>
                <a:latin typeface="+mn-lt"/>
                <a:ea typeface="Helvetica Neue Medium" panose="02000503000000020004" pitchFamily="2" charset="0"/>
                <a:cs typeface="Helvetica Neue Medium" panose="02000503000000020004" pitchFamily="2" charset="0"/>
              </a:rPr>
              <a:t>Small Talks: Start Talking to Kids </a:t>
            </a:r>
            <a:r>
              <a:rPr lang="en-US" sz="3800" b="1" kern="1200" dirty="0">
                <a:solidFill>
                  <a:srgbClr val="31428E"/>
                </a:solidFill>
                <a:latin typeface="+mn-lt"/>
                <a:ea typeface="Helvetica Neue Medium" panose="02000503000000020004" pitchFamily="2" charset="0"/>
                <a:cs typeface="Helvetica Neue Medium" panose="02000503000000020004" pitchFamily="2" charset="0"/>
              </a:rPr>
              <a:t>A</a:t>
            </a:r>
            <a:r>
              <a:rPr kumimoji="0" lang="en-US" sz="3800" b="1" u="none" strike="noStrike" kern="1200" cap="none" spc="0" normalizeH="0" baseline="0" noProof="0" dirty="0">
                <a:ln>
                  <a:noFill/>
                </a:ln>
                <a:solidFill>
                  <a:srgbClr val="31428E"/>
                </a:solidFill>
                <a:effectLst/>
                <a:uLnTx/>
                <a:uFillTx/>
                <a:latin typeface="+mn-lt"/>
                <a:ea typeface="Helvetica Neue Medium" panose="02000503000000020004" pitchFamily="2" charset="0"/>
                <a:cs typeface="Helvetica Neue Medium" panose="02000503000000020004" pitchFamily="2" charset="0"/>
              </a:rPr>
              <a:t>bout the Impacts of Substance Use</a:t>
            </a:r>
          </a:p>
        </p:txBody>
      </p:sp>
      <p:sp>
        <p:nvSpPr>
          <p:cNvPr id="4" name="Title 2">
            <a:extLst>
              <a:ext uri="{FF2B5EF4-FFF2-40B4-BE49-F238E27FC236}">
                <a16:creationId xmlns:a16="http://schemas.microsoft.com/office/drawing/2014/main" id="{6B88FF16-939A-8C8C-2F41-B4843D6379E8}"/>
              </a:ext>
            </a:extLst>
          </p:cNvPr>
          <p:cNvSpPr>
            <a:spLocks noGrp="1"/>
          </p:cNvSpPr>
          <p:nvPr>
            <p:ph type="ctrTitle"/>
          </p:nvPr>
        </p:nvSpPr>
        <p:spPr>
          <a:xfrm>
            <a:off x="720435" y="1326552"/>
            <a:ext cx="6787948" cy="2245400"/>
          </a:xfrm>
        </p:spPr>
        <p:txBody>
          <a:bodyPr>
            <a:noAutofit/>
          </a:bodyPr>
          <a:lstStyle/>
          <a:p>
            <a:r>
              <a:rPr lang="en-US"/>
              <a:t>Relax. Talk.</a:t>
            </a:r>
            <a:br>
              <a:rPr lang="en-US"/>
            </a:br>
            <a:r>
              <a:rPr lang="en-US"/>
              <a:t>Listen. Repeat.</a:t>
            </a:r>
          </a:p>
        </p:txBody>
      </p:sp>
      <p:sp>
        <p:nvSpPr>
          <p:cNvPr id="3" name="Rectangle 2">
            <a:extLst>
              <a:ext uri="{FF2B5EF4-FFF2-40B4-BE49-F238E27FC236}">
                <a16:creationId xmlns:a16="http://schemas.microsoft.com/office/drawing/2014/main" id="{F8DB0C4F-53BD-9D75-1E0D-93D7B5ADCF0D}"/>
              </a:ext>
            </a:extLst>
          </p:cNvPr>
          <p:cNvSpPr/>
          <p:nvPr/>
        </p:nvSpPr>
        <p:spPr>
          <a:xfrm>
            <a:off x="8749762" y="5245525"/>
            <a:ext cx="2242088" cy="8214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966E8DE-1B57-70F1-5A50-F689EABBA837}"/>
              </a:ext>
            </a:extLst>
          </p:cNvPr>
          <p:cNvSpPr/>
          <p:nvPr/>
        </p:nvSpPr>
        <p:spPr>
          <a:xfrm>
            <a:off x="8950056" y="5146966"/>
            <a:ext cx="1841500" cy="1018525"/>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Tree>
    <p:extLst>
      <p:ext uri="{BB962C8B-B14F-4D97-AF65-F5344CB8AC3E}">
        <p14:creationId xmlns:p14="http://schemas.microsoft.com/office/powerpoint/2010/main" val="319820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40D83-4464-D2CE-A5FB-DF21A6D5855A}"/>
              </a:ext>
            </a:extLst>
          </p:cNvPr>
          <p:cNvSpPr>
            <a:spLocks noGrp="1"/>
          </p:cNvSpPr>
          <p:nvPr>
            <p:ph type="title"/>
          </p:nvPr>
        </p:nvSpPr>
        <p:spPr/>
        <p:txBody>
          <a:bodyPr>
            <a:normAutofit/>
          </a:bodyPr>
          <a:lstStyle/>
          <a:p>
            <a:r>
              <a:rPr lang="en-US" sz="4600" dirty="0"/>
              <a:t>How to Start the Conversation </a:t>
            </a:r>
          </a:p>
        </p:txBody>
      </p:sp>
    </p:spTree>
    <p:extLst>
      <p:ext uri="{BB962C8B-B14F-4D97-AF65-F5344CB8AC3E}">
        <p14:creationId xmlns:p14="http://schemas.microsoft.com/office/powerpoint/2010/main" val="4075837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35A39-FCFE-D5F8-ADDF-1A105E21415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43E0499-DC3F-CEAD-E447-310708CA1A00}"/>
              </a:ext>
            </a:extLst>
          </p:cNvPr>
          <p:cNvSpPr>
            <a:spLocks noGrp="1"/>
          </p:cNvSpPr>
          <p:nvPr>
            <p:ph idx="1"/>
          </p:nvPr>
        </p:nvSpPr>
        <p:spPr>
          <a:xfrm>
            <a:off x="838200" y="2207114"/>
            <a:ext cx="5056414" cy="3041877"/>
          </a:xfrm>
        </p:spPr>
        <p:txBody>
          <a:bodyPr>
            <a:noAutofit/>
          </a:bodyPr>
          <a:lstStyle/>
          <a:p>
            <a:r>
              <a:rPr lang="en-US" dirty="0"/>
              <a:t>Nervous is normal — the stakes feel high. </a:t>
            </a:r>
          </a:p>
          <a:p>
            <a:r>
              <a:rPr lang="en-US" dirty="0"/>
              <a:t>You don’t have to be an expert, just patient and non-judgmental. </a:t>
            </a:r>
          </a:p>
          <a:p>
            <a:r>
              <a:rPr lang="en-US" dirty="0"/>
              <a:t>It can just be one or two questions. </a:t>
            </a:r>
          </a:p>
          <a:p>
            <a:r>
              <a:rPr lang="en-US" dirty="0"/>
              <a:t>Above all: Listen more than you talk. </a:t>
            </a:r>
          </a:p>
        </p:txBody>
      </p:sp>
      <p:sp>
        <p:nvSpPr>
          <p:cNvPr id="7" name="Round Same Side Corner Rectangle 8">
            <a:extLst>
              <a:ext uri="{FF2B5EF4-FFF2-40B4-BE49-F238E27FC236}">
                <a16:creationId xmlns:a16="http://schemas.microsoft.com/office/drawing/2014/main" id="{69048550-A5D2-5038-4658-7BCE553C403D}"/>
              </a:ext>
            </a:extLst>
          </p:cNvPr>
          <p:cNvSpPr/>
          <p:nvPr/>
        </p:nvSpPr>
        <p:spPr>
          <a:xfrm rot="16200000">
            <a:off x="6729986" y="382323"/>
            <a:ext cx="4828032" cy="6095998"/>
          </a:xfrm>
          <a:prstGeom prst="round2SameRect">
            <a:avLst/>
          </a:prstGeom>
          <a:blipFill dpi="0" rotWithShape="0">
            <a:blip r:embed="rId3"/>
            <a:srcRect/>
            <a:stretch>
              <a:fillRect l="-12250" t="-6818" r="-15250" b="-681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799A47-8423-C652-3E67-8CA0EA614F66}"/>
              </a:ext>
            </a:extLst>
          </p:cNvPr>
          <p:cNvSpPr txBox="1">
            <a:spLocks/>
          </p:cNvSpPr>
          <p:nvPr/>
        </p:nvSpPr>
        <p:spPr>
          <a:xfrm>
            <a:off x="838200" y="681038"/>
            <a:ext cx="5459188" cy="11919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5EEA5"/>
                </a:solidFill>
                <a:latin typeface="Aptos Display" panose="020B0004020202020204" pitchFamily="34" charset="0"/>
                <a:ea typeface="+mj-ea"/>
                <a:cs typeface="+mj-cs"/>
              </a:defRPr>
            </a:lvl1pPr>
          </a:lstStyle>
          <a:p>
            <a:pPr>
              <a:buClrTx/>
              <a:buFontTx/>
            </a:pPr>
            <a:r>
              <a:rPr lang="en-US" sz="4600" dirty="0"/>
              <a:t>You Got This</a:t>
            </a:r>
          </a:p>
        </p:txBody>
      </p:sp>
    </p:spTree>
    <p:extLst>
      <p:ext uri="{BB962C8B-B14F-4D97-AF65-F5344CB8AC3E}">
        <p14:creationId xmlns:p14="http://schemas.microsoft.com/office/powerpoint/2010/main" val="2942226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7222F-6296-99FE-6671-ED04F95F3300}"/>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94B4238B-CE84-DA5D-9005-1B224C0A69B8}"/>
              </a:ext>
            </a:extLst>
          </p:cNvPr>
          <p:cNvSpPr>
            <a:spLocks noGrp="1"/>
          </p:cNvSpPr>
          <p:nvPr>
            <p:ph type="title"/>
          </p:nvPr>
        </p:nvSpPr>
        <p:spPr>
          <a:xfrm>
            <a:off x="838200" y="658368"/>
            <a:ext cx="6623956" cy="1325563"/>
          </a:xfrm>
        </p:spPr>
        <p:txBody>
          <a:bodyPr>
            <a:noAutofit/>
          </a:bodyPr>
          <a:lstStyle/>
          <a:p>
            <a:r>
              <a:rPr lang="en-US" sz="4600" dirty="0"/>
              <a:t>Start the Conversation with Children Aged 5 to 7 </a:t>
            </a:r>
          </a:p>
        </p:txBody>
      </p:sp>
      <p:sp>
        <p:nvSpPr>
          <p:cNvPr id="15" name="Content Placeholder 5">
            <a:extLst>
              <a:ext uri="{FF2B5EF4-FFF2-40B4-BE49-F238E27FC236}">
                <a16:creationId xmlns:a16="http://schemas.microsoft.com/office/drawing/2014/main" id="{387D487D-7B3D-C7E7-24E6-9B5C91EEAB01}"/>
              </a:ext>
            </a:extLst>
          </p:cNvPr>
          <p:cNvSpPr txBox="1">
            <a:spLocks/>
          </p:cNvSpPr>
          <p:nvPr/>
        </p:nvSpPr>
        <p:spPr>
          <a:xfrm>
            <a:off x="838200" y="2258568"/>
            <a:ext cx="6052457"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buClr>
                <a:srgbClr val="31428E"/>
              </a:buClr>
            </a:pPr>
            <a:r>
              <a:rPr lang="en-US" dirty="0"/>
              <a:t>“Why do you think someone would try drugs?”</a:t>
            </a:r>
            <a:r>
              <a:rPr lang="en-GB" dirty="0"/>
              <a:t> </a:t>
            </a:r>
          </a:p>
          <a:p>
            <a:pPr fontAlgn="base">
              <a:buClr>
                <a:srgbClr val="31428E"/>
              </a:buClr>
            </a:pPr>
            <a:r>
              <a:rPr lang="en-US" dirty="0"/>
              <a:t>“Why do you think some substances are illegal — and why kids under the age of 21 </a:t>
            </a:r>
            <a:r>
              <a:rPr lang="en-US" i="1" dirty="0"/>
              <a:t>especially</a:t>
            </a:r>
            <a:r>
              <a:rPr lang="en-US" dirty="0"/>
              <a:t> shouldn’t try these substances?”</a:t>
            </a:r>
            <a:r>
              <a:rPr lang="en-GB" dirty="0"/>
              <a:t> </a:t>
            </a:r>
          </a:p>
        </p:txBody>
      </p:sp>
      <p:pic>
        <p:nvPicPr>
          <p:cNvPr id="4" name="Picture 3">
            <a:extLst>
              <a:ext uri="{FF2B5EF4-FFF2-40B4-BE49-F238E27FC236}">
                <a16:creationId xmlns:a16="http://schemas.microsoft.com/office/drawing/2014/main" id="{FC82CC1A-0D12-7FE2-76E0-08068E4EB59E}"/>
              </a:ext>
            </a:extLst>
          </p:cNvPr>
          <p:cNvPicPr>
            <a:picLocks noChangeAspect="1"/>
          </p:cNvPicPr>
          <p:nvPr/>
        </p:nvPicPr>
        <p:blipFill>
          <a:blip r:embed="rId3"/>
          <a:srcRect l="44414" t="10834" r="21629" b="30385"/>
          <a:stretch>
            <a:fillRect/>
          </a:stretch>
        </p:blipFill>
        <p:spPr>
          <a:xfrm>
            <a:off x="7462156" y="739340"/>
            <a:ext cx="3363687" cy="3880302"/>
          </a:xfrm>
          <a:prstGeom prst="rect">
            <a:avLst/>
          </a:prstGeom>
        </p:spPr>
      </p:pic>
    </p:spTree>
    <p:extLst>
      <p:ext uri="{BB962C8B-B14F-4D97-AF65-F5344CB8AC3E}">
        <p14:creationId xmlns:p14="http://schemas.microsoft.com/office/powerpoint/2010/main" val="1546963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5F7BA-A6CF-B89B-D71C-FFB81A7A6804}"/>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1DBEBD59-A55E-E499-414B-08C553DA21BD}"/>
              </a:ext>
            </a:extLst>
          </p:cNvPr>
          <p:cNvSpPr>
            <a:spLocks noGrp="1"/>
          </p:cNvSpPr>
          <p:nvPr>
            <p:ph type="title"/>
          </p:nvPr>
        </p:nvSpPr>
        <p:spPr>
          <a:xfrm>
            <a:off x="838200" y="658368"/>
            <a:ext cx="6623956" cy="1325563"/>
          </a:xfrm>
        </p:spPr>
        <p:txBody>
          <a:bodyPr>
            <a:noAutofit/>
          </a:bodyPr>
          <a:lstStyle/>
          <a:p>
            <a:r>
              <a:rPr lang="en-US" sz="4600" dirty="0"/>
              <a:t>Start the Conversation with Tweens Aged 8 to 12 </a:t>
            </a:r>
          </a:p>
        </p:txBody>
      </p:sp>
      <p:sp>
        <p:nvSpPr>
          <p:cNvPr id="15" name="Content Placeholder 5">
            <a:extLst>
              <a:ext uri="{FF2B5EF4-FFF2-40B4-BE49-F238E27FC236}">
                <a16:creationId xmlns:a16="http://schemas.microsoft.com/office/drawing/2014/main" id="{1A3FFA2C-7594-7C26-8446-BDEDDB25D5D7}"/>
              </a:ext>
            </a:extLst>
          </p:cNvPr>
          <p:cNvSpPr txBox="1">
            <a:spLocks/>
          </p:cNvSpPr>
          <p:nvPr/>
        </p:nvSpPr>
        <p:spPr>
          <a:xfrm>
            <a:off x="838200" y="2258568"/>
            <a:ext cx="6052457"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buClr>
                <a:srgbClr val="31428E"/>
              </a:buClr>
            </a:pPr>
            <a:r>
              <a:rPr lang="en-US" dirty="0"/>
              <a:t>“Have you ever seen an adult use drugs or drink too much? What did you think or feel?” </a:t>
            </a:r>
          </a:p>
          <a:p>
            <a:pPr fontAlgn="base">
              <a:buClr>
                <a:srgbClr val="31428E"/>
              </a:buClr>
            </a:pPr>
            <a:r>
              <a:rPr lang="en-US" dirty="0"/>
              <a:t>“What could you say if you were offered a drug or a drink and you didn’t want to look foolish?” </a:t>
            </a:r>
            <a:endParaRPr lang="en-GB" dirty="0"/>
          </a:p>
        </p:txBody>
      </p:sp>
      <p:pic>
        <p:nvPicPr>
          <p:cNvPr id="4" name="Picture 3">
            <a:extLst>
              <a:ext uri="{FF2B5EF4-FFF2-40B4-BE49-F238E27FC236}">
                <a16:creationId xmlns:a16="http://schemas.microsoft.com/office/drawing/2014/main" id="{9129D886-D28F-84B8-9ED3-907D7CCFC3E1}"/>
              </a:ext>
            </a:extLst>
          </p:cNvPr>
          <p:cNvPicPr>
            <a:picLocks noChangeAspect="1"/>
          </p:cNvPicPr>
          <p:nvPr/>
        </p:nvPicPr>
        <p:blipFill>
          <a:blip r:embed="rId3"/>
          <a:srcRect l="21105" r="21105"/>
          <a:stretch/>
        </p:blipFill>
        <p:spPr>
          <a:xfrm>
            <a:off x="7462156" y="740664"/>
            <a:ext cx="3363687" cy="3880302"/>
          </a:xfrm>
          <a:prstGeom prst="rect">
            <a:avLst/>
          </a:prstGeom>
        </p:spPr>
      </p:pic>
    </p:spTree>
    <p:extLst>
      <p:ext uri="{BB962C8B-B14F-4D97-AF65-F5344CB8AC3E}">
        <p14:creationId xmlns:p14="http://schemas.microsoft.com/office/powerpoint/2010/main" val="3145229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72B89-9518-59E0-02DD-A7F6366B96F0}"/>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C54FF858-30C9-ADE8-F429-D3007CD58FDC}"/>
              </a:ext>
            </a:extLst>
          </p:cNvPr>
          <p:cNvSpPr>
            <a:spLocks noGrp="1"/>
          </p:cNvSpPr>
          <p:nvPr>
            <p:ph type="title"/>
          </p:nvPr>
        </p:nvSpPr>
        <p:spPr>
          <a:xfrm>
            <a:off x="838200" y="658368"/>
            <a:ext cx="6623956" cy="1325563"/>
          </a:xfrm>
        </p:spPr>
        <p:txBody>
          <a:bodyPr>
            <a:noAutofit/>
          </a:bodyPr>
          <a:lstStyle/>
          <a:p>
            <a:r>
              <a:rPr lang="en-US" sz="4600" dirty="0"/>
              <a:t>Start the Conversation with Teens Aged 13 to 17 </a:t>
            </a:r>
          </a:p>
        </p:txBody>
      </p:sp>
      <p:sp>
        <p:nvSpPr>
          <p:cNvPr id="15" name="Content Placeholder 5">
            <a:extLst>
              <a:ext uri="{FF2B5EF4-FFF2-40B4-BE49-F238E27FC236}">
                <a16:creationId xmlns:a16="http://schemas.microsoft.com/office/drawing/2014/main" id="{05C8809E-4AF8-0F37-95D1-85BF77109D6E}"/>
              </a:ext>
            </a:extLst>
          </p:cNvPr>
          <p:cNvSpPr txBox="1">
            <a:spLocks/>
          </p:cNvSpPr>
          <p:nvPr/>
        </p:nvSpPr>
        <p:spPr>
          <a:xfrm>
            <a:off x="838200" y="2258568"/>
            <a:ext cx="6052457"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buClr>
                <a:srgbClr val="31428E"/>
              </a:buClr>
            </a:pPr>
            <a:r>
              <a:rPr lang="en-US" dirty="0"/>
              <a:t>“Do you see other kids using drugs or drinking at parties? How does it make you feel? </a:t>
            </a:r>
          </a:p>
          <a:p>
            <a:pPr fontAlgn="base">
              <a:buClr>
                <a:srgbClr val="31428E"/>
              </a:buClr>
            </a:pPr>
            <a:r>
              <a:rPr lang="en-US" dirty="0"/>
              <a:t>“Are you at all worried about becoming dependent on alcohol or drugs?” </a:t>
            </a:r>
            <a:endParaRPr lang="en-GB" dirty="0"/>
          </a:p>
        </p:txBody>
      </p:sp>
      <p:pic>
        <p:nvPicPr>
          <p:cNvPr id="4" name="Picture 3">
            <a:extLst>
              <a:ext uri="{FF2B5EF4-FFF2-40B4-BE49-F238E27FC236}">
                <a16:creationId xmlns:a16="http://schemas.microsoft.com/office/drawing/2014/main" id="{C4FC8A2A-1DC0-BA56-0CD2-39CDC0D0BD80}"/>
              </a:ext>
            </a:extLst>
          </p:cNvPr>
          <p:cNvPicPr>
            <a:picLocks noChangeAspect="1"/>
          </p:cNvPicPr>
          <p:nvPr/>
        </p:nvPicPr>
        <p:blipFill>
          <a:blip r:embed="rId3"/>
          <a:srcRect l="32692" t="2472" r="28153" b="29815"/>
          <a:stretch>
            <a:fillRect/>
          </a:stretch>
        </p:blipFill>
        <p:spPr>
          <a:xfrm>
            <a:off x="7462156" y="740664"/>
            <a:ext cx="3363687" cy="3880302"/>
          </a:xfrm>
          <a:prstGeom prst="rect">
            <a:avLst/>
          </a:prstGeom>
        </p:spPr>
      </p:pic>
    </p:spTree>
    <p:extLst>
      <p:ext uri="{BB962C8B-B14F-4D97-AF65-F5344CB8AC3E}">
        <p14:creationId xmlns:p14="http://schemas.microsoft.com/office/powerpoint/2010/main" val="3271107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8DCEB-EEAA-9395-114A-4D8F33E858DF}"/>
              </a:ext>
            </a:extLst>
          </p:cNvPr>
          <p:cNvSpPr>
            <a:spLocks noGrp="1"/>
          </p:cNvSpPr>
          <p:nvPr>
            <p:ph type="title"/>
          </p:nvPr>
        </p:nvSpPr>
        <p:spPr/>
        <p:txBody>
          <a:bodyPr>
            <a:normAutofit/>
          </a:bodyPr>
          <a:lstStyle/>
          <a:p>
            <a:r>
              <a:rPr lang="en-US" sz="4600" dirty="0"/>
              <a:t>Handling the Hard Moments </a:t>
            </a:r>
          </a:p>
        </p:txBody>
      </p:sp>
    </p:spTree>
    <p:extLst>
      <p:ext uri="{BB962C8B-B14F-4D97-AF65-F5344CB8AC3E}">
        <p14:creationId xmlns:p14="http://schemas.microsoft.com/office/powerpoint/2010/main" val="4653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418C2CDA-047F-225F-922D-205F9A4B750F}"/>
              </a:ext>
            </a:extLst>
          </p:cNvPr>
          <p:cNvSpPr>
            <a:spLocks noGrp="1"/>
          </p:cNvSpPr>
          <p:nvPr>
            <p:ph type="title"/>
          </p:nvPr>
        </p:nvSpPr>
        <p:spPr>
          <a:xfrm>
            <a:off x="838200" y="365125"/>
            <a:ext cx="6572003" cy="1325563"/>
          </a:xfrm>
        </p:spPr>
        <p:txBody>
          <a:bodyPr>
            <a:normAutofit/>
          </a:bodyPr>
          <a:lstStyle/>
          <a:p>
            <a:r>
              <a:rPr lang="en-US" sz="4600" dirty="0"/>
              <a:t>Be Prepared</a:t>
            </a:r>
          </a:p>
        </p:txBody>
      </p:sp>
      <p:sp>
        <p:nvSpPr>
          <p:cNvPr id="5" name="Content Placeholder 5">
            <a:extLst>
              <a:ext uri="{FF2B5EF4-FFF2-40B4-BE49-F238E27FC236}">
                <a16:creationId xmlns:a16="http://schemas.microsoft.com/office/drawing/2014/main" id="{544ACADF-3E3A-EF68-E2E4-47C0753C0012}"/>
              </a:ext>
            </a:extLst>
          </p:cNvPr>
          <p:cNvSpPr>
            <a:spLocks noGrp="1"/>
          </p:cNvSpPr>
          <p:nvPr>
            <p:ph idx="1"/>
          </p:nvPr>
        </p:nvSpPr>
        <p:spPr>
          <a:xfrm>
            <a:off x="838200" y="1625372"/>
            <a:ext cx="4370614" cy="4486275"/>
          </a:xfrm>
        </p:spPr>
        <p:txBody>
          <a:bodyPr/>
          <a:lstStyle/>
          <a:p>
            <a:pPr fontAlgn="base"/>
            <a:r>
              <a:rPr lang="en-US" dirty="0"/>
              <a:t>Kids may ask about:</a:t>
            </a:r>
            <a:r>
              <a:rPr lang="en-GB" dirty="0"/>
              <a:t> </a:t>
            </a:r>
          </a:p>
          <a:p>
            <a:pPr marL="457200" indent="-457200" fontAlgn="base">
              <a:buFont typeface="Arial" panose="020B0604020202020204" pitchFamily="34" charset="0"/>
              <a:buChar char="•"/>
            </a:pPr>
            <a:r>
              <a:rPr lang="en-US" dirty="0"/>
              <a:t>Substance use in the family — or even your own.</a:t>
            </a:r>
            <a:r>
              <a:rPr lang="en-GB" dirty="0"/>
              <a:t> </a:t>
            </a:r>
          </a:p>
          <a:p>
            <a:pPr marL="457200" indent="-457200" fontAlgn="base">
              <a:buFont typeface="Arial" panose="020B0604020202020204" pitchFamily="34" charset="0"/>
              <a:buChar char="•"/>
            </a:pPr>
            <a:r>
              <a:rPr lang="en-US" dirty="0"/>
              <a:t>Your past, either recent or in your youth.</a:t>
            </a:r>
            <a:r>
              <a:rPr lang="en-GB" dirty="0"/>
              <a:t> </a:t>
            </a:r>
          </a:p>
          <a:p>
            <a:pPr marL="457200" indent="-457200" fontAlgn="base">
              <a:buFont typeface="Arial" panose="020B0604020202020204" pitchFamily="34" charset="0"/>
              <a:buChar char="•"/>
            </a:pPr>
            <a:r>
              <a:rPr lang="en-US" dirty="0"/>
              <a:t>Why you are even talking to them about substance use.</a:t>
            </a:r>
            <a:r>
              <a:rPr lang="en-GB" dirty="0"/>
              <a:t> </a:t>
            </a:r>
          </a:p>
        </p:txBody>
      </p:sp>
      <p:sp>
        <p:nvSpPr>
          <p:cNvPr id="6" name="Round Same Side Corner Rectangle 8">
            <a:extLst>
              <a:ext uri="{FF2B5EF4-FFF2-40B4-BE49-F238E27FC236}">
                <a16:creationId xmlns:a16="http://schemas.microsoft.com/office/drawing/2014/main" id="{914D9B77-9889-FA9D-72AD-02DDE7317571}"/>
              </a:ext>
            </a:extLst>
          </p:cNvPr>
          <p:cNvSpPr/>
          <p:nvPr/>
        </p:nvSpPr>
        <p:spPr>
          <a:xfrm rot="16200000">
            <a:off x="6728663" y="381000"/>
            <a:ext cx="4830678" cy="6095998"/>
          </a:xfrm>
          <a:prstGeom prst="round2SameRect">
            <a:avLst/>
          </a:prstGeom>
          <a:blipFill dpi="0" rotWithShape="0">
            <a:blip r:embed="rId3"/>
            <a:srcRect/>
            <a:stretch>
              <a:fillRect l="-9250" t="-1109" r="-27250" b="-2382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5927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24C1-3B56-7825-B3D6-F6E44CCC1BA4}"/>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9129052D-780B-33F7-5FF2-BC3B9EC4143F}"/>
              </a:ext>
            </a:extLst>
          </p:cNvPr>
          <p:cNvSpPr>
            <a:spLocks noGrp="1"/>
          </p:cNvSpPr>
          <p:nvPr>
            <p:ph type="title"/>
          </p:nvPr>
        </p:nvSpPr>
        <p:spPr>
          <a:xfrm>
            <a:off x="838200" y="658368"/>
            <a:ext cx="9840686" cy="1325563"/>
          </a:xfrm>
        </p:spPr>
        <p:txBody>
          <a:bodyPr>
            <a:noAutofit/>
          </a:bodyPr>
          <a:lstStyle/>
          <a:p>
            <a:r>
              <a:rPr lang="en-US" sz="4600" dirty="0"/>
              <a:t>“If alcohol or drugs are bad, why do people we know use them?” </a:t>
            </a:r>
          </a:p>
        </p:txBody>
      </p:sp>
      <p:sp>
        <p:nvSpPr>
          <p:cNvPr id="15" name="Content Placeholder 5">
            <a:extLst>
              <a:ext uri="{FF2B5EF4-FFF2-40B4-BE49-F238E27FC236}">
                <a16:creationId xmlns:a16="http://schemas.microsoft.com/office/drawing/2014/main" id="{363CF115-3F6B-6C1E-A5C2-3F07B2FA5964}"/>
              </a:ext>
            </a:extLst>
          </p:cNvPr>
          <p:cNvSpPr txBox="1">
            <a:spLocks/>
          </p:cNvSpPr>
          <p:nvPr/>
        </p:nvSpPr>
        <p:spPr>
          <a:xfrm>
            <a:off x="838200" y="2258568"/>
            <a:ext cx="9456868" cy="28976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dirty="0"/>
              <a:t>Consider talking about: </a:t>
            </a:r>
          </a:p>
          <a:p>
            <a:pPr>
              <a:buClrTx/>
            </a:pPr>
            <a:r>
              <a:rPr lang="en-US" dirty="0"/>
              <a:t>People who use substances aren’t bad. </a:t>
            </a:r>
          </a:p>
          <a:p>
            <a:pPr>
              <a:buClrTx/>
            </a:pPr>
            <a:r>
              <a:rPr lang="en-US" dirty="0"/>
              <a:t>People’s possible reasons for use, such as wanting an escape from daily life or having a dependency on a substance.</a:t>
            </a:r>
          </a:p>
          <a:p>
            <a:pPr>
              <a:buClrTx/>
            </a:pPr>
            <a:r>
              <a:rPr lang="en-US" dirty="0"/>
              <a:t>The link between substance use and mental health. </a:t>
            </a:r>
          </a:p>
        </p:txBody>
      </p:sp>
    </p:spTree>
    <p:extLst>
      <p:ext uri="{BB962C8B-B14F-4D97-AF65-F5344CB8AC3E}">
        <p14:creationId xmlns:p14="http://schemas.microsoft.com/office/powerpoint/2010/main" val="1705205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2AB33-ABE2-EE98-667D-F74DA89CFB7D}"/>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D61E8276-AC20-80B1-56E4-DF59C02D8F21}"/>
              </a:ext>
            </a:extLst>
          </p:cNvPr>
          <p:cNvSpPr>
            <a:spLocks noGrp="1"/>
          </p:cNvSpPr>
          <p:nvPr>
            <p:ph type="title"/>
          </p:nvPr>
        </p:nvSpPr>
        <p:spPr>
          <a:xfrm>
            <a:off x="838200" y="658368"/>
            <a:ext cx="10515600" cy="1325563"/>
          </a:xfrm>
        </p:spPr>
        <p:txBody>
          <a:bodyPr>
            <a:noAutofit/>
          </a:bodyPr>
          <a:lstStyle/>
          <a:p>
            <a:r>
              <a:rPr lang="en-US" sz="4600" dirty="0"/>
              <a:t>“Did you drink or do drugs when you </a:t>
            </a:r>
            <a:br>
              <a:rPr lang="en-US" sz="4600" dirty="0"/>
            </a:br>
            <a:r>
              <a:rPr lang="en-US" sz="4600" dirty="0"/>
              <a:t>were a kid?” </a:t>
            </a:r>
          </a:p>
        </p:txBody>
      </p:sp>
      <p:sp>
        <p:nvSpPr>
          <p:cNvPr id="15" name="Content Placeholder 5">
            <a:extLst>
              <a:ext uri="{FF2B5EF4-FFF2-40B4-BE49-F238E27FC236}">
                <a16:creationId xmlns:a16="http://schemas.microsoft.com/office/drawing/2014/main" id="{C905FFB8-8336-6FC3-D0E8-EC4B7203CF42}"/>
              </a:ext>
            </a:extLst>
          </p:cNvPr>
          <p:cNvSpPr txBox="1">
            <a:spLocks/>
          </p:cNvSpPr>
          <p:nvPr/>
        </p:nvSpPr>
        <p:spPr>
          <a:xfrm>
            <a:off x="838200" y="2258568"/>
            <a:ext cx="9327776"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dirty="0"/>
              <a:t>Consider talking about: </a:t>
            </a:r>
          </a:p>
          <a:p>
            <a:pPr>
              <a:buClrTx/>
            </a:pPr>
            <a:r>
              <a:rPr lang="en-US" dirty="0"/>
              <a:t>How we know more now about the impacts of substance use.</a:t>
            </a:r>
          </a:p>
          <a:p>
            <a:pPr>
              <a:buClrTx/>
            </a:pPr>
            <a:r>
              <a:rPr lang="en-US" dirty="0"/>
              <a:t>Relatable stories about decision-making and consequences.</a:t>
            </a:r>
          </a:p>
          <a:p>
            <a:pPr>
              <a:buClrTx/>
            </a:pPr>
            <a:r>
              <a:rPr lang="en-US" dirty="0"/>
              <a:t>Why or when you didn’t choose to use substances.</a:t>
            </a:r>
          </a:p>
        </p:txBody>
      </p:sp>
    </p:spTree>
    <p:extLst>
      <p:ext uri="{BB962C8B-B14F-4D97-AF65-F5344CB8AC3E}">
        <p14:creationId xmlns:p14="http://schemas.microsoft.com/office/powerpoint/2010/main" val="1219565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2024-8BB0-5666-341B-258A74EDD59E}"/>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7FDD2D0C-621A-0A86-1B53-A628AE8C6C35}"/>
              </a:ext>
            </a:extLst>
          </p:cNvPr>
          <p:cNvSpPr>
            <a:spLocks noGrp="1"/>
          </p:cNvSpPr>
          <p:nvPr>
            <p:ph type="title"/>
          </p:nvPr>
        </p:nvSpPr>
        <p:spPr>
          <a:xfrm>
            <a:off x="838200" y="658368"/>
            <a:ext cx="9840686" cy="1325563"/>
          </a:xfrm>
        </p:spPr>
        <p:txBody>
          <a:bodyPr>
            <a:noAutofit/>
          </a:bodyPr>
          <a:lstStyle/>
          <a:p>
            <a:r>
              <a:rPr lang="en-US" sz="4600" dirty="0"/>
              <a:t>“Why do you keep bringing up drinking and drugs? It is not like I’m doing it.” </a:t>
            </a:r>
          </a:p>
        </p:txBody>
      </p:sp>
      <p:sp>
        <p:nvSpPr>
          <p:cNvPr id="15" name="Content Placeholder 5">
            <a:extLst>
              <a:ext uri="{FF2B5EF4-FFF2-40B4-BE49-F238E27FC236}">
                <a16:creationId xmlns:a16="http://schemas.microsoft.com/office/drawing/2014/main" id="{0A7A7230-3817-0CD8-A402-F09A0486B467}"/>
              </a:ext>
            </a:extLst>
          </p:cNvPr>
          <p:cNvSpPr txBox="1">
            <a:spLocks/>
          </p:cNvSpPr>
          <p:nvPr/>
        </p:nvSpPr>
        <p:spPr>
          <a:xfrm>
            <a:off x="838200" y="2258568"/>
            <a:ext cx="9661264"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dirty="0"/>
              <a:t>Consider talking about: </a:t>
            </a:r>
          </a:p>
          <a:p>
            <a:pPr>
              <a:buClrTx/>
            </a:pPr>
            <a:r>
              <a:rPr lang="en-US" dirty="0"/>
              <a:t>Your awareness that it’s a part of their world. </a:t>
            </a:r>
          </a:p>
          <a:p>
            <a:pPr>
              <a:buClrTx/>
            </a:pPr>
            <a:r>
              <a:rPr lang="en-US" dirty="0"/>
              <a:t>How much you care about their health and well-being. </a:t>
            </a:r>
          </a:p>
          <a:p>
            <a:pPr>
              <a:buClrTx/>
            </a:pPr>
            <a:r>
              <a:rPr lang="en-US" dirty="0"/>
              <a:t>Ground rules, boundaries, and exit strategies for older kids. </a:t>
            </a:r>
          </a:p>
        </p:txBody>
      </p:sp>
    </p:spTree>
    <p:extLst>
      <p:ext uri="{BB962C8B-B14F-4D97-AF65-F5344CB8AC3E}">
        <p14:creationId xmlns:p14="http://schemas.microsoft.com/office/powerpoint/2010/main" val="90198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
          <a:extLst>
            <a:ext uri="{FF2B5EF4-FFF2-40B4-BE49-F238E27FC236}">
              <a16:creationId xmlns:a16="http://schemas.microsoft.com/office/drawing/2014/main" id="{4491D3BF-61D4-9FF3-7CEF-18B1CAB24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C9691-9465-7E20-4C29-BD8C405D6BA6}"/>
              </a:ext>
            </a:extLst>
          </p:cNvPr>
          <p:cNvSpPr>
            <a:spLocks noGrp="1"/>
          </p:cNvSpPr>
          <p:nvPr>
            <p:ph type="title"/>
          </p:nvPr>
        </p:nvSpPr>
        <p:spPr/>
        <p:txBody>
          <a:bodyPr>
            <a:normAutofit/>
          </a:bodyPr>
          <a:lstStyle/>
          <a:p>
            <a:r>
              <a:rPr lang="en-US" sz="4600" dirty="0"/>
              <a:t>Agenda</a:t>
            </a:r>
          </a:p>
        </p:txBody>
      </p:sp>
      <p:sp>
        <p:nvSpPr>
          <p:cNvPr id="3" name="Text Placeholder 2">
            <a:extLst>
              <a:ext uri="{FF2B5EF4-FFF2-40B4-BE49-F238E27FC236}">
                <a16:creationId xmlns:a16="http://schemas.microsoft.com/office/drawing/2014/main" id="{E30DE564-7861-48FE-A69F-E0F3BEC1CB03}"/>
              </a:ext>
            </a:extLst>
          </p:cNvPr>
          <p:cNvSpPr>
            <a:spLocks noGrp="1"/>
          </p:cNvSpPr>
          <p:nvPr>
            <p:ph idx="1"/>
          </p:nvPr>
        </p:nvSpPr>
        <p:spPr>
          <a:xfrm>
            <a:off x="838201" y="1825625"/>
            <a:ext cx="5045242" cy="4351338"/>
          </a:xfrm>
        </p:spPr>
        <p:txBody>
          <a:bodyPr/>
          <a:lstStyle/>
          <a:p>
            <a:pPr marL="0" indent="0" fontAlgn="base">
              <a:buNone/>
            </a:pPr>
            <a:r>
              <a:rPr lang="en-US" b="1" dirty="0"/>
              <a:t>Small Talks. Big Impact.</a:t>
            </a:r>
            <a:r>
              <a:rPr lang="en-GB" dirty="0"/>
              <a:t> </a:t>
            </a:r>
          </a:p>
          <a:p>
            <a:pPr fontAlgn="base">
              <a:buClr>
                <a:schemeClr val="bg1"/>
              </a:buClr>
            </a:pPr>
            <a:r>
              <a:rPr lang="en-US" dirty="0"/>
              <a:t>Why small talks matter</a:t>
            </a:r>
            <a:r>
              <a:rPr lang="en-GB" dirty="0"/>
              <a:t> </a:t>
            </a:r>
          </a:p>
          <a:p>
            <a:pPr fontAlgn="base">
              <a:buClr>
                <a:schemeClr val="bg1"/>
              </a:buClr>
            </a:pPr>
            <a:r>
              <a:rPr lang="en-US" dirty="0"/>
              <a:t>How to start the conversation</a:t>
            </a:r>
            <a:r>
              <a:rPr lang="en-GB" dirty="0"/>
              <a:t> </a:t>
            </a:r>
          </a:p>
          <a:p>
            <a:pPr fontAlgn="base">
              <a:buClr>
                <a:schemeClr val="bg1"/>
              </a:buClr>
            </a:pPr>
            <a:r>
              <a:rPr lang="en-US" dirty="0"/>
              <a:t>Handling the hard moments</a:t>
            </a:r>
            <a:r>
              <a:rPr lang="en-GB" dirty="0"/>
              <a:t> </a:t>
            </a:r>
          </a:p>
          <a:p>
            <a:pPr fontAlgn="base">
              <a:buClr>
                <a:schemeClr val="bg1"/>
              </a:buClr>
            </a:pPr>
            <a:r>
              <a:rPr lang="en-US" dirty="0"/>
              <a:t>Beyond the conversation</a:t>
            </a:r>
            <a:r>
              <a:rPr lang="en-GB" dirty="0"/>
              <a:t> </a:t>
            </a:r>
          </a:p>
          <a:p>
            <a:endParaRPr lang="en-US" dirty="0"/>
          </a:p>
        </p:txBody>
      </p:sp>
      <p:sp>
        <p:nvSpPr>
          <p:cNvPr id="23" name="Round Same Side Corner Rectangle 8">
            <a:extLst>
              <a:ext uri="{FF2B5EF4-FFF2-40B4-BE49-F238E27FC236}">
                <a16:creationId xmlns:a16="http://schemas.microsoft.com/office/drawing/2014/main" id="{AF9D6F5C-734B-E6FC-D577-5D13C1F35A06}"/>
              </a:ext>
            </a:extLst>
          </p:cNvPr>
          <p:cNvSpPr/>
          <p:nvPr/>
        </p:nvSpPr>
        <p:spPr>
          <a:xfrm rot="16200000">
            <a:off x="6728663" y="381000"/>
            <a:ext cx="4830678" cy="6095998"/>
          </a:xfrm>
          <a:prstGeom prst="round2SameRect">
            <a:avLst/>
          </a:prstGeom>
          <a:blipFill dpi="0" rotWithShape="0">
            <a:blip r:embed="rId3"/>
            <a:srcRect/>
            <a:stretch>
              <a:fillRect l="-11500" t="-6787" r="-32500" b="-2193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0708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3">
            <a:extLst>
              <a:ext uri="{FF2B5EF4-FFF2-40B4-BE49-F238E27FC236}">
                <a16:creationId xmlns:a16="http://schemas.microsoft.com/office/drawing/2014/main" id="{4F6A7736-7B5F-8E87-054E-C1BCAD6F29A4}"/>
              </a:ext>
            </a:extLst>
          </p:cNvPr>
          <p:cNvSpPr txBox="1">
            <a:spLocks/>
          </p:cNvSpPr>
          <p:nvPr/>
        </p:nvSpPr>
        <p:spPr>
          <a:xfrm>
            <a:off x="838200" y="658368"/>
            <a:ext cx="98406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31428E"/>
                </a:solidFill>
                <a:latin typeface="Aptos Display" panose="020B0004020202020204" pitchFamily="34" charset="0"/>
                <a:ea typeface="+mj-ea"/>
                <a:cs typeface="+mj-cs"/>
              </a:defRPr>
            </a:lvl1pPr>
          </a:lstStyle>
          <a:p>
            <a:pPr>
              <a:buClrTx/>
              <a:buFontTx/>
            </a:pPr>
            <a:r>
              <a:rPr lang="en-US"/>
              <a:t>There are no bad questions — </a:t>
            </a:r>
            <a:br>
              <a:rPr lang="en-US"/>
            </a:br>
            <a:r>
              <a:rPr lang="en-US"/>
              <a:t>or wrong answers </a:t>
            </a:r>
          </a:p>
        </p:txBody>
      </p:sp>
      <p:sp>
        <p:nvSpPr>
          <p:cNvPr id="4" name="Content Placeholder 5">
            <a:extLst>
              <a:ext uri="{FF2B5EF4-FFF2-40B4-BE49-F238E27FC236}">
                <a16:creationId xmlns:a16="http://schemas.microsoft.com/office/drawing/2014/main" id="{F1204123-185E-5747-8185-43F813D98112}"/>
              </a:ext>
            </a:extLst>
          </p:cNvPr>
          <p:cNvSpPr txBox="1">
            <a:spLocks/>
          </p:cNvSpPr>
          <p:nvPr/>
        </p:nvSpPr>
        <p:spPr>
          <a:xfrm>
            <a:off x="838200" y="2258568"/>
            <a:ext cx="8158843"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a:t>You might be worried that you might mess up a small talk about a difficult subject.  Remember: </a:t>
            </a:r>
          </a:p>
          <a:p>
            <a:pPr>
              <a:buClrTx/>
            </a:pPr>
            <a:r>
              <a:rPr lang="en-US"/>
              <a:t>Just by being here, you’re preparing to be calm, open and non-judgmental </a:t>
            </a:r>
          </a:p>
          <a:p>
            <a:pPr>
              <a:buClrTx/>
            </a:pPr>
            <a:r>
              <a:rPr lang="en-US"/>
              <a:t>Honesty builds trust for the long term </a:t>
            </a:r>
          </a:p>
          <a:p>
            <a:pPr>
              <a:buClrTx/>
            </a:pPr>
            <a:r>
              <a:rPr lang="en-US"/>
              <a:t>And if a talk doesn’t go well, you can try again another time </a:t>
            </a:r>
          </a:p>
        </p:txBody>
      </p:sp>
    </p:spTree>
    <p:extLst>
      <p:ext uri="{BB962C8B-B14F-4D97-AF65-F5344CB8AC3E}">
        <p14:creationId xmlns:p14="http://schemas.microsoft.com/office/powerpoint/2010/main" val="3501678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2290B-F5D7-B723-680B-C80BE6B4320A}"/>
              </a:ext>
            </a:extLst>
          </p:cNvPr>
          <p:cNvSpPr>
            <a:spLocks noGrp="1"/>
          </p:cNvSpPr>
          <p:nvPr>
            <p:ph type="title"/>
          </p:nvPr>
        </p:nvSpPr>
        <p:spPr/>
        <p:txBody>
          <a:bodyPr>
            <a:normAutofit/>
          </a:bodyPr>
          <a:lstStyle/>
          <a:p>
            <a:r>
              <a:rPr lang="en-US" sz="4600" dirty="0"/>
              <a:t>Beyond the Conversation </a:t>
            </a:r>
          </a:p>
        </p:txBody>
      </p:sp>
    </p:spTree>
    <p:extLst>
      <p:ext uri="{BB962C8B-B14F-4D97-AF65-F5344CB8AC3E}">
        <p14:creationId xmlns:p14="http://schemas.microsoft.com/office/powerpoint/2010/main" val="3040586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F0F0BBF-E88F-40DD-4932-93350A3D7CB1}"/>
              </a:ext>
            </a:extLst>
          </p:cNvPr>
          <p:cNvSpPr txBox="1">
            <a:spLocks/>
          </p:cNvSpPr>
          <p:nvPr/>
        </p:nvSpPr>
        <p:spPr>
          <a:xfrm>
            <a:off x="838200" y="681038"/>
            <a:ext cx="5257798" cy="23070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5EEA5"/>
                </a:solidFill>
                <a:latin typeface="Aptos Display" panose="020B0004020202020204" pitchFamily="34" charset="0"/>
                <a:ea typeface="+mj-ea"/>
                <a:cs typeface="+mj-cs"/>
              </a:defRPr>
            </a:lvl1pPr>
          </a:lstStyle>
          <a:p>
            <a:pPr>
              <a:buClrTx/>
              <a:buFontTx/>
            </a:pPr>
            <a:r>
              <a:rPr lang="en-US" sz="4600" dirty="0"/>
              <a:t>What else can you do besides small talks? </a:t>
            </a:r>
          </a:p>
        </p:txBody>
      </p:sp>
      <p:sp>
        <p:nvSpPr>
          <p:cNvPr id="7" name="Content Placeholder 5">
            <a:extLst>
              <a:ext uri="{FF2B5EF4-FFF2-40B4-BE49-F238E27FC236}">
                <a16:creationId xmlns:a16="http://schemas.microsoft.com/office/drawing/2014/main" id="{E3D6B1BB-050E-4526-25F4-DDDFCB2AEAAE}"/>
              </a:ext>
            </a:extLst>
          </p:cNvPr>
          <p:cNvSpPr>
            <a:spLocks noGrp="1"/>
          </p:cNvSpPr>
          <p:nvPr>
            <p:ph idx="1"/>
          </p:nvPr>
        </p:nvSpPr>
        <p:spPr>
          <a:xfrm>
            <a:off x="838200" y="3350114"/>
            <a:ext cx="5056414" cy="3041877"/>
          </a:xfrm>
        </p:spPr>
        <p:txBody>
          <a:bodyPr>
            <a:noAutofit/>
          </a:bodyPr>
          <a:lstStyle/>
          <a:p>
            <a:r>
              <a:rPr lang="en-US" dirty="0"/>
              <a:t>Model healthy behavior  </a:t>
            </a:r>
          </a:p>
          <a:p>
            <a:r>
              <a:rPr lang="en-US" dirty="0"/>
              <a:t>Talk about choices as you make them </a:t>
            </a:r>
          </a:p>
          <a:p>
            <a:r>
              <a:rPr lang="en-US" dirty="0"/>
              <a:t>Show alternative ways to say “no” </a:t>
            </a:r>
          </a:p>
        </p:txBody>
      </p:sp>
      <p:sp>
        <p:nvSpPr>
          <p:cNvPr id="8" name="Round Same Side Corner Rectangle 8">
            <a:extLst>
              <a:ext uri="{FF2B5EF4-FFF2-40B4-BE49-F238E27FC236}">
                <a16:creationId xmlns:a16="http://schemas.microsoft.com/office/drawing/2014/main" id="{15EAEC76-D882-D511-F4B8-B148B59952C1}"/>
              </a:ext>
            </a:extLst>
          </p:cNvPr>
          <p:cNvSpPr/>
          <p:nvPr/>
        </p:nvSpPr>
        <p:spPr>
          <a:xfrm rot="16200000">
            <a:off x="6729986" y="382323"/>
            <a:ext cx="4828032" cy="6095998"/>
          </a:xfrm>
          <a:prstGeom prst="round2SameRect">
            <a:avLst/>
          </a:prstGeom>
          <a:blipFill dpi="0" rotWithShape="0">
            <a:blip r:embed="rId3"/>
            <a:srcRect/>
            <a:stretch>
              <a:fillRect l="-10750" t="-15341" r="-22750" b="-18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5585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2" name="Title 1">
            <a:extLst>
              <a:ext uri="{FF2B5EF4-FFF2-40B4-BE49-F238E27FC236}">
                <a16:creationId xmlns:a16="http://schemas.microsoft.com/office/drawing/2014/main" id="{32E1AF6A-4EE4-BA14-F194-11A95C189204}"/>
              </a:ext>
            </a:extLst>
          </p:cNvPr>
          <p:cNvSpPr txBox="1">
            <a:spLocks/>
          </p:cNvSpPr>
          <p:nvPr/>
        </p:nvSpPr>
        <p:spPr>
          <a:xfrm>
            <a:off x="3271894" y="2574025"/>
            <a:ext cx="5648212" cy="17099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5EEA5"/>
                </a:solidFill>
                <a:latin typeface="Aptos Display" panose="020B0004020202020204" pitchFamily="34" charset="0"/>
                <a:ea typeface="+mj-ea"/>
                <a:cs typeface="+mj-cs"/>
              </a:defRPr>
            </a:lvl1pPr>
          </a:lstStyle>
          <a:p>
            <a:pPr algn="ctr">
              <a:buClrTx/>
              <a:buFontTx/>
            </a:pPr>
            <a:r>
              <a:rPr lang="en-US" sz="4600" dirty="0">
                <a:solidFill>
                  <a:srgbClr val="31428E"/>
                </a:solidFill>
              </a:rPr>
              <a:t>For more information</a:t>
            </a:r>
          </a:p>
          <a:p>
            <a:pPr algn="ctr">
              <a:buClrTx/>
            </a:pPr>
            <a:r>
              <a:rPr lang="en-US" sz="4600" dirty="0">
                <a:solidFill>
                  <a:srgbClr val="31428E"/>
                </a:solidFill>
                <a:latin typeface="Aptos Display"/>
                <a:ea typeface="Helvetica Neue"/>
                <a:cs typeface="Helvetica Neue"/>
                <a:sym typeface="Helvetica Neue"/>
              </a:rPr>
              <a:t>SmallTalksWi.org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460F0-86B8-9BBD-0FFB-A53E5484D161}"/>
              </a:ext>
            </a:extLst>
          </p:cNvPr>
          <p:cNvSpPr>
            <a:spLocks noGrp="1"/>
          </p:cNvSpPr>
          <p:nvPr>
            <p:ph type="title"/>
          </p:nvPr>
        </p:nvSpPr>
        <p:spPr>
          <a:xfrm>
            <a:off x="1567543" y="576263"/>
            <a:ext cx="5842660" cy="3130323"/>
          </a:xfrm>
        </p:spPr>
        <p:txBody>
          <a:bodyPr>
            <a:normAutofit/>
          </a:bodyPr>
          <a:lstStyle/>
          <a:p>
            <a:r>
              <a:rPr lang="en-US" sz="8000" dirty="0"/>
              <a:t>Thank You!</a:t>
            </a:r>
          </a:p>
        </p:txBody>
      </p:sp>
      <p:sp>
        <p:nvSpPr>
          <p:cNvPr id="6" name="Rectangle 5">
            <a:extLst>
              <a:ext uri="{FF2B5EF4-FFF2-40B4-BE49-F238E27FC236}">
                <a16:creationId xmlns:a16="http://schemas.microsoft.com/office/drawing/2014/main" id="{82DF20A0-8C61-A8AB-459E-5DAE5B8B380A}"/>
              </a:ext>
            </a:extLst>
          </p:cNvPr>
          <p:cNvSpPr/>
          <p:nvPr/>
        </p:nvSpPr>
        <p:spPr>
          <a:xfrm>
            <a:off x="8950056" y="4813479"/>
            <a:ext cx="1841500" cy="1018525"/>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Tree>
    <p:extLst>
      <p:ext uri="{BB962C8B-B14F-4D97-AF65-F5344CB8AC3E}">
        <p14:creationId xmlns:p14="http://schemas.microsoft.com/office/powerpoint/2010/main" val="3139751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7F809E-9163-E0CE-BD73-CD0B32A9D43F}"/>
              </a:ext>
            </a:extLst>
          </p:cNvPr>
          <p:cNvSpPr>
            <a:spLocks noGrp="1"/>
          </p:cNvSpPr>
          <p:nvPr>
            <p:ph type="title"/>
          </p:nvPr>
        </p:nvSpPr>
        <p:spPr/>
        <p:txBody>
          <a:bodyPr>
            <a:normAutofit/>
          </a:bodyPr>
          <a:lstStyle/>
          <a:p>
            <a:r>
              <a:rPr lang="en-US" sz="4600" dirty="0"/>
              <a:t>Why Small Talks Matter</a:t>
            </a:r>
          </a:p>
        </p:txBody>
      </p:sp>
    </p:spTree>
    <p:extLst>
      <p:ext uri="{BB962C8B-B14F-4D97-AF65-F5344CB8AC3E}">
        <p14:creationId xmlns:p14="http://schemas.microsoft.com/office/powerpoint/2010/main" val="3415223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B7578-0709-DD3C-36BE-0E1737EB26C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B300E09-F2B1-CB69-053E-D557E000D2EA}"/>
              </a:ext>
            </a:extLst>
          </p:cNvPr>
          <p:cNvSpPr>
            <a:spLocks noGrp="1"/>
          </p:cNvSpPr>
          <p:nvPr>
            <p:ph type="title"/>
          </p:nvPr>
        </p:nvSpPr>
        <p:spPr>
          <a:xfrm>
            <a:off x="838200" y="598306"/>
            <a:ext cx="5035475" cy="1325563"/>
          </a:xfrm>
        </p:spPr>
        <p:txBody>
          <a:bodyPr>
            <a:noAutofit/>
          </a:bodyPr>
          <a:lstStyle/>
          <a:p>
            <a:r>
              <a:rPr lang="en-US" sz="4600" dirty="0"/>
              <a:t>Four Things to Know About Small Talks</a:t>
            </a:r>
          </a:p>
        </p:txBody>
      </p:sp>
      <p:sp>
        <p:nvSpPr>
          <p:cNvPr id="6" name="Content Placeholder 5">
            <a:extLst>
              <a:ext uri="{FF2B5EF4-FFF2-40B4-BE49-F238E27FC236}">
                <a16:creationId xmlns:a16="http://schemas.microsoft.com/office/drawing/2014/main" id="{33CA6B35-74D1-0018-4769-44371464B329}"/>
              </a:ext>
            </a:extLst>
          </p:cNvPr>
          <p:cNvSpPr>
            <a:spLocks noGrp="1"/>
          </p:cNvSpPr>
          <p:nvPr>
            <p:ph idx="1"/>
          </p:nvPr>
        </p:nvSpPr>
        <p:spPr>
          <a:xfrm>
            <a:off x="838200" y="2345166"/>
            <a:ext cx="5035475" cy="3914527"/>
          </a:xfrm>
        </p:spPr>
        <p:txBody>
          <a:bodyPr>
            <a:normAutofit/>
          </a:bodyPr>
          <a:lstStyle/>
          <a:p>
            <a:r>
              <a:rPr lang="en-US" dirty="0"/>
              <a:t>They are short. </a:t>
            </a:r>
          </a:p>
          <a:p>
            <a:r>
              <a:rPr lang="en-US" dirty="0"/>
              <a:t>They are casual or impromptu. </a:t>
            </a:r>
          </a:p>
          <a:p>
            <a:r>
              <a:rPr lang="en-US" dirty="0"/>
              <a:t>They can happen anywhere and at any time. </a:t>
            </a:r>
          </a:p>
          <a:p>
            <a:r>
              <a:rPr lang="en-US" dirty="0"/>
              <a:t>They can and should be several conversations about substance use.</a:t>
            </a:r>
          </a:p>
          <a:p>
            <a:endParaRPr lang="en-US" dirty="0"/>
          </a:p>
        </p:txBody>
      </p:sp>
      <p:sp>
        <p:nvSpPr>
          <p:cNvPr id="7" name="Round Same Side Corner Rectangle 8">
            <a:extLst>
              <a:ext uri="{FF2B5EF4-FFF2-40B4-BE49-F238E27FC236}">
                <a16:creationId xmlns:a16="http://schemas.microsoft.com/office/drawing/2014/main" id="{09A986E5-EAF0-F131-2566-31FD64BEA502}"/>
              </a:ext>
            </a:extLst>
          </p:cNvPr>
          <p:cNvSpPr/>
          <p:nvPr/>
        </p:nvSpPr>
        <p:spPr>
          <a:xfrm rot="16200000">
            <a:off x="6729986" y="382323"/>
            <a:ext cx="4828032" cy="6095998"/>
          </a:xfrm>
          <a:prstGeom prst="round2SameRect">
            <a:avLst/>
          </a:prstGeom>
          <a:blipFill dpi="0" rotWithShape="0">
            <a:blip r:embed="rId3"/>
            <a:srcRect/>
            <a:stretch>
              <a:fillRect l="-10750" t="-15341" r="-22750" b="-18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9260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86291-7D96-3376-7789-2DBA1D140C9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EEC73D-EEB4-B775-C179-E0A94C8A7D6A}"/>
              </a:ext>
            </a:extLst>
          </p:cNvPr>
          <p:cNvSpPr>
            <a:spLocks noGrp="1"/>
          </p:cNvSpPr>
          <p:nvPr>
            <p:ph idx="1"/>
          </p:nvPr>
        </p:nvSpPr>
        <p:spPr>
          <a:xfrm>
            <a:off x="838200" y="2207114"/>
            <a:ext cx="5056414" cy="3041877"/>
          </a:xfrm>
        </p:spPr>
        <p:txBody>
          <a:bodyPr>
            <a:normAutofit/>
          </a:bodyPr>
          <a:lstStyle/>
          <a:p>
            <a:r>
              <a:rPr lang="en-US" dirty="0"/>
              <a:t>By keeping it casual, kids let their guard down. </a:t>
            </a:r>
          </a:p>
          <a:p>
            <a:r>
              <a:rPr lang="en-US" dirty="0"/>
              <a:t>By keeping it frequent, kids know you care.</a:t>
            </a:r>
          </a:p>
        </p:txBody>
      </p:sp>
      <p:sp>
        <p:nvSpPr>
          <p:cNvPr id="7" name="Round Same Side Corner Rectangle 8">
            <a:extLst>
              <a:ext uri="{FF2B5EF4-FFF2-40B4-BE49-F238E27FC236}">
                <a16:creationId xmlns:a16="http://schemas.microsoft.com/office/drawing/2014/main" id="{0CAE4181-9669-14C8-D83E-2063F1B6A899}"/>
              </a:ext>
            </a:extLst>
          </p:cNvPr>
          <p:cNvSpPr/>
          <p:nvPr/>
        </p:nvSpPr>
        <p:spPr>
          <a:xfrm rot="16200000">
            <a:off x="6729986" y="382323"/>
            <a:ext cx="4828032" cy="6095998"/>
          </a:xfrm>
          <a:prstGeom prst="round2SameRect">
            <a:avLst/>
          </a:prstGeom>
          <a:blipFill dpi="0" rotWithShape="0">
            <a:blip r:embed="rId3"/>
            <a:srcRect/>
            <a:stretch>
              <a:fillRect l="-13750" t="-6818" r="-13750" b="-681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EBF93E23-C84A-8523-747F-EC5C73CD5FF1}"/>
              </a:ext>
            </a:extLst>
          </p:cNvPr>
          <p:cNvSpPr txBox="1">
            <a:spLocks/>
          </p:cNvSpPr>
          <p:nvPr/>
        </p:nvSpPr>
        <p:spPr>
          <a:xfrm>
            <a:off x="838200" y="681038"/>
            <a:ext cx="5459188" cy="11919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E5EEA5"/>
                </a:solidFill>
                <a:latin typeface="Aptos Display" panose="020B0004020202020204" pitchFamily="34" charset="0"/>
                <a:ea typeface="+mj-ea"/>
                <a:cs typeface="+mj-cs"/>
              </a:defRPr>
            </a:lvl1pPr>
          </a:lstStyle>
          <a:p>
            <a:pPr>
              <a:buClrTx/>
              <a:buFontTx/>
            </a:pPr>
            <a:r>
              <a:rPr lang="en-US" dirty="0"/>
              <a:t>The Magic of </a:t>
            </a:r>
            <a:br>
              <a:rPr lang="en-US" dirty="0"/>
            </a:br>
            <a:r>
              <a:rPr lang="en-US" dirty="0"/>
              <a:t>Small Talks</a:t>
            </a:r>
          </a:p>
        </p:txBody>
      </p:sp>
    </p:spTree>
    <p:extLst>
      <p:ext uri="{BB962C8B-B14F-4D97-AF65-F5344CB8AC3E}">
        <p14:creationId xmlns:p14="http://schemas.microsoft.com/office/powerpoint/2010/main" val="1484389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718FB-AFB4-34C3-2626-DA316275B45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54040E-49B8-0B21-C915-470020DAE3CD}"/>
              </a:ext>
            </a:extLst>
          </p:cNvPr>
          <p:cNvSpPr>
            <a:spLocks noGrp="1"/>
          </p:cNvSpPr>
          <p:nvPr>
            <p:ph type="title"/>
          </p:nvPr>
        </p:nvSpPr>
        <p:spPr/>
        <p:txBody>
          <a:bodyPr/>
          <a:lstStyle/>
          <a:p>
            <a:r>
              <a:rPr lang="en-US" dirty="0"/>
              <a:t>Adult Concerns</a:t>
            </a:r>
          </a:p>
        </p:txBody>
      </p:sp>
      <p:sp>
        <p:nvSpPr>
          <p:cNvPr id="6" name="Content Placeholder 5">
            <a:extLst>
              <a:ext uri="{FF2B5EF4-FFF2-40B4-BE49-F238E27FC236}">
                <a16:creationId xmlns:a16="http://schemas.microsoft.com/office/drawing/2014/main" id="{F88ABF48-A626-08E7-A36D-06EE8B107473}"/>
              </a:ext>
            </a:extLst>
          </p:cNvPr>
          <p:cNvSpPr>
            <a:spLocks noGrp="1"/>
          </p:cNvSpPr>
          <p:nvPr>
            <p:ph idx="1"/>
          </p:nvPr>
        </p:nvSpPr>
        <p:spPr>
          <a:xfrm>
            <a:off x="838200" y="1625372"/>
            <a:ext cx="4370614" cy="4486275"/>
          </a:xfrm>
        </p:spPr>
        <p:txBody>
          <a:bodyPr/>
          <a:lstStyle/>
          <a:p>
            <a:r>
              <a:rPr lang="en-US" dirty="0"/>
              <a:t>My kid seems too young to be talking about substance use. </a:t>
            </a:r>
          </a:p>
          <a:p>
            <a:r>
              <a:rPr lang="en-US" dirty="0"/>
              <a:t>Bringing up substance use will plant a new idea in their head. </a:t>
            </a:r>
          </a:p>
          <a:p>
            <a:r>
              <a:rPr lang="en-US" dirty="0"/>
              <a:t>I’m not prepared if my kid asks me hard questions about my own choices. </a:t>
            </a:r>
          </a:p>
        </p:txBody>
      </p:sp>
      <p:sp>
        <p:nvSpPr>
          <p:cNvPr id="2" name="Round Same Side Corner Rectangle 8">
            <a:extLst>
              <a:ext uri="{FF2B5EF4-FFF2-40B4-BE49-F238E27FC236}">
                <a16:creationId xmlns:a16="http://schemas.microsoft.com/office/drawing/2014/main" id="{4C96813C-790B-1D08-514F-F5FADC765188}"/>
              </a:ext>
            </a:extLst>
          </p:cNvPr>
          <p:cNvSpPr/>
          <p:nvPr/>
        </p:nvSpPr>
        <p:spPr>
          <a:xfrm rot="16200000">
            <a:off x="6728663" y="381000"/>
            <a:ext cx="4830678" cy="6095998"/>
          </a:xfrm>
          <a:prstGeom prst="round2SameRect">
            <a:avLst/>
          </a:prstGeom>
          <a:blipFill dpi="0" rotWithShape="0">
            <a:blip r:embed="rId3"/>
            <a:srcRect/>
            <a:stretch>
              <a:fillRect l="-15250" t="-10572" r="-96250" b="-1436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806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FD5A8-74E3-AE89-4E98-E56AE07236D9}"/>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7845DB48-ECF2-BB37-3AB3-6432E15B304D}"/>
              </a:ext>
            </a:extLst>
          </p:cNvPr>
          <p:cNvSpPr>
            <a:spLocks noGrp="1"/>
          </p:cNvSpPr>
          <p:nvPr>
            <p:ph type="title"/>
          </p:nvPr>
        </p:nvSpPr>
        <p:spPr>
          <a:xfrm>
            <a:off x="841248" y="656409"/>
            <a:ext cx="9840686" cy="1325563"/>
          </a:xfrm>
        </p:spPr>
        <p:txBody>
          <a:bodyPr/>
          <a:lstStyle/>
          <a:p>
            <a:r>
              <a:rPr lang="en-US" dirty="0"/>
              <a:t>What if a kid seems too young to be talking about substance use? </a:t>
            </a:r>
          </a:p>
        </p:txBody>
      </p:sp>
      <p:sp>
        <p:nvSpPr>
          <p:cNvPr id="15" name="Content Placeholder 5">
            <a:extLst>
              <a:ext uri="{FF2B5EF4-FFF2-40B4-BE49-F238E27FC236}">
                <a16:creationId xmlns:a16="http://schemas.microsoft.com/office/drawing/2014/main" id="{00DA0AE2-B25A-EE58-1E94-3D4EFCECAA2B}"/>
              </a:ext>
            </a:extLst>
          </p:cNvPr>
          <p:cNvSpPr txBox="1">
            <a:spLocks/>
          </p:cNvSpPr>
          <p:nvPr/>
        </p:nvSpPr>
        <p:spPr>
          <a:xfrm>
            <a:off x="838200" y="2256609"/>
            <a:ext cx="9478384"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dirty="0"/>
              <a:t>Kids as young as age 8 are aware of and form opinions about substance use. </a:t>
            </a:r>
          </a:p>
          <a:p>
            <a:pPr marL="0" indent="0">
              <a:buClrTx/>
              <a:buNone/>
            </a:pPr>
            <a:endParaRPr lang="en-US" dirty="0"/>
          </a:p>
          <a:p>
            <a:pPr marL="0" indent="0">
              <a:buClrTx/>
              <a:buNone/>
            </a:pPr>
            <a:r>
              <a:rPr lang="en-US" dirty="0"/>
              <a:t>Small talks can establish ongoing communication and openness. </a:t>
            </a:r>
          </a:p>
        </p:txBody>
      </p:sp>
    </p:spTree>
    <p:extLst>
      <p:ext uri="{BB962C8B-B14F-4D97-AF65-F5344CB8AC3E}">
        <p14:creationId xmlns:p14="http://schemas.microsoft.com/office/powerpoint/2010/main" val="2521857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266D2-B616-EDA7-4B10-C5C4E9F42B38}"/>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4BBBD340-85EE-CA2A-1929-7917211E32FC}"/>
              </a:ext>
            </a:extLst>
          </p:cNvPr>
          <p:cNvSpPr>
            <a:spLocks noGrp="1"/>
          </p:cNvSpPr>
          <p:nvPr>
            <p:ph type="title"/>
          </p:nvPr>
        </p:nvSpPr>
        <p:spPr>
          <a:xfrm>
            <a:off x="838200" y="658368"/>
            <a:ext cx="9840686" cy="1325563"/>
          </a:xfrm>
        </p:spPr>
        <p:txBody>
          <a:bodyPr/>
          <a:lstStyle/>
          <a:p>
            <a:r>
              <a:rPr lang="en-US"/>
              <a:t>What if talking about substance use plants an idea in their head? </a:t>
            </a:r>
          </a:p>
        </p:txBody>
      </p:sp>
      <p:sp>
        <p:nvSpPr>
          <p:cNvPr id="15" name="Content Placeholder 5">
            <a:extLst>
              <a:ext uri="{FF2B5EF4-FFF2-40B4-BE49-F238E27FC236}">
                <a16:creationId xmlns:a16="http://schemas.microsoft.com/office/drawing/2014/main" id="{AD980823-F831-B623-FF41-2D452D5E6E75}"/>
              </a:ext>
            </a:extLst>
          </p:cNvPr>
          <p:cNvSpPr txBox="1">
            <a:spLocks/>
          </p:cNvSpPr>
          <p:nvPr/>
        </p:nvSpPr>
        <p:spPr>
          <a:xfrm>
            <a:off x="838200" y="2258568"/>
            <a:ext cx="9715052" cy="2198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dirty="0"/>
              <a:t>The media and friends are already surrounding kids with messages that may glamorize substance use.  </a:t>
            </a:r>
          </a:p>
          <a:p>
            <a:pPr marL="0" indent="0">
              <a:buClrTx/>
              <a:buNone/>
            </a:pPr>
            <a:endParaRPr lang="en-US" dirty="0"/>
          </a:p>
          <a:p>
            <a:pPr marL="0" indent="0">
              <a:buClrTx/>
              <a:buNone/>
            </a:pPr>
            <a:r>
              <a:rPr lang="en-US" dirty="0"/>
              <a:t>Small talks can offset those messages with a reality check. </a:t>
            </a:r>
          </a:p>
        </p:txBody>
      </p:sp>
    </p:spTree>
    <p:extLst>
      <p:ext uri="{BB962C8B-B14F-4D97-AF65-F5344CB8AC3E}">
        <p14:creationId xmlns:p14="http://schemas.microsoft.com/office/powerpoint/2010/main" val="572749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1EE71-2E7C-B8AF-1BD6-4A417FFCF9EF}"/>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6BA100F2-0011-6A62-D73C-BC7BC2DC99A0}"/>
              </a:ext>
            </a:extLst>
          </p:cNvPr>
          <p:cNvSpPr>
            <a:spLocks noGrp="1"/>
          </p:cNvSpPr>
          <p:nvPr>
            <p:ph type="title"/>
          </p:nvPr>
        </p:nvSpPr>
        <p:spPr>
          <a:xfrm>
            <a:off x="838200" y="658368"/>
            <a:ext cx="10515600" cy="1325563"/>
          </a:xfrm>
        </p:spPr>
        <p:txBody>
          <a:bodyPr/>
          <a:lstStyle/>
          <a:p>
            <a:r>
              <a:rPr lang="en-US"/>
              <a:t>What if a kid asks me hard questions about my own choices about substance use? </a:t>
            </a:r>
          </a:p>
        </p:txBody>
      </p:sp>
      <p:sp>
        <p:nvSpPr>
          <p:cNvPr id="15" name="Content Placeholder 5">
            <a:extLst>
              <a:ext uri="{FF2B5EF4-FFF2-40B4-BE49-F238E27FC236}">
                <a16:creationId xmlns:a16="http://schemas.microsoft.com/office/drawing/2014/main" id="{F52CB983-2B27-9E93-E65D-AF6AE1150130}"/>
              </a:ext>
            </a:extLst>
          </p:cNvPr>
          <p:cNvSpPr txBox="1">
            <a:spLocks/>
          </p:cNvSpPr>
          <p:nvPr/>
        </p:nvSpPr>
        <p:spPr>
          <a:xfrm>
            <a:off x="838200" y="2258568"/>
            <a:ext cx="9790355" cy="2923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428E"/>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428E"/>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428E"/>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428E"/>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dirty="0"/>
              <a:t>Your honesty about past experiences with substance use will help kids trust your point of view.  </a:t>
            </a:r>
          </a:p>
          <a:p>
            <a:pPr marL="0" indent="0">
              <a:buClrTx/>
              <a:buNone/>
            </a:pPr>
            <a:endParaRPr lang="en-US" dirty="0"/>
          </a:p>
          <a:p>
            <a:pPr marL="0" indent="0">
              <a:buClrTx/>
              <a:buNone/>
            </a:pPr>
            <a:r>
              <a:rPr lang="en-US" dirty="0"/>
              <a:t>Small talks can include telling kids that compared to years ago, we know more now about the impact that substance use has on health and development.</a:t>
            </a:r>
          </a:p>
        </p:txBody>
      </p:sp>
    </p:spTree>
    <p:extLst>
      <p:ext uri="{BB962C8B-B14F-4D97-AF65-F5344CB8AC3E}">
        <p14:creationId xmlns:p14="http://schemas.microsoft.com/office/powerpoint/2010/main" val="115863309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11849_UDP_PowerPoint" id="{6B27B0A2-54A1-7F4A-97CE-A90D66023D82}" vid="{3E97C8BA-82ED-A041-82F0-D2F5C60AEDBF}"/>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425D9C133CA4BA853A7832B50FF82" ma:contentTypeVersion="19" ma:contentTypeDescription="Create a new document." ma:contentTypeScope="" ma:versionID="5135bc63cd13dc59da918ca4c1a1eaf5">
  <xsd:schema xmlns:xsd="http://www.w3.org/2001/XMLSchema" xmlns:xs="http://www.w3.org/2001/XMLSchema" xmlns:p="http://schemas.microsoft.com/office/2006/metadata/properties" xmlns:ns2="5ef4a23a-adf0-41cb-9c5a-7b66459b5310" xmlns:ns3="866b8317-63e5-4b53-bca6-205ddd23b570" targetNamespace="http://schemas.microsoft.com/office/2006/metadata/properties" ma:root="true" ma:fieldsID="0ab1c611ef0df1b10cc1b7173936ccba" ns2:_="" ns3:_="">
    <xsd:import namespace="5ef4a23a-adf0-41cb-9c5a-7b66459b5310"/>
    <xsd:import namespace="866b8317-63e5-4b53-bca6-205ddd23b57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4a23a-adf0-41cb-9c5a-7b66459b531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4ee0e5c-40ae-430a-9d25-f7682ff94288}" ma:internalName="TaxCatchAll" ma:showField="CatchAllData" ma:web="5ef4a23a-adf0-41cb-9c5a-7b66459b531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66b8317-63e5-4b53-bca6-205ddd23b57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4136ee9-9ce8-4fb7-9dcc-f860a433a87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6b8317-63e5-4b53-bca6-205ddd23b570">
      <Terms xmlns="http://schemas.microsoft.com/office/infopath/2007/PartnerControls"/>
    </lcf76f155ced4ddcb4097134ff3c332f>
    <TaxCatchAll xmlns="5ef4a23a-adf0-41cb-9c5a-7b66459b5310" xsi:nil="true"/>
  </documentManagement>
</p:properties>
</file>

<file path=customXml/itemProps1.xml><?xml version="1.0" encoding="utf-8"?>
<ds:datastoreItem xmlns:ds="http://schemas.openxmlformats.org/officeDocument/2006/customXml" ds:itemID="{4A7BC14B-991C-4298-997C-6A3A75877388}">
  <ds:schemaRefs>
    <ds:schemaRef ds:uri="http://schemas.microsoft.com/sharepoint/v3/contenttype/forms"/>
  </ds:schemaRefs>
</ds:datastoreItem>
</file>

<file path=customXml/itemProps2.xml><?xml version="1.0" encoding="utf-8"?>
<ds:datastoreItem xmlns:ds="http://schemas.openxmlformats.org/officeDocument/2006/customXml" ds:itemID="{AD7710F7-5636-43A2-9086-1540FCB1B093}">
  <ds:schemaRefs>
    <ds:schemaRef ds:uri="5ef4a23a-adf0-41cb-9c5a-7b66459b5310"/>
    <ds:schemaRef ds:uri="866b8317-63e5-4b53-bca6-205ddd23b57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4C98CA9-D5A7-4413-9759-108207230917}">
  <ds:schemaRefs>
    <ds:schemaRef ds:uri="5ef4a23a-adf0-41cb-9c5a-7b66459b5310"/>
    <ds:schemaRef ds:uri="866b8317-63e5-4b53-bca6-205ddd23b57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1544</Words>
  <Application>Microsoft Office PowerPoint</Application>
  <PresentationFormat>Widescreen</PresentationFormat>
  <Paragraphs>135</Paragraphs>
  <Slides>24</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Arial</vt:lpstr>
      <vt:lpstr>Calibri</vt:lpstr>
      <vt:lpstr>Aptos Display</vt:lpstr>
      <vt:lpstr>Custom Design</vt:lpstr>
      <vt:lpstr>Relax. Talk. Listen. Repeat.</vt:lpstr>
      <vt:lpstr>Agenda</vt:lpstr>
      <vt:lpstr>Why Small Talks Matter</vt:lpstr>
      <vt:lpstr>Four Things to Know About Small Talks</vt:lpstr>
      <vt:lpstr>PowerPoint Presentation</vt:lpstr>
      <vt:lpstr>Adult Concerns</vt:lpstr>
      <vt:lpstr>What if a kid seems too young to be talking about substance use? </vt:lpstr>
      <vt:lpstr>What if talking about substance use plants an idea in their head? </vt:lpstr>
      <vt:lpstr>What if a kid asks me hard questions about my own choices about substance use? </vt:lpstr>
      <vt:lpstr>How to Start the Conversation </vt:lpstr>
      <vt:lpstr>PowerPoint Presentation</vt:lpstr>
      <vt:lpstr>Start the Conversation with Children Aged 5 to 7 </vt:lpstr>
      <vt:lpstr>Start the Conversation with Tweens Aged 8 to 12 </vt:lpstr>
      <vt:lpstr>Start the Conversation with Teens Aged 13 to 17 </vt:lpstr>
      <vt:lpstr>Handling the Hard Moments </vt:lpstr>
      <vt:lpstr>Be Prepared</vt:lpstr>
      <vt:lpstr>“If alcohol or drugs are bad, why do people we know use them?” </vt:lpstr>
      <vt:lpstr>“Did you drink or do drugs when you  were a kid?” </vt:lpstr>
      <vt:lpstr>“Why do you keep bringing up drinking and drugs? It is not like I’m doing it.” </vt:lpstr>
      <vt:lpstr>PowerPoint Presentation</vt:lpstr>
      <vt:lpstr>Beyond the Conversation </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Lauten</dc:creator>
  <cp:lastModifiedBy>Fischer, Jason V - DHS</cp:lastModifiedBy>
  <cp:revision>6</cp:revision>
  <dcterms:created xsi:type="dcterms:W3CDTF">2021-07-07T18:45:46Z</dcterms:created>
  <dcterms:modified xsi:type="dcterms:W3CDTF">2026-08-21T23:53:25Z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0x010100B37425D9C133CA4BA853A7832B50FF82</vt:lpwstr>
  </property>
  <property fmtid="{D5CDD505-2E9C-101B-9397-08002B2CF9AE}" pid="3" name="MediaServiceImageTags">
    <vt:lpwstr/>
  </property>
</Properties>
</file>